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13" r:id="rId3"/>
    <p:sldId id="307" r:id="rId4"/>
    <p:sldId id="278" r:id="rId5"/>
    <p:sldId id="257" r:id="rId6"/>
    <p:sldId id="319" r:id="rId7"/>
    <p:sldId id="320" r:id="rId8"/>
    <p:sldId id="258" r:id="rId9"/>
    <p:sldId id="295" r:id="rId10"/>
    <p:sldId id="296" r:id="rId11"/>
    <p:sldId id="309" r:id="rId12"/>
    <p:sldId id="297" r:id="rId13"/>
    <p:sldId id="318" r:id="rId14"/>
    <p:sldId id="310" r:id="rId15"/>
    <p:sldId id="308" r:id="rId16"/>
    <p:sldId id="298" r:id="rId17"/>
    <p:sldId id="282" r:id="rId18"/>
    <p:sldId id="303" r:id="rId19"/>
    <p:sldId id="269" r:id="rId20"/>
    <p:sldId id="284" r:id="rId21"/>
    <p:sldId id="285" r:id="rId22"/>
    <p:sldId id="312" r:id="rId23"/>
    <p:sldId id="300" r:id="rId24"/>
    <p:sldId id="315" r:id="rId25"/>
    <p:sldId id="317" r:id="rId26"/>
    <p:sldId id="286" r:id="rId27"/>
    <p:sldId id="299" r:id="rId28"/>
    <p:sldId id="311" r:id="rId29"/>
    <p:sldId id="301" r:id="rId30"/>
    <p:sldId id="304" r:id="rId31"/>
    <p:sldId id="287" r:id="rId32"/>
    <p:sldId id="288" r:id="rId33"/>
    <p:sldId id="289" r:id="rId34"/>
    <p:sldId id="316" r:id="rId35"/>
    <p:sldId id="273" r:id="rId36"/>
    <p:sldId id="274" r:id="rId37"/>
    <p:sldId id="306" r:id="rId38"/>
    <p:sldId id="276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87C2A4-459D-4638-AC27-3E8291EC6A1A}" type="datetimeFigureOut">
              <a:rPr lang="tr-TR" smtClean="0"/>
              <a:pPr/>
              <a:t>11.2.2014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23F4BA-B558-4D04-BAD3-A1C7D196157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HİPERHİDROZ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2">
                    <a:lumMod val="10000"/>
                  </a:schemeClr>
                </a:solidFill>
              </a:rPr>
              <a:t>Araş.Gör.Dr.Esra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PEKTAŞ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Prevalans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hiperhidroz</a:t>
            </a:r>
            <a:r>
              <a:rPr lang="tr-TR" dirty="0"/>
              <a:t> </a:t>
            </a:r>
            <a:r>
              <a:rPr lang="tr-TR" dirty="0" err="1"/>
              <a:t>prevalansı</a:t>
            </a:r>
            <a:r>
              <a:rPr lang="tr-TR" dirty="0"/>
              <a:t> % 1 den % 2.8 </a:t>
            </a:r>
            <a:r>
              <a:rPr lang="tr-TR" dirty="0" smtClean="0"/>
              <a:t>arasında değişmektedir. </a:t>
            </a:r>
          </a:p>
          <a:p>
            <a:r>
              <a:rPr lang="tr-TR" dirty="0" smtClean="0"/>
              <a:t>Çocuklarda daha çok </a:t>
            </a:r>
            <a:r>
              <a:rPr lang="tr-TR" dirty="0" err="1" smtClean="0"/>
              <a:t>palmoplantar</a:t>
            </a:r>
            <a:r>
              <a:rPr lang="tr-TR" dirty="0" smtClean="0"/>
              <a:t> </a:t>
            </a:r>
            <a:r>
              <a:rPr lang="tr-TR" dirty="0" err="1"/>
              <a:t>h</a:t>
            </a:r>
            <a:r>
              <a:rPr lang="tr-TR" dirty="0" err="1" smtClean="0"/>
              <a:t>iperhidroz</a:t>
            </a:r>
            <a:r>
              <a:rPr lang="tr-TR" dirty="0" smtClean="0"/>
              <a:t> görülür.</a:t>
            </a:r>
          </a:p>
          <a:p>
            <a:r>
              <a:rPr lang="tr-TR" dirty="0" err="1" smtClean="0"/>
              <a:t>Aksiller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ise daha çok </a:t>
            </a:r>
            <a:r>
              <a:rPr lang="tr-TR" dirty="0"/>
              <a:t>ergenlik başlangıcından sonra </a:t>
            </a:r>
            <a:r>
              <a:rPr lang="tr-TR" dirty="0" smtClean="0"/>
              <a:t>yaygındır.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10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dirty="0" err="1" smtClean="0"/>
              <a:t>Etyolojisi</a:t>
            </a:r>
            <a:r>
              <a:rPr lang="tr-TR" dirty="0" smtClean="0"/>
              <a:t> bilinmemektedir.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, ter bezlerinin sempatik </a:t>
            </a:r>
            <a:r>
              <a:rPr lang="tr-TR" dirty="0" err="1" smtClean="0"/>
              <a:t>stimülasyonunun</a:t>
            </a:r>
            <a:r>
              <a:rPr lang="tr-TR" dirty="0" smtClean="0"/>
              <a:t> artmasıyla ilgilidir.</a:t>
            </a:r>
          </a:p>
          <a:p>
            <a:r>
              <a:rPr lang="tr-TR" dirty="0" smtClean="0"/>
              <a:t>Avuç </a:t>
            </a:r>
            <a:r>
              <a:rPr lang="tr-TR" dirty="0"/>
              <a:t>içi ve ayak tabanlarında normal terleme doğumdan hemen sonra başlar, ancak </a:t>
            </a:r>
            <a:r>
              <a:rPr lang="tr-TR" dirty="0" err="1"/>
              <a:t>aksiller</a:t>
            </a:r>
            <a:r>
              <a:rPr lang="tr-TR" dirty="0"/>
              <a:t> terleme </a:t>
            </a:r>
            <a:r>
              <a:rPr lang="tr-TR" dirty="0" err="1"/>
              <a:t>puberteye</a:t>
            </a:r>
            <a:r>
              <a:rPr lang="tr-TR" dirty="0"/>
              <a:t> kadar başlamaz. </a:t>
            </a:r>
            <a:endParaRPr lang="tr-TR" dirty="0" smtClean="0"/>
          </a:p>
          <a:p>
            <a:r>
              <a:rPr lang="tr-TR" dirty="0"/>
              <a:t>Bu </a:t>
            </a:r>
            <a:r>
              <a:rPr lang="tr-TR" dirty="0" err="1"/>
              <a:t>apokrin</a:t>
            </a:r>
            <a:r>
              <a:rPr lang="tr-TR" dirty="0"/>
              <a:t> bezlerinin gelişimi ile ilgilidir, 18 yaşına kadar büyüklüğü ve sayısı artar, bu noktada tüm </a:t>
            </a:r>
            <a:r>
              <a:rPr lang="tr-TR" dirty="0" err="1"/>
              <a:t>aksiller</a:t>
            </a:r>
            <a:r>
              <a:rPr lang="tr-TR" dirty="0"/>
              <a:t> bezlerinin % 45 kadarını kapsar. </a:t>
            </a:r>
            <a:endParaRPr lang="tr-TR" dirty="0" smtClean="0"/>
          </a:p>
          <a:p>
            <a:r>
              <a:rPr lang="tr-TR" b="1" dirty="0" err="1" smtClean="0"/>
              <a:t>Primer</a:t>
            </a:r>
            <a:r>
              <a:rPr lang="tr-TR" b="1" dirty="0" smtClean="0"/>
              <a:t> </a:t>
            </a:r>
            <a:r>
              <a:rPr lang="tr-TR" b="1" dirty="0" err="1"/>
              <a:t>hiperhidroz</a:t>
            </a:r>
            <a:r>
              <a:rPr lang="tr-TR" dirty="0"/>
              <a:t> </a:t>
            </a:r>
            <a:r>
              <a:rPr lang="tr-TR" dirty="0" smtClean="0"/>
              <a:t>; </a:t>
            </a:r>
            <a:r>
              <a:rPr lang="tr-TR" dirty="0" err="1" smtClean="0"/>
              <a:t>anksiyete</a:t>
            </a:r>
            <a:r>
              <a:rPr lang="tr-TR" dirty="0" smtClean="0"/>
              <a:t> </a:t>
            </a:r>
            <a:r>
              <a:rPr lang="tr-TR" dirty="0"/>
              <a:t>veya stres, ısı, egzersiz, tütün, alkol ve sıcak baharatlar gibi çevresel ve duygusal tetikleyiciler ile ilişkilidir.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261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Patofizyolojisi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/>
              <a:t>Patofizyolojisi</a:t>
            </a:r>
            <a:r>
              <a:rPr lang="tr-TR" dirty="0"/>
              <a:t> bilinmemektedir. </a:t>
            </a:r>
            <a:endParaRPr lang="tr-TR" dirty="0" smtClean="0"/>
          </a:p>
          <a:p>
            <a:r>
              <a:rPr lang="tr-TR" dirty="0" smtClean="0"/>
              <a:t>Hastaların  </a:t>
            </a:r>
            <a:r>
              <a:rPr lang="tr-TR" dirty="0"/>
              <a:t>ter bezleri normal bir </a:t>
            </a:r>
            <a:r>
              <a:rPr lang="tr-TR" dirty="0" smtClean="0"/>
              <a:t>yoğunluğa</a:t>
            </a:r>
          </a:p>
          <a:p>
            <a:pPr marL="0" indent="0">
              <a:buNone/>
            </a:pPr>
            <a:r>
              <a:rPr lang="tr-TR" dirty="0" smtClean="0"/>
              <a:t> sahiptir, </a:t>
            </a:r>
            <a:r>
              <a:rPr lang="tr-TR" dirty="0"/>
              <a:t>ama aşırı </a:t>
            </a:r>
            <a:r>
              <a:rPr lang="tr-TR" dirty="0" err="1"/>
              <a:t>sebum</a:t>
            </a:r>
            <a:r>
              <a:rPr lang="tr-TR" dirty="0"/>
              <a:t> üretimi vardır. </a:t>
            </a:r>
            <a:endParaRPr lang="tr-TR" dirty="0" smtClean="0"/>
          </a:p>
          <a:p>
            <a:r>
              <a:rPr lang="tr-TR" dirty="0" smtClean="0"/>
              <a:t>Çoğu </a:t>
            </a:r>
            <a:r>
              <a:rPr lang="tr-TR" dirty="0"/>
              <a:t>ter </a:t>
            </a:r>
            <a:r>
              <a:rPr lang="tr-TR" dirty="0" smtClean="0"/>
              <a:t>bezi, </a:t>
            </a:r>
            <a:r>
              <a:rPr lang="tr-TR" dirty="0"/>
              <a:t>plazmadan </a:t>
            </a:r>
            <a:r>
              <a:rPr lang="tr-TR" dirty="0" err="1"/>
              <a:t>hipotonik</a:t>
            </a:r>
            <a:r>
              <a:rPr lang="tr-TR" dirty="0"/>
              <a:t> </a:t>
            </a:r>
            <a:r>
              <a:rPr lang="tr-TR" dirty="0" smtClean="0"/>
              <a:t>ince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bir sıvı üreten </a:t>
            </a:r>
            <a:r>
              <a:rPr lang="tr-TR" dirty="0" err="1"/>
              <a:t>ekrin</a:t>
            </a:r>
            <a:r>
              <a:rPr lang="tr-TR" dirty="0"/>
              <a:t> ter bezleridir, </a:t>
            </a:r>
            <a:r>
              <a:rPr lang="tr-TR" dirty="0" err="1"/>
              <a:t>termoregülasyona</a:t>
            </a:r>
            <a:r>
              <a:rPr lang="tr-TR" dirty="0"/>
              <a:t> katılır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10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Patofizyoloji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/>
              <a:t>Ekrin</a:t>
            </a:r>
            <a:r>
              <a:rPr lang="tr-TR" dirty="0"/>
              <a:t> ter bezleri avuç içi, ayak tabanı ve koltuk altlarında </a:t>
            </a:r>
            <a:r>
              <a:rPr lang="tr-TR" dirty="0" smtClean="0"/>
              <a:t>en</a:t>
            </a:r>
          </a:p>
          <a:p>
            <a:pPr marL="0" indent="0">
              <a:buNone/>
            </a:pPr>
            <a:r>
              <a:rPr lang="tr-TR" dirty="0" smtClean="0"/>
              <a:t>yoğundur  </a:t>
            </a:r>
            <a:r>
              <a:rPr lang="tr-TR" dirty="0"/>
              <a:t>ve streste, sıcak havalarda veya aşırı fiziksel </a:t>
            </a:r>
            <a:r>
              <a:rPr lang="tr-TR" dirty="0" smtClean="0"/>
              <a:t>efor</a:t>
            </a:r>
          </a:p>
          <a:p>
            <a:pPr marL="0" indent="0">
              <a:buNone/>
            </a:pPr>
            <a:r>
              <a:rPr lang="tr-TR" dirty="0" smtClean="0"/>
              <a:t>sırasında </a:t>
            </a:r>
            <a:r>
              <a:rPr lang="tr-TR" dirty="0"/>
              <a:t>bir günde 10 L kadar ter üretebilirler.  </a:t>
            </a:r>
            <a:endParaRPr lang="tr-TR" dirty="0" smtClean="0"/>
          </a:p>
          <a:p>
            <a:r>
              <a:rPr lang="tr-TR" dirty="0" err="1" smtClean="0"/>
              <a:t>Apokrin</a:t>
            </a:r>
            <a:r>
              <a:rPr lang="tr-TR" dirty="0" smtClean="0"/>
              <a:t> ter bezleri, </a:t>
            </a:r>
            <a:r>
              <a:rPr lang="tr-TR" dirty="0" err="1" smtClean="0"/>
              <a:t>primer</a:t>
            </a:r>
            <a:r>
              <a:rPr lang="tr-TR" dirty="0" smtClean="0"/>
              <a:t> olarak koltuk altlarında ve</a:t>
            </a:r>
          </a:p>
          <a:p>
            <a:pPr marL="0" indent="0">
              <a:buNone/>
            </a:pPr>
            <a:r>
              <a:rPr lang="tr-TR" dirty="0" err="1" smtClean="0"/>
              <a:t>ürogenital</a:t>
            </a:r>
            <a:r>
              <a:rPr lang="tr-TR" dirty="0" smtClean="0"/>
              <a:t> bölgede bulunur. Bu koku bezleri </a:t>
            </a:r>
          </a:p>
          <a:p>
            <a:pPr marL="0" indent="0">
              <a:buNone/>
            </a:pPr>
            <a:r>
              <a:rPr lang="tr-TR" dirty="0" smtClean="0"/>
              <a:t>Ergenlik sırasında etkili olurlar ve yapışkan sıvı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salgılarlar ve kişiye has kokudan sorumludurlar.</a:t>
            </a:r>
            <a:endParaRPr lang="tr-TR" dirty="0"/>
          </a:p>
          <a:p>
            <a:r>
              <a:rPr lang="tr-TR" dirty="0" err="1"/>
              <a:t>Apokrin</a:t>
            </a:r>
            <a:r>
              <a:rPr lang="tr-TR" dirty="0"/>
              <a:t> bezler, </a:t>
            </a:r>
            <a:r>
              <a:rPr lang="tr-TR" dirty="0" err="1"/>
              <a:t>ekrin</a:t>
            </a:r>
            <a:r>
              <a:rPr lang="tr-TR" dirty="0"/>
              <a:t> bezlerle histolojik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olarak </a:t>
            </a:r>
            <a:r>
              <a:rPr lang="tr-TR" dirty="0"/>
              <a:t>aynıdır ancak cilde doğrudan değil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kıl </a:t>
            </a:r>
            <a:r>
              <a:rPr lang="tr-TR" dirty="0" err="1"/>
              <a:t>folikülleri</a:t>
            </a:r>
            <a:r>
              <a:rPr lang="tr-TR" dirty="0"/>
              <a:t> ile </a:t>
            </a:r>
            <a:r>
              <a:rPr lang="tr-TR" dirty="0" smtClean="0"/>
              <a:t>bağlanır.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94307"/>
            <a:ext cx="2555776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4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</a:t>
            </a:r>
            <a:r>
              <a:rPr lang="tr-TR" dirty="0" err="1" smtClean="0"/>
              <a:t>atofizyoloji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Bezler sempatik sinir sistemi tarafından </a:t>
            </a:r>
            <a:r>
              <a:rPr lang="tr-TR" dirty="0" err="1"/>
              <a:t>innerve</a:t>
            </a:r>
            <a:r>
              <a:rPr lang="tr-TR" dirty="0"/>
              <a:t> </a:t>
            </a:r>
            <a:r>
              <a:rPr lang="tr-TR" dirty="0" smtClean="0"/>
              <a:t>edilir.</a:t>
            </a:r>
          </a:p>
          <a:p>
            <a:r>
              <a:rPr lang="tr-TR" dirty="0"/>
              <a:t>Sempatik aktivite ile ter üretimi ve salınımı artar, parasempatik aktivite ile üretim ve salınım azalır. </a:t>
            </a:r>
          </a:p>
          <a:p>
            <a:r>
              <a:rPr lang="tr-TR" dirty="0"/>
              <a:t>Normal dokuda her iki sistem dengededir. </a:t>
            </a:r>
            <a:endParaRPr lang="tr-TR" dirty="0" smtClean="0"/>
          </a:p>
          <a:p>
            <a:r>
              <a:rPr lang="tr-TR" dirty="0" err="1" smtClean="0"/>
              <a:t>Asetilkolin</a:t>
            </a:r>
            <a:r>
              <a:rPr lang="tr-TR" dirty="0" smtClean="0"/>
              <a:t> </a:t>
            </a:r>
            <a:r>
              <a:rPr lang="tr-TR" dirty="0"/>
              <a:t>birincil </a:t>
            </a:r>
            <a:r>
              <a:rPr lang="tr-TR" dirty="0" err="1"/>
              <a:t>nörotransmiterdir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/>
              <a:t>kord</a:t>
            </a:r>
            <a:r>
              <a:rPr lang="tr-TR" dirty="0"/>
              <a:t> </a:t>
            </a:r>
            <a:r>
              <a:rPr lang="tr-TR" dirty="0" err="1" smtClean="0"/>
              <a:t>segmentleri</a:t>
            </a:r>
            <a:r>
              <a:rPr lang="tr-TR" dirty="0" smtClean="0"/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 smtClean="0"/>
              <a:t>T2-8 </a:t>
            </a:r>
            <a:r>
              <a:rPr lang="tr-TR" dirty="0"/>
              <a:t>üst </a:t>
            </a:r>
            <a:r>
              <a:rPr lang="tr-TR" dirty="0" err="1"/>
              <a:t>ekstremite</a:t>
            </a:r>
            <a:r>
              <a:rPr lang="tr-TR" dirty="0"/>
              <a:t> cildini, </a:t>
            </a:r>
            <a:endParaRPr lang="tr-T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 smtClean="0"/>
              <a:t>T1-4 </a:t>
            </a:r>
            <a:r>
              <a:rPr lang="tr-TR" dirty="0"/>
              <a:t>yüz ve göz kapaklarını, </a:t>
            </a:r>
            <a:endParaRPr lang="tr-T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 smtClean="0"/>
              <a:t>T4-12 </a:t>
            </a:r>
            <a:r>
              <a:rPr lang="tr-TR" dirty="0"/>
              <a:t>gövdeyi ve </a:t>
            </a:r>
            <a:endParaRPr lang="tr-T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dirty="0" smtClean="0"/>
              <a:t>T10-L2 </a:t>
            </a:r>
            <a:r>
              <a:rPr lang="tr-TR" dirty="0"/>
              <a:t>alt </a:t>
            </a:r>
            <a:r>
              <a:rPr lang="tr-TR" dirty="0" err="1"/>
              <a:t>ekstremiteleri</a:t>
            </a:r>
            <a:r>
              <a:rPr lang="tr-TR" dirty="0"/>
              <a:t> besler.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33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Yerleşim Bölgeleri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En sık </a:t>
            </a:r>
            <a:r>
              <a:rPr lang="tr-TR" dirty="0" err="1"/>
              <a:t>axilla</a:t>
            </a:r>
            <a:r>
              <a:rPr lang="tr-TR" dirty="0"/>
              <a:t> (%73</a:t>
            </a:r>
            <a:r>
              <a:rPr lang="tr-TR" dirty="0" smtClean="0"/>
              <a:t>),</a:t>
            </a:r>
          </a:p>
          <a:p>
            <a:r>
              <a:rPr lang="tr-TR" dirty="0" smtClean="0"/>
              <a:t>Eller </a:t>
            </a:r>
            <a:r>
              <a:rPr lang="tr-TR" dirty="0"/>
              <a:t>(% 45.9), </a:t>
            </a:r>
            <a:endParaRPr lang="tr-TR" dirty="0" smtClean="0"/>
          </a:p>
          <a:p>
            <a:r>
              <a:rPr lang="tr-TR" dirty="0" smtClean="0"/>
              <a:t>Ayaklar </a:t>
            </a:r>
            <a:r>
              <a:rPr lang="tr-TR" dirty="0"/>
              <a:t>(% 41.1), </a:t>
            </a:r>
            <a:endParaRPr lang="tr-TR" dirty="0" smtClean="0"/>
          </a:p>
          <a:p>
            <a:r>
              <a:rPr lang="tr-TR" dirty="0" smtClean="0"/>
              <a:t>Kafa </a:t>
            </a:r>
            <a:r>
              <a:rPr lang="tr-TR" dirty="0"/>
              <a:t>derisi (% 22.8) ve </a:t>
            </a:r>
            <a:endParaRPr lang="tr-TR" dirty="0" smtClean="0"/>
          </a:p>
          <a:p>
            <a:r>
              <a:rPr lang="tr-TR" dirty="0" err="1" smtClean="0"/>
              <a:t>Genital</a:t>
            </a:r>
            <a:r>
              <a:rPr lang="tr-TR" dirty="0" smtClean="0"/>
              <a:t> bölge </a:t>
            </a:r>
            <a:r>
              <a:rPr lang="tr-TR" dirty="0"/>
              <a:t>(% 9.3) etkilenir</a:t>
            </a:r>
          </a:p>
        </p:txBody>
      </p:sp>
    </p:spTree>
    <p:extLst>
      <p:ext uri="{BB962C8B-B14F-4D97-AF65-F5344CB8AC3E}">
        <p14:creationId xmlns:p14="http://schemas.microsoft.com/office/powerpoint/2010/main" val="6803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Sınıflandırma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Esansiyel</a:t>
            </a:r>
            <a:r>
              <a:rPr lang="tr-TR" dirty="0"/>
              <a:t>, </a:t>
            </a:r>
            <a:r>
              <a:rPr lang="tr-TR" dirty="0" err="1" smtClean="0"/>
              <a:t>İdiopatik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ya da</a:t>
            </a:r>
          </a:p>
          <a:p>
            <a:r>
              <a:rPr lang="tr-TR" dirty="0" err="1" smtClean="0"/>
              <a:t>Fokal</a:t>
            </a:r>
            <a:endParaRPr lang="tr-TR" dirty="0" smtClean="0"/>
          </a:p>
          <a:p>
            <a:r>
              <a:rPr lang="tr-TR" dirty="0" err="1" smtClean="0"/>
              <a:t>Jeneralize</a:t>
            </a:r>
            <a:r>
              <a:rPr lang="tr-TR" dirty="0" smtClean="0"/>
              <a:t> şeklinde sınıflandırılabilir.</a:t>
            </a:r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1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, </a:t>
            </a:r>
            <a:r>
              <a:rPr lang="tr-TR" dirty="0" err="1" smtClean="0"/>
              <a:t>ekrin</a:t>
            </a:r>
            <a:r>
              <a:rPr lang="tr-TR" dirty="0" smtClean="0"/>
              <a:t> ter bezlerinin aşırı sempatik aktivasyonuyla ilgili bir hastalığıdır.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Nedeni </a:t>
            </a:r>
            <a:r>
              <a:rPr lang="tr-TR" dirty="0"/>
              <a:t>bilinmeyen bir hastalık olup çoğunlukla avuç içi, ayak tabanı ve </a:t>
            </a:r>
            <a:r>
              <a:rPr lang="tr-TR" dirty="0" err="1"/>
              <a:t>aksiller</a:t>
            </a:r>
            <a:r>
              <a:rPr lang="tr-TR" dirty="0"/>
              <a:t> bölgeyi etkiler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Normal kişilerde görülebilir ve genellikle </a:t>
            </a:r>
          </a:p>
          <a:p>
            <a:pPr marL="0" indent="0">
              <a:buNone/>
            </a:pPr>
            <a:r>
              <a:rPr lang="tr-TR" dirty="0" err="1" smtClean="0"/>
              <a:t>İdiopatiktir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Genellikle ergenlik döneminde başlar.</a:t>
            </a:r>
          </a:p>
          <a:p>
            <a:r>
              <a:rPr lang="tr-TR" dirty="0" smtClean="0"/>
              <a:t>Tüm </a:t>
            </a:r>
            <a:r>
              <a:rPr lang="tr-TR" dirty="0"/>
              <a:t>popülasyonda % </a:t>
            </a:r>
            <a:r>
              <a:rPr lang="tr-TR" dirty="0" smtClean="0"/>
              <a:t>1-3 </a:t>
            </a:r>
            <a:r>
              <a:rPr lang="tr-TR" dirty="0"/>
              <a:t>oranında </a:t>
            </a:r>
            <a:r>
              <a:rPr lang="tr-TR" dirty="0" smtClean="0"/>
              <a:t>görülür.</a:t>
            </a:r>
          </a:p>
          <a:p>
            <a:r>
              <a:rPr lang="tr-TR" dirty="0" smtClean="0"/>
              <a:t>Bunların %51’inde </a:t>
            </a:r>
            <a:r>
              <a:rPr lang="tr-TR" dirty="0" err="1" smtClean="0"/>
              <a:t>aksiller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görülür.</a:t>
            </a:r>
            <a:endParaRPr lang="tr-TR" dirty="0"/>
          </a:p>
          <a:p>
            <a:r>
              <a:rPr lang="tr-TR" dirty="0"/>
              <a:t>%79 birden çok bölgede görülebilir.(</a:t>
            </a:r>
            <a:r>
              <a:rPr lang="tr-TR" dirty="0" err="1"/>
              <a:t>el,ayak,yüz</a:t>
            </a:r>
            <a:r>
              <a:rPr lang="tr-TR" dirty="0"/>
              <a:t>)</a:t>
            </a:r>
          </a:p>
          <a:p>
            <a:r>
              <a:rPr lang="tr-TR" dirty="0" smtClean="0"/>
              <a:t>Cinsiyet </a:t>
            </a:r>
            <a:r>
              <a:rPr lang="tr-TR" dirty="0"/>
              <a:t>farkı </a:t>
            </a:r>
            <a:r>
              <a:rPr lang="tr-TR" dirty="0" smtClean="0"/>
              <a:t>yok.                                                                            </a:t>
            </a:r>
            <a:endParaRPr lang="tr-TR" dirty="0"/>
          </a:p>
          <a:p>
            <a:r>
              <a:rPr lang="tr-TR" dirty="0"/>
              <a:t>Genetik faktörler (% 40-60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7" y="2623018"/>
            <a:ext cx="2633663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Klinik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/>
              <a:t>Aşağıdaki özelliklerden en az ikisi ile belirgin bir neden olmaksızın </a:t>
            </a:r>
            <a:r>
              <a:rPr lang="tr-TR" b="1" dirty="0"/>
              <a:t>en az altı ay süren  </a:t>
            </a:r>
            <a:r>
              <a:rPr lang="tr-TR" b="1" dirty="0" err="1"/>
              <a:t>fokal</a:t>
            </a:r>
            <a:r>
              <a:rPr lang="tr-TR" b="1" dirty="0"/>
              <a:t>, görünür, aşırı terleme</a:t>
            </a:r>
            <a:r>
              <a:rPr lang="tr-TR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/>
              <a:t>Bilateral</a:t>
            </a:r>
            <a:r>
              <a:rPr lang="tr-TR" dirty="0"/>
              <a:t> ve nispeten simetrik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Günlük aktiviteleri bozar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En az haftada bir kez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25 yaşından önce başlaması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Pozitif aile öyküsü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Uyku sırasında </a:t>
            </a:r>
            <a:r>
              <a:rPr lang="tr-TR" dirty="0" err="1"/>
              <a:t>fokal</a:t>
            </a:r>
            <a:r>
              <a:rPr lang="tr-TR" dirty="0"/>
              <a:t> terlemenin durması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68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tr-TR" sz="1200" dirty="0" smtClean="0"/>
              <a:t>Ateşli </a:t>
            </a:r>
            <a:r>
              <a:rPr lang="tr-TR" sz="1200" dirty="0"/>
              <a:t>hastalıklar (Tüberküloz, </a:t>
            </a:r>
            <a:r>
              <a:rPr lang="tr-TR" sz="1200" dirty="0" err="1"/>
              <a:t>brusella</a:t>
            </a:r>
            <a:r>
              <a:rPr lang="tr-TR" sz="1200" dirty="0"/>
              <a:t>, sıtma)</a:t>
            </a:r>
          </a:p>
          <a:p>
            <a:pPr fontAlgn="base"/>
            <a:r>
              <a:rPr lang="tr-TR" sz="1200" dirty="0"/>
              <a:t>Endokrin ve </a:t>
            </a:r>
            <a:r>
              <a:rPr lang="tr-TR" sz="1200" dirty="0" err="1"/>
              <a:t>metabolik</a:t>
            </a:r>
            <a:r>
              <a:rPr lang="tr-TR" sz="1200" dirty="0"/>
              <a:t> hastalıklar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1200" dirty="0" err="1" smtClean="0"/>
              <a:t>Hipertiroidizm</a:t>
            </a:r>
            <a:endParaRPr lang="tr-TR" sz="1200" dirty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1200" dirty="0" err="1" smtClean="0"/>
              <a:t>Diabetes</a:t>
            </a:r>
            <a:r>
              <a:rPr lang="tr-TR" sz="1200" dirty="0" smtClean="0"/>
              <a:t> </a:t>
            </a:r>
            <a:r>
              <a:rPr lang="tr-TR" sz="1200" dirty="0" err="1" smtClean="0"/>
              <a:t>mellitus</a:t>
            </a:r>
            <a:endParaRPr lang="tr-TR" sz="1200" dirty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1200" dirty="0" smtClean="0"/>
              <a:t>Hipoglisemi</a:t>
            </a:r>
            <a:endParaRPr lang="tr-TR" sz="1200" dirty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1200" dirty="0" err="1" smtClean="0"/>
              <a:t>Gigantizm</a:t>
            </a:r>
            <a:r>
              <a:rPr lang="tr-TR" sz="1200" dirty="0" smtClean="0"/>
              <a:t> </a:t>
            </a:r>
            <a:r>
              <a:rPr lang="tr-TR" sz="1200" dirty="0"/>
              <a:t>ve </a:t>
            </a:r>
            <a:r>
              <a:rPr lang="tr-TR" sz="1200" dirty="0" smtClean="0"/>
              <a:t>akromegali</a:t>
            </a:r>
            <a:endParaRPr lang="tr-TR" sz="1200" dirty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1200" dirty="0" err="1" smtClean="0"/>
              <a:t>Feokromasitoma</a:t>
            </a:r>
            <a:endParaRPr lang="tr-TR" sz="1200" dirty="0" smtClean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1200" dirty="0" err="1" smtClean="0"/>
              <a:t>hiperpituitarizm</a:t>
            </a:r>
            <a:endParaRPr lang="tr-TR" sz="1200" dirty="0"/>
          </a:p>
          <a:p>
            <a:pPr fontAlgn="base"/>
            <a:r>
              <a:rPr lang="tr-TR" sz="1200" dirty="0"/>
              <a:t>Gebelik ve </a:t>
            </a:r>
            <a:r>
              <a:rPr lang="tr-TR" sz="1200" dirty="0" smtClean="0"/>
              <a:t>menopoz</a:t>
            </a:r>
          </a:p>
          <a:p>
            <a:pPr fontAlgn="base"/>
            <a:r>
              <a:rPr lang="tr-TR" sz="1200" dirty="0" err="1" smtClean="0"/>
              <a:t>Obezite</a:t>
            </a:r>
            <a:r>
              <a:rPr lang="tr-TR" sz="1200" dirty="0" smtClean="0"/>
              <a:t> </a:t>
            </a:r>
            <a:endParaRPr lang="tr-TR" sz="1200" dirty="0"/>
          </a:p>
          <a:p>
            <a:pPr fontAlgn="base"/>
            <a:r>
              <a:rPr lang="tr-TR" sz="1200" dirty="0"/>
              <a:t>Bazı ilaçlar, toksinler ve madde </a:t>
            </a:r>
            <a:r>
              <a:rPr lang="tr-TR" sz="1200" dirty="0" smtClean="0"/>
              <a:t>bağımlılığı (alkol, kokain, eroin, </a:t>
            </a:r>
            <a:r>
              <a:rPr lang="tr-TR" sz="1200" dirty="0" err="1" smtClean="0"/>
              <a:t>siprofloksasin</a:t>
            </a:r>
            <a:r>
              <a:rPr lang="tr-TR" sz="1200" dirty="0" smtClean="0"/>
              <a:t>, </a:t>
            </a:r>
            <a:r>
              <a:rPr lang="tr-TR" sz="1200" dirty="0" err="1" smtClean="0"/>
              <a:t>asiklovir</a:t>
            </a:r>
            <a:r>
              <a:rPr lang="tr-TR" sz="1200" dirty="0" smtClean="0"/>
              <a:t>, </a:t>
            </a:r>
            <a:r>
              <a:rPr lang="tr-TR" sz="1200" dirty="0" err="1" smtClean="0"/>
              <a:t>esomeprazol</a:t>
            </a:r>
            <a:r>
              <a:rPr lang="tr-TR" sz="1200" dirty="0" smtClean="0"/>
              <a:t>, aspirin, </a:t>
            </a:r>
            <a:r>
              <a:rPr lang="tr-TR" sz="1200" dirty="0" err="1" smtClean="0"/>
              <a:t>asetaminofen</a:t>
            </a:r>
            <a:r>
              <a:rPr lang="tr-TR" sz="1200" dirty="0" smtClean="0"/>
              <a:t>, insülin, SU, </a:t>
            </a:r>
            <a:r>
              <a:rPr lang="tr-TR" sz="1200" dirty="0" err="1" smtClean="0"/>
              <a:t>sertralin</a:t>
            </a:r>
            <a:r>
              <a:rPr lang="tr-TR" sz="1200" dirty="0" smtClean="0"/>
              <a:t> ve diğer </a:t>
            </a:r>
            <a:r>
              <a:rPr lang="tr-TR" sz="1200" dirty="0" err="1" smtClean="0"/>
              <a:t>antidepresanlar</a:t>
            </a:r>
            <a:r>
              <a:rPr lang="tr-TR" sz="1200" dirty="0" smtClean="0"/>
              <a:t>)</a:t>
            </a:r>
            <a:endParaRPr lang="tr-TR" sz="1200" dirty="0"/>
          </a:p>
          <a:p>
            <a:r>
              <a:rPr lang="tr-TR" sz="1200" dirty="0" smtClean="0"/>
              <a:t>Psikolojik bozukluklar</a:t>
            </a:r>
          </a:p>
          <a:p>
            <a:pPr fontAlgn="base"/>
            <a:r>
              <a:rPr lang="tr-TR" sz="1200" dirty="0" err="1" smtClean="0"/>
              <a:t>Konjestif</a:t>
            </a:r>
            <a:r>
              <a:rPr lang="tr-TR" sz="1200" dirty="0" smtClean="0"/>
              <a:t> kalp yetmezliği</a:t>
            </a:r>
            <a:endParaRPr lang="tr-TR" sz="1200" dirty="0"/>
          </a:p>
          <a:p>
            <a:pPr fontAlgn="base"/>
            <a:r>
              <a:rPr lang="tr-TR" sz="1200" dirty="0"/>
              <a:t>Solunum yetmezliği</a:t>
            </a:r>
          </a:p>
          <a:p>
            <a:pPr fontAlgn="base"/>
            <a:r>
              <a:rPr lang="tr-TR" sz="1200" dirty="0"/>
              <a:t>Lenf kanseri (</a:t>
            </a:r>
            <a:r>
              <a:rPr lang="tr-TR" sz="1200" dirty="0" err="1"/>
              <a:t>Hodgkin</a:t>
            </a:r>
            <a:r>
              <a:rPr lang="tr-TR" sz="1200" dirty="0"/>
              <a:t> hastalığı)</a:t>
            </a:r>
          </a:p>
          <a:p>
            <a:pPr fontAlgn="base"/>
            <a:r>
              <a:rPr lang="tr-TR" sz="1200" dirty="0"/>
              <a:t>Göğüs içerisindeki tümörler</a:t>
            </a:r>
          </a:p>
          <a:p>
            <a:pPr fontAlgn="base"/>
            <a:r>
              <a:rPr lang="tr-TR" sz="1200" dirty="0" err="1"/>
              <a:t>Karsinoid</a:t>
            </a:r>
            <a:r>
              <a:rPr lang="tr-TR" sz="1200" dirty="0"/>
              <a:t> tümör</a:t>
            </a:r>
          </a:p>
          <a:p>
            <a:pPr fontAlgn="base"/>
            <a:r>
              <a:rPr lang="tr-TR" sz="1200" dirty="0"/>
              <a:t>Parkinson hastalığı</a:t>
            </a:r>
          </a:p>
          <a:p>
            <a:pPr fontAlgn="base"/>
            <a:r>
              <a:rPr lang="tr-TR" sz="1200" dirty="0"/>
              <a:t>Omurilik (</a:t>
            </a:r>
            <a:r>
              <a:rPr lang="tr-TR" sz="1200" dirty="0" err="1"/>
              <a:t>Medulla</a:t>
            </a:r>
            <a:r>
              <a:rPr lang="tr-TR" sz="1200" dirty="0"/>
              <a:t> </a:t>
            </a:r>
            <a:r>
              <a:rPr lang="tr-TR" sz="1200" dirty="0" err="1"/>
              <a:t>spinalis</a:t>
            </a:r>
            <a:r>
              <a:rPr lang="tr-TR" sz="1200" dirty="0"/>
              <a:t>) </a:t>
            </a:r>
            <a:r>
              <a:rPr lang="tr-TR" sz="1200" dirty="0" smtClean="0"/>
              <a:t>yaralanmaları</a:t>
            </a:r>
          </a:p>
          <a:p>
            <a:pPr fontAlgn="base"/>
            <a:r>
              <a:rPr lang="tr-TR" sz="1200" dirty="0" err="1" smtClean="0"/>
              <a:t>Parotidektomiden</a:t>
            </a:r>
            <a:r>
              <a:rPr lang="tr-TR" sz="1200" dirty="0" smtClean="0"/>
              <a:t> sonra terleme</a:t>
            </a:r>
            <a:endParaRPr lang="tr-TR" sz="1200" dirty="0"/>
          </a:p>
          <a:p>
            <a:pPr fontAlgn="base"/>
            <a:r>
              <a:rPr lang="tr-TR" sz="1200" dirty="0" err="1"/>
              <a:t>Periferik</a:t>
            </a:r>
            <a:r>
              <a:rPr lang="tr-TR" sz="1200" dirty="0"/>
              <a:t> </a:t>
            </a:r>
            <a:r>
              <a:rPr lang="tr-TR" sz="1200" dirty="0" err="1"/>
              <a:t>nöropatiler</a:t>
            </a:r>
            <a:endParaRPr lang="tr-TR" sz="1200" dirty="0"/>
          </a:p>
          <a:p>
            <a:pPr fontAlgn="base"/>
            <a:r>
              <a:rPr lang="tr-TR" sz="1200" dirty="0"/>
              <a:t>Beyin lezyonları</a:t>
            </a:r>
          </a:p>
          <a:p>
            <a:pPr fontAlgn="base"/>
            <a:r>
              <a:rPr lang="tr-TR" sz="1200" dirty="0" err="1"/>
              <a:t>Olfaktör</a:t>
            </a:r>
            <a:r>
              <a:rPr lang="tr-TR" sz="1200" dirty="0"/>
              <a:t> </a:t>
            </a:r>
            <a:r>
              <a:rPr lang="tr-TR" sz="1200" dirty="0" err="1" smtClean="0"/>
              <a:t>hiperhidroz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1199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 ve Öğrenim Hedefleri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Bu sunum sonunda katılımcıların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hakkında bilgi sahibi olmaları amaçlanmıştır.</a:t>
            </a:r>
          </a:p>
          <a:p>
            <a:r>
              <a:rPr lang="tr-TR" dirty="0" smtClean="0"/>
              <a:t>Öğrenim hedefleri ise;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tanımını yapabilmeli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Klinik özelliklerini bilmeli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Ayırıcı tanısını yapabilmeli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Hastaya tedavi önerilerini sunabilmeli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Tedavisini anlatabilmeli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Lokalizasyona Göre Sınıflama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800" dirty="0" err="1" smtClean="0"/>
              <a:t>Fokal</a:t>
            </a:r>
            <a:r>
              <a:rPr lang="tr-TR" sz="2800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400" dirty="0" err="1" smtClean="0"/>
              <a:t>Palmar</a:t>
            </a:r>
            <a:endParaRPr lang="tr-T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400" dirty="0" err="1" smtClean="0"/>
              <a:t>Aksiller</a:t>
            </a:r>
            <a:endParaRPr lang="tr-T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400" dirty="0" err="1" smtClean="0"/>
              <a:t>Plantar</a:t>
            </a:r>
            <a:endParaRPr lang="tr-T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400" dirty="0" err="1" smtClean="0"/>
              <a:t>Fasiyal</a:t>
            </a:r>
            <a:endParaRPr lang="tr-T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400" dirty="0" err="1" smtClean="0"/>
              <a:t>Trunkal</a:t>
            </a:r>
            <a:endParaRPr lang="tr-TR" sz="2400" dirty="0" smtClean="0"/>
          </a:p>
          <a:p>
            <a:r>
              <a:rPr lang="tr-TR" sz="2800" dirty="0" err="1" smtClean="0"/>
              <a:t>Generalize</a:t>
            </a:r>
            <a:endParaRPr lang="tr-TR" sz="2800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7472"/>
            <a:ext cx="5084763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6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Palmar</a:t>
            </a:r>
            <a:r>
              <a:rPr lang="tr-TR" dirty="0" smtClean="0"/>
              <a:t> ve </a:t>
            </a:r>
            <a:r>
              <a:rPr lang="tr-TR" dirty="0" err="1" smtClean="0"/>
              <a:t>Aksiller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/>
              <a:t>hiperhidrozların</a:t>
            </a:r>
            <a:r>
              <a:rPr lang="tr-TR" dirty="0"/>
              <a:t> en sık gözlendiği </a:t>
            </a:r>
            <a:r>
              <a:rPr lang="tr-TR" dirty="0" smtClean="0"/>
              <a:t>bölgelerden biri de ellerin </a:t>
            </a:r>
            <a:r>
              <a:rPr lang="tr-TR" dirty="0" err="1" smtClean="0"/>
              <a:t>palmar</a:t>
            </a:r>
            <a:r>
              <a:rPr lang="tr-TR" dirty="0" smtClean="0"/>
              <a:t> yüzeyidir.</a:t>
            </a:r>
            <a:endParaRPr lang="tr-TR" dirty="0"/>
          </a:p>
          <a:p>
            <a:r>
              <a:rPr lang="tr-TR" dirty="0"/>
              <a:t>Stres, </a:t>
            </a:r>
            <a:r>
              <a:rPr lang="tr-TR" dirty="0" err="1"/>
              <a:t>emosyonel</a:t>
            </a:r>
            <a:r>
              <a:rPr lang="tr-TR" dirty="0"/>
              <a:t> bozukluklar, sportif </a:t>
            </a:r>
            <a:r>
              <a:rPr lang="tr-TR" dirty="0" smtClean="0"/>
              <a:t>faaliyetler… </a:t>
            </a:r>
          </a:p>
          <a:p>
            <a:r>
              <a:rPr lang="tr-TR" dirty="0"/>
              <a:t>Erken ergenlik döneminde başlar ve tüm hayat boyunca devam </a:t>
            </a:r>
            <a:r>
              <a:rPr lang="tr-TR" dirty="0" smtClean="0"/>
              <a:t>eder.</a:t>
            </a:r>
            <a:endParaRPr lang="tr-TR" dirty="0"/>
          </a:p>
          <a:p>
            <a:r>
              <a:rPr lang="tr-TR" dirty="0"/>
              <a:t>Terlemenin şiddeti hafif ıslaklıktan damlamaya kadar </a:t>
            </a:r>
            <a:r>
              <a:rPr lang="tr-TR" dirty="0" smtClean="0"/>
              <a:t>olabilir.</a:t>
            </a:r>
            <a:endParaRPr lang="tr-TR" dirty="0"/>
          </a:p>
          <a:p>
            <a:r>
              <a:rPr lang="tr-TR" dirty="0"/>
              <a:t>El terlemesi kişileri toplumdan </a:t>
            </a:r>
            <a:r>
              <a:rPr lang="tr-TR" dirty="0" smtClean="0"/>
              <a:t>soyutlar.</a:t>
            </a:r>
            <a:endParaRPr lang="tr-TR" dirty="0"/>
          </a:p>
          <a:p>
            <a:r>
              <a:rPr lang="tr-TR" dirty="0" smtClean="0"/>
              <a:t>Aksiler </a:t>
            </a:r>
            <a:r>
              <a:rPr lang="tr-TR" dirty="0" err="1" smtClean="0"/>
              <a:t>hiperhidrozda</a:t>
            </a:r>
            <a:r>
              <a:rPr lang="tr-TR" dirty="0" smtClean="0"/>
              <a:t> ise elbiselerin koltuk </a:t>
            </a:r>
          </a:p>
          <a:p>
            <a:pPr>
              <a:buNone/>
            </a:pPr>
            <a:r>
              <a:rPr lang="tr-TR" dirty="0" smtClean="0"/>
              <a:t>altı bölgesinde ıslaklık ve tuz birikmesi görülür.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48376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Palmar</a:t>
            </a:r>
            <a:r>
              <a:rPr lang="tr-TR" dirty="0"/>
              <a:t> ve </a:t>
            </a:r>
            <a:r>
              <a:rPr lang="tr-TR" dirty="0" err="1"/>
              <a:t>Aksiller</a:t>
            </a:r>
            <a:r>
              <a:rPr lang="tr-TR" dirty="0"/>
              <a:t> </a:t>
            </a:r>
            <a:r>
              <a:rPr lang="tr-TR" dirty="0" err="1"/>
              <a:t>Hiperhidroz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/>
              <a:t>Aksiller</a:t>
            </a:r>
            <a:r>
              <a:rPr lang="tr-TR" dirty="0"/>
              <a:t> ve </a:t>
            </a:r>
            <a:r>
              <a:rPr lang="tr-TR" dirty="0" err="1" smtClean="0"/>
              <a:t>palmoplantar</a:t>
            </a:r>
            <a:r>
              <a:rPr lang="tr-TR" dirty="0" smtClean="0"/>
              <a:t> </a:t>
            </a:r>
            <a:r>
              <a:rPr lang="tr-TR" dirty="0"/>
              <a:t>alanlar özellikle </a:t>
            </a:r>
            <a:r>
              <a:rPr lang="tr-TR" dirty="0" err="1"/>
              <a:t>emosyonel</a:t>
            </a:r>
            <a:r>
              <a:rPr lang="tr-TR" dirty="0"/>
              <a:t> uyaranlara yanıtın en çok olduğu bölgelerdir.</a:t>
            </a:r>
          </a:p>
          <a:p>
            <a:r>
              <a:rPr lang="tr-TR" dirty="0" err="1" smtClean="0"/>
              <a:t>Palmoplantar</a:t>
            </a:r>
            <a:r>
              <a:rPr lang="tr-TR" dirty="0" smtClean="0"/>
              <a:t> bölge yalnız </a:t>
            </a:r>
            <a:r>
              <a:rPr lang="tr-TR" dirty="0" err="1"/>
              <a:t>emosyonel</a:t>
            </a:r>
            <a:r>
              <a:rPr lang="tr-TR" dirty="0"/>
              <a:t> uyaranlara yanıt verirken (gece PP terleme olmaz) </a:t>
            </a:r>
            <a:r>
              <a:rPr lang="tr-TR" dirty="0" err="1" smtClean="0"/>
              <a:t>aksiller</a:t>
            </a:r>
            <a:r>
              <a:rPr lang="tr-TR" dirty="0" smtClean="0"/>
              <a:t> bölge ısıya </a:t>
            </a:r>
            <a:r>
              <a:rPr lang="tr-TR" dirty="0"/>
              <a:t>da yanıt verir.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35127"/>
            <a:ext cx="4199284" cy="31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145532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b="1" dirty="0"/>
              <a:t>Nişasta-iyot (</a:t>
            </a:r>
            <a:r>
              <a:rPr lang="tr-TR" b="1" dirty="0" err="1"/>
              <a:t>Minor</a:t>
            </a:r>
            <a:r>
              <a:rPr lang="tr-TR" b="1" dirty="0"/>
              <a:t>) test; </a:t>
            </a:r>
            <a:r>
              <a:rPr lang="tr-TR" dirty="0"/>
              <a:t>iyot çözeltisi mısır nişastası ardından uygulanır. Ter bezleri tedavi bölgesini gösteren, küçük mavi-siyah noktalar olarak görülür, fakat test ter üretimini ölçmez. </a:t>
            </a:r>
          </a:p>
          <a:p>
            <a:r>
              <a:rPr lang="tr-TR" b="1" dirty="0" err="1" smtClean="0">
                <a:solidFill>
                  <a:schemeClr val="tx1"/>
                </a:solidFill>
              </a:rPr>
              <a:t>Gravimetri</a:t>
            </a:r>
            <a:r>
              <a:rPr lang="tr-TR" b="1" dirty="0">
                <a:solidFill>
                  <a:schemeClr val="tx1"/>
                </a:solidFill>
              </a:rPr>
              <a:t>; </a:t>
            </a:r>
            <a:r>
              <a:rPr lang="tr-TR" dirty="0"/>
              <a:t>belirli bir süre içinde bir alanda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üretilen </a:t>
            </a:r>
            <a:r>
              <a:rPr lang="tr-TR" dirty="0"/>
              <a:t>sıvının ağırlığını ölçer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r>
              <a:rPr lang="tr-TR" dirty="0" err="1" smtClean="0"/>
              <a:t>Palmar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30-40 mg/</a:t>
            </a:r>
            <a:r>
              <a:rPr lang="tr-TR" dirty="0" err="1" smtClean="0"/>
              <a:t>dk</a:t>
            </a:r>
            <a:r>
              <a:rPr lang="tr-TR" dirty="0" smtClean="0"/>
              <a:t> üzeri; </a:t>
            </a:r>
          </a:p>
          <a:p>
            <a:pPr marL="0" indent="0">
              <a:buNone/>
            </a:pPr>
            <a:r>
              <a:rPr lang="tr-TR" dirty="0" err="1" smtClean="0"/>
              <a:t>aksiller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kadınlarda 10 mg/</a:t>
            </a:r>
            <a:r>
              <a:rPr lang="tr-TR" dirty="0" err="1" smtClean="0"/>
              <a:t>dk</a:t>
            </a:r>
            <a:r>
              <a:rPr lang="tr-TR" dirty="0" smtClean="0"/>
              <a:t> üzeri, </a:t>
            </a:r>
          </a:p>
          <a:p>
            <a:pPr marL="0" indent="0">
              <a:buNone/>
            </a:pPr>
            <a:r>
              <a:rPr lang="tr-TR" dirty="0" smtClean="0"/>
              <a:t>erkeklerde 20 mg/</a:t>
            </a:r>
            <a:r>
              <a:rPr lang="tr-TR" dirty="0" err="1" smtClean="0"/>
              <a:t>dk</a:t>
            </a:r>
            <a:r>
              <a:rPr lang="tr-TR" dirty="0" smtClean="0"/>
              <a:t> üzeri terleme </a:t>
            </a:r>
            <a:r>
              <a:rPr lang="tr-TR" dirty="0"/>
              <a:t>olarak </a:t>
            </a:r>
            <a:r>
              <a:rPr lang="tr-TR" dirty="0" smtClean="0"/>
              <a:t>tanımlanır.</a:t>
            </a:r>
          </a:p>
          <a:p>
            <a:r>
              <a:rPr lang="tr-TR" dirty="0" smtClean="0"/>
              <a:t>Ancak</a:t>
            </a:r>
            <a:r>
              <a:rPr lang="tr-TR" dirty="0"/>
              <a:t>, çevre ve hasta değişkenliğini kontrol etmek zordur, bu nedenle </a:t>
            </a:r>
            <a:r>
              <a:rPr lang="tr-TR" dirty="0" err="1"/>
              <a:t>gravimetri</a:t>
            </a:r>
            <a:r>
              <a:rPr lang="tr-TR" dirty="0"/>
              <a:t> resmi bir tanı testi olarak kullanılmaz.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25884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Minör Testi (Nişasta-İyot Testi)</a:t>
            </a:r>
            <a:endParaRPr lang="tr-TR" dirty="0"/>
          </a:p>
        </p:txBody>
      </p:sp>
      <p:pic>
        <p:nvPicPr>
          <p:cNvPr id="4" name="3 İçerik Yer Tutucusu" descr="1271089-1296530-1369t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849" y="1628800"/>
            <a:ext cx="1836203" cy="2448272"/>
          </a:xfrm>
        </p:spPr>
      </p:pic>
      <p:pic>
        <p:nvPicPr>
          <p:cNvPr id="5" name="4 Resim" descr="1271089-1296530-1368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182" y="1628800"/>
            <a:ext cx="1818201" cy="2424269"/>
          </a:xfrm>
          <a:prstGeom prst="rect">
            <a:avLst/>
          </a:prstGeom>
        </p:spPr>
      </p:pic>
      <p:pic>
        <p:nvPicPr>
          <p:cNvPr id="6" name="5 Resim" descr="1271089-1296530-1367t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7383" y="1628799"/>
            <a:ext cx="1818201" cy="2424269"/>
          </a:xfrm>
          <a:prstGeom prst="rect">
            <a:avLst/>
          </a:prstGeom>
        </p:spPr>
      </p:pic>
      <p:pic>
        <p:nvPicPr>
          <p:cNvPr id="7" name="6 Resim" descr="1271089-1296530-1366t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5584" y="1628800"/>
            <a:ext cx="1818201" cy="2424268"/>
          </a:xfrm>
          <a:prstGeom prst="rect">
            <a:avLst/>
          </a:prstGeom>
        </p:spPr>
      </p:pic>
      <p:pic>
        <p:nvPicPr>
          <p:cNvPr id="57346" name="Picture 2" descr="Surgical treatment of axillary hyperhidrosis. Iod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5799" y="1628800"/>
            <a:ext cx="1818201" cy="2424268"/>
          </a:xfrm>
          <a:prstGeom prst="rect">
            <a:avLst/>
          </a:prstGeom>
          <a:noFill/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62508"/>
              </p:ext>
            </p:extLst>
          </p:nvPr>
        </p:nvGraphicFramePr>
        <p:xfrm>
          <a:off x="446314" y="4463143"/>
          <a:ext cx="8088086" cy="1937657"/>
        </p:xfrm>
        <a:graphic>
          <a:graphicData uri="http://schemas.openxmlformats.org/drawingml/2006/table">
            <a:tbl>
              <a:tblPr/>
              <a:tblGrid>
                <a:gridCol w="8088086"/>
              </a:tblGrid>
              <a:tr h="1937657">
                <a:tc>
                  <a:txBody>
                    <a:bodyPr/>
                    <a:lstStyle/>
                    <a:p>
                      <a:r>
                        <a:rPr lang="tr-TR" dirty="0" smtClean="0"/>
                        <a:t>Terleyen bölgeye önce iyotlu </a:t>
                      </a:r>
                      <a:r>
                        <a:rPr lang="tr-TR" dirty="0" err="1" smtClean="0"/>
                        <a:t>solusyon</a:t>
                      </a:r>
                      <a:r>
                        <a:rPr lang="tr-TR" dirty="0" smtClean="0"/>
                        <a:t> (</a:t>
                      </a:r>
                      <a:r>
                        <a:rPr lang="tr-TR" dirty="0" err="1" smtClean="0"/>
                        <a:t>batikon</a:t>
                      </a:r>
                      <a:r>
                        <a:rPr lang="tr-TR" dirty="0" smtClean="0"/>
                        <a:t>) sürülür.</a:t>
                      </a:r>
                      <a:r>
                        <a:rPr lang="tr-TR" baseline="0" dirty="0" smtClean="0"/>
                        <a:t> Sonra kurumaya bırakılır.</a:t>
                      </a:r>
                    </a:p>
                    <a:p>
                      <a:r>
                        <a:rPr lang="tr-TR" baseline="0" dirty="0" smtClean="0"/>
                        <a:t>Kuruduktan sonra pudra sürülür ve hava geçirmeyen bir şeyle kapatılır ve terlemenin gerçekleşmesi sağlanır. Terleyen bölgelerdeki pudra siyaha dönüşür.</a:t>
                      </a:r>
                      <a:endParaRPr lang="tr-TR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Minör Testi</a:t>
            </a:r>
            <a:endParaRPr lang="tr-TR" dirty="0"/>
          </a:p>
        </p:txBody>
      </p:sp>
      <p:pic>
        <p:nvPicPr>
          <p:cNvPr id="61442" name="Picture 2" descr="C:\Users\aile kekimliği\Pictures\2014-02-05\1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944974" cy="5259966"/>
          </a:xfrm>
          <a:prstGeom prst="rect">
            <a:avLst/>
          </a:prstGeom>
          <a:noFill/>
        </p:spPr>
      </p:pic>
      <p:pic>
        <p:nvPicPr>
          <p:cNvPr id="61444" name="Picture 4" descr="C:\Users\aile kekimliği\Pictures\2014-02-05\1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1"/>
            <a:ext cx="4716016" cy="5290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Terlemenin miktarını ölçmede çeşitli yöntemler kullanılabilir.</a:t>
            </a:r>
          </a:p>
          <a:p>
            <a:r>
              <a:rPr lang="tr-TR" dirty="0" err="1" smtClean="0"/>
              <a:t>Aksiller</a:t>
            </a:r>
            <a:r>
              <a:rPr lang="tr-TR" dirty="0" smtClean="0"/>
              <a:t> terlemede en iyi yöntem tişörtteki ıslaklık alanının ölçümüdür.</a:t>
            </a:r>
            <a:r>
              <a:rPr lang="en-US" dirty="0" smtClean="0"/>
              <a:t>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Yaklaşık 5 cm çap normal terleme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5–10</a:t>
            </a:r>
            <a:r>
              <a:rPr lang="tr-TR" dirty="0" smtClean="0"/>
              <a:t> </a:t>
            </a:r>
            <a:r>
              <a:rPr lang="en-US" dirty="0" smtClean="0"/>
              <a:t>cm </a:t>
            </a:r>
            <a:r>
              <a:rPr lang="tr-TR" dirty="0" smtClean="0"/>
              <a:t>orta terleme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10–20</a:t>
            </a:r>
            <a:r>
              <a:rPr lang="tr-TR" dirty="0" smtClean="0"/>
              <a:t> </a:t>
            </a:r>
            <a:r>
              <a:rPr lang="en-US" dirty="0" smtClean="0"/>
              <a:t>cm </a:t>
            </a:r>
            <a:r>
              <a:rPr lang="tr-TR" dirty="0" smtClean="0"/>
              <a:t>şiddetli terleme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&gt;20</a:t>
            </a:r>
            <a:r>
              <a:rPr lang="tr-TR" dirty="0" smtClean="0"/>
              <a:t> </a:t>
            </a:r>
            <a:r>
              <a:rPr lang="en-US" dirty="0" smtClean="0"/>
              <a:t>cm </a:t>
            </a:r>
            <a:r>
              <a:rPr lang="tr-TR" dirty="0" smtClean="0"/>
              <a:t>çok şiddetli terleme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9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Ayırıcı Tanı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Aşırı terlemesi olan bir hastada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hiperhidroz</a:t>
            </a:r>
            <a:r>
              <a:rPr lang="tr-TR" dirty="0" smtClean="0"/>
              <a:t> nedenleri ekarte edilmelidir.</a:t>
            </a:r>
          </a:p>
        </p:txBody>
      </p:sp>
    </p:spTree>
    <p:extLst>
      <p:ext uri="{BB962C8B-B14F-4D97-AF65-F5344CB8AC3E}">
        <p14:creationId xmlns:p14="http://schemas.microsoft.com/office/powerpoint/2010/main" val="15413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Ayırıcı Tanı Testleri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r-TR" dirty="0"/>
              <a:t>Diğer hastalıkları dışlamak için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Tam kan </a:t>
            </a:r>
            <a:r>
              <a:rPr lang="tr-TR" dirty="0"/>
              <a:t>sayımı,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Böbrek ve </a:t>
            </a:r>
            <a:r>
              <a:rPr lang="tr-TR" dirty="0"/>
              <a:t>karaciğer fonksiyon,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Eritrosit sedimantasyon </a:t>
            </a:r>
            <a:r>
              <a:rPr lang="tr-TR" dirty="0"/>
              <a:t>hızı,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Tiroid</a:t>
            </a:r>
            <a:r>
              <a:rPr lang="tr-TR" dirty="0" smtClean="0"/>
              <a:t> fonksiyon </a:t>
            </a:r>
            <a:r>
              <a:rPr lang="tr-TR" dirty="0"/>
              <a:t>testleri </a:t>
            </a:r>
            <a:r>
              <a:rPr lang="tr-TR" dirty="0" smtClean="0"/>
              <a:t>(</a:t>
            </a:r>
            <a:r>
              <a:rPr lang="tr-TR" dirty="0" err="1" smtClean="0"/>
              <a:t>hipertiroidi</a:t>
            </a:r>
            <a:r>
              <a:rPr lang="tr-TR" dirty="0" smtClean="0"/>
              <a:t>  veya </a:t>
            </a:r>
            <a:r>
              <a:rPr lang="tr-TR" dirty="0" err="1" smtClean="0"/>
              <a:t>tirotoksikoz</a:t>
            </a:r>
            <a:r>
              <a:rPr lang="tr-TR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Rastgele </a:t>
            </a:r>
            <a:r>
              <a:rPr lang="tr-TR" dirty="0" err="1" smtClean="0"/>
              <a:t>glukoz</a:t>
            </a:r>
            <a:r>
              <a:rPr lang="tr-TR" dirty="0" smtClean="0"/>
              <a:t> ölçün(DM veya hipoglisemi)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katekolaminler</a:t>
            </a:r>
            <a:r>
              <a:rPr lang="tr-TR" dirty="0" smtClean="0"/>
              <a:t>(</a:t>
            </a:r>
            <a:r>
              <a:rPr lang="tr-TR" dirty="0" err="1" smtClean="0"/>
              <a:t>feokromositoma</a:t>
            </a:r>
            <a:r>
              <a:rPr lang="tr-TR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Ürik asit düzeyleri(gut)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GH(akromegali)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PPD(tüberküloz)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Ac</a:t>
            </a:r>
            <a:r>
              <a:rPr lang="tr-TR" dirty="0" smtClean="0"/>
              <a:t> </a:t>
            </a:r>
            <a:r>
              <a:rPr lang="tr-TR" dirty="0" err="1" smtClean="0"/>
              <a:t>grafisi</a:t>
            </a:r>
            <a:r>
              <a:rPr lang="tr-TR" dirty="0" smtClean="0"/>
              <a:t>(tüberküloz veya </a:t>
            </a:r>
            <a:r>
              <a:rPr lang="tr-TR" dirty="0" err="1" smtClean="0"/>
              <a:t>malignite</a:t>
            </a:r>
            <a:r>
              <a:rPr lang="tr-TR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EKG ve EKO(KKY)</a:t>
            </a:r>
          </a:p>
          <a:p>
            <a:r>
              <a:rPr lang="tr-TR" dirty="0" smtClean="0"/>
              <a:t>Altta </a:t>
            </a:r>
            <a:r>
              <a:rPr lang="tr-TR" dirty="0"/>
              <a:t>yatan nedenlerin herhangi birinden şüphelenildiğinde, hasta incelenmeli  ve uygun biçimde sevk edilmelidir.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705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Birinci </a:t>
            </a:r>
            <a:r>
              <a:rPr lang="tr-TR" b="1" dirty="0"/>
              <a:t>basamakta ilk tedavi </a:t>
            </a:r>
            <a:endParaRPr lang="tr-TR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/>
              <a:t>Y</a:t>
            </a:r>
            <a:r>
              <a:rPr lang="tr-TR" dirty="0" smtClean="0"/>
              <a:t>aşam </a:t>
            </a:r>
            <a:r>
              <a:rPr lang="tr-TR" dirty="0"/>
              <a:t>tarzı ve davranışsal tavsiyeler ve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/>
              <a:t>T</a:t>
            </a:r>
            <a:r>
              <a:rPr lang="tr-TR" dirty="0" err="1" smtClean="0"/>
              <a:t>opikal</a:t>
            </a:r>
            <a:r>
              <a:rPr lang="tr-TR" dirty="0" smtClean="0"/>
              <a:t> </a:t>
            </a:r>
            <a:r>
              <a:rPr lang="tr-TR" dirty="0"/>
              <a:t>maddeler içermelidir. </a:t>
            </a:r>
            <a:endParaRPr lang="tr-TR" dirty="0" smtClean="0"/>
          </a:p>
          <a:p>
            <a:r>
              <a:rPr lang="tr-TR" dirty="0" smtClean="0"/>
              <a:t>Bu yaklaşımı en </a:t>
            </a:r>
            <a:r>
              <a:rPr lang="tr-TR" dirty="0"/>
              <a:t>az </a:t>
            </a:r>
            <a:r>
              <a:rPr lang="tr-TR" dirty="0">
                <a:solidFill>
                  <a:srgbClr val="FF0000"/>
                </a:solidFill>
              </a:rPr>
              <a:t>altı hafta </a:t>
            </a:r>
            <a:r>
              <a:rPr lang="tr-TR" dirty="0"/>
              <a:t>boyunca </a:t>
            </a:r>
            <a:r>
              <a:rPr lang="tr-TR" dirty="0" smtClean="0"/>
              <a:t>denedikten </a:t>
            </a:r>
            <a:r>
              <a:rPr lang="tr-TR" dirty="0"/>
              <a:t>sonra, yararlanmamış veya semptomların şiddetinden sıkıntılı olan hastaları dermatoloğa sevk edin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3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Tanım</a:t>
            </a:r>
          </a:p>
          <a:p>
            <a:r>
              <a:rPr lang="tr-TR" dirty="0" err="1" smtClean="0"/>
              <a:t>Prevalans</a:t>
            </a:r>
            <a:endParaRPr lang="tr-TR" dirty="0" smtClean="0"/>
          </a:p>
          <a:p>
            <a:r>
              <a:rPr lang="tr-TR" dirty="0" err="1" smtClean="0"/>
              <a:t>Etyoloji</a:t>
            </a:r>
            <a:endParaRPr lang="tr-TR" dirty="0" smtClean="0"/>
          </a:p>
          <a:p>
            <a:r>
              <a:rPr lang="tr-TR" dirty="0" err="1" smtClean="0"/>
              <a:t>Patofizyoloji</a:t>
            </a:r>
            <a:endParaRPr lang="tr-TR" dirty="0" smtClean="0"/>
          </a:p>
          <a:p>
            <a:r>
              <a:rPr lang="tr-TR" dirty="0" smtClean="0"/>
              <a:t>Yerleşim bölgeleri</a:t>
            </a:r>
          </a:p>
          <a:p>
            <a:r>
              <a:rPr lang="tr-TR" dirty="0" smtClean="0"/>
              <a:t>Sınıflandırma</a:t>
            </a:r>
          </a:p>
          <a:p>
            <a:r>
              <a:rPr lang="tr-TR" dirty="0" smtClean="0"/>
              <a:t>Klinik özellikleri</a:t>
            </a:r>
          </a:p>
          <a:p>
            <a:r>
              <a:rPr lang="tr-TR" dirty="0" smtClean="0"/>
              <a:t>Tanı</a:t>
            </a:r>
          </a:p>
          <a:p>
            <a:r>
              <a:rPr lang="tr-TR" dirty="0" smtClean="0"/>
              <a:t>Ayırıcı tanı</a:t>
            </a:r>
          </a:p>
          <a:p>
            <a:r>
              <a:rPr lang="tr-TR" dirty="0" smtClean="0"/>
              <a:t>Tedavi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7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Tarzı Değişikliği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Baharatlı </a:t>
            </a:r>
            <a:r>
              <a:rPr lang="tr-TR" dirty="0"/>
              <a:t>gıdalar ya da alkol, </a:t>
            </a:r>
            <a:endParaRPr lang="tr-TR" dirty="0" smtClean="0"/>
          </a:p>
          <a:p>
            <a:r>
              <a:rPr lang="tr-TR" dirty="0" smtClean="0"/>
              <a:t>Stresli durumlar </a:t>
            </a:r>
            <a:r>
              <a:rPr lang="tr-TR" dirty="0"/>
              <a:t>ve </a:t>
            </a:r>
            <a:endParaRPr lang="tr-TR" dirty="0" smtClean="0"/>
          </a:p>
          <a:p>
            <a:r>
              <a:rPr lang="tr-TR" dirty="0"/>
              <a:t>T</a:t>
            </a:r>
            <a:r>
              <a:rPr lang="tr-TR" dirty="0" smtClean="0"/>
              <a:t>anımlanabilir </a:t>
            </a:r>
            <a:r>
              <a:rPr lang="tr-TR" dirty="0"/>
              <a:t>duygusal tetikleyicilerden </a:t>
            </a:r>
            <a:r>
              <a:rPr lang="tr-TR" dirty="0" smtClean="0"/>
              <a:t>kaçınma önerilir.</a:t>
            </a:r>
          </a:p>
          <a:p>
            <a:r>
              <a:rPr lang="tr-TR" dirty="0"/>
              <a:t>D</a:t>
            </a:r>
            <a:r>
              <a:rPr lang="tr-TR" dirty="0" smtClean="0"/>
              <a:t>eodorant </a:t>
            </a:r>
            <a:r>
              <a:rPr lang="tr-TR" dirty="0"/>
              <a:t>yerine terleme önleyici sprey kullanmayı, </a:t>
            </a:r>
            <a:endParaRPr lang="tr-TR" dirty="0" smtClean="0"/>
          </a:p>
          <a:p>
            <a:r>
              <a:rPr lang="tr-TR" dirty="0"/>
              <a:t>D</a:t>
            </a:r>
            <a:r>
              <a:rPr lang="tr-TR" dirty="0" smtClean="0"/>
              <a:t>oğal </a:t>
            </a:r>
            <a:r>
              <a:rPr lang="tr-TR" dirty="0"/>
              <a:t>liflerden yapılmış</a:t>
            </a:r>
            <a:r>
              <a:rPr lang="tr-TR" dirty="0" smtClean="0"/>
              <a:t>, pamuklu, </a:t>
            </a:r>
            <a:r>
              <a:rPr lang="tr-TR" dirty="0"/>
              <a:t>gevşek giysiler giymeyi ve </a:t>
            </a:r>
            <a:endParaRPr lang="tr-TR" dirty="0" smtClean="0"/>
          </a:p>
          <a:p>
            <a:r>
              <a:rPr lang="tr-TR" dirty="0"/>
              <a:t>T</a:t>
            </a:r>
            <a:r>
              <a:rPr lang="tr-TR" dirty="0" smtClean="0"/>
              <a:t>er </a:t>
            </a:r>
            <a:r>
              <a:rPr lang="tr-TR" dirty="0"/>
              <a:t>emmeden koruyucu elbise kullanmayı içerir. </a:t>
            </a:r>
          </a:p>
        </p:txBody>
      </p:sp>
    </p:spTree>
    <p:extLst>
      <p:ext uri="{BB962C8B-B14F-4D97-AF65-F5344CB8AC3E}">
        <p14:creationId xmlns:p14="http://schemas.microsoft.com/office/powerpoint/2010/main" val="8976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r-TR" b="1" dirty="0"/>
              <a:t>1) Lokal tedavi</a:t>
            </a:r>
          </a:p>
          <a:p>
            <a:r>
              <a:rPr lang="tr-TR" dirty="0"/>
              <a:t>Alüminyum </a:t>
            </a:r>
            <a:r>
              <a:rPr lang="tr-TR" dirty="0" err="1" smtClean="0"/>
              <a:t>hidroksiklorid</a:t>
            </a:r>
            <a:r>
              <a:rPr lang="tr-TR" dirty="0" smtClean="0"/>
              <a:t> (</a:t>
            </a:r>
            <a:r>
              <a:rPr lang="tr-TR" dirty="0" err="1" smtClean="0"/>
              <a:t>Kursept</a:t>
            </a:r>
            <a:r>
              <a:rPr lang="tr-TR" dirty="0" smtClean="0"/>
              <a:t> krem, </a:t>
            </a:r>
            <a:r>
              <a:rPr lang="tr-TR" dirty="0" err="1" smtClean="0"/>
              <a:t>terkur</a:t>
            </a:r>
            <a:r>
              <a:rPr lang="tr-TR" dirty="0" smtClean="0"/>
              <a:t> krem)</a:t>
            </a:r>
          </a:p>
          <a:p>
            <a:r>
              <a:rPr lang="tr-TR" dirty="0" smtClean="0"/>
              <a:t>Alüminyum </a:t>
            </a:r>
            <a:r>
              <a:rPr lang="tr-TR" dirty="0" err="1" smtClean="0"/>
              <a:t>klorid</a:t>
            </a:r>
            <a:r>
              <a:rPr lang="tr-TR" dirty="0" smtClean="0"/>
              <a:t> (</a:t>
            </a:r>
            <a:r>
              <a:rPr lang="tr-TR" dirty="0" err="1"/>
              <a:t>M</a:t>
            </a:r>
            <a:r>
              <a:rPr lang="tr-TR" dirty="0" err="1" smtClean="0"/>
              <a:t>onoderma</a:t>
            </a:r>
            <a:r>
              <a:rPr lang="tr-TR" dirty="0" smtClean="0"/>
              <a:t> </a:t>
            </a:r>
            <a:r>
              <a:rPr lang="tr-TR" dirty="0" err="1" smtClean="0"/>
              <a:t>ıdrosi</a:t>
            </a:r>
            <a:r>
              <a:rPr lang="tr-TR" dirty="0" smtClean="0"/>
              <a:t> jel 1x1)</a:t>
            </a:r>
            <a:endParaRPr lang="tr-TR" dirty="0"/>
          </a:p>
          <a:p>
            <a:r>
              <a:rPr lang="tr-TR" dirty="0" err="1"/>
              <a:t>Antiperspirantlar</a:t>
            </a:r>
            <a:endParaRPr lang="tr-TR" dirty="0"/>
          </a:p>
          <a:p>
            <a:r>
              <a:rPr lang="tr-TR" dirty="0" err="1"/>
              <a:t>Botulinum</a:t>
            </a:r>
            <a:r>
              <a:rPr lang="tr-TR" dirty="0"/>
              <a:t> Toksin (</a:t>
            </a:r>
            <a:r>
              <a:rPr lang="tr-TR" dirty="0" err="1"/>
              <a:t>Botox</a:t>
            </a:r>
            <a:r>
              <a:rPr lang="tr-TR" dirty="0"/>
              <a:t>)</a:t>
            </a:r>
          </a:p>
          <a:p>
            <a:r>
              <a:rPr lang="tr-TR" dirty="0" err="1" smtClean="0"/>
              <a:t>İyontoforez</a:t>
            </a:r>
            <a:endParaRPr lang="tr-TR" dirty="0"/>
          </a:p>
          <a:p>
            <a:r>
              <a:rPr lang="tr-TR" dirty="0"/>
              <a:t>VASER </a:t>
            </a:r>
            <a:r>
              <a:rPr lang="tr-TR" dirty="0" smtClean="0"/>
              <a:t>ultrason ile </a:t>
            </a:r>
            <a:r>
              <a:rPr lang="tr-TR" dirty="0" err="1" smtClean="0"/>
              <a:t>topikal</a:t>
            </a:r>
            <a:r>
              <a:rPr lang="tr-TR" dirty="0" smtClean="0"/>
              <a:t> tedavi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09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2) Sistemik tedavi</a:t>
            </a:r>
          </a:p>
          <a:p>
            <a:r>
              <a:rPr lang="tr-TR" dirty="0" err="1" smtClean="0"/>
              <a:t>Antikolinerjik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(</a:t>
            </a:r>
            <a:r>
              <a:rPr lang="tr-TR" dirty="0" err="1" smtClean="0"/>
              <a:t>propentalin</a:t>
            </a:r>
            <a:r>
              <a:rPr lang="tr-TR" dirty="0" smtClean="0"/>
              <a:t>: </a:t>
            </a:r>
            <a:r>
              <a:rPr lang="tr-TR" dirty="0" err="1" smtClean="0"/>
              <a:t>Bantınova</a:t>
            </a:r>
            <a:r>
              <a:rPr lang="tr-TR" dirty="0" smtClean="0"/>
              <a:t> draje 3-4x1-2) </a:t>
            </a:r>
          </a:p>
          <a:p>
            <a:r>
              <a:rPr lang="tr-TR" dirty="0" smtClean="0"/>
              <a:t>Hem </a:t>
            </a:r>
            <a:r>
              <a:rPr lang="tr-TR" dirty="0" err="1" smtClean="0"/>
              <a:t>ankisiolitik</a:t>
            </a:r>
            <a:r>
              <a:rPr lang="tr-TR" dirty="0" smtClean="0"/>
              <a:t> </a:t>
            </a:r>
            <a:r>
              <a:rPr lang="tr-TR" dirty="0"/>
              <a:t>hem </a:t>
            </a:r>
            <a:r>
              <a:rPr lang="tr-TR" dirty="0" err="1"/>
              <a:t>antikolinerjik</a:t>
            </a:r>
            <a:r>
              <a:rPr lang="tr-TR" dirty="0"/>
              <a:t> ilaç (</a:t>
            </a:r>
            <a:r>
              <a:rPr lang="tr-TR" dirty="0" err="1" smtClean="0"/>
              <a:t>klordiazepoksit+klidinyum</a:t>
            </a:r>
            <a:r>
              <a:rPr lang="tr-TR" dirty="0" smtClean="0"/>
              <a:t> </a:t>
            </a:r>
            <a:r>
              <a:rPr lang="tr-TR" dirty="0"/>
              <a:t>bromür: </a:t>
            </a:r>
            <a:r>
              <a:rPr lang="tr-TR" dirty="0" err="1" smtClean="0"/>
              <a:t>Librax</a:t>
            </a:r>
            <a:r>
              <a:rPr lang="tr-TR" dirty="0" smtClean="0"/>
              <a:t> </a:t>
            </a:r>
            <a:r>
              <a:rPr lang="tr-TR" dirty="0"/>
              <a:t>draje 5mg günde 3 kez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Oksibutinin</a:t>
            </a:r>
            <a:r>
              <a:rPr lang="tr-TR" dirty="0" smtClean="0"/>
              <a:t> (</a:t>
            </a:r>
            <a:r>
              <a:rPr lang="tr-TR" dirty="0" err="1" smtClean="0"/>
              <a:t>üropan</a:t>
            </a:r>
            <a:r>
              <a:rPr lang="tr-TR" dirty="0" smtClean="0"/>
              <a:t> 5 mg 1x1/2)?</a:t>
            </a:r>
            <a:endParaRPr lang="tr-TR" dirty="0"/>
          </a:p>
          <a:p>
            <a:r>
              <a:rPr lang="tr-TR" dirty="0"/>
              <a:t>ß-</a:t>
            </a:r>
            <a:r>
              <a:rPr lang="tr-TR" dirty="0" err="1"/>
              <a:t>blokerler</a:t>
            </a:r>
            <a:endParaRPr lang="tr-TR" dirty="0"/>
          </a:p>
          <a:p>
            <a:r>
              <a:rPr lang="tr-TR" dirty="0" err="1"/>
              <a:t>Trisiklik</a:t>
            </a:r>
            <a:r>
              <a:rPr lang="tr-TR" dirty="0"/>
              <a:t> </a:t>
            </a:r>
            <a:r>
              <a:rPr lang="tr-TR" dirty="0" err="1"/>
              <a:t>antidepresan</a:t>
            </a:r>
            <a:endParaRPr lang="tr-TR" dirty="0"/>
          </a:p>
          <a:p>
            <a:r>
              <a:rPr lang="tr-TR" dirty="0" err="1"/>
              <a:t>Ca</a:t>
            </a:r>
            <a:r>
              <a:rPr lang="tr-TR" dirty="0"/>
              <a:t> kanal </a:t>
            </a:r>
            <a:r>
              <a:rPr lang="tr-TR" dirty="0" err="1"/>
              <a:t>blokerleri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23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r-TR" b="1" dirty="0" smtClean="0"/>
              <a:t>3</a:t>
            </a:r>
            <a:r>
              <a:rPr lang="tr-TR" b="1" dirty="0"/>
              <a:t>) Cerrahi tedavi</a:t>
            </a:r>
          </a:p>
          <a:p>
            <a:r>
              <a:rPr lang="tr-TR" dirty="0" err="1"/>
              <a:t>Torakotomi</a:t>
            </a:r>
            <a:r>
              <a:rPr lang="tr-TR" dirty="0"/>
              <a:t> ile </a:t>
            </a:r>
            <a:r>
              <a:rPr lang="tr-TR" dirty="0" err="1"/>
              <a:t>sempatektomi</a:t>
            </a:r>
            <a:endParaRPr lang="tr-TR" dirty="0"/>
          </a:p>
          <a:p>
            <a:r>
              <a:rPr lang="tr-TR" dirty="0"/>
              <a:t>Endoskopik </a:t>
            </a:r>
            <a:r>
              <a:rPr lang="tr-TR" dirty="0" err="1"/>
              <a:t>torakal</a:t>
            </a:r>
            <a:r>
              <a:rPr lang="tr-TR" dirty="0"/>
              <a:t> </a:t>
            </a:r>
            <a:r>
              <a:rPr lang="tr-TR" dirty="0" err="1"/>
              <a:t>sempatektomi</a:t>
            </a:r>
            <a:endParaRPr lang="tr-TR" dirty="0"/>
          </a:p>
          <a:p>
            <a:r>
              <a:rPr lang="tr-TR" dirty="0"/>
              <a:t>Endoskopik </a:t>
            </a:r>
            <a:r>
              <a:rPr lang="tr-TR" dirty="0" err="1"/>
              <a:t>torakal</a:t>
            </a:r>
            <a:r>
              <a:rPr lang="tr-TR" dirty="0"/>
              <a:t> </a:t>
            </a:r>
            <a:r>
              <a:rPr lang="tr-TR" dirty="0" err="1"/>
              <a:t>sempatikotomi</a:t>
            </a:r>
            <a:endParaRPr lang="tr-TR" dirty="0"/>
          </a:p>
          <a:p>
            <a:r>
              <a:rPr lang="tr-TR" dirty="0" err="1"/>
              <a:t>Aksiller</a:t>
            </a:r>
            <a:r>
              <a:rPr lang="tr-TR" dirty="0"/>
              <a:t> </a:t>
            </a:r>
            <a:r>
              <a:rPr lang="tr-TR" dirty="0" err="1"/>
              <a:t>küretaj</a:t>
            </a:r>
            <a:r>
              <a:rPr lang="tr-TR" dirty="0"/>
              <a:t>, </a:t>
            </a:r>
            <a:r>
              <a:rPr lang="tr-TR" dirty="0" err="1"/>
              <a:t>liposuction</a:t>
            </a:r>
            <a:endParaRPr lang="tr-TR" dirty="0"/>
          </a:p>
          <a:p>
            <a:endParaRPr lang="tr-T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0688"/>
            <a:ext cx="3822504" cy="33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1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Tedaviler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Psikoterapi</a:t>
            </a:r>
          </a:p>
          <a:p>
            <a:r>
              <a:rPr lang="tr-TR" dirty="0" smtClean="0"/>
              <a:t>Kimyasal </a:t>
            </a:r>
            <a:r>
              <a:rPr lang="tr-TR" dirty="0" err="1" smtClean="0"/>
              <a:t>sempatektomi</a:t>
            </a:r>
            <a:r>
              <a:rPr lang="tr-TR" dirty="0" smtClean="0"/>
              <a:t> (</a:t>
            </a:r>
            <a:r>
              <a:rPr lang="tr-TR" dirty="0" err="1" smtClean="0"/>
              <a:t>hidroksidopamin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/>
              <a:t>B</a:t>
            </a:r>
            <a:r>
              <a:rPr lang="tr-TR" dirty="0" smtClean="0"/>
              <a:t>ilgisayarlı </a:t>
            </a:r>
            <a:r>
              <a:rPr lang="tr-TR" dirty="0"/>
              <a:t>tomografi eşliğinde </a:t>
            </a:r>
            <a:r>
              <a:rPr lang="tr-TR" dirty="0" err="1"/>
              <a:t>torasik</a:t>
            </a:r>
            <a:r>
              <a:rPr lang="tr-TR" dirty="0"/>
              <a:t> </a:t>
            </a:r>
            <a:r>
              <a:rPr lang="tr-TR" dirty="0" err="1"/>
              <a:t>sempatolizis</a:t>
            </a:r>
            <a:endParaRPr lang="tr-TR" dirty="0" smtClean="0"/>
          </a:p>
          <a:p>
            <a:r>
              <a:rPr lang="tr-TR" dirty="0" smtClean="0"/>
              <a:t>Akupunktur</a:t>
            </a:r>
          </a:p>
          <a:p>
            <a:r>
              <a:rPr lang="tr-TR" dirty="0" err="1" smtClean="0"/>
              <a:t>Fitoterapi</a:t>
            </a:r>
            <a:r>
              <a:rPr lang="tr-TR" dirty="0" smtClean="0"/>
              <a:t>(Adaçayı)</a:t>
            </a:r>
          </a:p>
          <a:p>
            <a:endParaRPr lang="tr-TR" dirty="0"/>
          </a:p>
          <a:p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 smtClean="0"/>
              <a:t>hiperhidrozun</a:t>
            </a:r>
            <a:r>
              <a:rPr lang="tr-TR" dirty="0" smtClean="0"/>
              <a:t> tedavisi </a:t>
            </a:r>
            <a:r>
              <a:rPr lang="tr-TR" dirty="0"/>
              <a:t>altta yatan hastalığa yönelik olmalıdır. 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Botilinum</a:t>
            </a:r>
            <a:r>
              <a:rPr lang="tr-TR" dirty="0"/>
              <a:t> toksini (</a:t>
            </a:r>
            <a:r>
              <a:rPr lang="tr-TR" dirty="0" err="1"/>
              <a:t>Botox</a:t>
            </a:r>
            <a:r>
              <a:rPr lang="tr-TR" dirty="0"/>
              <a:t>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/>
            <a:r>
              <a:rPr lang="tr-TR" b="1" dirty="0" err="1" smtClean="0"/>
              <a:t>Botulinum</a:t>
            </a:r>
            <a:r>
              <a:rPr lang="tr-TR" b="1" dirty="0" smtClean="0"/>
              <a:t> </a:t>
            </a:r>
            <a:r>
              <a:rPr lang="tr-TR" b="1" dirty="0"/>
              <a:t>toksini</a:t>
            </a:r>
            <a:r>
              <a:rPr lang="tr-TR" dirty="0"/>
              <a:t>, </a:t>
            </a:r>
            <a:r>
              <a:rPr lang="tr-TR" dirty="0" err="1"/>
              <a:t>klostridyum</a:t>
            </a:r>
            <a:r>
              <a:rPr lang="tr-TR" dirty="0"/>
              <a:t> </a:t>
            </a:r>
            <a:r>
              <a:rPr lang="tr-TR" dirty="0" err="1"/>
              <a:t>botulinum’un</a:t>
            </a:r>
            <a:r>
              <a:rPr lang="tr-TR" dirty="0"/>
              <a:t> ürettiği bir toksindir. Bu toksin serbest sinir uçlarından salınan ve </a:t>
            </a:r>
            <a:r>
              <a:rPr lang="tr-TR" b="1" dirty="0"/>
              <a:t>ter bezlerinden </a:t>
            </a:r>
            <a:r>
              <a:rPr lang="tr-TR" b="1" dirty="0" err="1" smtClean="0"/>
              <a:t>asetil</a:t>
            </a:r>
            <a:r>
              <a:rPr lang="tr-TR" b="1" dirty="0" smtClean="0"/>
              <a:t> kolin </a:t>
            </a:r>
            <a:r>
              <a:rPr lang="tr-TR" b="1" dirty="0"/>
              <a:t>salınmasını azaltır.</a:t>
            </a:r>
          </a:p>
          <a:p>
            <a:pPr fontAlgn="base"/>
            <a:r>
              <a:rPr lang="tr-TR" dirty="0" smtClean="0"/>
              <a:t>Kullanımı: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 smtClean="0"/>
              <a:t>Günlük </a:t>
            </a:r>
            <a:r>
              <a:rPr lang="tr-TR" sz="2400" dirty="0"/>
              <a:t>aktiviteyi etkileyecek kadar fazla terleme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/>
              <a:t>Diğer tedavilere yanıt alınmaması (alüminyum tuzları, terlemeyi azaltıcı </a:t>
            </a:r>
            <a:r>
              <a:rPr lang="tr-TR" sz="2400" dirty="0" err="1"/>
              <a:t>rollonlar</a:t>
            </a:r>
            <a:r>
              <a:rPr lang="tr-TR" sz="2400" dirty="0"/>
              <a:t>)</a:t>
            </a:r>
          </a:p>
          <a:p>
            <a:pPr fontAlgn="base"/>
            <a:r>
              <a:rPr lang="tr-TR" dirty="0" smtClean="0"/>
              <a:t>Genellikle </a:t>
            </a:r>
            <a:r>
              <a:rPr lang="tr-TR" b="1" dirty="0" smtClean="0"/>
              <a:t>el </a:t>
            </a:r>
            <a:r>
              <a:rPr lang="tr-TR" b="1" dirty="0"/>
              <a:t>ve koltuk altındaki terlemelerin tedavisinde</a:t>
            </a:r>
            <a:r>
              <a:rPr lang="tr-TR" dirty="0"/>
              <a:t> kullanılır. </a:t>
            </a:r>
            <a:endParaRPr lang="tr-TR" dirty="0" smtClean="0"/>
          </a:p>
          <a:p>
            <a:pPr fontAlgn="base"/>
            <a:r>
              <a:rPr lang="tr-TR" dirty="0" smtClean="0"/>
              <a:t>Yüz </a:t>
            </a:r>
            <a:r>
              <a:rPr lang="tr-TR" dirty="0"/>
              <a:t>gibi diğer bölgelerde gözlenen sınırlı terlemelerin tedavisinde de kullanılmaktadır</a:t>
            </a:r>
            <a:r>
              <a:rPr lang="tr-TR" dirty="0" smtClean="0"/>
              <a:t>.</a:t>
            </a:r>
            <a:r>
              <a:rPr lang="tr-TR" dirty="0"/>
              <a:t> </a:t>
            </a:r>
            <a:r>
              <a:rPr lang="tr-TR" dirty="0" smtClean="0"/>
              <a:t> </a:t>
            </a:r>
          </a:p>
          <a:p>
            <a:pPr fontAlgn="base"/>
            <a:r>
              <a:rPr lang="tr-TR" dirty="0" smtClean="0"/>
              <a:t>Etkisi ilk hafta görülmeye başlar ve 6-8 ayda bir tekrarlanması gerekir.</a:t>
            </a:r>
          </a:p>
          <a:p>
            <a:pPr fontAlgn="base"/>
            <a:r>
              <a:rPr lang="tr-TR" b="1" dirty="0" err="1" smtClean="0"/>
              <a:t>Botox</a:t>
            </a:r>
            <a:r>
              <a:rPr lang="tr-TR" b="1" dirty="0" smtClean="0"/>
              <a:t> </a:t>
            </a:r>
            <a:r>
              <a:rPr lang="tr-TR" b="1" dirty="0"/>
              <a:t>hangi durumlarda uygulanmaz?</a:t>
            </a:r>
            <a:endParaRPr lang="tr-TR" dirty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/>
              <a:t>Gebelik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/>
              <a:t>Süt verme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 err="1"/>
              <a:t>Botox</a:t>
            </a:r>
            <a:r>
              <a:rPr lang="tr-TR" sz="2400" dirty="0"/>
              <a:t> içeriğinde yer alan maddelere aşırı duyarlılık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/>
              <a:t>Kas hastalıkları  (</a:t>
            </a:r>
            <a:r>
              <a:rPr lang="tr-TR" sz="2400" dirty="0" err="1"/>
              <a:t>Miyastenia</a:t>
            </a:r>
            <a:r>
              <a:rPr lang="tr-TR" sz="2400" dirty="0"/>
              <a:t> </a:t>
            </a:r>
            <a:r>
              <a:rPr lang="tr-TR" sz="2400" dirty="0" err="1"/>
              <a:t>gravis</a:t>
            </a:r>
            <a:r>
              <a:rPr lang="tr-TR" sz="2400" dirty="0"/>
              <a:t>, </a:t>
            </a:r>
            <a:r>
              <a:rPr lang="tr-TR" sz="2400" dirty="0" err="1"/>
              <a:t>Eaton</a:t>
            </a:r>
            <a:r>
              <a:rPr lang="tr-TR" sz="2400" dirty="0"/>
              <a:t>-Lambert sendromu ve diğer </a:t>
            </a:r>
            <a:r>
              <a:rPr lang="tr-TR" sz="2400" dirty="0" err="1"/>
              <a:t>nöromuskuler</a:t>
            </a:r>
            <a:r>
              <a:rPr lang="tr-TR" sz="2400" dirty="0"/>
              <a:t> hastalıklar)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 err="1"/>
              <a:t>Botox</a:t>
            </a:r>
            <a:r>
              <a:rPr lang="tr-TR" sz="2400" dirty="0"/>
              <a:t> ile etkileşime giren ilaç kullanımı (</a:t>
            </a:r>
            <a:r>
              <a:rPr lang="tr-TR" sz="2400" dirty="0" err="1"/>
              <a:t>Aminoglikozid</a:t>
            </a:r>
            <a:r>
              <a:rPr lang="tr-TR" sz="2400" dirty="0"/>
              <a:t>, kalsiyum kanal </a:t>
            </a:r>
            <a:r>
              <a:rPr lang="tr-TR" sz="2400" dirty="0" err="1"/>
              <a:t>blokerleri</a:t>
            </a:r>
            <a:r>
              <a:rPr lang="tr-TR" sz="2400" dirty="0"/>
              <a:t>, </a:t>
            </a:r>
            <a:r>
              <a:rPr lang="tr-TR" sz="2400" dirty="0" err="1"/>
              <a:t>penisilamin</a:t>
            </a:r>
            <a:r>
              <a:rPr lang="tr-TR" sz="2400" dirty="0"/>
              <a:t>, kinin)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sz="2400" dirty="0"/>
              <a:t>Kanama bozukluğu olan hastalar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95" y="8384"/>
            <a:ext cx="2209786" cy="16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İyontoforez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/>
            <a:r>
              <a:rPr lang="tr-TR" dirty="0" err="1" smtClean="0"/>
              <a:t>İyontoforez</a:t>
            </a:r>
            <a:r>
              <a:rPr lang="tr-TR" dirty="0" smtClean="0"/>
              <a:t>, </a:t>
            </a:r>
            <a:r>
              <a:rPr lang="tr-TR" dirty="0"/>
              <a:t>iyonize maddelerin galva­nik akım kullanılarak deri içine ulaştırılmasıdır</a:t>
            </a:r>
            <a:r>
              <a:rPr lang="tr-TR" dirty="0" smtClean="0"/>
              <a:t>.</a:t>
            </a:r>
            <a:endParaRPr lang="tr-TR" dirty="0"/>
          </a:p>
          <a:p>
            <a:pPr fontAlgn="base"/>
            <a:r>
              <a:rPr lang="tr-TR" b="1" dirty="0" err="1"/>
              <a:t>İyontoforez</a:t>
            </a:r>
            <a:r>
              <a:rPr lang="tr-TR" b="1" dirty="0"/>
              <a:t>, </a:t>
            </a:r>
            <a:r>
              <a:rPr lang="tr-TR" b="1" dirty="0" smtClean="0"/>
              <a:t>haftada 2 ya da daha fazla günde </a:t>
            </a:r>
            <a:r>
              <a:rPr lang="tr-TR" b="1" dirty="0"/>
              <a:t>1 kez olmak üzere 20-30 seans uygulanır</a:t>
            </a:r>
            <a:r>
              <a:rPr lang="tr-TR" dirty="0"/>
              <a:t>. </a:t>
            </a:r>
            <a:endParaRPr lang="tr-TR" dirty="0" smtClean="0"/>
          </a:p>
          <a:p>
            <a:pPr fontAlgn="base"/>
            <a:r>
              <a:rPr lang="tr-TR" dirty="0" smtClean="0"/>
              <a:t>İşlem </a:t>
            </a:r>
            <a:r>
              <a:rPr lang="tr-TR" dirty="0"/>
              <a:t>esnasında el ve ayaklar musluk suyu ile doldurulmuş plastik leğenler içerisine konulur. Pozitif ve negatif </a:t>
            </a:r>
            <a:r>
              <a:rPr lang="tr-TR" dirty="0" err="1"/>
              <a:t>elektrodlar</a:t>
            </a:r>
            <a:r>
              <a:rPr lang="tr-TR" dirty="0"/>
              <a:t> vasıtasıyla bu suya </a:t>
            </a:r>
            <a:r>
              <a:rPr lang="tr-TR" dirty="0" err="1"/>
              <a:t>iyontoforetik</a:t>
            </a:r>
            <a:r>
              <a:rPr lang="tr-TR" dirty="0"/>
              <a:t> akım verilir. Elektriksel akım yavaş yavaş 0’dan hastaların </a:t>
            </a:r>
            <a:r>
              <a:rPr lang="tr-TR" dirty="0" err="1"/>
              <a:t>tolere</a:t>
            </a:r>
            <a:r>
              <a:rPr lang="tr-TR" dirty="0"/>
              <a:t> edebileceği düzeye kadar artırılır. Her bir uygulama ortalama 20 dakika sürer</a:t>
            </a:r>
            <a:r>
              <a:rPr lang="tr-TR" dirty="0" smtClean="0"/>
              <a:t>.</a:t>
            </a:r>
            <a:endParaRPr lang="tr-TR" dirty="0"/>
          </a:p>
          <a:p>
            <a:pPr fontAlgn="base"/>
            <a:r>
              <a:rPr lang="tr-TR" b="1" i="1" dirty="0" err="1"/>
              <a:t>İyontoforez</a:t>
            </a:r>
            <a:r>
              <a:rPr lang="tr-TR" b="1" i="1" dirty="0"/>
              <a:t> işlemi hangi hastalarda uygulanmaz?</a:t>
            </a:r>
            <a:endParaRPr lang="tr-TR" dirty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/>
              <a:t>Deri bütünlüğünü bozan yara ve su toplaması olanlar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/>
              <a:t>Ayak ve elde mantar hastalığı olanlar (</a:t>
            </a:r>
            <a:r>
              <a:rPr lang="tr-TR" dirty="0" err="1"/>
              <a:t>Tinea</a:t>
            </a:r>
            <a:r>
              <a:rPr lang="tr-TR" dirty="0"/>
              <a:t> </a:t>
            </a:r>
            <a:r>
              <a:rPr lang="tr-TR" dirty="0" err="1"/>
              <a:t>manum</a:t>
            </a:r>
            <a:r>
              <a:rPr lang="tr-TR" dirty="0"/>
              <a:t> ve </a:t>
            </a:r>
            <a:r>
              <a:rPr lang="tr-TR" dirty="0" err="1"/>
              <a:t>tinea</a:t>
            </a:r>
            <a:r>
              <a:rPr lang="tr-TR" dirty="0"/>
              <a:t> </a:t>
            </a:r>
            <a:r>
              <a:rPr lang="tr-TR" dirty="0" err="1"/>
              <a:t>pedis</a:t>
            </a:r>
            <a:r>
              <a:rPr lang="tr-TR" dirty="0"/>
              <a:t>)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/>
              <a:t>Ayakta siğili bulunanlar (</a:t>
            </a:r>
            <a:r>
              <a:rPr lang="tr-TR" dirty="0" err="1"/>
              <a:t>Palmoplantar</a:t>
            </a:r>
            <a:r>
              <a:rPr lang="tr-TR" dirty="0"/>
              <a:t> </a:t>
            </a:r>
            <a:r>
              <a:rPr lang="tr-TR" dirty="0" err="1"/>
              <a:t>verrü</a:t>
            </a:r>
            <a:r>
              <a:rPr lang="tr-TR" dirty="0"/>
              <a:t>)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/>
              <a:t>Kardiyak pili ve ortopedik </a:t>
            </a:r>
            <a:r>
              <a:rPr lang="tr-TR" dirty="0" err="1"/>
              <a:t>imp­lantasyonu</a:t>
            </a:r>
            <a:r>
              <a:rPr lang="tr-TR" dirty="0"/>
              <a:t> olan hastalar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 smtClean="0"/>
              <a:t>Hamileler</a:t>
            </a:r>
            <a:r>
              <a:rPr lang="tr-TR" b="1" i="1" dirty="0"/>
              <a:t> </a:t>
            </a:r>
            <a:endParaRPr lang="tr-TR" dirty="0"/>
          </a:p>
          <a:p>
            <a:pPr fontAlgn="base"/>
            <a:r>
              <a:rPr lang="tr-TR" b="1" i="1" dirty="0" err="1"/>
              <a:t>İyontoforez</a:t>
            </a:r>
            <a:r>
              <a:rPr lang="tr-TR" b="1" i="1" dirty="0"/>
              <a:t> işleminin yan etkileri nelerdir?</a:t>
            </a:r>
            <a:endParaRPr lang="tr-TR" dirty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/>
              <a:t>Deride kızarıklık, yanma ve ağrı oluşabilir. </a:t>
            </a:r>
            <a:endParaRPr lang="tr-TR" dirty="0" smtClean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 smtClean="0"/>
              <a:t>Deride </a:t>
            </a:r>
            <a:r>
              <a:rPr lang="tr-TR" dirty="0"/>
              <a:t>aşırı kuruluk ve </a:t>
            </a:r>
            <a:r>
              <a:rPr lang="tr-TR" dirty="0" err="1"/>
              <a:t>irritasyon</a:t>
            </a:r>
            <a:r>
              <a:rPr lang="tr-TR" dirty="0"/>
              <a:t> gözlenebilir. </a:t>
            </a:r>
            <a:endParaRPr lang="tr-TR" dirty="0" smtClean="0"/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tr-TR" dirty="0" smtClean="0"/>
              <a:t>Uzun </a:t>
            </a:r>
            <a:r>
              <a:rPr lang="tr-TR" dirty="0"/>
              <a:t>dönem herhangi bir yan etkisi yoktur.</a:t>
            </a:r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71963"/>
            <a:ext cx="3923928" cy="259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53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" y="548680"/>
            <a:ext cx="916400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0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RİCA EDERİM…</a:t>
            </a:r>
            <a:endParaRPr lang="tr-T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70459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40" y="1556792"/>
            <a:ext cx="4042448" cy="469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03177"/>
              </p:ext>
            </p:extLst>
          </p:nvPr>
        </p:nvGraphicFramePr>
        <p:xfrm>
          <a:off x="2208828" y="2996952"/>
          <a:ext cx="4418673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Paketleyici Kabuk Nesnesi" showAsIcon="1" r:id="rId3" imgW="952200" imgH="419040" progId="Package">
                  <p:embed/>
                </p:oleObj>
              </mc:Choice>
              <mc:Fallback>
                <p:oleObj name="Paketleyici Kabuk Nesnesi" showAsIcon="1" r:id="rId3" imgW="952200" imgH="419040" progId="Package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828" y="2996952"/>
                        <a:ext cx="4418673" cy="1944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6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/>
              <a:t>Terleme, vücudun sıcak ve soğuk karşısında dengesini korumasını sağlayan, yani </a:t>
            </a:r>
            <a:r>
              <a:rPr lang="tr-TR" dirty="0">
                <a:solidFill>
                  <a:srgbClr val="FF0000"/>
                </a:solidFill>
              </a:rPr>
              <a:t>vücut ısısını ayarlayan </a:t>
            </a:r>
            <a:r>
              <a:rPr lang="tr-TR" dirty="0"/>
              <a:t>bir mekanizmadır.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mekanizma isteğimiz dışında çalışır. </a:t>
            </a:r>
            <a:endParaRPr lang="tr-T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33" y="116632"/>
            <a:ext cx="19510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2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İki tür terleme vardır: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Termoregülatuar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Duygusal </a:t>
            </a:r>
          </a:p>
          <a:p>
            <a:r>
              <a:rPr lang="tr-TR" dirty="0" err="1" smtClean="0"/>
              <a:t>Termoregülatuar</a:t>
            </a:r>
            <a:r>
              <a:rPr lang="tr-TR" dirty="0" smtClean="0"/>
              <a:t> terleme </a:t>
            </a:r>
            <a:r>
              <a:rPr lang="tr-TR" dirty="0" err="1" smtClean="0"/>
              <a:t>hipotalamus</a:t>
            </a:r>
            <a:r>
              <a:rPr lang="tr-TR" dirty="0" smtClean="0"/>
              <a:t>, </a:t>
            </a:r>
          </a:p>
          <a:p>
            <a:pPr marL="0" indent="0">
              <a:buNone/>
            </a:pPr>
            <a:r>
              <a:rPr lang="tr-TR" dirty="0" smtClean="0"/>
              <a:t>duygusal terleme ise </a:t>
            </a:r>
            <a:r>
              <a:rPr lang="tr-TR" dirty="0" err="1" smtClean="0"/>
              <a:t>limbik</a:t>
            </a:r>
            <a:r>
              <a:rPr lang="tr-TR" dirty="0" smtClean="0"/>
              <a:t> sistem tarafından düzenlenirler.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4808"/>
            <a:ext cx="3275856" cy="31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36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Normal terlemede bir metrekareye karşılık dakikada bir mililitre ter salgılanır. Bu düzey 30-40 katına kadar çıkabilir. </a:t>
            </a:r>
          </a:p>
          <a:p>
            <a:r>
              <a:rPr lang="tr-TR" b="1" dirty="0" err="1"/>
              <a:t>Hiperhidroz</a:t>
            </a:r>
            <a:r>
              <a:rPr lang="tr-TR" b="1" dirty="0"/>
              <a:t> ise ,</a:t>
            </a:r>
            <a:r>
              <a:rPr lang="tr-TR" dirty="0"/>
              <a:t> vücudun normal fizyolojik ihtiyacından daha fazla ter salgılanması ile karakterize olan ve etkilenen kişilerde </a:t>
            </a:r>
            <a:r>
              <a:rPr lang="tr-TR" dirty="0" err="1"/>
              <a:t>psikososyal</a:t>
            </a:r>
            <a:r>
              <a:rPr lang="tr-TR" dirty="0"/>
              <a:t> güçlükler ile fiziksel rahatsızlıklara yol açabilen bir hastalıktır.</a:t>
            </a:r>
          </a:p>
        </p:txBody>
      </p:sp>
    </p:spTree>
    <p:extLst>
      <p:ext uri="{BB962C8B-B14F-4D97-AF65-F5344CB8AC3E}">
        <p14:creationId xmlns:p14="http://schemas.microsoft.com/office/powerpoint/2010/main" val="6045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/>
              <a:t>Sıklıkla el, ayak, koltuk altı ve yüzde görülen aşırı terleme kişinin sosyal yaşantısını olumsuz </a:t>
            </a:r>
            <a:r>
              <a:rPr lang="tr-TR" dirty="0" smtClean="0"/>
              <a:t>etkilemektedir.</a:t>
            </a:r>
          </a:p>
          <a:p>
            <a:r>
              <a:rPr lang="tr-TR" dirty="0"/>
              <a:t>İş yerinde kalem tutmada yetersizlik gibi günlük yaşam  ile ilgili sorunlar ve sosyal durumlar ve ilişkiler </a:t>
            </a:r>
            <a:r>
              <a:rPr lang="tr-TR" dirty="0" smtClean="0"/>
              <a:t>hakkındaki </a:t>
            </a:r>
            <a:r>
              <a:rPr lang="tr-TR" dirty="0" err="1"/>
              <a:t>anksiyete</a:t>
            </a:r>
            <a:r>
              <a:rPr lang="tr-TR" dirty="0"/>
              <a:t> yaşam kalitesini etkileyebilir. </a:t>
            </a:r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36163"/>
            <a:ext cx="42243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886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Hiperhidrozda</a:t>
            </a:r>
            <a:r>
              <a:rPr lang="tr-TR" dirty="0" smtClean="0"/>
              <a:t> </a:t>
            </a:r>
            <a:r>
              <a:rPr lang="tr-TR" dirty="0"/>
              <a:t>terli bölgelere </a:t>
            </a:r>
            <a:r>
              <a:rPr lang="tr-TR" dirty="0" err="1" smtClean="0"/>
              <a:t>kolonize</a:t>
            </a:r>
            <a:r>
              <a:rPr lang="tr-TR" dirty="0" smtClean="0"/>
              <a:t> olan</a:t>
            </a:r>
          </a:p>
          <a:p>
            <a:pPr>
              <a:buNone/>
            </a:pPr>
            <a:r>
              <a:rPr lang="tr-TR" dirty="0" smtClean="0"/>
              <a:t>bakterilerin ürünleri ile </a:t>
            </a:r>
            <a:r>
              <a:rPr lang="tr-TR" b="1" dirty="0" err="1" smtClean="0"/>
              <a:t>bromhidroz</a:t>
            </a:r>
            <a:r>
              <a:rPr lang="tr-TR" b="1" dirty="0" smtClean="0"/>
              <a:t> </a:t>
            </a:r>
            <a:r>
              <a:rPr lang="tr-TR" b="1" dirty="0"/>
              <a:t>(kötü koku</a:t>
            </a:r>
            <a:r>
              <a:rPr lang="tr-TR" b="1" dirty="0" smtClean="0"/>
              <a:t>) </a:t>
            </a:r>
          </a:p>
          <a:p>
            <a:pPr>
              <a:buNone/>
            </a:pPr>
            <a:r>
              <a:rPr lang="tr-TR" dirty="0" smtClean="0"/>
              <a:t>oluşur. </a:t>
            </a:r>
          </a:p>
          <a:p>
            <a:r>
              <a:rPr lang="tr-TR" dirty="0"/>
              <a:t>Aşırı terleme herhangi bir hastalığın nedeni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olabileceği </a:t>
            </a:r>
            <a:r>
              <a:rPr lang="tr-TR" dirty="0"/>
              <a:t>gibi tamamen psikolojik de olabilir.</a:t>
            </a:r>
          </a:p>
          <a:p>
            <a:r>
              <a:rPr lang="tr-TR" dirty="0" smtClean="0"/>
              <a:t>Örneğin; Korku</a:t>
            </a:r>
            <a:r>
              <a:rPr lang="tr-TR" dirty="0"/>
              <a:t>, stres gibi durumlarda ter salgısı artabilir. </a:t>
            </a:r>
            <a:endParaRPr lang="tr-T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1034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49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1143</TotalTime>
  <Words>1522</Words>
  <Application>Microsoft Office PowerPoint</Application>
  <PresentationFormat>Ekran Gösterisi (4:3)</PresentationFormat>
  <Paragraphs>262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0" baseType="lpstr">
      <vt:lpstr>Decatur</vt:lpstr>
      <vt:lpstr>Paket</vt:lpstr>
      <vt:lpstr>HİPERHİDROZ</vt:lpstr>
      <vt:lpstr>Amaç ve Öğrenim Hedefleri</vt:lpstr>
      <vt:lpstr>Sunum Planı</vt:lpstr>
      <vt:lpstr>PowerPoint Sunusu</vt:lpstr>
      <vt:lpstr>Tanım</vt:lpstr>
      <vt:lpstr>Tanım</vt:lpstr>
      <vt:lpstr>Tanım</vt:lpstr>
      <vt:lpstr>Tanım</vt:lpstr>
      <vt:lpstr>Tanım</vt:lpstr>
      <vt:lpstr>Prevalans</vt:lpstr>
      <vt:lpstr>Etyoloji</vt:lpstr>
      <vt:lpstr>Patofizyolojisi</vt:lpstr>
      <vt:lpstr>Patofizyoloji</vt:lpstr>
      <vt:lpstr>Patofizyoloji</vt:lpstr>
      <vt:lpstr>Yerleşim Bölgeleri</vt:lpstr>
      <vt:lpstr>Sınıflandırma</vt:lpstr>
      <vt:lpstr>Primer Hiperhidroz</vt:lpstr>
      <vt:lpstr>Primer Hiperhidroz Klinik Özellikleri</vt:lpstr>
      <vt:lpstr>Sekonder Hiperhidroz</vt:lpstr>
      <vt:lpstr>Lokalizasyona Göre Sınıflama</vt:lpstr>
      <vt:lpstr>Palmar ve Aksiller Hiperhidroz</vt:lpstr>
      <vt:lpstr>Palmar ve Aksiller Hiperhidroz</vt:lpstr>
      <vt:lpstr>Tanı</vt:lpstr>
      <vt:lpstr>Minör Testi (Nişasta-İyot Testi)</vt:lpstr>
      <vt:lpstr>Minör Testi</vt:lpstr>
      <vt:lpstr>Değerlendirme</vt:lpstr>
      <vt:lpstr>Ayırıcı Tanı</vt:lpstr>
      <vt:lpstr>Ayırıcı Tanı Testleri</vt:lpstr>
      <vt:lpstr>Tedavi</vt:lpstr>
      <vt:lpstr>Yaşam Tarzı Değişikliği</vt:lpstr>
      <vt:lpstr>Tedavi</vt:lpstr>
      <vt:lpstr>PowerPoint Sunusu</vt:lpstr>
      <vt:lpstr>Tedavi</vt:lpstr>
      <vt:lpstr>Diğer Tedaviler</vt:lpstr>
      <vt:lpstr>Botilinum toksini (Botox) </vt:lpstr>
      <vt:lpstr>İyontoforez</vt:lpstr>
      <vt:lpstr>PowerPoint Sunusu</vt:lpstr>
      <vt:lpstr>RİCA EDERİM…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HİPERHİDROZ</dc:title>
  <dc:creator>SAMSUNG-PC</dc:creator>
  <cp:lastModifiedBy>SAMSUNG-PC</cp:lastModifiedBy>
  <cp:revision>111</cp:revision>
  <dcterms:created xsi:type="dcterms:W3CDTF">2014-01-20T17:58:15Z</dcterms:created>
  <dcterms:modified xsi:type="dcterms:W3CDTF">2014-02-11T11:47:02Z</dcterms:modified>
</cp:coreProperties>
</file>