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56" r:id="rId3"/>
    <p:sldId id="275" r:id="rId4"/>
    <p:sldId id="277" r:id="rId5"/>
    <p:sldId id="276" r:id="rId6"/>
    <p:sldId id="284" r:id="rId7"/>
    <p:sldId id="278" r:id="rId8"/>
    <p:sldId id="286" r:id="rId9"/>
    <p:sldId id="258" r:id="rId10"/>
    <p:sldId id="267" r:id="rId11"/>
    <p:sldId id="260" r:id="rId12"/>
    <p:sldId id="265" r:id="rId13"/>
    <p:sldId id="285" r:id="rId14"/>
    <p:sldId id="266" r:id="rId15"/>
    <p:sldId id="269" r:id="rId16"/>
    <p:sldId id="263" r:id="rId17"/>
    <p:sldId id="270" r:id="rId18"/>
    <p:sldId id="261" r:id="rId19"/>
    <p:sldId id="272" r:id="rId20"/>
    <p:sldId id="273" r:id="rId21"/>
    <p:sldId id="274" r:id="rId22"/>
    <p:sldId id="271" r:id="rId23"/>
    <p:sldId id="282" r:id="rId24"/>
    <p:sldId id="283" r:id="rId25"/>
    <p:sldId id="28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72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31129-CB5C-4F9B-9781-B59B79CC0106}" type="datetimeFigureOut">
              <a:rPr lang="en-GB" smtClean="0"/>
              <a:t>26/12/2012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922B7-C8FE-45DE-B39E-2ABE17C4B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03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Zayıf sağlık okuryazarlığı ile kötü sağlık arasındaki ilişki iyi belgelenmiştir [25]. 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922B7-C8FE-45DE-B39E-2ABE17C4B6E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3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8087F-D7B0-4FEB-A3A1-1F1FB30400D1}" type="datetime1">
              <a:rPr lang="en-GB" smtClean="0"/>
              <a:t>26/12/2012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8708032" y="6356350"/>
            <a:ext cx="435968" cy="385018"/>
          </a:xfrm>
        </p:spPr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CCCBC-0CB6-4AF7-8386-8277F81E1DDA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5335-B40D-4C9D-A285-60C44D8C1E74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CC6DF-8854-4F76-87E2-3B593D640315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71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F5A4-DF69-48B2-8A0B-DF5F8931C14E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779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A6DBF-299C-4DD3-AE4B-175E1F1B42B3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465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40F5-39F7-48AB-9306-D572C0A87F9B}" type="datetime1">
              <a:rPr lang="en-GB" smtClean="0"/>
              <a:t>26/12/2012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553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3D22D-8F73-4778-B6CD-31B184B51A89}" type="datetime1">
              <a:rPr lang="en-GB" smtClean="0"/>
              <a:t>26/12/2012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922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C14F9-7F39-4954-B8E5-EA2D5E6EA5EC}" type="datetime1">
              <a:rPr lang="en-GB" smtClean="0"/>
              <a:t>26/12/2012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58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D7C89-20A4-43EF-B1B2-9C16B64A4DF0}" type="datetime1">
              <a:rPr lang="en-GB" smtClean="0"/>
              <a:t>26/12/2012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8460432" y="6309320"/>
            <a:ext cx="591344" cy="432048"/>
          </a:xfrm>
        </p:spPr>
        <p:txBody>
          <a:bodyPr/>
          <a:lstStyle/>
          <a:p>
            <a:r>
              <a:rPr lang="en-GB" dirty="0" smtClean="0"/>
              <a:t>/ 24</a:t>
            </a:r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607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7791A-C85A-4EBF-9C1F-C955919410E3}" type="datetime1">
              <a:rPr lang="en-GB" smtClean="0"/>
              <a:t>26/12/2012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5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700D-8A1D-4F22-952D-DB8F4722FC59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708032" y="6356350"/>
            <a:ext cx="435968" cy="385018"/>
          </a:xfrm>
        </p:spPr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67E1-DC9D-4052-8B18-FABC34F5F105}" type="datetime1">
              <a:rPr lang="en-GB" smtClean="0"/>
              <a:t>26/12/2012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597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283D-482D-4904-848D-EBEA463D1055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53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8066-897E-417D-9CF7-AECF55BC43CD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98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BCE3-1671-4CBB-9985-C06505F46D1A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7458-1605-43AB-B0E1-36302BAA7B04}" type="datetime1">
              <a:rPr lang="en-GB" smtClean="0"/>
              <a:t>26/12/2012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D4AF-1489-482B-8DAC-F75D1D601024}" type="datetime1">
              <a:rPr lang="en-GB" smtClean="0"/>
              <a:t>26/12/2012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DE2B2-584B-40A7-8814-64B5C0227754}" type="datetime1">
              <a:rPr lang="en-GB" smtClean="0"/>
              <a:t>26/12/2012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E2050-B85C-49FE-AD6A-BC99E2C0A471}" type="datetime1">
              <a:rPr lang="en-GB" smtClean="0"/>
              <a:t>26/12/2012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7348-DC8E-49CD-BBC3-6D7E7B90E094}" type="datetime1">
              <a:rPr lang="en-GB" smtClean="0"/>
              <a:t>26/12/2012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D8D9-BE4E-4B63-AB3C-E68518F00860}" type="datetime1">
              <a:rPr lang="en-GB" smtClean="0"/>
              <a:t>26/12/2012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426931-FB25-4070-9686-8DEE4556A241}" type="datetime1">
              <a:rPr lang="en-GB" smtClean="0"/>
              <a:t>26/12/2012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170D-C189-4477-A9E0-0682204308B1}" type="datetime1">
              <a:rPr lang="en-GB" smtClean="0"/>
              <a:t>26/12/2012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1A100-551C-4FDC-9BE8-3B77965EF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37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ppercornbooks.com/" TargetMode="Externa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846640" cy="2331691"/>
          </a:xfrm>
        </p:spPr>
        <p:txBody>
          <a:bodyPr>
            <a:normAutofit fontScale="90000"/>
          </a:bodyPr>
          <a:lstStyle/>
          <a:p>
            <a:r>
              <a:rPr lang="tr-TR" dirty="0"/>
              <a:t>Sağlık okuryazarlığı nasıl </a:t>
            </a:r>
            <a:r>
              <a:rPr lang="tr-TR" dirty="0" smtClean="0"/>
              <a:t>değerlendirilir / </a:t>
            </a:r>
            <a:r>
              <a:rPr lang="tr-TR" dirty="0"/>
              <a:t>ölçülür?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Dünyada </a:t>
            </a:r>
            <a:r>
              <a:rPr lang="tr-TR" dirty="0"/>
              <a:t>kullanılan sağlık </a:t>
            </a:r>
            <a:r>
              <a:rPr lang="tr-TR" dirty="0" smtClean="0"/>
              <a:t>okuryazarlığı </a:t>
            </a:r>
            <a:r>
              <a:rPr lang="tr-TR" dirty="0"/>
              <a:t>ölçekleri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3400" y="4052664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Doç. Dr. Hamit </a:t>
            </a:r>
            <a:r>
              <a:rPr lang="tr-TR" dirty="0" smtClean="0"/>
              <a:t>ACEMOĞLU</a:t>
            </a:r>
          </a:p>
          <a:p>
            <a:r>
              <a:rPr lang="tr-TR" dirty="0" smtClean="0"/>
              <a:t>Atatürk Üniversitesi Tıp Fakültesi Tıp Eğitimi AD</a:t>
            </a:r>
            <a:endParaRPr lang="tr-TR" dirty="0" smtClean="0"/>
          </a:p>
          <a:p>
            <a:r>
              <a:rPr lang="tr-TR" dirty="0" smtClean="0"/>
              <a:t>26 Aralık 2012</a:t>
            </a:r>
          </a:p>
          <a:p>
            <a:r>
              <a:rPr lang="tr-TR" dirty="0" smtClean="0"/>
              <a:t>Ankara</a:t>
            </a:r>
            <a:endParaRPr lang="en-GB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</a:t>
            </a:fld>
            <a:endParaRPr lang="en-GB"/>
          </a:p>
        </p:txBody>
      </p:sp>
      <p:pic>
        <p:nvPicPr>
          <p:cNvPr id="1027" name="Picture 3" descr="C:\Users\Hamit\Pictures\tıpamble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" y="5085184"/>
            <a:ext cx="1764000" cy="17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085184"/>
            <a:ext cx="155257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65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60"/>
          <a:stretch/>
        </p:blipFill>
        <p:spPr bwMode="auto">
          <a:xfrm>
            <a:off x="1439259" y="188640"/>
            <a:ext cx="6445109" cy="655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6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70933"/>
              </p:ext>
            </p:extLst>
          </p:nvPr>
        </p:nvGraphicFramePr>
        <p:xfrm>
          <a:off x="539552" y="828640"/>
          <a:ext cx="8229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613102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Rapid Estimate of Adult Literacy in Medicine - Revised </a:t>
                      </a:r>
                      <a:endParaRPr lang="tr-TR" sz="2400" dirty="0" smtClean="0"/>
                    </a:p>
                    <a:p>
                      <a:r>
                        <a:rPr lang="en-US" sz="2400" dirty="0" smtClean="0"/>
                        <a:t>(REALM-R)</a:t>
                      </a:r>
                      <a:r>
                        <a:rPr lang="tr-TR" sz="2400" dirty="0" smtClean="0"/>
                        <a:t> </a:t>
                      </a:r>
                    </a:p>
                    <a:p>
                      <a:r>
                        <a:rPr lang="en-GB" sz="2400" dirty="0" err="1" smtClean="0"/>
                        <a:t>Tıpta</a:t>
                      </a:r>
                      <a:r>
                        <a:rPr lang="en-GB" sz="2400" dirty="0" smtClean="0"/>
                        <a:t> </a:t>
                      </a:r>
                      <a:r>
                        <a:rPr lang="en-GB" sz="2400" dirty="0" err="1" smtClean="0"/>
                        <a:t>Erişkin</a:t>
                      </a:r>
                      <a:r>
                        <a:rPr lang="en-GB" sz="2400" dirty="0" smtClean="0"/>
                        <a:t> </a:t>
                      </a:r>
                      <a:r>
                        <a:rPr lang="tr-TR" sz="2400" dirty="0" smtClean="0"/>
                        <a:t>O</a:t>
                      </a:r>
                      <a:r>
                        <a:rPr lang="en-GB" sz="2400" dirty="0" err="1" smtClean="0"/>
                        <a:t>kuryazarlığının</a:t>
                      </a:r>
                      <a:r>
                        <a:rPr lang="en-GB" sz="2400" dirty="0" smtClean="0"/>
                        <a:t> </a:t>
                      </a:r>
                      <a:r>
                        <a:rPr lang="tr-TR" sz="2400" dirty="0" smtClean="0"/>
                        <a:t> H</a:t>
                      </a:r>
                      <a:r>
                        <a:rPr lang="en-GB" sz="2400" dirty="0" err="1" smtClean="0"/>
                        <a:t>ızlı</a:t>
                      </a:r>
                      <a:r>
                        <a:rPr lang="en-GB" sz="2400" dirty="0" smtClean="0"/>
                        <a:t> </a:t>
                      </a:r>
                      <a:r>
                        <a:rPr lang="tr-TR" sz="2400" dirty="0" smtClean="0"/>
                        <a:t>T</a:t>
                      </a:r>
                      <a:r>
                        <a:rPr lang="en-GB" sz="2400" dirty="0" err="1" smtClean="0"/>
                        <a:t>ahmini</a:t>
                      </a:r>
                      <a:r>
                        <a:rPr lang="tr-TR" sz="2400" dirty="0" smtClean="0"/>
                        <a:t> - Gözden Geçirilmiş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REALM’</a:t>
                      </a:r>
                      <a:r>
                        <a:rPr lang="tr-TR" baseline="0" dirty="0" err="1" smtClean="0"/>
                        <a:t>daki</a:t>
                      </a:r>
                      <a:r>
                        <a:rPr lang="tr-TR" baseline="0" dirty="0" smtClean="0"/>
                        <a:t> 66 kelime 8’e indirilmiştir.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smtClean="0"/>
                        <a:t>Ortalama uygulama süresi 2 dk.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İki dakikalık zaman süresi korunarak değerlendirmeye yeni kelimeler eklenebilir. Bu da hastalıklara özgü kelimeler seçilerek</a:t>
                      </a:r>
                      <a:r>
                        <a:rPr lang="tr-TR" baseline="0" dirty="0" smtClean="0"/>
                        <a:t>  ölçeğin bu hastalıklar için özelleştirilebilmesine imkan verir.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Kısa uygulama süresi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Zayıf okuryazarlık becerisi olduğu düşünülen yaşlı ve azınlıklarda REALM-R’nin geçerlik çalışmaları az.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Araştırma ve klinik ortamlardaki yararlılığı az biliniyor.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Bass PF, Wilson JF, and Griffith CH. A Shortened Instrument for Literacy Screening. Journal of General Internal Medicine. 2003, 18:1036-1038.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3875"/>
            <a:ext cx="2304256" cy="621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65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219854"/>
              </p:ext>
            </p:extLst>
          </p:nvPr>
        </p:nvGraphicFramePr>
        <p:xfrm>
          <a:off x="539552" y="188640"/>
          <a:ext cx="8229600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57341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b="1" dirty="0" smtClean="0"/>
                        <a:t>Test of Functional Health Literacy in Adults (TOFHLA) </a:t>
                      </a:r>
                      <a:endParaRPr lang="tr-TR" sz="2400" b="1" dirty="0" smtClean="0"/>
                    </a:p>
                    <a:p>
                      <a:r>
                        <a:rPr lang="tr-TR" sz="2400" b="1" dirty="0" smtClean="0"/>
                        <a:t>Erişkinlerde İşlevsel Sağlık Okuryazarlığı Testi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Değerlendirme iki bölümden oluşmaktadır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tr-TR" dirty="0" smtClean="0"/>
                        <a:t>Katılımcılara tıbbi bilgiler ve talimatlar verilir (Ör: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Reçeteyi</a:t>
                      </a:r>
                      <a:r>
                        <a:rPr lang="tr-TR" baseline="0" dirty="0" smtClean="0"/>
                        <a:t> kullanma veya bir teşhis işlemi için hazırlık talimatları). Katılımcılar  bilgileri gözden geçirir ve verilen bilgilerin anlaşılıp anlaşılmadığını test eden soruları cevaplarlar.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tr-TR" baseline="0" dirty="0" err="1" smtClean="0"/>
                        <a:t>Cloze</a:t>
                      </a:r>
                      <a:r>
                        <a:rPr lang="tr-TR" baseline="0" dirty="0" smtClean="0"/>
                        <a:t> yöntemine dayanır. Katılımcıların tıbbi konularda verilen paragraftaki boşluklara  verilen kelimelerden birini seçmeleri gerekir.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tr-TR" dirty="0" smtClean="0"/>
                        <a:t>Uygulama </a:t>
                      </a:r>
                      <a:r>
                        <a:rPr lang="en-GB" dirty="0" err="1" smtClean="0"/>
                        <a:t>süresi</a:t>
                      </a:r>
                      <a:r>
                        <a:rPr lang="en-GB" dirty="0" smtClean="0"/>
                        <a:t>: 22-25 </a:t>
                      </a:r>
                      <a:r>
                        <a:rPr lang="en-GB" dirty="0" err="1" smtClean="0"/>
                        <a:t>dk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Puanlandırma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Yetersiz Okuryazarlık: 0-59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Marjinal Okuryazarlık: 60-74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Yeterli Okuryazarlık: 75-100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Bir hastanın sağlıkla ilgili metinleri ve sayısal bilgileri okuma ve anlama yeteneği göstergesi.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Sağlık okuryazarlığı araştırmalarında kullanılıyor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İspanyolca versiyonu</a:t>
                      </a:r>
                      <a:r>
                        <a:rPr lang="tr-TR" baseline="0" dirty="0" smtClean="0">
                          <a:effectLst/>
                        </a:rPr>
                        <a:t> m</a:t>
                      </a:r>
                      <a:r>
                        <a:rPr lang="tr-TR" dirty="0" smtClean="0">
                          <a:effectLst/>
                        </a:rPr>
                        <a:t>evcut.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err="1" smtClean="0"/>
                        <a:t>Öncelikle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okuma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yeteneği</a:t>
                      </a:r>
                      <a:r>
                        <a:rPr lang="tr-TR" dirty="0" err="1" smtClean="0"/>
                        <a:t>ni</a:t>
                      </a:r>
                      <a:r>
                        <a:rPr lang="tr-TR" dirty="0" smtClean="0"/>
                        <a:t> tarar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Uzun uygulama süresi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Parker et al.,</a:t>
                      </a:r>
                      <a:r>
                        <a:rPr lang="tr-TR" dirty="0" smtClean="0"/>
                        <a:t> 1</a:t>
                      </a:r>
                      <a:r>
                        <a:rPr lang="en-GB" dirty="0" smtClean="0"/>
                        <a:t>995</a:t>
                      </a:r>
                      <a:r>
                        <a:rPr lang="tr-TR" dirty="0" smtClean="0"/>
                        <a:t> </a:t>
                      </a:r>
                      <a:r>
                        <a:rPr lang="en-GB" dirty="0" smtClean="0"/>
                        <a:t>h</a:t>
                      </a:r>
                      <a:r>
                        <a:rPr lang="tr-TR" dirty="0" smtClean="0"/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ttp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hlinkClick r:id="rId2"/>
                        </a:rPr>
                        <a:t>://www.peppercornbooks.com</a:t>
                      </a: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788301"/>
              </p:ext>
            </p:extLst>
          </p:nvPr>
        </p:nvGraphicFramePr>
        <p:xfrm>
          <a:off x="251520" y="215984"/>
          <a:ext cx="8712968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985"/>
                <a:gridCol w="711198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b="1" dirty="0" smtClean="0"/>
                        <a:t>Short Test of Functional Health Literacy in Adults (S-TOFHLA) </a:t>
                      </a:r>
                      <a:endParaRPr lang="tr-TR" sz="2400" b="1" dirty="0" smtClean="0"/>
                    </a:p>
                    <a:p>
                      <a:r>
                        <a:rPr lang="tr-TR" sz="2400" b="1" dirty="0" smtClean="0"/>
                        <a:t>Erişkinlerde İşlevsel Sağlık Okuryazarlığı  Kısa Testi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«</a:t>
                      </a:r>
                      <a:r>
                        <a:rPr lang="tr-TR" dirty="0" err="1" smtClean="0"/>
                        <a:t>Cloze</a:t>
                      </a:r>
                      <a:r>
                        <a:rPr lang="tr-TR" dirty="0" smtClean="0"/>
                        <a:t> Yöntemi» ne dayanan TOFHLA kısaltılarak</a:t>
                      </a:r>
                      <a:r>
                        <a:rPr lang="tr-TR" baseline="0" dirty="0" smtClean="0"/>
                        <a:t> eksik kelimelerle birlikte iki pasaja indirilmiştir. Birinci pasaj 4. sınıf okuma seviyesinde, ikinci pasaj  10. sınıf okuma seviyesindedir. 36 doldurma sorusu ve 4 adet hesap sorusu vardır.</a:t>
                      </a:r>
                    </a:p>
                    <a:p>
                      <a:r>
                        <a:rPr lang="tr-TR" dirty="0" smtClean="0"/>
                        <a:t>Uygulama </a:t>
                      </a:r>
                      <a:r>
                        <a:rPr lang="en-GB" dirty="0" err="1" smtClean="0"/>
                        <a:t>süresi</a:t>
                      </a:r>
                      <a:r>
                        <a:rPr lang="en-GB" dirty="0" smtClean="0"/>
                        <a:t>:</a:t>
                      </a:r>
                      <a:r>
                        <a:rPr lang="tr-TR" dirty="0" smtClean="0"/>
                        <a:t> 12 dk. ve 8 dk.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Puanlandırma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effectLst/>
                        </a:rPr>
                        <a:t>Yetersiz Okuryazarlık: 0-53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effectLst/>
                        </a:rPr>
                        <a:t>Marjinal Okuryazarlık: 54-66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effectLst/>
                        </a:rPr>
                        <a:t>Yeterli Okuryazarlık: 67-100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Bireyin sağlıkla ilgili pasajları okuma ve anlama kabiliyetini gösterir.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Çeşitli topluluklarda denenmiş (gençler, yaşlılar, Alman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İtalyan, Fransız…)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Kısa sürede uygulanabilir.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Sayısal okuryazarlığı test etmez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Bazı ölçeklere göre yine de uzun sürede uygulanır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Baker DW, Williams MV, Parker RM,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Gazmararian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JA,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J. Development of a brief test to measure functional health literacy. 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 Education and Counseling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1999, 38:33-42.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95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613" y="2228850"/>
            <a:ext cx="543877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61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560999"/>
              </p:ext>
            </p:extLst>
          </p:nvPr>
        </p:nvGraphicFramePr>
        <p:xfrm>
          <a:off x="539552" y="568032"/>
          <a:ext cx="82296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613102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b="1" dirty="0" smtClean="0"/>
                        <a:t>Newest Vital Sign (NVS)</a:t>
                      </a:r>
                      <a:endParaRPr lang="tr-TR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 altı soruluk</a:t>
                      </a:r>
                      <a:r>
                        <a:rPr lang="tr-TR" baseline="0" dirty="0" smtClean="0"/>
                        <a:t> ölçek kişinin bir besin etiketini okuma ve anlamasını ölçer</a:t>
                      </a:r>
                    </a:p>
                    <a:p>
                      <a:r>
                        <a:rPr lang="tr-TR" baseline="0" dirty="0" smtClean="0"/>
                        <a:t>Ortalama uygulama süresi: 3-6 dk.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Puanlandırma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effectLst/>
                        </a:rPr>
                        <a:t>Düşük sağlık okuryazarlığı</a:t>
                      </a:r>
                      <a:r>
                        <a:rPr lang="en-US" dirty="0" smtClean="0">
                          <a:effectLst/>
                        </a:rPr>
                        <a:t>: 0-4 </a:t>
                      </a:r>
                      <a:r>
                        <a:rPr lang="tr-TR" dirty="0" smtClean="0">
                          <a:effectLst/>
                        </a:rPr>
                        <a:t>soru doğru cevaplanmış.</a:t>
                      </a:r>
                      <a:endParaRPr lang="en-US" dirty="0" smtClean="0"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>
                          <a:effectLst/>
                        </a:rPr>
                        <a:t>Düşük sağlık okuryazarlığı ihtimali az olanlar: 5-6 doğru soru cevaplanmış</a:t>
                      </a:r>
                      <a:r>
                        <a:rPr lang="en-US" dirty="0" smtClean="0">
                          <a:effectLst/>
                        </a:rPr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Hesap, okuma ve kavrama becerilerini ölçer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İngilizce ve İspanyolcası var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TOFHLA ile korelasyonu vardır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Sınırda </a:t>
                      </a:r>
                      <a:r>
                        <a:rPr lang="tr-TR" dirty="0" smtClean="0">
                          <a:effectLst/>
                        </a:rPr>
                        <a:t>sağlık okuryazarlığı olan kişiler için daha duyarlıdır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Özgüllüğü nedeniyle düşük </a:t>
                      </a:r>
                      <a:r>
                        <a:rPr lang="tr-TR" dirty="0" smtClean="0">
                          <a:effectLst/>
                        </a:rPr>
                        <a:t>sağlık okuryazarlığını</a:t>
                      </a:r>
                      <a:r>
                        <a:rPr lang="tr-TR" baseline="0" dirty="0" smtClean="0">
                          <a:effectLst/>
                        </a:rPr>
                        <a:t> olandan fazla gösterebilir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İyi ve sınırda </a:t>
                      </a:r>
                      <a:r>
                        <a:rPr lang="tr-TR" dirty="0" smtClean="0">
                          <a:effectLst/>
                        </a:rPr>
                        <a:t>sağlık okuryazarlığını çok iyi ayırt edemez</a:t>
                      </a:r>
                      <a:endParaRPr lang="tr-TR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Weiss BD, Mays MZ, Martz W, Castro KM,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DeWalt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Pignone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MP,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Mockbee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J, and Hale FA. Quick Assessment of Literacy in Primary Care: The Newest Vital Sign. Annals of Family Medicine. 2005, 3:514-522.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0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68" y="188642"/>
            <a:ext cx="7988664" cy="6480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8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8003360"/>
              </p:ext>
            </p:extLst>
          </p:nvPr>
        </p:nvGraphicFramePr>
        <p:xfrm>
          <a:off x="539552" y="116632"/>
          <a:ext cx="82296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613102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b="1" dirty="0" smtClean="0"/>
                        <a:t>Single Item Literacy Screen</a:t>
                      </a:r>
                      <a:endParaRPr lang="tr-TR" sz="2400" b="1" dirty="0" smtClean="0"/>
                    </a:p>
                    <a:p>
                      <a:r>
                        <a:rPr lang="tr-TR" sz="2400" b="1" dirty="0" smtClean="0"/>
                        <a:t>(Tek Maddelik Sağlık Okuryazarlığı</a:t>
                      </a:r>
                      <a:r>
                        <a:rPr lang="tr-TR" sz="2400" b="1" baseline="0" dirty="0" smtClean="0"/>
                        <a:t> Taraması)</a:t>
                      </a:r>
                      <a:endParaRPr lang="tr-TR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Kişilerin basılı</a:t>
                      </a:r>
                      <a:r>
                        <a:rPr lang="tr-TR" baseline="0" dirty="0" smtClean="0"/>
                        <a:t> sağlık okuryazarlığı ihtiyacını ölçmeye yönelik tek maddelik bir sorudur.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smtClean="0"/>
                        <a:t>«Doktorunuz veya eczanenizden verilen sağlık talimatları, broşürler veya diğer yazılı materyalleri okumak için hangi sıklıkla yardım alırsınız?»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Puanlandırma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dirty="0" smtClean="0"/>
                        <a:t>1-</a:t>
                      </a:r>
                      <a:r>
                        <a:rPr lang="tr-TR" dirty="0" smtClean="0"/>
                        <a:t>Asla </a:t>
                      </a:r>
                      <a:r>
                        <a:rPr lang="en-US" dirty="0" smtClean="0"/>
                        <a:t>2-</a:t>
                      </a:r>
                      <a:r>
                        <a:rPr lang="tr-TR" dirty="0" smtClean="0"/>
                        <a:t>Nadiren </a:t>
                      </a:r>
                      <a:r>
                        <a:rPr lang="en-US" dirty="0" smtClean="0"/>
                        <a:t>3-</a:t>
                      </a:r>
                      <a:r>
                        <a:rPr lang="tr-TR" dirty="0" smtClean="0"/>
                        <a:t>Bazen </a:t>
                      </a:r>
                      <a:r>
                        <a:rPr lang="en-US" dirty="0" smtClean="0"/>
                        <a:t>4-</a:t>
                      </a:r>
                      <a:r>
                        <a:rPr lang="tr-TR" dirty="0" smtClean="0"/>
                        <a:t>Sıklıkla </a:t>
                      </a:r>
                      <a:r>
                        <a:rPr lang="en-US" dirty="0" smtClean="0"/>
                        <a:t>5-</a:t>
                      </a:r>
                      <a:r>
                        <a:rPr lang="tr-TR" dirty="0" smtClean="0"/>
                        <a:t>Her zaman</a:t>
                      </a:r>
                      <a:endParaRPr lang="en-US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tr-TR" dirty="0" smtClean="0"/>
                        <a:t>İkiden fazla puanlar pozitif olarak değerlendirilir, yani sağlıkla ilgili belgeleri okumada bir miktar</a:t>
                      </a:r>
                      <a:r>
                        <a:rPr lang="tr-TR" baseline="0" dirty="0" smtClean="0"/>
                        <a:t> zorlanma vardır</a:t>
                      </a:r>
                      <a:r>
                        <a:rPr lang="en-US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Kısa olduğu için klinikte hemen uygulanabilir</a:t>
                      </a:r>
                      <a:r>
                        <a:rPr lang="en-US" dirty="0" smtClean="0">
                          <a:effectLst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Beceriyi ölçmekten çok direkt olarak ihtiyacı ölçer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Demografik özelliklere</a:t>
                      </a:r>
                      <a:r>
                        <a:rPr lang="tr-TR" baseline="0" dirty="0" smtClean="0">
                          <a:effectLst/>
                        </a:rPr>
                        <a:t> dayanarak yapılan tahminlerden daha basittir.</a:t>
                      </a:r>
                      <a:endParaRPr lang="tr-TR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Okuyamama, utanma veya anlamama nedeniyle yardım alma ayırt edilemediğinden yalancı negatiflik fazladır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Morris NS, MacLean CD, Chew LD, and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Littenberg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B. The Single Item Literacy Screener: Evaluation of a brief instrument to identify limited reading ability. BMC Family Practice. 2006, 7(21).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9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223892"/>
              </p:ext>
            </p:extLst>
          </p:nvPr>
        </p:nvGraphicFramePr>
        <p:xfrm>
          <a:off x="107504" y="238080"/>
          <a:ext cx="8856984" cy="6429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103"/>
                <a:gridCol w="7915881"/>
              </a:tblGrid>
              <a:tr h="1095395"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How confident are you filling out medical forms by yourself?</a:t>
                      </a:r>
                      <a:endParaRPr lang="tr-TR" sz="2200" b="1" dirty="0" smtClean="0"/>
                    </a:p>
                    <a:p>
                      <a:r>
                        <a:rPr lang="tr-TR" sz="2200" b="1" dirty="0" smtClean="0"/>
                        <a:t>(Tıbbi formları kendi kendinize</a:t>
                      </a:r>
                      <a:r>
                        <a:rPr lang="tr-TR" sz="2200" b="1" baseline="0" dirty="0" smtClean="0"/>
                        <a:t> doldurma konusunda ne kadar iyisiniz?)</a:t>
                      </a:r>
                      <a:endParaRPr lang="tr-TR" sz="22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2555922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İki ayrı araştırmada 3 soru ile sınırlı sağlık okuryazarlığının saptanması araştırılmıştır. Bu sorular</a:t>
                      </a:r>
                      <a:r>
                        <a:rPr lang="en-US" dirty="0" smtClean="0"/>
                        <a:t>:</a:t>
                      </a:r>
                    </a:p>
                    <a:p>
                      <a:pPr marL="342900" indent="-342900">
                        <a:buFont typeface="Arial" pitchFamily="34" charset="0"/>
                        <a:buAutoNum type="arabicParenR"/>
                      </a:pPr>
                      <a:r>
                        <a:rPr lang="tr-TR" dirty="0" smtClean="0"/>
                        <a:t>Yazılı bilgileri anlamakta zorlandığınız için sağlık</a:t>
                      </a:r>
                      <a:r>
                        <a:rPr lang="tr-TR" baseline="0" dirty="0" smtClean="0"/>
                        <a:t> durumunuzu öğrenmede </a:t>
                      </a:r>
                      <a:r>
                        <a:rPr lang="tr-TR" b="1" dirty="0" smtClean="0"/>
                        <a:t>hangi sıklıkla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aseline="0" dirty="0" smtClean="0"/>
                        <a:t>problem yaşarsınız?</a:t>
                      </a:r>
                    </a:p>
                    <a:p>
                      <a:pPr marL="342900" indent="-342900">
                        <a:buFont typeface="Arial" pitchFamily="34" charset="0"/>
                        <a:buAutoNum type="arabicParenR"/>
                      </a:pPr>
                      <a:r>
                        <a:rPr lang="tr-TR" dirty="0" smtClean="0"/>
                        <a:t>Hastaneden aldığınız materyalleri okuması için </a:t>
                      </a:r>
                      <a:r>
                        <a:rPr lang="tr-TR" b="1" dirty="0" smtClean="0"/>
                        <a:t>hangi sıklıkla </a:t>
                      </a:r>
                      <a:r>
                        <a:rPr lang="tr-TR" dirty="0" smtClean="0"/>
                        <a:t>birilerinden yardım</a:t>
                      </a:r>
                      <a:r>
                        <a:rPr lang="tr-TR" baseline="0" dirty="0" smtClean="0"/>
                        <a:t> alırsınız</a:t>
                      </a:r>
                      <a:r>
                        <a:rPr lang="en-US" dirty="0" smtClean="0"/>
                        <a:t>?</a:t>
                      </a:r>
                      <a:endParaRPr lang="tr-TR" dirty="0" smtClean="0"/>
                    </a:p>
                    <a:p>
                      <a:pPr marL="342900" indent="-342900">
                        <a:buFont typeface="Arial" pitchFamily="34" charset="0"/>
                        <a:buAutoNum type="arabicParenR"/>
                      </a:pPr>
                      <a:r>
                        <a:rPr lang="tr-TR" dirty="0" smtClean="0"/>
                        <a:t>Tıbbi formları kendi kendinize ne kadar iyi doldurabilirsiniz?</a:t>
                      </a:r>
                      <a:endParaRPr lang="en-US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Bir</a:t>
                      </a:r>
                      <a:r>
                        <a:rPr lang="tr-TR" baseline="0" dirty="0" smtClean="0"/>
                        <a:t> soru ile yetersiz sağlık okuryazarlığının saptanabileceği bulunmuş. </a:t>
                      </a:r>
                      <a:r>
                        <a:rPr lang="en-US" dirty="0" smtClean="0"/>
                        <a:t>(S-TOFHLA </a:t>
                      </a:r>
                      <a:r>
                        <a:rPr lang="tr-TR" dirty="0" smtClean="0"/>
                        <a:t>ve </a:t>
                      </a:r>
                      <a:r>
                        <a:rPr lang="en-US" dirty="0" smtClean="0"/>
                        <a:t>REALM</a:t>
                      </a:r>
                      <a:r>
                        <a:rPr lang="tr-TR" dirty="0" smtClean="0"/>
                        <a:t>’e göre</a:t>
                      </a:r>
                      <a:r>
                        <a:rPr lang="en-US" dirty="0" smtClean="0"/>
                        <a:t>).</a:t>
                      </a:r>
                      <a:endParaRPr lang="en-GB" dirty="0"/>
                    </a:p>
                  </a:txBody>
                  <a:tcPr/>
                </a:tc>
              </a:tr>
              <a:tr h="638980">
                <a:tc>
                  <a:txBody>
                    <a:bodyPr/>
                    <a:lstStyle/>
                    <a:p>
                      <a:r>
                        <a:rPr lang="tr-TR" dirty="0" smtClean="0"/>
                        <a:t>Puanlandırma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tr-TR" dirty="0" smtClean="0"/>
                        <a:t>Olabilecek </a:t>
                      </a:r>
                      <a:r>
                        <a:rPr lang="en-US" dirty="0" smtClean="0"/>
                        <a:t>5 </a:t>
                      </a:r>
                      <a:r>
                        <a:rPr lang="tr-TR" dirty="0" smtClean="0"/>
                        <a:t>cevap</a:t>
                      </a:r>
                      <a:r>
                        <a:rPr lang="en-US" dirty="0" smtClean="0"/>
                        <a:t>: </a:t>
                      </a:r>
                      <a:r>
                        <a:rPr lang="tr-TR" dirty="0" smtClean="0"/>
                        <a:t>her zaman</a:t>
                      </a:r>
                      <a:r>
                        <a:rPr lang="en-US" dirty="0" smtClean="0"/>
                        <a:t>, </a:t>
                      </a:r>
                      <a:r>
                        <a:rPr lang="tr-TR" dirty="0" smtClean="0"/>
                        <a:t>sıklıkla</a:t>
                      </a:r>
                      <a:r>
                        <a:rPr lang="en-US" dirty="0" smtClean="0"/>
                        <a:t>, </a:t>
                      </a:r>
                      <a:r>
                        <a:rPr lang="tr-TR" dirty="0" smtClean="0"/>
                        <a:t>bazen</a:t>
                      </a:r>
                      <a:r>
                        <a:rPr lang="en-US" dirty="0" smtClean="0"/>
                        <a:t>, </a:t>
                      </a:r>
                      <a:r>
                        <a:rPr lang="tr-TR" dirty="0" smtClean="0"/>
                        <a:t>nadiren</a:t>
                      </a:r>
                      <a:r>
                        <a:rPr lang="en-US" dirty="0" smtClean="0"/>
                        <a:t>, </a:t>
                      </a:r>
                      <a:r>
                        <a:rPr lang="tr-TR" dirty="0" smtClean="0"/>
                        <a:t>asla</a:t>
                      </a:r>
                      <a:r>
                        <a:rPr lang="en-US" dirty="0" smtClean="0"/>
                        <a:t>. </a:t>
                      </a:r>
                      <a:endParaRPr lang="tr-TR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tr-TR" dirty="0" smtClean="0"/>
                        <a:t>Her zaman</a:t>
                      </a:r>
                      <a:r>
                        <a:rPr lang="en-US" dirty="0" smtClean="0"/>
                        <a:t>, </a:t>
                      </a:r>
                      <a:r>
                        <a:rPr lang="tr-TR" dirty="0" smtClean="0"/>
                        <a:t>sıklıkla</a:t>
                      </a:r>
                      <a:r>
                        <a:rPr lang="en-US" dirty="0" smtClean="0"/>
                        <a:t>, </a:t>
                      </a:r>
                      <a:r>
                        <a:rPr lang="tr-TR" dirty="0" smtClean="0"/>
                        <a:t>bazen cevapları sınırlı sağlık okuryazarlığını</a:t>
                      </a:r>
                      <a:r>
                        <a:rPr lang="tr-TR" baseline="0" dirty="0" smtClean="0"/>
                        <a:t> gösterir</a:t>
                      </a:r>
                      <a:r>
                        <a:rPr lang="en-US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912829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Kısa olduğu için klinikte</a:t>
                      </a:r>
                      <a:r>
                        <a:rPr lang="tr-TR" baseline="0" dirty="0" smtClean="0">
                          <a:effectLst/>
                        </a:rPr>
                        <a:t> kolay uygulanabilir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Beceriyi ölçmekten çok direkt olarak ihtiyacı ölçer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Demografik özelliklere</a:t>
                      </a:r>
                      <a:r>
                        <a:rPr lang="tr-TR" baseline="0" dirty="0" smtClean="0">
                          <a:effectLst/>
                        </a:rPr>
                        <a:t> dayanarak yapılan tahminlerden daha güvenilirdir.</a:t>
                      </a:r>
                    </a:p>
                  </a:txBody>
                  <a:tcPr/>
                </a:tc>
              </a:tr>
              <a:tr h="63898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Araştırma belirli bir aile hekimliği hasta grubunda yapılmış olup topluma </a:t>
                      </a:r>
                      <a:r>
                        <a:rPr lang="tr-T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genellenemeyebilir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tr-TR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78125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Chew LD</a:t>
                      </a:r>
                      <a:r>
                        <a:rPr lang="tr-TR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Validation of Screening Questions for Limited Health Literacy in a large VA Outpatient Population. Journal of General Internal</a:t>
                      </a:r>
                      <a:r>
                        <a:rPr lang="tr-TR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Medicine</a:t>
                      </a:r>
                      <a:r>
                        <a:rPr lang="tr-TR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2007, 23(5):561-566.</a:t>
                      </a:r>
                      <a:endParaRPr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2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6735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tr-TR" sz="3600" dirty="0" smtClean="0"/>
              <a:t>Epidemiyolojisi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9208" y="1321604"/>
            <a:ext cx="8229600" cy="504056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tr-TR" sz="9600" dirty="0" err="1" smtClean="0"/>
              <a:t>Healthy</a:t>
            </a:r>
            <a:r>
              <a:rPr lang="tr-TR" sz="9600" dirty="0" smtClean="0"/>
              <a:t> </a:t>
            </a:r>
            <a:r>
              <a:rPr lang="tr-TR" sz="9600" dirty="0"/>
              <a:t>People </a:t>
            </a:r>
            <a:r>
              <a:rPr lang="tr-TR" sz="9600" dirty="0" smtClean="0"/>
              <a:t>2010’a </a:t>
            </a:r>
            <a:r>
              <a:rPr lang="tr-TR" sz="9600" dirty="0"/>
              <a:t>göre, günlük sağlığın teşviki ve hastalık önleme faaliyetleri yeterli sağlık okuryazarlığı </a:t>
            </a:r>
            <a:r>
              <a:rPr lang="tr-TR" sz="9600" dirty="0" smtClean="0"/>
              <a:t>gerektirmektedir.</a:t>
            </a:r>
          </a:p>
          <a:p>
            <a:pPr lvl="0"/>
            <a:endParaRPr lang="tr-TR" sz="7400" dirty="0" smtClean="0"/>
          </a:p>
          <a:p>
            <a:pPr lvl="0"/>
            <a:r>
              <a:rPr lang="tr-TR" sz="7400" dirty="0" smtClean="0"/>
              <a:t>“</a:t>
            </a:r>
            <a:r>
              <a:rPr lang="tr-TR" sz="9600" dirty="0"/>
              <a:t>2003 Ulusal Yetişkin Okuryazarlığını </a:t>
            </a:r>
            <a:r>
              <a:rPr lang="tr-TR" sz="9600" dirty="0" smtClean="0"/>
              <a:t>Değerlendirme” araştırması (ABD):</a:t>
            </a:r>
          </a:p>
          <a:p>
            <a:pPr lvl="1"/>
            <a:r>
              <a:rPr lang="tr-TR" sz="7200" dirty="0" smtClean="0"/>
              <a:t>yetişkinlerin, </a:t>
            </a:r>
            <a:r>
              <a:rPr lang="tr-TR" sz="7200" dirty="0"/>
              <a:t>sadece </a:t>
            </a:r>
            <a:r>
              <a:rPr lang="tr-TR" sz="7200" dirty="0" smtClean="0"/>
              <a:t>%12’sinin </a:t>
            </a:r>
            <a:r>
              <a:rPr lang="tr-TR" sz="7200" dirty="0"/>
              <a:t>yeterli sağlık okuryazarlığı </a:t>
            </a:r>
            <a:r>
              <a:rPr lang="tr-TR" sz="7200" dirty="0" smtClean="0"/>
              <a:t>var. </a:t>
            </a:r>
          </a:p>
          <a:p>
            <a:pPr lvl="0"/>
            <a:endParaRPr lang="tr-TR" sz="7400" dirty="0" smtClean="0"/>
          </a:p>
          <a:p>
            <a:pPr lvl="0"/>
            <a:r>
              <a:rPr lang="tr-TR" sz="9600" dirty="0" smtClean="0"/>
              <a:t>Bazı </a:t>
            </a:r>
            <a:r>
              <a:rPr lang="tr-TR" sz="9600" dirty="0"/>
              <a:t>gruplarda zayıf sağlık okuryazarlığı prevalansı ve şiddeti </a:t>
            </a:r>
            <a:r>
              <a:rPr lang="tr-TR" sz="9600" dirty="0" smtClean="0"/>
              <a:t>daha </a:t>
            </a:r>
            <a:r>
              <a:rPr lang="tr-TR" sz="9600" dirty="0"/>
              <a:t>fazladır </a:t>
            </a:r>
            <a:r>
              <a:rPr lang="tr-TR" sz="9600" dirty="0" smtClean="0"/>
              <a:t>: </a:t>
            </a:r>
          </a:p>
          <a:p>
            <a:pPr lvl="1"/>
            <a:r>
              <a:rPr lang="tr-TR" sz="7200" dirty="0" smtClean="0"/>
              <a:t>65 </a:t>
            </a:r>
            <a:r>
              <a:rPr lang="tr-TR" sz="7200" dirty="0"/>
              <a:t>yaş üzerindeki </a:t>
            </a:r>
            <a:r>
              <a:rPr lang="tr-TR" sz="7200" dirty="0" smtClean="0"/>
              <a:t>yetişkinler</a:t>
            </a:r>
            <a:r>
              <a:rPr lang="tr-TR" sz="5600" dirty="0" smtClean="0"/>
              <a:t>, </a:t>
            </a:r>
          </a:p>
          <a:p>
            <a:pPr lvl="1"/>
            <a:r>
              <a:rPr lang="tr-TR" sz="7200" dirty="0" smtClean="0"/>
              <a:t>Etnik gruplar,  </a:t>
            </a:r>
          </a:p>
          <a:p>
            <a:pPr lvl="1"/>
            <a:r>
              <a:rPr lang="tr-TR" sz="7200" dirty="0" smtClean="0"/>
              <a:t>Mülteci </a:t>
            </a:r>
            <a:r>
              <a:rPr lang="tr-TR" sz="7200" dirty="0"/>
              <a:t>ve </a:t>
            </a:r>
            <a:r>
              <a:rPr lang="tr-TR" sz="7200" dirty="0" smtClean="0"/>
              <a:t>göçmenler, </a:t>
            </a:r>
          </a:p>
          <a:p>
            <a:pPr lvl="1"/>
            <a:r>
              <a:rPr lang="tr-TR" sz="7200" dirty="0" smtClean="0"/>
              <a:t>Liseden </a:t>
            </a:r>
            <a:r>
              <a:rPr lang="tr-TR" sz="7200" dirty="0"/>
              <a:t>daha az eğitim düzeyine sahip </a:t>
            </a:r>
            <a:r>
              <a:rPr lang="tr-TR" sz="7200" dirty="0" smtClean="0"/>
              <a:t>olanlar, </a:t>
            </a:r>
          </a:p>
          <a:p>
            <a:pPr lvl="1"/>
            <a:r>
              <a:rPr lang="tr-TR" sz="7200" dirty="0" smtClean="0"/>
              <a:t>Yoksulluk, 	</a:t>
            </a:r>
          </a:p>
          <a:p>
            <a:pPr lvl="1"/>
            <a:r>
              <a:rPr lang="tr-TR" sz="7200" dirty="0" smtClean="0"/>
              <a:t>Anadili </a:t>
            </a:r>
            <a:r>
              <a:rPr lang="tr-TR" sz="7200" dirty="0"/>
              <a:t>ülkede konuşulandan farklı </a:t>
            </a:r>
            <a:r>
              <a:rPr lang="tr-TR" sz="7200" dirty="0" smtClean="0"/>
              <a:t>olanlar</a:t>
            </a:r>
            <a:endParaRPr lang="en-GB" sz="4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755576" y="6362164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/>
              <a:t>Parker</a:t>
            </a:r>
            <a:r>
              <a:rPr lang="tr-TR" sz="1400" dirty="0"/>
              <a:t> </a:t>
            </a:r>
            <a:r>
              <a:rPr lang="tr-TR" sz="1400" dirty="0" smtClean="0"/>
              <a:t>RM et al. </a:t>
            </a:r>
            <a:r>
              <a:rPr lang="tr-TR" sz="1400" i="1" dirty="0" err="1"/>
              <a:t>Journal</a:t>
            </a:r>
            <a:r>
              <a:rPr lang="tr-TR" sz="1400" i="1" dirty="0"/>
              <a:t> of general </a:t>
            </a:r>
            <a:r>
              <a:rPr lang="tr-TR" sz="1400" i="1" dirty="0" err="1"/>
              <a:t>internal</a:t>
            </a:r>
            <a:r>
              <a:rPr lang="tr-TR" sz="1400" i="1" dirty="0"/>
              <a:t> </a:t>
            </a:r>
            <a:r>
              <a:rPr lang="tr-TR" sz="1400" i="1" dirty="0" err="1"/>
              <a:t>medicine</a:t>
            </a:r>
            <a:r>
              <a:rPr lang="tr-TR" sz="1400" i="1" dirty="0"/>
              <a:t> </a:t>
            </a:r>
            <a:r>
              <a:rPr lang="tr-TR" sz="1400" dirty="0"/>
              <a:t>2008, </a:t>
            </a:r>
            <a:r>
              <a:rPr lang="tr-TR" sz="1400" dirty="0" smtClean="0"/>
              <a:t>23:1273-1276.</a:t>
            </a:r>
          </a:p>
          <a:p>
            <a:r>
              <a:rPr lang="tr-TR" sz="1400" dirty="0" err="1"/>
              <a:t>Baur</a:t>
            </a:r>
            <a:r>
              <a:rPr lang="tr-TR" sz="1400" dirty="0"/>
              <a:t> C: </a:t>
            </a:r>
            <a:r>
              <a:rPr lang="tr-TR" sz="1400" dirty="0" err="1"/>
              <a:t>National</a:t>
            </a:r>
            <a:r>
              <a:rPr lang="tr-TR" sz="1400" dirty="0"/>
              <a:t> </a:t>
            </a:r>
            <a:r>
              <a:rPr lang="tr-TR" sz="1400" dirty="0" err="1"/>
              <a:t>action</a:t>
            </a:r>
            <a:r>
              <a:rPr lang="tr-TR" sz="1400" dirty="0"/>
              <a:t> plan </a:t>
            </a:r>
            <a:r>
              <a:rPr lang="tr-TR" sz="1400" dirty="0" err="1"/>
              <a:t>to</a:t>
            </a:r>
            <a:r>
              <a:rPr lang="tr-TR" sz="1400" dirty="0"/>
              <a:t> </a:t>
            </a:r>
            <a:r>
              <a:rPr lang="tr-TR" sz="1400" dirty="0" err="1"/>
              <a:t>improve</a:t>
            </a:r>
            <a:r>
              <a:rPr lang="tr-TR" sz="1400" dirty="0"/>
              <a:t> </a:t>
            </a:r>
            <a:r>
              <a:rPr lang="tr-TR" sz="1400" dirty="0" err="1"/>
              <a:t>health</a:t>
            </a:r>
            <a:r>
              <a:rPr lang="tr-TR" sz="1400" dirty="0"/>
              <a:t> </a:t>
            </a:r>
            <a:r>
              <a:rPr lang="tr-TR" sz="1400" dirty="0" err="1" smtClean="0"/>
              <a:t>literacy</a:t>
            </a:r>
            <a:r>
              <a:rPr lang="tr-TR" sz="1400" dirty="0" smtClean="0"/>
              <a:t>; </a:t>
            </a:r>
            <a:r>
              <a:rPr lang="tr-TR" sz="1400" dirty="0"/>
              <a:t>2010.</a:t>
            </a:r>
            <a:endParaRPr lang="en-GB" sz="14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7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0187655"/>
              </p:ext>
            </p:extLst>
          </p:nvPr>
        </p:nvGraphicFramePr>
        <p:xfrm>
          <a:off x="611560" y="476672"/>
          <a:ext cx="8064896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904"/>
                <a:gridCol w="658299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b="1" dirty="0" smtClean="0"/>
                        <a:t>SOS Mnemonic</a:t>
                      </a:r>
                      <a:endParaRPr lang="tr-TR" sz="2400" b="1" dirty="0" smtClean="0"/>
                    </a:p>
                    <a:p>
                      <a:r>
                        <a:rPr lang="tr-TR" sz="2400" b="1" dirty="0" smtClean="0"/>
                        <a:t>(SOS Kısaltması</a:t>
                      </a:r>
                      <a:r>
                        <a:rPr lang="tr-TR" sz="2400" b="1" baseline="0" dirty="0" smtClean="0"/>
                        <a:t>)</a:t>
                      </a:r>
                      <a:endParaRPr lang="tr-TR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Bu araştırmada okuryazarlığın kendi kendine tahmini,  «Tek Maddelik Sağlık Okuryazarlığı Taraması» ve eğitim durumunun bağımsız olarak kişinin sağlık okuryazarlığının</a:t>
                      </a:r>
                      <a:r>
                        <a:rPr lang="tr-TR" baseline="0" dirty="0" smtClean="0"/>
                        <a:t> sınırlı olup olmadığını (S-TOHFLA puanına göre) tahmin edebildiğini göstermiştir.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3</a:t>
                      </a:r>
                      <a:r>
                        <a:rPr lang="tr-TR" baseline="0" dirty="0" smtClean="0"/>
                        <a:t> sorunun birlikte kullanılmasının ayrı ayrı kullanılmasına göre daha avantajlı olduğu bulunmuştur</a:t>
                      </a:r>
                      <a:r>
                        <a:rPr lang="en-US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Hem beceri hem de ihtiyacı ölçer</a:t>
                      </a:r>
                      <a:r>
                        <a:rPr lang="en-US" dirty="0" smtClean="0"/>
                        <a:t>.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Bulgular </a:t>
                      </a:r>
                      <a:r>
                        <a:rPr lang="en-US" dirty="0" smtClean="0"/>
                        <a:t>S-TOFHLA</a:t>
                      </a:r>
                      <a:r>
                        <a:rPr lang="tr-TR" dirty="0" smtClean="0"/>
                        <a:t> ile korelasyon gösterir</a:t>
                      </a:r>
                      <a:r>
                        <a:rPr lang="en-US" dirty="0" smtClean="0"/>
                        <a:t>.</a:t>
                      </a:r>
                      <a:endParaRPr lang="tr-TR" baseline="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Katılımcılar aile hekimliği polikliniğinde</a:t>
                      </a:r>
                      <a:r>
                        <a:rPr lang="tr-TR" baseline="0" dirty="0" smtClean="0">
                          <a:effectLst/>
                        </a:rPr>
                        <a:t> diyabet tedavisi alan kişiler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Katılımcılar</a:t>
                      </a:r>
                      <a:r>
                        <a:rPr lang="tr-TR" baseline="0" dirty="0" smtClean="0">
                          <a:effectLst/>
                        </a:rPr>
                        <a:t> okuma testi yapıldığını biliyorlardı</a:t>
                      </a:r>
                      <a:r>
                        <a:rPr lang="en-US" dirty="0" smtClean="0">
                          <a:effectLst/>
                        </a:rPr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Diğer topluluklar için geçerliliğine</a:t>
                      </a:r>
                      <a:r>
                        <a:rPr lang="tr-TR" baseline="0" dirty="0" smtClean="0">
                          <a:effectLst/>
                        </a:rPr>
                        <a:t> bakılmamıştır</a:t>
                      </a:r>
                      <a:r>
                        <a:rPr lang="en-US" dirty="0" smtClean="0">
                          <a:effectLst/>
                        </a:rPr>
                        <a:t>.</a:t>
                      </a:r>
                      <a:endParaRPr lang="tr-TR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Jeppesen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KM, Coyle JD, and Miser WF. Screening Questions to Predict Limited Health Literacy: A Cross-Sectional Study of Patients with Diabetes Mellitus. Annals of Family Medicine. 2009, 7(1):24-31.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2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" r="2439"/>
          <a:stretch/>
        </p:blipFill>
        <p:spPr bwMode="auto">
          <a:xfrm>
            <a:off x="35496" y="2128838"/>
            <a:ext cx="9033164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38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885034"/>
              </p:ext>
            </p:extLst>
          </p:nvPr>
        </p:nvGraphicFramePr>
        <p:xfrm>
          <a:off x="539552" y="1552808"/>
          <a:ext cx="8064896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904"/>
                <a:gridCol w="658299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EHEALS: the </a:t>
                      </a:r>
                      <a:r>
                        <a:rPr lang="en-US" sz="2400" dirty="0" err="1" smtClean="0"/>
                        <a:t>eHealth</a:t>
                      </a:r>
                      <a:r>
                        <a:rPr lang="en-US" sz="2400" dirty="0" smtClean="0"/>
                        <a:t> literacy scale</a:t>
                      </a:r>
                      <a:endParaRPr lang="tr-TR" sz="2400" b="1" dirty="0" smtClean="0"/>
                    </a:p>
                    <a:p>
                      <a:r>
                        <a:rPr lang="tr-TR" sz="2400" b="1" dirty="0" smtClean="0"/>
                        <a:t>(e-sağlık okuryazarlık</a:t>
                      </a:r>
                      <a:r>
                        <a:rPr lang="tr-TR" sz="2400" b="1" baseline="0" dirty="0" smtClean="0"/>
                        <a:t> ölçeği)</a:t>
                      </a:r>
                      <a:endParaRPr lang="tr-TR" sz="24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8 soru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Geleneksel okuryazarlık, sağlıkla ilgili okuryazarlık, bilgi alma, bilimsel araştırma, medya okuryazarlığı ve bilgisayar okuryazarlığını birleştirir.</a:t>
                      </a:r>
                      <a:endParaRPr lang="tr-TR" baseline="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Test-tekrar test korelasyonu beklenenden düşüktür. Sadece gençlerde uygulanmış.</a:t>
                      </a:r>
                      <a:endParaRPr lang="tr-TR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Norman CD, Skinner HA. EHEALS: the </a:t>
                      </a:r>
                      <a:r>
                        <a:rPr lang="en-US" dirty="0" err="1" smtClean="0"/>
                        <a:t>eHealth</a:t>
                      </a:r>
                      <a:r>
                        <a:rPr lang="en-US" dirty="0" smtClean="0"/>
                        <a:t> literacy scale. J Med Intern Res</a:t>
                      </a:r>
                      <a:r>
                        <a:rPr lang="tr-TR" dirty="0" smtClean="0"/>
                        <a:t> </a:t>
                      </a:r>
                      <a:r>
                        <a:rPr lang="en-GB" dirty="0" smtClean="0"/>
                        <a:t>2006;8:e27.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4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80" y="908720"/>
            <a:ext cx="649604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03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9213"/>
            <a:ext cx="9144000" cy="3726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0" y="6023029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/>
              <a:t>Al </a:t>
            </a:r>
            <a:r>
              <a:rPr lang="tr-TR" sz="1200" dirty="0" err="1"/>
              <a:t>Sayah</a:t>
            </a:r>
            <a:r>
              <a:rPr lang="tr-TR" sz="1200" dirty="0"/>
              <a:t> </a:t>
            </a:r>
            <a:r>
              <a:rPr lang="tr-TR" sz="1200" dirty="0" smtClean="0"/>
              <a:t>F et </a:t>
            </a:r>
            <a:r>
              <a:rPr lang="tr-TR" sz="1200" dirty="0" err="1" smtClean="0"/>
              <a:t>al</a:t>
            </a:r>
            <a:r>
              <a:rPr lang="tr-TR" sz="1200" i="1" dirty="0" err="1" smtClean="0"/>
              <a:t>Health</a:t>
            </a:r>
            <a:r>
              <a:rPr lang="tr-TR" sz="1200" i="1" dirty="0" smtClean="0"/>
              <a:t> </a:t>
            </a:r>
            <a:r>
              <a:rPr lang="tr-TR" sz="1200" i="1" dirty="0" err="1"/>
              <a:t>education</a:t>
            </a:r>
            <a:r>
              <a:rPr lang="tr-TR" sz="1200" i="1" dirty="0"/>
              <a:t> &amp; </a:t>
            </a:r>
            <a:r>
              <a:rPr lang="tr-TR" sz="1200" i="1" dirty="0" err="1"/>
              <a:t>behavior</a:t>
            </a:r>
            <a:r>
              <a:rPr lang="tr-TR" sz="1200" i="1" dirty="0"/>
              <a:t> : </a:t>
            </a:r>
            <a:r>
              <a:rPr lang="tr-TR" sz="1200" i="1" dirty="0" err="1"/>
              <a:t>the</a:t>
            </a:r>
            <a:r>
              <a:rPr lang="tr-TR" sz="1200" i="1" dirty="0"/>
              <a:t> </a:t>
            </a:r>
            <a:r>
              <a:rPr lang="tr-TR" sz="1200" i="1" dirty="0" err="1"/>
              <a:t>official</a:t>
            </a:r>
            <a:r>
              <a:rPr lang="tr-TR" sz="1200" i="1" dirty="0"/>
              <a:t> </a:t>
            </a:r>
            <a:r>
              <a:rPr lang="tr-TR" sz="1200" i="1" dirty="0" err="1"/>
              <a:t>publication</a:t>
            </a:r>
            <a:r>
              <a:rPr lang="tr-TR" sz="1200" i="1" dirty="0"/>
              <a:t> of </a:t>
            </a:r>
            <a:r>
              <a:rPr lang="tr-TR" sz="1200" i="1" dirty="0" err="1"/>
              <a:t>the</a:t>
            </a:r>
            <a:r>
              <a:rPr lang="tr-TR" sz="1200" i="1" dirty="0"/>
              <a:t> </a:t>
            </a:r>
            <a:r>
              <a:rPr lang="tr-TR" sz="1200" i="1" dirty="0" err="1"/>
              <a:t>Society</a:t>
            </a:r>
            <a:r>
              <a:rPr lang="tr-TR" sz="1200" i="1" dirty="0"/>
              <a:t> </a:t>
            </a:r>
            <a:r>
              <a:rPr lang="tr-TR" sz="1200" i="1" dirty="0" err="1"/>
              <a:t>for</a:t>
            </a:r>
            <a:r>
              <a:rPr lang="tr-TR" sz="1200" i="1" dirty="0"/>
              <a:t> </a:t>
            </a:r>
            <a:r>
              <a:rPr lang="tr-TR" sz="1200" i="1" dirty="0" err="1"/>
              <a:t>Public</a:t>
            </a:r>
            <a:r>
              <a:rPr lang="tr-TR" sz="1200" i="1" dirty="0"/>
              <a:t> </a:t>
            </a:r>
            <a:r>
              <a:rPr lang="tr-TR" sz="1200" i="1" dirty="0" err="1"/>
              <a:t>Health</a:t>
            </a:r>
            <a:r>
              <a:rPr lang="tr-TR" sz="1200" i="1" dirty="0"/>
              <a:t> </a:t>
            </a:r>
            <a:r>
              <a:rPr lang="tr-TR" sz="1200" i="1" dirty="0" err="1"/>
              <a:t>Education</a:t>
            </a:r>
            <a:r>
              <a:rPr lang="tr-TR" sz="1200" i="1" dirty="0"/>
              <a:t> </a:t>
            </a:r>
            <a:r>
              <a:rPr lang="tr-TR" sz="1200" dirty="0"/>
              <a:t>2012.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38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7583" y="746119"/>
            <a:ext cx="8229600" cy="4938935"/>
          </a:xfrm>
        </p:spPr>
        <p:txBody>
          <a:bodyPr>
            <a:normAutofit fontScale="85000" lnSpcReduction="20000"/>
          </a:bodyPr>
          <a:lstStyle/>
          <a:p>
            <a:r>
              <a:rPr lang="tr-TR" sz="2600" dirty="0"/>
              <a:t>Türkiye’de konuyla ilgili yapılan bir araştırmada REALM ölçeği </a:t>
            </a:r>
            <a:r>
              <a:rPr lang="tr-TR" sz="2600" dirty="0" smtClean="0"/>
              <a:t>kullanılmış. </a:t>
            </a:r>
            <a:r>
              <a:rPr lang="tr-TR" sz="2600" dirty="0"/>
              <a:t>ortalama puan </a:t>
            </a:r>
            <a:r>
              <a:rPr lang="tr-TR" sz="2600" dirty="0" smtClean="0"/>
              <a:t>60,3 </a:t>
            </a:r>
            <a:r>
              <a:rPr lang="tr-TR" sz="2600" dirty="0"/>
              <a:t>± </a:t>
            </a:r>
            <a:r>
              <a:rPr lang="tr-TR" sz="2600" dirty="0" smtClean="0"/>
              <a:t>0,3.  Katılımcıların:</a:t>
            </a:r>
          </a:p>
          <a:p>
            <a:pPr lvl="1"/>
            <a:r>
              <a:rPr lang="tr-TR" sz="2200" dirty="0" smtClean="0"/>
              <a:t>%</a:t>
            </a:r>
            <a:r>
              <a:rPr lang="tr-TR" sz="2200" dirty="0"/>
              <a:t>2,7’si yetersiz, %38,6’sı sınırda, %58,7’si ise </a:t>
            </a:r>
            <a:r>
              <a:rPr lang="tr-TR" sz="2200" dirty="0" smtClean="0"/>
              <a:t>yeterli</a:t>
            </a:r>
          </a:p>
          <a:p>
            <a:pPr marL="370332" indent="-342900"/>
            <a:endParaRPr lang="tr-TR" dirty="0" smtClean="0"/>
          </a:p>
          <a:p>
            <a:pPr marL="370332" indent="-342900"/>
            <a:r>
              <a:rPr lang="tr-TR" dirty="0" smtClean="0"/>
              <a:t>Aslantekin ve ark.</a:t>
            </a:r>
          </a:p>
          <a:p>
            <a:pPr marL="736092" lvl="1" indent="-342900"/>
            <a:r>
              <a:rPr lang="tr-TR" dirty="0" smtClean="0"/>
              <a:t>Katılımcıların </a:t>
            </a:r>
            <a:r>
              <a:rPr lang="tr-TR" dirty="0"/>
              <a:t>%66,5’i hemoglobin HbA1C değerini bilmemekte ve </a:t>
            </a:r>
            <a:r>
              <a:rPr lang="tr-TR" dirty="0" smtClean="0"/>
              <a:t>%</a:t>
            </a:r>
            <a:r>
              <a:rPr lang="tr-TR" dirty="0"/>
              <a:t>6,5’i </a:t>
            </a:r>
            <a:r>
              <a:rPr lang="tr-TR" dirty="0" smtClean="0"/>
              <a:t>test </a:t>
            </a:r>
            <a:r>
              <a:rPr lang="tr-TR" dirty="0"/>
              <a:t>sonucunu hatırlamaktadır. </a:t>
            </a:r>
            <a:endParaRPr lang="tr-TR" dirty="0" smtClean="0"/>
          </a:p>
          <a:p>
            <a:pPr marL="736092" lvl="1" indent="-342900"/>
            <a:r>
              <a:rPr lang="tr-TR" dirty="0" smtClean="0"/>
              <a:t>“</a:t>
            </a:r>
            <a:r>
              <a:rPr lang="tr-TR" dirty="0"/>
              <a:t>3x1” ilaç kullanımı ne </a:t>
            </a:r>
            <a:r>
              <a:rPr lang="tr-TR" dirty="0" smtClean="0"/>
              <a:t>demektir?: </a:t>
            </a:r>
            <a:r>
              <a:rPr lang="tr-TR" dirty="0"/>
              <a:t>%33,9’u doğru cevaplayamamış </a:t>
            </a:r>
            <a:endParaRPr lang="tr-TR" dirty="0" smtClean="0"/>
          </a:p>
          <a:p>
            <a:endParaRPr lang="tr-TR" sz="2600" dirty="0" smtClean="0"/>
          </a:p>
          <a:p>
            <a:r>
              <a:rPr lang="tr-TR" sz="2600" dirty="0" smtClean="0"/>
              <a:t>Bir </a:t>
            </a:r>
            <a:r>
              <a:rPr lang="tr-TR" sz="2600" dirty="0"/>
              <a:t>derlemede düşük sağlık okuryazarlığı </a:t>
            </a:r>
            <a:r>
              <a:rPr lang="tr-TR" sz="2600" dirty="0" smtClean="0"/>
              <a:t>yaygınlığı:</a:t>
            </a:r>
          </a:p>
          <a:p>
            <a:pPr lvl="1"/>
            <a:r>
              <a:rPr lang="tr-TR" sz="2200" dirty="0" smtClean="0"/>
              <a:t> </a:t>
            </a:r>
            <a:r>
              <a:rPr lang="tr-TR" sz="2200" dirty="0"/>
              <a:t>%</a:t>
            </a:r>
            <a:r>
              <a:rPr lang="tr-TR" sz="2200" dirty="0" smtClean="0"/>
              <a:t>7- </a:t>
            </a:r>
            <a:r>
              <a:rPr lang="tr-TR" sz="2200" dirty="0"/>
              <a:t>42 </a:t>
            </a:r>
            <a:endParaRPr lang="tr-TR" sz="2200" dirty="0" smtClean="0"/>
          </a:p>
          <a:p>
            <a:pPr lvl="1"/>
            <a:endParaRPr lang="tr-TR" sz="2600" dirty="0" smtClean="0"/>
          </a:p>
          <a:p>
            <a:r>
              <a:rPr lang="tr-TR" sz="2600" dirty="0" smtClean="0"/>
              <a:t>Başka </a:t>
            </a:r>
            <a:r>
              <a:rPr lang="tr-TR" sz="2600" dirty="0"/>
              <a:t>bir sistematik derlemede zayıf sağlık okuryazarlık </a:t>
            </a:r>
            <a:r>
              <a:rPr lang="tr-TR" sz="2600" dirty="0" smtClean="0"/>
              <a:t>prevalansı:  </a:t>
            </a:r>
          </a:p>
          <a:p>
            <a:pPr lvl="1"/>
            <a:r>
              <a:rPr lang="tr-TR" sz="2200" dirty="0" smtClean="0"/>
              <a:t>%34-59</a:t>
            </a:r>
            <a:endParaRPr lang="en-GB" sz="22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900449" y="5685055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Ozdemir</a:t>
            </a:r>
            <a:r>
              <a:rPr lang="tr-TR" dirty="0"/>
              <a:t> </a:t>
            </a:r>
            <a:r>
              <a:rPr lang="tr-TR" dirty="0" smtClean="0"/>
              <a:t>H et al. </a:t>
            </a:r>
            <a:r>
              <a:rPr lang="tr-TR" i="1" dirty="0" err="1" smtClean="0"/>
              <a:t>Health</a:t>
            </a:r>
            <a:r>
              <a:rPr lang="tr-TR" i="1" dirty="0" smtClean="0"/>
              <a:t> </a:t>
            </a:r>
            <a:r>
              <a:rPr lang="tr-TR" i="1" dirty="0" err="1"/>
              <a:t>education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i="1" dirty="0"/>
              <a:t> </a:t>
            </a:r>
            <a:r>
              <a:rPr lang="tr-TR" dirty="0"/>
              <a:t>2010, </a:t>
            </a:r>
            <a:r>
              <a:rPr lang="tr-TR" b="1" dirty="0" smtClean="0"/>
              <a:t>25</a:t>
            </a:r>
            <a:r>
              <a:rPr lang="tr-TR" dirty="0" smtClean="0"/>
              <a:t>:464-477.</a:t>
            </a:r>
          </a:p>
          <a:p>
            <a:r>
              <a:rPr lang="tr-TR" dirty="0" smtClean="0"/>
              <a:t>Aslantekin ve ar. 15. Halk Sağlığı Kongresi, Bursa , 2012</a:t>
            </a:r>
          </a:p>
          <a:p>
            <a:r>
              <a:rPr lang="tr-TR" dirty="0" err="1"/>
              <a:t>Loke</a:t>
            </a:r>
            <a:r>
              <a:rPr lang="tr-TR" dirty="0"/>
              <a:t> </a:t>
            </a:r>
            <a:r>
              <a:rPr lang="tr-TR" dirty="0" smtClean="0"/>
              <a:t>YK et al. </a:t>
            </a:r>
            <a:r>
              <a:rPr lang="tr-TR" i="1" dirty="0" err="1"/>
              <a:t>PloS</a:t>
            </a:r>
            <a:r>
              <a:rPr lang="tr-TR" i="1" dirty="0"/>
              <a:t> </a:t>
            </a:r>
            <a:r>
              <a:rPr lang="tr-TR" i="1" dirty="0" err="1"/>
              <a:t>one</a:t>
            </a:r>
            <a:r>
              <a:rPr lang="tr-TR" i="1" dirty="0"/>
              <a:t> </a:t>
            </a:r>
            <a:r>
              <a:rPr lang="tr-TR" dirty="0"/>
              <a:t>2012, </a:t>
            </a:r>
            <a:r>
              <a:rPr lang="tr-TR" b="1" dirty="0" smtClean="0"/>
              <a:t>7</a:t>
            </a:r>
            <a:r>
              <a:rPr lang="tr-TR" dirty="0" smtClean="0"/>
              <a:t>:e40210.</a:t>
            </a:r>
          </a:p>
          <a:p>
            <a:r>
              <a:rPr lang="tr-TR" dirty="0" err="1"/>
              <a:t>Eichler</a:t>
            </a:r>
            <a:r>
              <a:rPr lang="tr-TR" dirty="0"/>
              <a:t> </a:t>
            </a:r>
            <a:r>
              <a:rPr lang="tr-TR" dirty="0" smtClean="0"/>
              <a:t>K et al. </a:t>
            </a:r>
            <a:r>
              <a:rPr lang="tr-TR" i="1" dirty="0" smtClean="0"/>
              <a:t>International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public</a:t>
            </a:r>
            <a:r>
              <a:rPr lang="tr-TR" i="1" dirty="0"/>
              <a:t> </a:t>
            </a:r>
            <a:r>
              <a:rPr lang="tr-TR" i="1" dirty="0" err="1"/>
              <a:t>health</a:t>
            </a:r>
            <a:r>
              <a:rPr lang="tr-TR" i="1" dirty="0"/>
              <a:t> </a:t>
            </a:r>
            <a:r>
              <a:rPr lang="tr-TR" dirty="0"/>
              <a:t>2009, </a:t>
            </a:r>
            <a:r>
              <a:rPr lang="tr-TR" b="1" dirty="0" smtClean="0"/>
              <a:t>54</a:t>
            </a:r>
            <a:r>
              <a:rPr lang="tr-TR" dirty="0" smtClean="0"/>
              <a:t>:313-324</a:t>
            </a:r>
            <a:r>
              <a:rPr lang="tr-TR" dirty="0"/>
              <a:t>.</a:t>
            </a:r>
            <a:endParaRPr lang="en-GB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53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r>
              <a:rPr lang="tr-TR" dirty="0" smtClean="0"/>
              <a:t>Önemi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91680"/>
            <a:ext cx="8229600" cy="4525963"/>
          </a:xfrm>
        </p:spPr>
        <p:txBody>
          <a:bodyPr>
            <a:normAutofit/>
          </a:bodyPr>
          <a:lstStyle/>
          <a:p>
            <a:r>
              <a:rPr lang="tr-TR" sz="2400" dirty="0"/>
              <a:t>Z</a:t>
            </a:r>
            <a:r>
              <a:rPr lang="tr-TR" sz="2400" dirty="0" smtClean="0"/>
              <a:t>ayıf </a:t>
            </a:r>
            <a:r>
              <a:rPr lang="tr-TR" sz="2400" dirty="0"/>
              <a:t>sağlık </a:t>
            </a:r>
            <a:r>
              <a:rPr lang="tr-TR" sz="2400" dirty="0" smtClean="0"/>
              <a:t>okuryazarlığı (ZSO) </a:t>
            </a:r>
            <a:r>
              <a:rPr lang="tr-TR" sz="2400" dirty="0"/>
              <a:t>ile koruyucu hizmetlerin </a:t>
            </a:r>
            <a:r>
              <a:rPr lang="tr-TR" sz="2400" dirty="0" smtClean="0"/>
              <a:t>kullanımı ve </a:t>
            </a:r>
            <a:r>
              <a:rPr lang="tr-TR" sz="2400" dirty="0"/>
              <a:t>kronik hastalıkların yönetimi </a:t>
            </a:r>
            <a:r>
              <a:rPr lang="tr-TR" sz="2400" dirty="0" smtClean="0"/>
              <a:t>arasında </a:t>
            </a:r>
            <a:r>
              <a:rPr lang="tr-TR" sz="2400" dirty="0"/>
              <a:t>olumsuz bir </a:t>
            </a:r>
            <a:r>
              <a:rPr lang="tr-TR" sz="2400" dirty="0" smtClean="0"/>
              <a:t>ilişki vardır. </a:t>
            </a:r>
          </a:p>
          <a:p>
            <a:endParaRPr lang="tr-TR" sz="2400" dirty="0" smtClean="0"/>
          </a:p>
          <a:p>
            <a:r>
              <a:rPr lang="tr-TR" sz="2400" dirty="0" smtClean="0"/>
              <a:t>ZSO ve </a:t>
            </a:r>
            <a:r>
              <a:rPr lang="tr-TR" sz="2400" dirty="0"/>
              <a:t>artmış önlenebilir hastane ziyaretleri ve başvurular </a:t>
            </a:r>
            <a:r>
              <a:rPr lang="tr-TR" sz="2400" dirty="0" smtClean="0"/>
              <a:t>ilişkilidir. </a:t>
            </a:r>
          </a:p>
          <a:p>
            <a:endParaRPr lang="tr-TR" sz="2400" dirty="0" smtClean="0"/>
          </a:p>
          <a:p>
            <a:r>
              <a:rPr lang="tr-TR" sz="2400" dirty="0" smtClean="0"/>
              <a:t>ZSO </a:t>
            </a:r>
            <a:r>
              <a:rPr lang="tr-TR" sz="2400" dirty="0"/>
              <a:t>ile </a:t>
            </a:r>
            <a:r>
              <a:rPr lang="tr-TR" sz="2400" dirty="0" smtClean="0"/>
              <a:t>ilaç </a:t>
            </a:r>
            <a:r>
              <a:rPr lang="tr-TR" sz="2400" dirty="0"/>
              <a:t>kullanım hataları, besinler üzerindeki etiketleri anlamanın kötü olması ve yüksek </a:t>
            </a:r>
            <a:r>
              <a:rPr lang="tr-TR" sz="2400" dirty="0" err="1" smtClean="0"/>
              <a:t>mortalite</a:t>
            </a:r>
            <a:r>
              <a:rPr lang="tr-TR" sz="2400" dirty="0" smtClean="0"/>
              <a:t> ilişkilidir.</a:t>
            </a:r>
            <a:endParaRPr lang="en-GB" sz="2400" dirty="0"/>
          </a:p>
        </p:txBody>
      </p:sp>
      <p:sp>
        <p:nvSpPr>
          <p:cNvPr id="4" name="Dikdörtgen 3"/>
          <p:cNvSpPr/>
          <p:nvPr/>
        </p:nvSpPr>
        <p:spPr>
          <a:xfrm>
            <a:off x="251520" y="5797713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err="1"/>
              <a:t>Nielsen-Bohlman</a:t>
            </a:r>
            <a:r>
              <a:rPr lang="tr-TR" sz="1200" dirty="0"/>
              <a:t> L, Panzer AM, </a:t>
            </a:r>
            <a:r>
              <a:rPr lang="tr-TR" sz="1200" dirty="0" err="1"/>
              <a:t>Kindig</a:t>
            </a:r>
            <a:r>
              <a:rPr lang="tr-TR" sz="1200" dirty="0"/>
              <a:t> DA: </a:t>
            </a:r>
            <a:r>
              <a:rPr lang="tr-TR" sz="1200" b="1" dirty="0" err="1"/>
              <a:t>Health</a:t>
            </a:r>
            <a:r>
              <a:rPr lang="tr-TR" sz="1200" b="1" dirty="0"/>
              <a:t> </a:t>
            </a:r>
            <a:r>
              <a:rPr lang="tr-TR" sz="1200" b="1" dirty="0" err="1"/>
              <a:t>literacy</a:t>
            </a:r>
            <a:r>
              <a:rPr lang="tr-TR" sz="1200" b="1" dirty="0"/>
              <a:t> : a </a:t>
            </a:r>
            <a:r>
              <a:rPr lang="tr-TR" sz="1200" b="1" dirty="0" err="1"/>
              <a:t>prescription</a:t>
            </a:r>
            <a:r>
              <a:rPr lang="tr-TR" sz="1200" b="1" dirty="0"/>
              <a:t> </a:t>
            </a:r>
            <a:r>
              <a:rPr lang="tr-TR" sz="1200" b="1" dirty="0" err="1"/>
              <a:t>to</a:t>
            </a:r>
            <a:r>
              <a:rPr lang="tr-TR" sz="1200" b="1" dirty="0"/>
              <a:t> </a:t>
            </a:r>
            <a:r>
              <a:rPr lang="tr-TR" sz="1200" b="1" dirty="0" err="1"/>
              <a:t>end</a:t>
            </a:r>
            <a:r>
              <a:rPr lang="tr-TR" sz="1200" b="1" dirty="0"/>
              <a:t> </a:t>
            </a:r>
            <a:r>
              <a:rPr lang="tr-TR" sz="1200" b="1" dirty="0" err="1"/>
              <a:t>confusion</a:t>
            </a:r>
            <a:r>
              <a:rPr lang="tr-TR" sz="1200" dirty="0" smtClean="0"/>
              <a:t>. 2004</a:t>
            </a:r>
          </a:p>
          <a:p>
            <a:r>
              <a:rPr lang="en-US" sz="1200" dirty="0" err="1"/>
              <a:t>Berkman</a:t>
            </a:r>
            <a:r>
              <a:rPr lang="en-US" sz="1200" dirty="0"/>
              <a:t> ND, Davis TC, McCormack L: Health literacy: what is it? Journal of health communication </a:t>
            </a:r>
            <a:r>
              <a:rPr lang="en-US" sz="1200" dirty="0" smtClean="0"/>
              <a:t>2010</a:t>
            </a:r>
            <a:endParaRPr lang="tr-TR" sz="1200" dirty="0" smtClean="0"/>
          </a:p>
          <a:p>
            <a:r>
              <a:rPr lang="en-US" sz="1200" dirty="0" err="1"/>
              <a:t>Bostock</a:t>
            </a:r>
            <a:r>
              <a:rPr lang="en-US" sz="1200" dirty="0"/>
              <a:t> S, Steptoe A: Association between low functional health literacy and mortality in older adults: </a:t>
            </a:r>
            <a:r>
              <a:rPr lang="en-US" sz="1200" dirty="0" smtClean="0"/>
              <a:t>2012</a:t>
            </a:r>
            <a:endParaRPr lang="tr-TR" sz="1200" dirty="0" smtClean="0"/>
          </a:p>
          <a:p>
            <a:r>
              <a:rPr lang="en-GB" sz="1200" dirty="0"/>
              <a:t>Wolf MS, Davis TC, </a:t>
            </a:r>
            <a:r>
              <a:rPr lang="en-GB" sz="1200" dirty="0" err="1"/>
              <a:t>Tilson</a:t>
            </a:r>
            <a:r>
              <a:rPr lang="en-GB" sz="1200" dirty="0"/>
              <a:t> HH, Bass PF, 3rd, Parker RM: Misunderstanding of prescription drug warning labels among patients with low literacy. American journal of health-system pharmacy </a:t>
            </a:r>
            <a:r>
              <a:rPr lang="en-GB" sz="1200" dirty="0" smtClean="0"/>
              <a:t>2006</a:t>
            </a:r>
            <a:endParaRPr lang="en-GB" sz="12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24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2880" y="919261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Sağlık okuryazarlığı düşük </a:t>
            </a:r>
            <a:r>
              <a:rPr lang="tr-TR" dirty="0"/>
              <a:t>olan kişiler </a:t>
            </a:r>
          </a:p>
          <a:p>
            <a:pPr lvl="1"/>
            <a:r>
              <a:rPr lang="tr-TR" dirty="0" smtClean="0"/>
              <a:t>sağlık </a:t>
            </a:r>
            <a:r>
              <a:rPr lang="tr-TR" dirty="0"/>
              <a:t>hizmeti alımında iletişim </a:t>
            </a:r>
            <a:r>
              <a:rPr lang="tr-TR" dirty="0" smtClean="0"/>
              <a:t>sorunları </a:t>
            </a:r>
          </a:p>
          <a:p>
            <a:pPr marL="457200" lvl="1" indent="0">
              <a:buNone/>
            </a:pPr>
            <a:endParaRPr lang="tr-TR" dirty="0" smtClean="0"/>
          </a:p>
          <a:p>
            <a:r>
              <a:rPr lang="tr-TR" dirty="0" smtClean="0"/>
              <a:t>ZSO</a:t>
            </a:r>
          </a:p>
          <a:p>
            <a:pPr lvl="1"/>
            <a:r>
              <a:rPr lang="tr-TR" dirty="0" smtClean="0"/>
              <a:t>Psikolojik yön</a:t>
            </a:r>
          </a:p>
          <a:p>
            <a:pPr lvl="1"/>
            <a:r>
              <a:rPr lang="tr-TR" dirty="0" smtClean="0"/>
              <a:t>Durumlarını gizleme</a:t>
            </a:r>
          </a:p>
          <a:p>
            <a:pPr lvl="1"/>
            <a:r>
              <a:rPr lang="tr-TR" dirty="0" smtClean="0"/>
              <a:t>ZSO gözden kaçabilmekte</a:t>
            </a:r>
          </a:p>
          <a:p>
            <a:pPr lvl="1"/>
            <a:endParaRPr lang="tr-TR" dirty="0"/>
          </a:p>
          <a:p>
            <a:r>
              <a:rPr lang="tr-TR" dirty="0"/>
              <a:t>ZSO maliyeti</a:t>
            </a:r>
          </a:p>
          <a:p>
            <a:pPr lvl="1"/>
            <a:r>
              <a:rPr lang="tr-TR" dirty="0"/>
              <a:t>ABD’ de yıllık sağlık harcamalarının %3-5’i</a:t>
            </a:r>
          </a:p>
          <a:p>
            <a:pPr lvl="1"/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396552" y="558924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200" dirty="0" err="1"/>
              <a:t>Ishikawa</a:t>
            </a:r>
            <a:r>
              <a:rPr lang="tr-TR" sz="1200" dirty="0"/>
              <a:t> H, </a:t>
            </a:r>
            <a:r>
              <a:rPr lang="tr-TR" sz="1200" dirty="0" err="1"/>
              <a:t>Kiuchi</a:t>
            </a:r>
            <a:r>
              <a:rPr lang="tr-TR" sz="1200" dirty="0"/>
              <a:t> T: </a:t>
            </a:r>
            <a:r>
              <a:rPr lang="tr-TR" sz="1200" b="1" dirty="0" err="1"/>
              <a:t>Health</a:t>
            </a:r>
            <a:r>
              <a:rPr lang="tr-TR" sz="1200" b="1" dirty="0"/>
              <a:t> </a:t>
            </a:r>
            <a:r>
              <a:rPr lang="tr-TR" sz="1200" b="1" dirty="0" err="1"/>
              <a:t>literacy</a:t>
            </a:r>
            <a:r>
              <a:rPr lang="tr-TR" sz="1200" b="1" dirty="0"/>
              <a:t> </a:t>
            </a:r>
            <a:r>
              <a:rPr lang="tr-TR" sz="1200" b="1" dirty="0" err="1"/>
              <a:t>and</a:t>
            </a:r>
            <a:r>
              <a:rPr lang="tr-TR" sz="1200" b="1" dirty="0"/>
              <a:t> </a:t>
            </a:r>
            <a:r>
              <a:rPr lang="tr-TR" sz="1200" b="1" dirty="0" err="1"/>
              <a:t>health</a:t>
            </a:r>
            <a:r>
              <a:rPr lang="tr-TR" sz="1200" b="1" dirty="0"/>
              <a:t> </a:t>
            </a:r>
            <a:r>
              <a:rPr lang="tr-TR" sz="1200" b="1" dirty="0" err="1"/>
              <a:t>communication</a:t>
            </a:r>
            <a:r>
              <a:rPr lang="tr-TR" sz="1200" dirty="0"/>
              <a:t>. </a:t>
            </a:r>
            <a:r>
              <a:rPr lang="tr-TR" sz="1200" i="1" dirty="0" err="1"/>
              <a:t>BioPsychoSocial</a:t>
            </a:r>
            <a:r>
              <a:rPr lang="tr-TR" sz="1200" i="1" dirty="0"/>
              <a:t> </a:t>
            </a:r>
            <a:r>
              <a:rPr lang="tr-TR" sz="1200" i="1" dirty="0" err="1"/>
              <a:t>medicine</a:t>
            </a:r>
            <a:r>
              <a:rPr lang="tr-TR" sz="1200" i="1" dirty="0"/>
              <a:t> </a:t>
            </a:r>
            <a:r>
              <a:rPr lang="tr-TR" sz="1200" dirty="0"/>
              <a:t>2010, </a:t>
            </a:r>
            <a:r>
              <a:rPr lang="tr-TR" sz="1200" b="1" dirty="0" smtClean="0"/>
              <a:t>4</a:t>
            </a:r>
            <a:r>
              <a:rPr lang="tr-TR" sz="1200" dirty="0" smtClean="0"/>
              <a:t>:18</a:t>
            </a:r>
          </a:p>
          <a:p>
            <a:r>
              <a:rPr lang="en-US" sz="1200" dirty="0"/>
              <a:t>Wolf MS, Williams MV, Parker RM, Parikh NS, </a:t>
            </a:r>
            <a:r>
              <a:rPr lang="en-US" sz="1200" dirty="0" err="1"/>
              <a:t>Nowlan</a:t>
            </a:r>
            <a:r>
              <a:rPr lang="en-US" sz="1200" dirty="0"/>
              <a:t> AW, Baker DW: Patients' shame and attitudes toward discussing the results of literacy screening. Journal of health communication 2007, 12(8):</a:t>
            </a:r>
            <a:r>
              <a:rPr lang="en-US" sz="1200" dirty="0" smtClean="0"/>
              <a:t>721-732</a:t>
            </a:r>
            <a:endParaRPr lang="tr-TR" sz="1200" dirty="0" smtClean="0"/>
          </a:p>
          <a:p>
            <a:r>
              <a:rPr lang="en-US" sz="1200" dirty="0" smtClean="0"/>
              <a:t>Dong </a:t>
            </a:r>
            <a:r>
              <a:rPr lang="en-US" sz="1200" dirty="0"/>
              <a:t>Y, Ramos RG, Li D, Barrett SE: Controlling coherence using the internal structure of hard pi pulses. Physical review letters 2008, 100(24):</a:t>
            </a:r>
            <a:r>
              <a:rPr lang="en-US" sz="1200" dirty="0" smtClean="0"/>
              <a:t>247601</a:t>
            </a:r>
            <a:endParaRPr lang="tr-TR" sz="1200" dirty="0" smtClean="0"/>
          </a:p>
          <a:p>
            <a:r>
              <a:rPr lang="en-US" sz="1200" dirty="0" err="1"/>
              <a:t>Eichler</a:t>
            </a:r>
            <a:r>
              <a:rPr lang="en-US" sz="1200" dirty="0"/>
              <a:t> K, </a:t>
            </a:r>
            <a:r>
              <a:rPr lang="en-US" sz="1200" dirty="0" err="1"/>
              <a:t>Wieser</a:t>
            </a:r>
            <a:r>
              <a:rPr lang="en-US" sz="1200" dirty="0"/>
              <a:t> S, </a:t>
            </a:r>
            <a:r>
              <a:rPr lang="en-US" sz="1200" dirty="0" err="1"/>
              <a:t>Brugger</a:t>
            </a:r>
            <a:r>
              <a:rPr lang="en-US" sz="1200" dirty="0"/>
              <a:t> U: The costs of limited health literacy: a systematic review. 2009.</a:t>
            </a:r>
          </a:p>
          <a:p>
            <a:endParaRPr lang="en-GB" sz="1200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0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Sağlık </a:t>
            </a:r>
            <a:r>
              <a:rPr lang="tr-TR" sz="2400" dirty="0"/>
              <a:t>eşitsizliklerinin arkasında sağlık okuryazarlığının da </a:t>
            </a:r>
            <a:r>
              <a:rPr lang="tr-TR" sz="2400" dirty="0" smtClean="0"/>
              <a:t>etkili </a:t>
            </a:r>
            <a:r>
              <a:rPr lang="tr-TR" sz="2400" dirty="0"/>
              <a:t>olması bu konuyu daha da önemli kılmaktadır. </a:t>
            </a:r>
            <a:endParaRPr lang="tr-TR" sz="2400" dirty="0" smtClean="0"/>
          </a:p>
          <a:p>
            <a:pPr>
              <a:lnSpc>
                <a:spcPct val="150000"/>
              </a:lnSpc>
            </a:pP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United </a:t>
            </a:r>
            <a:r>
              <a:rPr lang="tr-TR" sz="2400" dirty="0" err="1"/>
              <a:t>States</a:t>
            </a:r>
            <a:r>
              <a:rPr lang="tr-TR" sz="2400" dirty="0"/>
              <a:t> </a:t>
            </a:r>
            <a:r>
              <a:rPr lang="tr-TR" sz="2400" dirty="0" err="1"/>
              <a:t>Department</a:t>
            </a:r>
            <a:r>
              <a:rPr lang="tr-TR" sz="2400" dirty="0"/>
              <a:t> of </a:t>
            </a:r>
            <a:r>
              <a:rPr lang="tr-TR" sz="2400" dirty="0" err="1"/>
              <a:t>Health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Human </a:t>
            </a:r>
            <a:r>
              <a:rPr lang="tr-TR" sz="2400" dirty="0" smtClean="0"/>
              <a:t>Services </a:t>
            </a:r>
            <a:r>
              <a:rPr lang="tr-TR" sz="2400" dirty="0"/>
              <a:t>sağlık okuryazarlığını gelecek 10 yılda üzerinde durulması gereken önemli bir konu olarak </a:t>
            </a:r>
            <a:r>
              <a:rPr lang="tr-TR" sz="2400" dirty="0" smtClean="0"/>
              <a:t>görmektedir. 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900608" y="6002124"/>
            <a:ext cx="6767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Health </a:t>
            </a:r>
            <a:r>
              <a:rPr lang="en-US" sz="1200" dirty="0"/>
              <a:t>Communication and Health Information Technology [http://www.healthypeople.gov/2020/topicsobjectives2020/overview.aspx?topicid=18]</a:t>
            </a:r>
            <a:endParaRPr lang="en-GB" sz="1200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9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Hangi </a:t>
            </a:r>
            <a:r>
              <a:rPr lang="tr-TR" dirty="0"/>
              <a:t>ölçme </a:t>
            </a:r>
            <a:r>
              <a:rPr lang="tr-TR" dirty="0" smtClean="0"/>
              <a:t>araçları var?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5" name="Picture 4" descr="F:\CEES\SLIDES\Plaatjes\assessment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92696"/>
            <a:ext cx="143166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7688" y="1484784"/>
            <a:ext cx="8326760" cy="518457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Rapid </a:t>
            </a:r>
            <a:r>
              <a:rPr lang="en-US" sz="2200" dirty="0"/>
              <a:t>Estimate of Adult Literacy in Medicine (REALM</a:t>
            </a:r>
            <a:r>
              <a:rPr lang="en-US" sz="2200" dirty="0" smtClean="0"/>
              <a:t>)</a:t>
            </a:r>
            <a:endParaRPr lang="tr-TR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Rapid </a:t>
            </a:r>
            <a:r>
              <a:rPr lang="en-US" sz="2200" dirty="0"/>
              <a:t>Estimate of Adult Literacy in Medicine - Revised (REALM-R)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Test </a:t>
            </a:r>
            <a:r>
              <a:rPr lang="en-US" sz="2200" dirty="0"/>
              <a:t>of Functional Health Literacy in Adults (</a:t>
            </a:r>
            <a:r>
              <a:rPr lang="en-US" sz="2200" dirty="0" smtClean="0"/>
              <a:t>TOFHLA)</a:t>
            </a:r>
            <a:r>
              <a:rPr lang="tr-TR" sz="22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Short </a:t>
            </a:r>
            <a:r>
              <a:rPr lang="en-US" sz="2200" dirty="0"/>
              <a:t>Test of Functional Health Literacy in Adults (S-TOFHLA</a:t>
            </a:r>
            <a:r>
              <a:rPr lang="en-US" sz="2200" dirty="0" smtClean="0"/>
              <a:t>)</a:t>
            </a:r>
            <a:endParaRPr lang="tr-TR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200" dirty="0" smtClean="0"/>
              <a:t>Wide range achievement test</a:t>
            </a:r>
            <a:r>
              <a:rPr lang="tr-TR" sz="2200" dirty="0" smtClean="0"/>
              <a:t> </a:t>
            </a:r>
            <a:r>
              <a:rPr lang="en-US" sz="2200" dirty="0" smtClean="0"/>
              <a:t>(WRAT )</a:t>
            </a:r>
            <a:r>
              <a:rPr lang="en-US" sz="2200" dirty="0"/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200" dirty="0"/>
              <a:t>Newest Vital Sign (NVS) 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Brief Estimate of Health Knowledge and Action – HIV </a:t>
            </a:r>
            <a:r>
              <a:rPr lang="en-US" sz="2200" dirty="0" smtClean="0"/>
              <a:t>Version</a:t>
            </a:r>
            <a:endParaRPr lang="tr-TR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200" dirty="0" smtClean="0"/>
              <a:t>Single </a:t>
            </a:r>
            <a:r>
              <a:rPr lang="en-GB" sz="2200" dirty="0"/>
              <a:t>Item Literacy Screen 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200" dirty="0"/>
              <a:t>How confident are you filling out medical forms by yourself</a:t>
            </a:r>
            <a:r>
              <a:rPr lang="en-US" sz="2200" dirty="0" smtClean="0"/>
              <a:t>?</a:t>
            </a:r>
            <a:endParaRPr lang="en-US" sz="2200" dirty="0"/>
          </a:p>
          <a:p>
            <a:pPr marL="514350" indent="-514350">
              <a:buFont typeface="+mj-lt"/>
              <a:buAutoNum type="arabicPeriod"/>
            </a:pPr>
            <a:r>
              <a:rPr lang="en-GB" sz="2200" dirty="0"/>
              <a:t>SOS Mnemonic 	</a:t>
            </a:r>
            <a:endParaRPr lang="tr-TR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200" dirty="0" smtClean="0"/>
              <a:t>HLSQMs</a:t>
            </a:r>
            <a:r>
              <a:rPr lang="tr-TR" sz="2200" dirty="0"/>
              <a:t> </a:t>
            </a:r>
            <a:endParaRPr lang="tr-TR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200" dirty="0" err="1" smtClean="0"/>
              <a:t>eHealth</a:t>
            </a:r>
            <a:r>
              <a:rPr lang="en-GB" sz="2200" dirty="0" smtClean="0"/>
              <a:t> Literacy</a:t>
            </a:r>
            <a:r>
              <a:rPr lang="tr-TR" sz="2200" dirty="0" smtClean="0"/>
              <a:t> </a:t>
            </a:r>
            <a:r>
              <a:rPr lang="en-GB" sz="2200" dirty="0" smtClean="0"/>
              <a:t>Scale </a:t>
            </a:r>
            <a:r>
              <a:rPr lang="en-GB" sz="2200" dirty="0"/>
              <a:t>(</a:t>
            </a:r>
            <a:r>
              <a:rPr lang="en-GB" sz="2200" dirty="0" err="1" smtClean="0"/>
              <a:t>eHEALS</a:t>
            </a:r>
            <a:r>
              <a:rPr lang="tr-TR" sz="2200" dirty="0" smtClean="0"/>
              <a:t>)</a:t>
            </a:r>
            <a:endParaRPr lang="tr-TR" sz="2200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86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3712" y="1080120"/>
            <a:ext cx="8470776" cy="52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3"/>
            </a:pPr>
            <a:r>
              <a:rPr lang="en-US" sz="2200" dirty="0" smtClean="0"/>
              <a:t>METER</a:t>
            </a:r>
            <a:r>
              <a:rPr lang="en-US" sz="2200" dirty="0"/>
              <a:t>: </a:t>
            </a:r>
            <a:r>
              <a:rPr lang="en-GB" sz="2200" dirty="0" smtClean="0"/>
              <a:t>Medical</a:t>
            </a:r>
            <a:r>
              <a:rPr lang="tr-TR" sz="2200" dirty="0" smtClean="0"/>
              <a:t> </a:t>
            </a:r>
            <a:r>
              <a:rPr lang="en-GB" sz="2200" dirty="0" smtClean="0"/>
              <a:t>Term </a:t>
            </a:r>
            <a:r>
              <a:rPr lang="en-GB" sz="2200" dirty="0"/>
              <a:t>Recognition </a:t>
            </a:r>
            <a:r>
              <a:rPr lang="en-GB" sz="2200" dirty="0" smtClean="0"/>
              <a:t>Test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US" sz="2200" dirty="0"/>
              <a:t>Short Assessment of Health Literacy for Spanish Adults (SAHLSA-50</a:t>
            </a:r>
            <a:r>
              <a:rPr lang="en-US" sz="2200" dirty="0" smtClean="0"/>
              <a:t>)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US" sz="2200" dirty="0"/>
              <a:t>ABLE (Adult Basic Learning Examination) 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GB" sz="2200" dirty="0"/>
              <a:t>LAD (Literacy Assessment for Diabetes) 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GB" sz="2200" dirty="0"/>
              <a:t>NLS (Nutritional Literacy Scale) 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US" sz="2200" dirty="0"/>
              <a:t>REALD (Rapid Estimate of Adult Literacy in Dentistry) 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GB" sz="2200" dirty="0" err="1"/>
              <a:t>Slosson</a:t>
            </a:r>
            <a:r>
              <a:rPr lang="en-GB" sz="2200" dirty="0"/>
              <a:t> Oral Reading Test 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US" sz="2200" dirty="0"/>
              <a:t>TABE (Test of Adult Basic Education) 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tr-TR" sz="2200" dirty="0" err="1" smtClean="0"/>
              <a:t>Health</a:t>
            </a:r>
            <a:r>
              <a:rPr lang="tr-TR" sz="2200" dirty="0" smtClean="0"/>
              <a:t> </a:t>
            </a:r>
            <a:r>
              <a:rPr lang="tr-TR" sz="2200" dirty="0" err="1" smtClean="0"/>
              <a:t>Activities</a:t>
            </a:r>
            <a:r>
              <a:rPr lang="tr-TR" sz="2200" dirty="0" smtClean="0"/>
              <a:t> </a:t>
            </a:r>
            <a:r>
              <a:rPr lang="tr-TR" sz="2200" dirty="0" err="1" smtClean="0"/>
              <a:t>Literacy</a:t>
            </a:r>
            <a:r>
              <a:rPr lang="tr-TR" sz="2200" dirty="0" smtClean="0"/>
              <a:t> </a:t>
            </a:r>
            <a:r>
              <a:rPr lang="tr-TR" sz="2200" dirty="0" err="1" smtClean="0"/>
              <a:t>Scale</a:t>
            </a:r>
            <a:r>
              <a:rPr lang="tr-TR" sz="2200" dirty="0" smtClean="0"/>
              <a:t> (HALS)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GB" sz="2200" dirty="0"/>
              <a:t>Health Literacy Skills </a:t>
            </a:r>
            <a:r>
              <a:rPr lang="en-GB" sz="2200" dirty="0" smtClean="0"/>
              <a:t>Instrument</a:t>
            </a:r>
            <a:endParaRPr lang="tr-TR" sz="2200" dirty="0" smtClean="0"/>
          </a:p>
          <a:p>
            <a:pPr marL="514350" indent="-514350">
              <a:buFont typeface="+mj-lt"/>
              <a:buAutoNum type="arabicPeriod" startAt="13"/>
            </a:pPr>
            <a:r>
              <a:rPr lang="en-US" sz="2200" dirty="0"/>
              <a:t>Functional Communicative and Critical </a:t>
            </a:r>
            <a:r>
              <a:rPr lang="en-US" sz="2200" dirty="0" smtClean="0"/>
              <a:t>Health</a:t>
            </a:r>
            <a:r>
              <a:rPr lang="tr-TR" sz="2200" dirty="0" smtClean="0"/>
              <a:t> </a:t>
            </a:r>
            <a:r>
              <a:rPr lang="en-US" sz="2200" dirty="0" smtClean="0"/>
              <a:t>Literacy </a:t>
            </a:r>
            <a:r>
              <a:rPr lang="en-US" sz="2200" dirty="0"/>
              <a:t>(FCCHL</a:t>
            </a:r>
            <a:r>
              <a:rPr lang="en-US" sz="2200" dirty="0" smtClean="0"/>
              <a:t>)</a:t>
            </a:r>
            <a:endParaRPr lang="tr-TR" sz="2200" dirty="0" smtClean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3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203918"/>
              </p:ext>
            </p:extLst>
          </p:nvPr>
        </p:nvGraphicFramePr>
        <p:xfrm>
          <a:off x="539552" y="432648"/>
          <a:ext cx="8229600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613102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Rapid Estimate of Adult Literacy in Medicine (REALM)</a:t>
                      </a:r>
                      <a:endParaRPr lang="tr-TR" sz="2400" b="1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2400" dirty="0" err="1" smtClean="0"/>
                        <a:t>Tıpta</a:t>
                      </a:r>
                      <a:r>
                        <a:rPr lang="en-GB" sz="2400" dirty="0" smtClean="0"/>
                        <a:t> </a:t>
                      </a:r>
                      <a:r>
                        <a:rPr lang="en-GB" sz="2400" dirty="0" err="1" smtClean="0"/>
                        <a:t>Erişkin</a:t>
                      </a:r>
                      <a:r>
                        <a:rPr lang="en-GB" sz="2400" dirty="0" smtClean="0"/>
                        <a:t> </a:t>
                      </a:r>
                      <a:r>
                        <a:rPr lang="tr-TR" sz="2400" dirty="0" smtClean="0"/>
                        <a:t>O</a:t>
                      </a:r>
                      <a:r>
                        <a:rPr lang="en-GB" sz="2400" dirty="0" err="1" smtClean="0"/>
                        <a:t>kuryazarlığının</a:t>
                      </a:r>
                      <a:r>
                        <a:rPr lang="en-GB" sz="2400" dirty="0" smtClean="0"/>
                        <a:t> </a:t>
                      </a:r>
                      <a:r>
                        <a:rPr lang="tr-TR" sz="2400" dirty="0" smtClean="0"/>
                        <a:t> H</a:t>
                      </a:r>
                      <a:r>
                        <a:rPr lang="en-GB" sz="2400" dirty="0" err="1" smtClean="0"/>
                        <a:t>ızlı</a:t>
                      </a:r>
                      <a:r>
                        <a:rPr lang="en-GB" sz="2400" dirty="0" smtClean="0"/>
                        <a:t> </a:t>
                      </a:r>
                      <a:r>
                        <a:rPr lang="tr-TR" sz="2400" dirty="0" smtClean="0"/>
                        <a:t>T</a:t>
                      </a:r>
                      <a:r>
                        <a:rPr lang="en-GB" sz="2400" dirty="0" err="1" smtClean="0"/>
                        <a:t>ahmini</a:t>
                      </a:r>
                      <a:endParaRPr lang="en-GB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Tanım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A</a:t>
                      </a:r>
                      <a:r>
                        <a:rPr lang="en-GB" dirty="0" err="1" smtClean="0"/>
                        <a:t>rtan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zorluk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sırasına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göre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düzenlenmiş</a:t>
                      </a:r>
                      <a:r>
                        <a:rPr lang="en-GB" dirty="0" smtClean="0"/>
                        <a:t> 66 </a:t>
                      </a:r>
                      <a:r>
                        <a:rPr lang="en-GB" dirty="0" err="1" smtClean="0"/>
                        <a:t>maddelik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sağlıkla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ilgili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kelime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tanıma</a:t>
                      </a:r>
                      <a:r>
                        <a:rPr lang="en-GB" dirty="0" smtClean="0"/>
                        <a:t> </a:t>
                      </a:r>
                      <a:r>
                        <a:rPr lang="tr-TR" dirty="0" smtClean="0"/>
                        <a:t>ve  </a:t>
                      </a:r>
                      <a:r>
                        <a:rPr lang="tr-TR" dirty="0" err="1" smtClean="0"/>
                        <a:t>teleffuz</a:t>
                      </a:r>
                      <a:r>
                        <a:rPr lang="tr-TR" dirty="0" smtClean="0"/>
                        <a:t> </a:t>
                      </a:r>
                      <a:r>
                        <a:rPr lang="en-GB" dirty="0" err="1" smtClean="0"/>
                        <a:t>testi</a:t>
                      </a:r>
                      <a:r>
                        <a:rPr lang="en-GB" dirty="0" smtClean="0"/>
                        <a:t>.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Hastaların okuma düzeylerini tahmin etmeyi sağlar.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GB" dirty="0" err="1" smtClean="0"/>
                        <a:t>Ortalama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uygulama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zamanı</a:t>
                      </a:r>
                      <a:r>
                        <a:rPr lang="en-GB" dirty="0" smtClean="0"/>
                        <a:t>: 3-6 </a:t>
                      </a:r>
                      <a:r>
                        <a:rPr lang="en-GB" dirty="0" err="1" smtClean="0"/>
                        <a:t>dk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Puanlama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Düşük sağlık okuryazarlığı</a:t>
                      </a:r>
                      <a:br>
                        <a:rPr lang="tr-TR" dirty="0" smtClean="0">
                          <a:effectLst/>
                        </a:rPr>
                      </a:br>
                      <a:r>
                        <a:rPr lang="tr-TR" dirty="0" smtClean="0">
                          <a:effectLst/>
                        </a:rPr>
                        <a:t>(3. sınıf okuma düzeyinde veya altında): 0 ila 18</a:t>
                      </a:r>
                      <a:br>
                        <a:rPr lang="tr-TR" dirty="0" smtClean="0">
                          <a:effectLst/>
                        </a:rPr>
                      </a:br>
                      <a:r>
                        <a:rPr lang="tr-TR" dirty="0" smtClean="0">
                          <a:effectLst/>
                        </a:rPr>
                        <a:t>(4-6. sınıf okuma seviyesi ): 19-44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Marjinal sağlık okuryazarlığı (7-8. sınıf okuma seviyesi ): 45 ila 60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Yeterli sağlık okuryazarlığı (9. sınıf okuma seviyesi): 61-66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Güçlü yönü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Kelime tanıma testleri genel olarak  İngilizce okuma becerisinin kestirimi için yararlıdır.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>
                          <a:effectLst/>
                        </a:rPr>
                        <a:t>Sağlık okuryazarlığı araştırmalarında kullanılır.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Sınırlılıkları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Anlama ve sayısal becerileri ölçmez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Kaynak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Davis TC</a:t>
                      </a:r>
                      <a:r>
                        <a:rPr lang="tr-TR" dirty="0" smtClean="0">
                          <a:effectLst/>
                        </a:rPr>
                        <a:t> et al. </a:t>
                      </a:r>
                      <a:r>
                        <a:rPr lang="en-US" dirty="0" smtClean="0">
                          <a:effectLst/>
                        </a:rPr>
                        <a:t>Rapid Estimate of Adult Literacy in Medicine: A Shortened Screening Instrument. Clinical Research and Methods. 1993, 25(6):391-395.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/ 24</a:t>
            </a:r>
            <a:endParaRPr lang="en-GB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1A100-551C-4FDC-9BE8-3B77965EF39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7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</TotalTime>
  <Words>2009</Words>
  <Application>Microsoft Office PowerPoint</Application>
  <PresentationFormat>Ekran Gösterisi (4:3)</PresentationFormat>
  <Paragraphs>284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24</vt:i4>
      </vt:variant>
    </vt:vector>
  </HeadingPairs>
  <TitlesOfParts>
    <vt:vector size="26" baseType="lpstr">
      <vt:lpstr>Akış</vt:lpstr>
      <vt:lpstr>Ofis Teması</vt:lpstr>
      <vt:lpstr>Sağlık okuryazarlığı nasıl değerlendirilir / ölçülür?  Dünyada kullanılan sağlık okuryazarlığı ölçekleri</vt:lpstr>
      <vt:lpstr>Epidemiyolojisi</vt:lpstr>
      <vt:lpstr>PowerPoint Sunusu</vt:lpstr>
      <vt:lpstr>Önemi</vt:lpstr>
      <vt:lpstr>PowerPoint Sunusu</vt:lpstr>
      <vt:lpstr>PowerPoint Sunusu</vt:lpstr>
      <vt:lpstr>Hangi ölçme araçları var?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okuryazarlığı nasıl değerlendirilir/ ölçülür?  Dünyada kullanılan sağlık okur yazarlığı ölçekleri</dc:title>
  <dc:creator>Hamit</dc:creator>
  <cp:lastModifiedBy>Hamit</cp:lastModifiedBy>
  <cp:revision>99</cp:revision>
  <dcterms:created xsi:type="dcterms:W3CDTF">2012-12-25T01:54:52Z</dcterms:created>
  <dcterms:modified xsi:type="dcterms:W3CDTF">2012-12-26T08:31:07Z</dcterms:modified>
</cp:coreProperties>
</file>