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9" r:id="rId5"/>
    <p:sldId id="280" r:id="rId6"/>
    <p:sldId id="275" r:id="rId7"/>
    <p:sldId id="276" r:id="rId8"/>
    <p:sldId id="278" r:id="rId9"/>
    <p:sldId id="277" r:id="rId10"/>
    <p:sldId id="259" r:id="rId11"/>
    <p:sldId id="260" r:id="rId12"/>
    <p:sldId id="261" r:id="rId13"/>
    <p:sldId id="262" r:id="rId14"/>
    <p:sldId id="263" r:id="rId15"/>
    <p:sldId id="264" r:id="rId16"/>
    <p:sldId id="265" r:id="rId17"/>
    <p:sldId id="267" r:id="rId18"/>
    <p:sldId id="268" r:id="rId19"/>
    <p:sldId id="269" r:id="rId20"/>
    <p:sldId id="270" r:id="rId21"/>
    <p:sldId id="272" r:id="rId22"/>
    <p:sldId id="273" r:id="rId23"/>
    <p:sldId id="274" r:id="rId24"/>
    <p:sldId id="281"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B8503FB-80B1-4990-A3C6-B393D1F0EF1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DDDB231-9861-4A9A-AF34-69E4286EF430}" type="datetimeFigureOut">
              <a:rPr lang="tr-TR" smtClean="0"/>
              <a:pPr/>
              <a:t>08.07.2012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1B8503FB-80B1-4990-A3C6-B393D1F0EF1E}"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DDB231-9861-4A9A-AF34-69E4286EF430}" type="datetimeFigureOut">
              <a:rPr lang="tr-TR" smtClean="0"/>
              <a:pPr/>
              <a:t>08.07.2012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B8503FB-80B1-4990-A3C6-B393D1F0EF1E}"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a&#287;l&#305;k.net/hamilelikte-beslenme.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a&#287;l&#305;k.net/yenidogansariligi.html" TargetMode="External"/><Relationship Id="rId2" Type="http://schemas.openxmlformats.org/officeDocument/2006/relationships/hyperlink" Target="http://www.sa&#287;l&#305;k.net/hamilelikte-beslenme.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a&#287;l&#305;k.net/gastrit.html" TargetMode="External"/><Relationship Id="rId2" Type="http://schemas.openxmlformats.org/officeDocument/2006/relationships/hyperlink" Target="http://www.sa&#287;l&#305;k.net/ulser.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sa&#287;l&#305;k.net/alerji.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ANEMİLİ  HASTAYA YAKLAŞIM</a:t>
            </a:r>
            <a:br>
              <a:rPr lang="tr-TR" dirty="0" smtClean="0"/>
            </a:br>
            <a:r>
              <a:rPr lang="tr-TR" dirty="0" smtClean="0"/>
              <a:t>İNT.DR.ŞEMSEDDİN GAVSİ</a:t>
            </a:r>
            <a:endParaRPr lang="tr-TR" dirty="0"/>
          </a:p>
        </p:txBody>
      </p:sp>
      <p:pic>
        <p:nvPicPr>
          <p:cNvPr id="22530" name="Picture 2" descr="http://saglikveinsan.net/wp-content/uploads/2011/06/kansizlik-anemi.jpg"/>
          <p:cNvPicPr>
            <a:picLocks noChangeAspect="1" noChangeArrowheads="1"/>
          </p:cNvPicPr>
          <p:nvPr/>
        </p:nvPicPr>
        <p:blipFill>
          <a:blip r:embed="rId2"/>
          <a:srcRect/>
          <a:stretch>
            <a:fillRect/>
          </a:stretch>
        </p:blipFill>
        <p:spPr bwMode="auto">
          <a:xfrm>
            <a:off x="785786" y="3429000"/>
            <a:ext cx="3333750" cy="23812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142984"/>
            <a:ext cx="8229600" cy="1143000"/>
          </a:xfrm>
        </p:spPr>
        <p:txBody>
          <a:bodyPr>
            <a:normAutofit fontScale="90000"/>
          </a:bodyPr>
          <a:lstStyle/>
          <a:p>
            <a:r>
              <a:rPr lang="tr-TR" dirty="0" smtClean="0"/>
              <a:t>DEMİR EKSİKLİĞİ ANEMİSİ</a:t>
            </a:r>
            <a:br>
              <a:rPr lang="tr-TR" dirty="0" smtClean="0"/>
            </a:br>
            <a:endParaRPr lang="tr-TR" dirty="0"/>
          </a:p>
        </p:txBody>
      </p:sp>
      <p:sp>
        <p:nvSpPr>
          <p:cNvPr id="3" name="2 İçerik Yer Tutucusu"/>
          <p:cNvSpPr>
            <a:spLocks noGrp="1"/>
          </p:cNvSpPr>
          <p:nvPr>
            <p:ph idx="1"/>
          </p:nvPr>
        </p:nvSpPr>
        <p:spPr/>
        <p:txBody>
          <a:bodyPr>
            <a:normAutofit/>
          </a:bodyPr>
          <a:lstStyle/>
          <a:p>
            <a:pPr fontAlgn="base"/>
            <a:r>
              <a:rPr lang="tr-TR" dirty="0" smtClean="0"/>
              <a:t>En </a:t>
            </a:r>
            <a:r>
              <a:rPr lang="tr-TR" dirty="0"/>
              <a:t>sık görülen </a:t>
            </a:r>
            <a:r>
              <a:rPr lang="tr-TR" dirty="0">
                <a:hlinkClick r:id="rId2"/>
              </a:rPr>
              <a:t>beslenme</a:t>
            </a:r>
            <a:r>
              <a:rPr lang="tr-TR" dirty="0"/>
              <a:t> yetersizliği vücuda yetersiz demir alımıdır. Demir kandaki hemoglobine bağlanır ve oksijenin taşınmasına yardımcıdır. Genelde bebeklik döneminde ortaya çıkan bir durumdur. Dünyada en çok karşılaşılan kansızlık çeşididir. Çocukluk ve ergenlik döneminde de sık karşılaşılan bir rahatsızlıktır.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1500174"/>
            <a:ext cx="8229600" cy="1143000"/>
          </a:xfrm>
        </p:spPr>
        <p:txBody>
          <a:bodyPr>
            <a:normAutofit fontScale="90000"/>
          </a:bodyPr>
          <a:lstStyle/>
          <a:p>
            <a:r>
              <a:rPr lang="tr-TR" dirty="0" smtClean="0"/>
              <a:t>NEDEN DEMİR EKSİKLİĞİ ANEMİSİ OLURUZ?</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t>Demir </a:t>
            </a:r>
            <a:r>
              <a:rPr lang="tr-TR" dirty="0"/>
              <a:t>alımında eksiklik: </a:t>
            </a:r>
            <a:r>
              <a:rPr lang="tr-TR" dirty="0">
                <a:hlinkClick r:id="rId2"/>
              </a:rPr>
              <a:t>Hamilelikte</a:t>
            </a:r>
            <a:r>
              <a:rPr lang="tr-TR" dirty="0"/>
              <a:t> ve emzirme döneminde demir daha fazla gerekir. </a:t>
            </a:r>
            <a:r>
              <a:rPr lang="tr-TR" dirty="0">
                <a:hlinkClick r:id="rId3"/>
              </a:rPr>
              <a:t>Yeni doğan çocukların</a:t>
            </a:r>
            <a:r>
              <a:rPr lang="tr-TR" dirty="0"/>
              <a:t> ek demir alımına ihtiyacı vardır. Bu dönemde büyüme fazla olduğundan anne sütü ya da inek sütü bebeğin ihtiyacını karşılayamamaktadır. Anne sütünün yanında demir ihtiyacını karşılayacak besinler ya da demir ilaçları verilebilir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785794"/>
            <a:ext cx="8229600" cy="1143000"/>
          </a:xfrm>
        </p:spPr>
        <p:txBody>
          <a:bodyPr>
            <a:normAutofit fontScale="90000"/>
          </a:bodyPr>
          <a:lstStyle/>
          <a:p>
            <a:r>
              <a:rPr lang="tr-TR" dirty="0" smtClean="0"/>
              <a:t>NEDEN DEMİR EKSİKLİĞİ ANEMİSİ OLURUZ?</a:t>
            </a:r>
            <a:endParaRPr lang="tr-TR" dirty="0"/>
          </a:p>
        </p:txBody>
      </p:sp>
      <p:sp>
        <p:nvSpPr>
          <p:cNvPr id="3" name="2 İçerik Yer Tutucusu"/>
          <p:cNvSpPr>
            <a:spLocks noGrp="1"/>
          </p:cNvSpPr>
          <p:nvPr>
            <p:ph idx="1"/>
          </p:nvPr>
        </p:nvSpPr>
        <p:spPr/>
        <p:txBody>
          <a:bodyPr>
            <a:normAutofit fontScale="92500"/>
          </a:bodyPr>
          <a:lstStyle/>
          <a:p>
            <a:pPr fontAlgn="base"/>
            <a:r>
              <a:rPr lang="tr-TR" dirty="0"/>
              <a:t>Ergenlik döneminde de bu ihtiyaç artmaktadır. Ekonomik düzeyi yeterli olmayan ailelerde, beslenme yetersizliği sonucu bu durum ortaya çıkabilir. Uygulanan yanlış rejim, et yememek, hazır gıdalarla beslenmek demir eksikliği anemisi nedenlerindendir.</a:t>
            </a:r>
          </a:p>
          <a:p>
            <a:pPr fontAlgn="base"/>
            <a:r>
              <a:rPr lang="tr-TR" dirty="0"/>
              <a:t>Demir emiliminde yetersizlik: Bazı hastalıklar sonucu demirin bağırsaklardan vücuda emilmesi yetersiz olabilir. Kronikleşmiş bağırsak hastalıkları, mide ameliyatları, sindirim bozuklukları sonucu demir </a:t>
            </a:r>
            <a:r>
              <a:rPr lang="en-US" dirty="0" err="1" smtClean="0"/>
              <a:t>emilimi</a:t>
            </a:r>
            <a:r>
              <a:rPr lang="en-US" dirty="0" smtClean="0"/>
              <a:t> </a:t>
            </a:r>
            <a:r>
              <a:rPr lang="en-US" dirty="0" err="1" smtClean="0"/>
              <a:t>yav</a:t>
            </a:r>
            <a:r>
              <a:rPr lang="tr-TR" dirty="0" smtClean="0"/>
              <a:t>aşlar</a:t>
            </a:r>
            <a:r>
              <a:rPr lang="tr-TR" dirty="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NEDEN DEMİR EKSİKLİĞİ ANEMİSİ OLURUZ?</a:t>
            </a:r>
            <a:endParaRPr lang="tr-TR" dirty="0"/>
          </a:p>
        </p:txBody>
      </p:sp>
      <p:sp>
        <p:nvSpPr>
          <p:cNvPr id="3" name="2 İçerik Yer Tutucusu"/>
          <p:cNvSpPr>
            <a:spLocks noGrp="1"/>
          </p:cNvSpPr>
          <p:nvPr>
            <p:ph idx="1"/>
          </p:nvPr>
        </p:nvSpPr>
        <p:spPr/>
        <p:txBody>
          <a:bodyPr/>
          <a:lstStyle/>
          <a:p>
            <a:r>
              <a:rPr lang="tr-TR" dirty="0"/>
              <a:t>Kanamalar: Bağırsak hastalıkları ya da geçirilen hastalıklar sonucu kanama olabilir. Ayrıca adet döneminde fazla miktarda kan kaybedilir. Diyetle demir alımı yetersiz kalır. Ek demir beslenmesine ihtiyaç vardır. Yoksa bu kan kaybı sonucu kansızlık ortaya çıkar. Sindirim sistemi sorunlarında, </a:t>
            </a:r>
            <a:r>
              <a:rPr lang="tr-TR" dirty="0">
                <a:hlinkClick r:id="rId2"/>
              </a:rPr>
              <a:t>ülseri</a:t>
            </a:r>
            <a:r>
              <a:rPr lang="tr-TR" dirty="0"/>
              <a:t> veya kronik </a:t>
            </a:r>
            <a:r>
              <a:rPr lang="tr-TR" dirty="0">
                <a:hlinkClick r:id="rId3"/>
              </a:rPr>
              <a:t>gastriti</a:t>
            </a:r>
            <a:r>
              <a:rPr lang="tr-TR" dirty="0"/>
              <a:t> olanlarda kanama sonucu demir eksikliği anemisi oluşabilir.</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736"/>
            <a:ext cx="8229600" cy="1143000"/>
          </a:xfrm>
        </p:spPr>
        <p:txBody>
          <a:bodyPr>
            <a:normAutofit fontScale="90000"/>
          </a:bodyPr>
          <a:lstStyle/>
          <a:p>
            <a:r>
              <a:rPr lang="tr-TR" dirty="0" smtClean="0"/>
              <a:t>ANEMİ BULGULARI NELERDİR?</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t>Demir </a:t>
            </a:r>
            <a:r>
              <a:rPr lang="tr-TR" dirty="0"/>
              <a:t>eksikliğinde vakaların çoğunda bir belirti görülmez. Yapılan kan tahlilleri sonucu teşhis konabilir. Eğer hastalık ilerlemiş ve şiddetli ise halsizlik, solukluk, yorgunluk, iştahsızlık, kabızlık gibi durumlar oluşur. Fiziksel bir aktivite sırasında çarpıntı, nefes almada güçlük, çabuk yorulma hastalığın şiddetine göre ortaya çıkar. Hastalar </a:t>
            </a:r>
            <a:r>
              <a:rPr lang="tr-TR" dirty="0" err="1"/>
              <a:t>pika</a:t>
            </a:r>
            <a:r>
              <a:rPr lang="tr-TR" dirty="0"/>
              <a:t> toprak ya da kil gibi yiyecek olmayan maddeleri yemek ister.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BUNLAR DIŞINDA ŞU BELİRTİLER OLABİLİR</a:t>
            </a:r>
            <a:endParaRPr lang="tr-TR" dirty="0"/>
          </a:p>
        </p:txBody>
      </p:sp>
      <p:sp>
        <p:nvSpPr>
          <p:cNvPr id="3" name="2 İçerik Yer Tutucusu"/>
          <p:cNvSpPr>
            <a:spLocks noGrp="1"/>
          </p:cNvSpPr>
          <p:nvPr>
            <p:ph idx="1"/>
          </p:nvPr>
        </p:nvSpPr>
        <p:spPr/>
        <p:txBody>
          <a:bodyPr>
            <a:normAutofit fontScale="92500"/>
          </a:bodyPr>
          <a:lstStyle/>
          <a:p>
            <a:pPr lvl="0" fontAlgn="base"/>
            <a:r>
              <a:rPr lang="tr-TR" dirty="0"/>
              <a:t>baş dönmesi, kulak çınlaması,</a:t>
            </a:r>
          </a:p>
          <a:p>
            <a:pPr lvl="0" fontAlgn="base"/>
            <a:r>
              <a:rPr lang="tr-TR" dirty="0"/>
              <a:t>ağız kenarında çatlaklar,</a:t>
            </a:r>
          </a:p>
          <a:p>
            <a:pPr lvl="0" fontAlgn="base"/>
            <a:r>
              <a:rPr lang="tr-TR" dirty="0"/>
              <a:t>tırnakların kaşık şeklini alması, çatlaklar oluşması,</a:t>
            </a:r>
          </a:p>
          <a:p>
            <a:pPr lvl="0" fontAlgn="base"/>
            <a:r>
              <a:rPr lang="tr-TR" dirty="0"/>
              <a:t>dilde kızarma, çatlak ve kabarcık oluşumu,</a:t>
            </a:r>
          </a:p>
          <a:p>
            <a:pPr lvl="0" fontAlgn="base"/>
            <a:r>
              <a:rPr lang="tr-TR" dirty="0"/>
              <a:t>yutarken zorlanma, ağrılı yutma,</a:t>
            </a:r>
          </a:p>
          <a:p>
            <a:pPr fontAlgn="base"/>
            <a:r>
              <a:rPr lang="tr-TR" dirty="0"/>
              <a:t>Demir eksikliği olan çocukların yürümesi, oturması, konuşması gecikir. Bu çocuklarda davranış bozukluğu ortaya çıkar ve öğrenme güçleşir. Bağışıklık sistemi zayıflar ve hastalığa yakalanma ihtimali artar.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TANI</a:t>
            </a:r>
            <a:br>
              <a:rPr lang="tr-TR" dirty="0" smtClean="0"/>
            </a:br>
            <a:endParaRPr lang="tr-TR" dirty="0"/>
          </a:p>
        </p:txBody>
      </p:sp>
      <p:sp>
        <p:nvSpPr>
          <p:cNvPr id="3" name="2 İçerik Yer Tutucusu"/>
          <p:cNvSpPr>
            <a:spLocks noGrp="1"/>
          </p:cNvSpPr>
          <p:nvPr>
            <p:ph idx="1"/>
          </p:nvPr>
        </p:nvSpPr>
        <p:spPr/>
        <p:txBody>
          <a:bodyPr/>
          <a:lstStyle/>
          <a:p>
            <a:r>
              <a:rPr lang="tr-TR" dirty="0" smtClean="0"/>
              <a:t>Yapılan </a:t>
            </a:r>
            <a:r>
              <a:rPr lang="tr-TR" dirty="0"/>
              <a:t>fizik </a:t>
            </a:r>
            <a:r>
              <a:rPr lang="en-US" dirty="0" err="1" smtClean="0"/>
              <a:t>muayene</a:t>
            </a:r>
            <a:r>
              <a:rPr lang="en-US" dirty="0" smtClean="0"/>
              <a:t> ,</a:t>
            </a:r>
            <a:r>
              <a:rPr lang="en-US" dirty="0" err="1" smtClean="0"/>
              <a:t>anemnez</a:t>
            </a:r>
            <a:r>
              <a:rPr lang="tr-TR" dirty="0" smtClean="0"/>
              <a:t> </a:t>
            </a:r>
            <a:r>
              <a:rPr lang="tr-TR" dirty="0"/>
              <a:t>ve kan tahlilleri sonucu tanı konur. Alyuvarlar mikroskobik olarak incelenir. Kan hemoglobini, serum ferritin düzeyi, demir bağlama kapasitesine bakılır</a:t>
            </a:r>
            <a:r>
              <a:rPr lang="tr-TR" dirty="0" smtClean="0"/>
              <a:t>.</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TEDAVİ</a:t>
            </a:r>
            <a:br>
              <a:rPr lang="tr-TR" dirty="0" smtClean="0"/>
            </a:br>
            <a:endParaRPr lang="tr-TR" dirty="0"/>
          </a:p>
        </p:txBody>
      </p:sp>
      <p:sp>
        <p:nvSpPr>
          <p:cNvPr id="3" name="2 İçerik Yer Tutucusu"/>
          <p:cNvSpPr>
            <a:spLocks noGrp="1"/>
          </p:cNvSpPr>
          <p:nvPr>
            <p:ph idx="1"/>
          </p:nvPr>
        </p:nvSpPr>
        <p:spPr/>
        <p:txBody>
          <a:bodyPr/>
          <a:lstStyle/>
          <a:p>
            <a:r>
              <a:rPr lang="tr-TR" dirty="0" smtClean="0"/>
              <a:t>Demir </a:t>
            </a:r>
            <a:r>
              <a:rPr lang="tr-TR" dirty="0"/>
              <a:t>eksikliği tedavisinde uygulanan yöntem ağızdan demir ilacı verilmesidir. 2 ay sonra hasta normale döner ancak demir depolarının doldurulması için uzun bir süre daha demir tedavisi uygulanır. Bu tedavi bir yıla kadar çıkabilir. Bebeklerde şurup ya da damla yoluyla ilaç verilir.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TEDAVİ</a:t>
            </a:r>
            <a:endParaRPr lang="tr-TR" dirty="0"/>
          </a:p>
        </p:txBody>
      </p:sp>
      <p:sp>
        <p:nvSpPr>
          <p:cNvPr id="3" name="2 İçerik Yer Tutucusu"/>
          <p:cNvSpPr>
            <a:spLocks noGrp="1"/>
          </p:cNvSpPr>
          <p:nvPr>
            <p:ph idx="1"/>
          </p:nvPr>
        </p:nvSpPr>
        <p:spPr/>
        <p:txBody>
          <a:bodyPr/>
          <a:lstStyle/>
          <a:p>
            <a:r>
              <a:rPr lang="tr-TR" dirty="0"/>
              <a:t>. Dışkı koyulaşır. Dişler de siyahlaşma olabilir ama geçicidir. İlaç alımı aç karnına ya da öğün arasında olmalıdır. Çünkü böylece demir daha iyi emilir. Ayrıca C vitaminiyle beraber ilacın verilmesi emilimini arttırır. Süt ve süt ürünleriyle beraber alınması sakıncalıdır. Demirin emilimini azaltır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TEDAVİ</a:t>
            </a:r>
            <a:endParaRPr lang="tr-TR" dirty="0"/>
          </a:p>
        </p:txBody>
      </p:sp>
      <p:sp>
        <p:nvSpPr>
          <p:cNvPr id="3" name="2 İçerik Yer Tutucusu"/>
          <p:cNvSpPr>
            <a:spLocks noGrp="1"/>
          </p:cNvSpPr>
          <p:nvPr>
            <p:ph idx="1"/>
          </p:nvPr>
        </p:nvSpPr>
        <p:spPr/>
        <p:txBody>
          <a:bodyPr/>
          <a:lstStyle/>
          <a:p>
            <a:r>
              <a:rPr lang="tr-TR" dirty="0"/>
              <a:t>Bağırsaklarında emilim bozukluğu olanlar ya da hap kullanmak istemeyenler için </a:t>
            </a:r>
            <a:r>
              <a:rPr lang="en-US" dirty="0" smtClean="0"/>
              <a:t>IM </a:t>
            </a:r>
            <a:r>
              <a:rPr lang="en-US" dirty="0" err="1" smtClean="0"/>
              <a:t>kullanilabilir</a:t>
            </a:r>
            <a:r>
              <a:rPr lang="tr-TR" dirty="0" smtClean="0"/>
              <a:t> </a:t>
            </a:r>
            <a:r>
              <a:rPr lang="tr-TR" dirty="0"/>
              <a:t>Yan etkileri fazladır ve doktor tavsiyesine göre uygulanmalıdır. Bu yan etkiler: Bulantı, kusma, ishal gibi </a:t>
            </a:r>
            <a:r>
              <a:rPr lang="tr-TR" dirty="0" smtClean="0"/>
              <a:t>sorunlardır.</a:t>
            </a:r>
            <a:r>
              <a:rPr lang="en-US" dirty="0" smtClean="0"/>
              <a:t>IM </a:t>
            </a:r>
            <a:r>
              <a:rPr lang="tr-TR" dirty="0" smtClean="0"/>
              <a:t>yapıldığında</a:t>
            </a:r>
            <a:r>
              <a:rPr lang="tr-TR" dirty="0"/>
              <a:t> </a:t>
            </a:r>
            <a:r>
              <a:rPr lang="tr-TR" dirty="0">
                <a:hlinkClick r:id="rId2"/>
              </a:rPr>
              <a:t>alerji</a:t>
            </a:r>
            <a:r>
              <a:rPr lang="tr-TR" dirty="0"/>
              <a:t>, ağrı, yanma gibi durumlar ortaya çıkabilir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ANEMİ TANIMI</a:t>
            </a:r>
            <a:endParaRPr lang="tr-TR" dirty="0"/>
          </a:p>
        </p:txBody>
      </p:sp>
      <p:sp>
        <p:nvSpPr>
          <p:cNvPr id="3" name="2 İçerik Yer Tutucusu"/>
          <p:cNvSpPr>
            <a:spLocks noGrp="1"/>
          </p:cNvSpPr>
          <p:nvPr>
            <p:ph idx="1"/>
          </p:nvPr>
        </p:nvSpPr>
        <p:spPr/>
        <p:txBody>
          <a:bodyPr/>
          <a:lstStyle/>
          <a:p>
            <a:r>
              <a:rPr lang="tr-TR" dirty="0"/>
              <a:t>Anemi (Kansızlık) hemoglobin miktarının yaş ve cinsiyete göre dünya sağlık örgütü tarafından kabul edilen kriterlerin altında kalmasıdır. Bu kriterler erişkin erkeklerde 13 g/</a:t>
            </a:r>
            <a:r>
              <a:rPr lang="tr-TR" dirty="0" err="1"/>
              <a:t>dL</a:t>
            </a:r>
            <a:r>
              <a:rPr lang="tr-TR" dirty="0"/>
              <a:t>, kadınlarda 12 g/</a:t>
            </a:r>
            <a:r>
              <a:rPr lang="tr-TR" dirty="0" err="1"/>
              <a:t>dL</a:t>
            </a:r>
            <a:r>
              <a:rPr lang="tr-TR" dirty="0"/>
              <a:t> </a:t>
            </a:r>
            <a:r>
              <a:rPr lang="tr-TR" dirty="0" err="1"/>
              <a:t>nin</a:t>
            </a:r>
            <a:r>
              <a:rPr lang="tr-TR" dirty="0"/>
              <a:t> altı kabul edilir. 6 ay ile 6 yaş arası çocuklarda 11 g/</a:t>
            </a:r>
            <a:r>
              <a:rPr lang="tr-TR" dirty="0" err="1"/>
              <a:t>dL</a:t>
            </a:r>
            <a:r>
              <a:rPr lang="tr-TR" dirty="0"/>
              <a:t> </a:t>
            </a:r>
            <a:r>
              <a:rPr lang="tr-TR" dirty="0" err="1"/>
              <a:t>nin</a:t>
            </a:r>
            <a:r>
              <a:rPr lang="tr-TR" dirty="0"/>
              <a:t>, 6-14 yaşlarda 12 g/</a:t>
            </a:r>
            <a:r>
              <a:rPr lang="tr-TR" dirty="0" err="1"/>
              <a:t>dL</a:t>
            </a:r>
            <a:r>
              <a:rPr lang="tr-TR" dirty="0"/>
              <a:t> </a:t>
            </a:r>
            <a:r>
              <a:rPr lang="tr-TR" dirty="0" err="1"/>
              <a:t>nin</a:t>
            </a:r>
            <a:r>
              <a:rPr lang="tr-TR" dirty="0"/>
              <a:t> altı anemidir.</a:t>
            </a:r>
          </a:p>
          <a:p>
            <a:endParaRPr lang="tr-TR"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736"/>
            <a:ext cx="8229600" cy="1143000"/>
          </a:xfrm>
        </p:spPr>
        <p:txBody>
          <a:bodyPr>
            <a:normAutofit fontScale="90000"/>
          </a:bodyPr>
          <a:lstStyle/>
          <a:p>
            <a:r>
              <a:rPr lang="tr-TR" dirty="0" smtClean="0"/>
              <a:t>DEMİR HANGİ BESİNLERDE BULUNUR?</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t>Demir </a:t>
            </a:r>
            <a:r>
              <a:rPr lang="tr-TR" dirty="0"/>
              <a:t>ette ve bitkilerde bulunur. Karaciğer, kırmızı et, dalak, yumurtanın sarısı, yeşil sebze, fındık, fıstık, kuru üzüm, pekmez, kuru baklagiller demir bakımından zengindir. Ayrıca ette bulunan demir daha kolay emilir. Bu yüzden etle beslenmek demir ihtiyacı bakımından önemlidir. Un ve ekmek demirden zenginleştirilebilir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BEBEKLERİ DEMİR EKSİKLİĞİNDEN KORUMAK İÇİN NELER YAPILMALIDIR?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lvl="0" fontAlgn="base"/>
            <a:r>
              <a:rPr lang="tr-TR" dirty="0" smtClean="0"/>
              <a:t>Bebeklerin </a:t>
            </a:r>
            <a:r>
              <a:rPr lang="tr-TR" dirty="0"/>
              <a:t>demirden zengin gıdalarla </a:t>
            </a:r>
            <a:r>
              <a:rPr lang="tr-TR" dirty="0" smtClean="0"/>
              <a:t>besl</a:t>
            </a:r>
            <a:r>
              <a:rPr lang="en-US" dirty="0" err="1" smtClean="0"/>
              <a:t>enmesi</a:t>
            </a:r>
            <a:r>
              <a:rPr lang="tr-TR" dirty="0" smtClean="0"/>
              <a:t>,</a:t>
            </a:r>
            <a:endParaRPr lang="tr-TR" dirty="0"/>
          </a:p>
          <a:p>
            <a:pPr lvl="0" fontAlgn="base"/>
            <a:r>
              <a:rPr lang="tr-TR" dirty="0"/>
              <a:t>İlk 6 ay anne sütüyle besleyin. Erken doğum </a:t>
            </a:r>
            <a:r>
              <a:rPr lang="tr-TR" dirty="0" smtClean="0"/>
              <a:t>yaptıysa </a:t>
            </a:r>
            <a:r>
              <a:rPr lang="tr-TR" dirty="0"/>
              <a:t>2. aydan sonra ek demir takviyesi yapabilirsiniz. Normal doğum yapanlar ise 4. aydan itibaren demir takviyesi yapabilirler,</a:t>
            </a:r>
          </a:p>
          <a:p>
            <a:pPr lvl="0" fontAlgn="base"/>
            <a:r>
              <a:rPr lang="tr-TR" dirty="0"/>
              <a:t>Günde yarım litreden fazla süt, demirin emilimini azaltır. Beslenmeyi buna göre </a:t>
            </a:r>
            <a:r>
              <a:rPr lang="tr-TR" dirty="0" smtClean="0"/>
              <a:t>belirle</a:t>
            </a:r>
            <a:r>
              <a:rPr lang="en-US" dirty="0" err="1" smtClean="0"/>
              <a:t>nmesi</a:t>
            </a:r>
            <a:r>
              <a:rPr lang="tr-TR" dirty="0" smtClean="0"/>
              <a:t>,</a:t>
            </a:r>
            <a:endParaRPr lang="tr-TR" dirty="0"/>
          </a:p>
          <a:p>
            <a:r>
              <a:rPr lang="tr-TR" dirty="0"/>
              <a:t>C vitamini demir emilimini arttırdığından </a:t>
            </a:r>
            <a:r>
              <a:rPr lang="tr-TR" dirty="0" smtClean="0"/>
              <a:t>bebe</a:t>
            </a:r>
            <a:r>
              <a:rPr lang="en-US" dirty="0" err="1" smtClean="0"/>
              <a:t>klere</a:t>
            </a:r>
            <a:r>
              <a:rPr lang="tr-TR" dirty="0" smtClean="0"/>
              <a:t> </a:t>
            </a:r>
            <a:r>
              <a:rPr lang="tr-TR" dirty="0"/>
              <a:t>meyve suyu </a:t>
            </a:r>
            <a:r>
              <a:rPr lang="tr-TR" dirty="0" smtClean="0"/>
              <a:t>iç</a:t>
            </a:r>
            <a:r>
              <a:rPr lang="en-US" dirty="0" err="1" smtClean="0"/>
              <a:t>irilmesi</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ANEMİDE KULLANILAN BAZI PREPARATLAR</a:t>
            </a:r>
            <a:endParaRPr lang="tr-TR" dirty="0"/>
          </a:p>
        </p:txBody>
      </p:sp>
      <p:sp>
        <p:nvSpPr>
          <p:cNvPr id="3" name="2 İçerik Yer Tutucusu"/>
          <p:cNvSpPr>
            <a:spLocks noGrp="1"/>
          </p:cNvSpPr>
          <p:nvPr>
            <p:ph idx="1"/>
          </p:nvPr>
        </p:nvSpPr>
        <p:spPr/>
        <p:txBody>
          <a:bodyPr/>
          <a:lstStyle/>
          <a:p>
            <a:r>
              <a:rPr lang="tr-TR" dirty="0" smtClean="0"/>
              <a:t>Venofer</a:t>
            </a:r>
            <a:r>
              <a:rPr lang="en-US" dirty="0" smtClean="0"/>
              <a:t> </a:t>
            </a:r>
            <a:r>
              <a:rPr lang="en-US" dirty="0" err="1" smtClean="0"/>
              <a:t>ampul</a:t>
            </a:r>
            <a:r>
              <a:rPr lang="en-US" dirty="0" smtClean="0"/>
              <a:t>(ferric hydroxyl sucrose) 2700mg .ilk gun 2.5ml 3.gun 5ml </a:t>
            </a:r>
            <a:r>
              <a:rPr lang="en-US" dirty="0" err="1" smtClean="0"/>
              <a:t>ve</a:t>
            </a:r>
            <a:r>
              <a:rPr lang="en-US" dirty="0" smtClean="0"/>
              <a:t> </a:t>
            </a:r>
            <a:r>
              <a:rPr lang="en-US" dirty="0" err="1" smtClean="0"/>
              <a:t>sonraki</a:t>
            </a:r>
            <a:r>
              <a:rPr lang="en-US" dirty="0" smtClean="0"/>
              <a:t> </a:t>
            </a:r>
            <a:r>
              <a:rPr lang="en-US" dirty="0" err="1" smtClean="0"/>
              <a:t>gunlerde</a:t>
            </a:r>
            <a:r>
              <a:rPr lang="en-US" dirty="0" smtClean="0"/>
              <a:t> hemoglobin </a:t>
            </a:r>
            <a:r>
              <a:rPr lang="en-US" dirty="0" err="1" smtClean="0"/>
              <a:t>duzeyine</a:t>
            </a:r>
            <a:r>
              <a:rPr lang="en-US" dirty="0" smtClean="0"/>
              <a:t> gore.</a:t>
            </a:r>
            <a:endParaRPr lang="tr-TR" dirty="0" smtClean="0"/>
          </a:p>
          <a:p>
            <a:r>
              <a:rPr lang="tr-TR" dirty="0" smtClean="0"/>
              <a:t>Maltofer </a:t>
            </a:r>
            <a:r>
              <a:rPr lang="tr-TR" dirty="0" smtClean="0"/>
              <a:t>fol</a:t>
            </a:r>
            <a:r>
              <a:rPr lang="en-US" dirty="0" smtClean="0"/>
              <a:t>(ferro3)</a:t>
            </a:r>
            <a:r>
              <a:rPr lang="tr-TR" dirty="0" smtClean="0"/>
              <a:t> </a:t>
            </a:r>
            <a:r>
              <a:rPr lang="en-US" dirty="0" smtClean="0"/>
              <a:t>100mg (</a:t>
            </a:r>
            <a:r>
              <a:rPr lang="en-US" dirty="0" err="1" smtClean="0"/>
              <a:t>cigneme</a:t>
            </a:r>
            <a:r>
              <a:rPr lang="en-US" dirty="0" smtClean="0"/>
              <a:t>)</a:t>
            </a:r>
            <a:r>
              <a:rPr lang="tr-TR" dirty="0" smtClean="0"/>
              <a:t>30 tablet</a:t>
            </a:r>
            <a:endParaRPr lang="en-US" dirty="0" smtClean="0"/>
          </a:p>
          <a:p>
            <a:r>
              <a:rPr lang="en-US" dirty="0" err="1" smtClean="0"/>
              <a:t>Maltofer</a:t>
            </a:r>
            <a:r>
              <a:rPr lang="en-US" dirty="0" smtClean="0"/>
              <a:t> oral </a:t>
            </a:r>
            <a:r>
              <a:rPr lang="en-US" dirty="0" err="1" smtClean="0"/>
              <a:t>susp</a:t>
            </a:r>
            <a:r>
              <a:rPr lang="en-US" dirty="0" smtClean="0"/>
              <a:t> 100mg/5ml</a:t>
            </a:r>
            <a:endParaRPr lang="tr-TR" dirty="0" smtClean="0"/>
          </a:p>
          <a:p>
            <a:r>
              <a:rPr lang="tr-TR" dirty="0" smtClean="0"/>
              <a:t>Ferplex</a:t>
            </a:r>
            <a:r>
              <a:rPr lang="en-US" dirty="0" smtClean="0"/>
              <a:t> oral </a:t>
            </a:r>
            <a:r>
              <a:rPr lang="en-US" dirty="0" err="1" smtClean="0"/>
              <a:t>solusyon</a:t>
            </a:r>
            <a:r>
              <a:rPr lang="en-US" dirty="0" smtClean="0"/>
              <a:t>(Fe3)</a:t>
            </a:r>
            <a:r>
              <a:rPr lang="tr-TR" dirty="0" smtClean="0"/>
              <a:t> </a:t>
            </a:r>
            <a:r>
              <a:rPr lang="tr-TR" dirty="0" smtClean="0"/>
              <a:t>40mg </a:t>
            </a:r>
            <a:r>
              <a:rPr lang="tr-TR" dirty="0" smtClean="0"/>
              <a:t> </a:t>
            </a:r>
            <a:r>
              <a:rPr lang="en-US" dirty="0" smtClean="0"/>
              <a:t>S:2X1 </a:t>
            </a:r>
            <a:r>
              <a:rPr lang="en-US" dirty="0" err="1" smtClean="0"/>
              <a:t>yada</a:t>
            </a:r>
            <a:r>
              <a:rPr lang="en-US" dirty="0" smtClean="0"/>
              <a:t> 1x1 </a:t>
            </a:r>
            <a:r>
              <a:rPr lang="en-US" dirty="0" err="1" smtClean="0"/>
              <a:t>flakon</a:t>
            </a:r>
            <a:r>
              <a:rPr lang="en-US" dirty="0" smtClean="0"/>
              <a:t> </a:t>
            </a:r>
            <a:r>
              <a:rPr lang="en-US" dirty="0" err="1" smtClean="0"/>
              <a:t>olarak</a:t>
            </a:r>
            <a:r>
              <a:rPr lang="en-US" dirty="0" smtClean="0"/>
              <a:t> </a:t>
            </a:r>
            <a:r>
              <a:rPr lang="en-US" dirty="0" err="1" smtClean="0"/>
              <a:t>kullanilir</a:t>
            </a:r>
            <a:r>
              <a:rPr lang="en-US" dirty="0" smtClean="0"/>
              <a:t>.</a:t>
            </a: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SABRINIZDAN DOLAYI TESEKKUR EDERIM.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 </a:t>
            </a:r>
            <a:r>
              <a:rPr lang="tr-TR" dirty="0"/>
              <a:t>En sık rastlanan anemi türleri demir eksikliğine bağlı anemi, </a:t>
            </a:r>
            <a:r>
              <a:rPr lang="tr-TR" dirty="0" err="1"/>
              <a:t>Folik</a:t>
            </a:r>
            <a:r>
              <a:rPr lang="tr-TR" dirty="0"/>
              <a:t> asit eksikliğine bağlı anemi, </a:t>
            </a:r>
            <a:r>
              <a:rPr lang="tr-TR" dirty="0" smtClean="0"/>
              <a:t>B12 eksikliğine bağlı anemi. </a:t>
            </a:r>
          </a:p>
          <a:p>
            <a:pPr>
              <a:buNone/>
            </a:pPr>
            <a:r>
              <a:rPr lang="tr-TR" dirty="0" smtClean="0"/>
              <a:t>Bunları </a:t>
            </a:r>
            <a:r>
              <a:rPr lang="tr-TR" dirty="0"/>
              <a:t>kısaca </a:t>
            </a:r>
            <a:r>
              <a:rPr lang="tr-TR" dirty="0" smtClean="0"/>
              <a:t>tanımlayalım.</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err="1" smtClean="0"/>
              <a:t>Gorulme</a:t>
            </a:r>
            <a:r>
              <a:rPr lang="en-US" dirty="0" smtClean="0"/>
              <a:t> </a:t>
            </a:r>
            <a:r>
              <a:rPr lang="en-US" dirty="0" err="1" smtClean="0"/>
              <a:t>sikligi</a:t>
            </a:r>
            <a:endParaRPr lang="tr-TR" dirty="0"/>
          </a:p>
        </p:txBody>
      </p:sp>
      <p:sp>
        <p:nvSpPr>
          <p:cNvPr id="3" name="2 İçerik Yer Tutucusu"/>
          <p:cNvSpPr>
            <a:spLocks noGrp="1"/>
          </p:cNvSpPr>
          <p:nvPr>
            <p:ph idx="1"/>
          </p:nvPr>
        </p:nvSpPr>
        <p:spPr/>
        <p:txBody>
          <a:bodyPr/>
          <a:lstStyle/>
          <a:p>
            <a:r>
              <a:rPr lang="tr-TR" dirty="0" smtClean="0"/>
              <a:t>Dünyada ;</a:t>
            </a:r>
            <a:br>
              <a:rPr lang="tr-TR" dirty="0" smtClean="0"/>
            </a:br>
            <a:r>
              <a:rPr lang="tr-TR" dirty="0" smtClean="0"/>
              <a:t>Her 5 erkekten biri ( % 20’si)</a:t>
            </a:r>
            <a:br>
              <a:rPr lang="tr-TR" dirty="0" smtClean="0"/>
            </a:br>
            <a:r>
              <a:rPr lang="tr-TR" dirty="0" smtClean="0"/>
              <a:t>Her 3 kadından biri ( %35’i)</a:t>
            </a:r>
            <a:br>
              <a:rPr lang="tr-TR" dirty="0" smtClean="0"/>
            </a:br>
            <a:r>
              <a:rPr lang="tr-TR" dirty="0" smtClean="0"/>
              <a:t>Her 2 gebeden biri ( %50’si)</a:t>
            </a:r>
            <a:br>
              <a:rPr lang="tr-TR" dirty="0" smtClean="0"/>
            </a:br>
            <a:r>
              <a:rPr lang="tr-TR" dirty="0" smtClean="0"/>
              <a:t>Her 5 çocuktan ikisi ( % 40’ ı) kansızdır, ancak pek çoğu bu durumlarını ne yazık ki bilmemektedir.</a:t>
            </a:r>
            <a:br>
              <a:rPr lang="tr-TR" dirty="0" smtClean="0"/>
            </a:b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err="1" smtClean="0"/>
              <a:t>Anemiye</a:t>
            </a:r>
            <a:r>
              <a:rPr lang="en-US" dirty="0" smtClean="0"/>
              <a:t> </a:t>
            </a:r>
            <a:r>
              <a:rPr lang="en-US" dirty="0" err="1" smtClean="0"/>
              <a:t>neden</a:t>
            </a:r>
            <a:r>
              <a:rPr lang="en-US" dirty="0" smtClean="0"/>
              <a:t> </a:t>
            </a:r>
            <a:r>
              <a:rPr lang="en-US" dirty="0" err="1" smtClean="0"/>
              <a:t>olan</a:t>
            </a:r>
            <a:r>
              <a:rPr lang="en-US" dirty="0" smtClean="0"/>
              <a:t> hast</a:t>
            </a:r>
            <a:endParaRPr lang="tr-TR" dirty="0"/>
          </a:p>
        </p:txBody>
      </p:sp>
      <p:sp>
        <p:nvSpPr>
          <p:cNvPr id="3" name="2 İçerik Yer Tutucusu"/>
          <p:cNvSpPr>
            <a:spLocks noGrp="1"/>
          </p:cNvSpPr>
          <p:nvPr>
            <p:ph idx="1"/>
          </p:nvPr>
        </p:nvSpPr>
        <p:spPr/>
        <p:txBody>
          <a:bodyPr/>
          <a:lstStyle/>
          <a:p>
            <a:r>
              <a:rPr lang="tr-TR" dirty="0" smtClean="0"/>
              <a:t>•Kanser</a:t>
            </a:r>
            <a:br>
              <a:rPr lang="tr-TR" dirty="0" smtClean="0"/>
            </a:br>
            <a:r>
              <a:rPr lang="tr-TR" dirty="0" smtClean="0"/>
              <a:t>•Romatoid artrit</a:t>
            </a:r>
            <a:br>
              <a:rPr lang="tr-TR" dirty="0" smtClean="0"/>
            </a:br>
            <a:r>
              <a:rPr lang="tr-TR" dirty="0" smtClean="0"/>
              <a:t>•Sürekli enfeksiyonlar</a:t>
            </a:r>
            <a:br>
              <a:rPr lang="tr-TR" dirty="0" smtClean="0"/>
            </a:br>
            <a:r>
              <a:rPr lang="tr-TR" dirty="0" smtClean="0"/>
              <a:t>•Böbrek hastalı</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1357298"/>
            <a:ext cx="8229600" cy="1143000"/>
          </a:xfrm>
        </p:spPr>
        <p:txBody>
          <a:bodyPr>
            <a:normAutofit fontScale="90000"/>
          </a:bodyPr>
          <a:lstStyle/>
          <a:p>
            <a:r>
              <a:rPr lang="tr-TR" b="1" dirty="0" err="1" smtClean="0"/>
              <a:t>Folik</a:t>
            </a:r>
            <a:r>
              <a:rPr lang="tr-TR" b="1" dirty="0" smtClean="0"/>
              <a:t> Asit Eksikliğine Bağlı Anemi</a:t>
            </a:r>
            <a:r>
              <a:rPr lang="tr-TR" dirty="0" smtClean="0"/>
              <a:t/>
            </a:r>
            <a:br>
              <a:rPr lang="tr-TR" dirty="0" smtClean="0"/>
            </a:br>
            <a:endParaRPr lang="tr-TR" dirty="0"/>
          </a:p>
        </p:txBody>
      </p:sp>
      <p:sp>
        <p:nvSpPr>
          <p:cNvPr id="3" name="2 İçerik Yer Tutucusu"/>
          <p:cNvSpPr>
            <a:spLocks noGrp="1"/>
          </p:cNvSpPr>
          <p:nvPr>
            <p:ph idx="1"/>
          </p:nvPr>
        </p:nvSpPr>
        <p:spPr/>
        <p:txBody>
          <a:bodyPr>
            <a:normAutofit lnSpcReduction="10000"/>
          </a:bodyPr>
          <a:lstStyle/>
          <a:p>
            <a:r>
              <a:rPr lang="tr-TR" dirty="0" smtClean="0"/>
              <a:t>Vücudun yeterli </a:t>
            </a:r>
            <a:r>
              <a:rPr lang="en-US" dirty="0" err="1" smtClean="0"/>
              <a:t>erotrosit</a:t>
            </a:r>
            <a:r>
              <a:rPr lang="tr-TR" dirty="0" smtClean="0"/>
              <a:t> hücreleri yaratmak için folik aside ihtiyacı vardır. </a:t>
            </a:r>
            <a:r>
              <a:rPr lang="tr-TR" dirty="0" err="1" smtClean="0"/>
              <a:t>Folik</a:t>
            </a:r>
            <a:r>
              <a:rPr lang="tr-TR" dirty="0" smtClean="0"/>
              <a:t> asit olmadığı durumlarda kan hücresi üretimi azalmaya başlar. Bu durum sonunda anemi görülür. </a:t>
            </a:r>
            <a:r>
              <a:rPr lang="tr-TR" dirty="0" err="1" smtClean="0"/>
              <a:t>Folik</a:t>
            </a:r>
            <a:r>
              <a:rPr lang="tr-TR" dirty="0" smtClean="0"/>
              <a:t> </a:t>
            </a:r>
            <a:r>
              <a:rPr lang="tr-TR" dirty="0" err="1" smtClean="0"/>
              <a:t>asitin</a:t>
            </a:r>
            <a:r>
              <a:rPr lang="tr-TR" dirty="0" smtClean="0"/>
              <a:t> emilimini ve metabolizmasını etkileyen en önemli madde alkoldür. Bu sebeple </a:t>
            </a:r>
            <a:r>
              <a:rPr lang="tr-TR" dirty="0" err="1" smtClean="0"/>
              <a:t>folik</a:t>
            </a:r>
            <a:r>
              <a:rPr lang="tr-TR" dirty="0" smtClean="0"/>
              <a:t> asit eksikliğine bağlı anemi en çok alkoliklerde görülür. Ayrıca keçi sütü ile beslenmekte </a:t>
            </a:r>
            <a:r>
              <a:rPr lang="tr-TR" dirty="0" err="1" smtClean="0"/>
              <a:t>folik</a:t>
            </a:r>
            <a:r>
              <a:rPr lang="tr-TR" dirty="0" smtClean="0"/>
              <a:t> </a:t>
            </a:r>
            <a:r>
              <a:rPr lang="tr-TR" dirty="0" err="1" smtClean="0"/>
              <a:t>asiti</a:t>
            </a:r>
            <a:r>
              <a:rPr lang="tr-TR" dirty="0" smtClean="0"/>
              <a:t> düşürür. Diğer nedenler bağırsak hastalıkları, </a:t>
            </a:r>
            <a:r>
              <a:rPr lang="en-US" dirty="0" err="1" smtClean="0"/>
              <a:t>oks</a:t>
            </a:r>
            <a:r>
              <a:rPr lang="tr-TR" dirty="0" smtClean="0"/>
              <a:t>, kanser için alınan çeşitli ilaçlar ve epilepsi</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143248"/>
            <a:ext cx="8229600" cy="1143000"/>
          </a:xfrm>
        </p:spPr>
        <p:txBody>
          <a:bodyPr>
            <a:normAutofit fontScale="90000"/>
          </a:bodyPr>
          <a:lstStyle/>
          <a:p>
            <a:r>
              <a:rPr lang="tr-TR" b="1" dirty="0" err="1" smtClean="0"/>
              <a:t>Folik</a:t>
            </a:r>
            <a:r>
              <a:rPr lang="tr-TR" b="1" dirty="0" smtClean="0"/>
              <a:t> Asit Eksikliğine Bağlı Aneminin kendine özgü bulguları nelerdir</a:t>
            </a:r>
            <a:r>
              <a:rPr lang="tr-TR" dirty="0" smtClean="0"/>
              <a:t> ?</a:t>
            </a:r>
            <a:br>
              <a:rPr lang="tr-TR" dirty="0" smtClean="0"/>
            </a:br>
            <a:endParaRPr lang="tr-TR" dirty="0"/>
          </a:p>
        </p:txBody>
      </p:sp>
      <p:sp>
        <p:nvSpPr>
          <p:cNvPr id="3" name="2 İçerik Yer Tutucusu"/>
          <p:cNvSpPr>
            <a:spLocks noGrp="1"/>
          </p:cNvSpPr>
          <p:nvPr>
            <p:ph idx="1"/>
          </p:nvPr>
        </p:nvSpPr>
        <p:spPr>
          <a:xfrm>
            <a:off x="285720" y="3929066"/>
            <a:ext cx="8229600" cy="4389120"/>
          </a:xfrm>
        </p:spPr>
        <p:txBody>
          <a:bodyPr/>
          <a:lstStyle/>
          <a:p>
            <a:pPr lvl="0"/>
            <a:r>
              <a:rPr lang="tr-TR" i="1" dirty="0" smtClean="0"/>
              <a:t>İshal</a:t>
            </a:r>
            <a:endParaRPr lang="tr-TR" dirty="0" smtClean="0"/>
          </a:p>
          <a:p>
            <a:pPr lvl="0"/>
            <a:r>
              <a:rPr lang="tr-TR" i="1" dirty="0" smtClean="0"/>
              <a:t>Depresyon</a:t>
            </a:r>
            <a:endParaRPr lang="tr-TR" dirty="0" smtClean="0"/>
          </a:p>
          <a:p>
            <a:pPr lvl="0"/>
            <a:r>
              <a:rPr lang="tr-TR" i="1" dirty="0" smtClean="0"/>
              <a:t>Şişmiş ve kırmızı bir dil</a:t>
            </a:r>
            <a:endParaRPr lang="tr-TR" dirty="0" smtClean="0"/>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736"/>
            <a:ext cx="8229600" cy="1143000"/>
          </a:xfrm>
        </p:spPr>
        <p:txBody>
          <a:bodyPr>
            <a:normAutofit fontScale="90000"/>
          </a:bodyPr>
          <a:lstStyle/>
          <a:p>
            <a:r>
              <a:rPr lang="tr-TR" b="1" dirty="0" smtClean="0"/>
              <a:t>Vitamin B-12 Eksikliği Anemisi</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t>B-12 vitamininin emilimi mide de gerçekleşir. Bu emilimin gerçekleşmesi için mide B-12 asıl faktörü denilen bir maddeyi salgılaması gerekir. Bu faktörün eksikliği bu vitaminin eksikliğine neden olur. B-12 vitamini kırmızı kan hücrelerinin kemik iliğinden üretilmesi için gereklidir. Yetersiz miktar anemiye neden olur. Bu tarz anemi daha çok hayvan ürünleri yemeyen </a:t>
            </a:r>
            <a:r>
              <a:rPr lang="tr-TR" dirty="0" err="1" smtClean="0"/>
              <a:t>vejeteryanlarda</a:t>
            </a:r>
            <a:r>
              <a:rPr lang="tr-TR" dirty="0" smtClean="0"/>
              <a:t> ve mide rahatsızlıklarında (</a:t>
            </a:r>
            <a:r>
              <a:rPr lang="tr-TR" dirty="0" err="1" smtClean="0"/>
              <a:t>atrofik</a:t>
            </a:r>
            <a:r>
              <a:rPr lang="tr-TR" dirty="0" smtClean="0"/>
              <a:t> gastrit) görülür.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142984"/>
            <a:ext cx="8229600" cy="1143000"/>
          </a:xfrm>
        </p:spPr>
        <p:txBody>
          <a:bodyPr>
            <a:normAutofit fontScale="90000"/>
          </a:bodyPr>
          <a:lstStyle/>
          <a:p>
            <a:r>
              <a:rPr lang="tr-TR" b="1" dirty="0" smtClean="0"/>
              <a:t>Bu Aneminin kendine özgü bulguları ?</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lvl="0"/>
            <a:r>
              <a:rPr lang="tr-TR" i="1" dirty="0" smtClean="0"/>
              <a:t>Eller ve ayaklarda ürperme</a:t>
            </a:r>
            <a:endParaRPr lang="tr-TR" dirty="0" smtClean="0"/>
          </a:p>
          <a:p>
            <a:pPr lvl="0"/>
            <a:r>
              <a:rPr lang="tr-TR" i="1" dirty="0" smtClean="0"/>
              <a:t>Bacaklarda, ayaklarda ve ellerde duyu kaybı</a:t>
            </a:r>
            <a:endParaRPr lang="tr-TR" dirty="0" smtClean="0"/>
          </a:p>
          <a:p>
            <a:pPr lvl="0"/>
            <a:r>
              <a:rPr lang="tr-TR" i="1" dirty="0" smtClean="0"/>
              <a:t>Sarı ve mavi renklerle ilgili olarak renk körlüğü</a:t>
            </a:r>
            <a:endParaRPr lang="tr-TR" dirty="0" smtClean="0"/>
          </a:p>
          <a:p>
            <a:pPr lvl="0"/>
            <a:r>
              <a:rPr lang="tr-TR" i="1" dirty="0" smtClean="0"/>
              <a:t>Şişmiş ağrıyan ve yanan bir dil</a:t>
            </a:r>
            <a:endParaRPr lang="tr-TR" dirty="0" smtClean="0"/>
          </a:p>
          <a:p>
            <a:pPr lvl="0"/>
            <a:r>
              <a:rPr lang="tr-TR" i="1" dirty="0" smtClean="0"/>
              <a:t>Kilo kaybı</a:t>
            </a:r>
            <a:endParaRPr lang="tr-TR" dirty="0" smtClean="0"/>
          </a:p>
          <a:p>
            <a:pPr lvl="0"/>
            <a:r>
              <a:rPr lang="tr-TR" i="1" dirty="0" smtClean="0"/>
              <a:t>Kararmış cilt</a:t>
            </a:r>
            <a:endParaRPr lang="tr-TR" dirty="0" smtClean="0"/>
          </a:p>
          <a:p>
            <a:pPr lvl="0"/>
            <a:r>
              <a:rPr lang="tr-TR" i="1" dirty="0" smtClean="0"/>
              <a:t>İshal</a:t>
            </a:r>
            <a:endParaRPr lang="tr-TR" dirty="0" smtClean="0"/>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TotalTime>
  <Words>916</Words>
  <Application>Microsoft Office PowerPoint</Application>
  <PresentationFormat>On-screen Show (4:3)</PresentationFormat>
  <Paragraphs>64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Akış</vt:lpstr>
      <vt:lpstr>ANEMİLİ  HASTAYA YAKLAŞIM İNT.DR.ŞEMSEDDİN GAVSİ</vt:lpstr>
      <vt:lpstr>ANEMİ TANIMI</vt:lpstr>
      <vt:lpstr>Slide 3</vt:lpstr>
      <vt:lpstr>Gorulme sikligi</vt:lpstr>
      <vt:lpstr>Anemiye neden olan hast</vt:lpstr>
      <vt:lpstr>Folik Asit Eksikliğine Bağlı Anemi </vt:lpstr>
      <vt:lpstr>Folik Asit Eksikliğine Bağlı Aneminin kendine özgü bulguları nelerdir ? </vt:lpstr>
      <vt:lpstr>Vitamin B-12 Eksikliği Anemisi </vt:lpstr>
      <vt:lpstr>Bu Aneminin kendine özgü bulguları ? </vt:lpstr>
      <vt:lpstr>DEMİR EKSİKLİĞİ ANEMİSİ </vt:lpstr>
      <vt:lpstr>NEDEN DEMİR EKSİKLİĞİ ANEMİSİ OLURUZ? </vt:lpstr>
      <vt:lpstr>NEDEN DEMİR EKSİKLİĞİ ANEMİSİ OLURUZ?</vt:lpstr>
      <vt:lpstr>NEDEN DEMİR EKSİKLİĞİ ANEMİSİ OLURUZ?</vt:lpstr>
      <vt:lpstr>ANEMİ BULGULARI NELERDİR? </vt:lpstr>
      <vt:lpstr>BUNLAR DIŞINDA ŞU BELİRTİLER OLABİLİR</vt:lpstr>
      <vt:lpstr>TANI </vt:lpstr>
      <vt:lpstr> TEDAVİ </vt:lpstr>
      <vt:lpstr>TEDAVİ</vt:lpstr>
      <vt:lpstr>TEDAVİ</vt:lpstr>
      <vt:lpstr>DEMİR HANGİ BESİNLERDE BULUNUR? </vt:lpstr>
      <vt:lpstr>Slide 21</vt:lpstr>
      <vt:lpstr>Slide 22</vt:lpstr>
      <vt:lpstr>ANEMİDE KULLANILAN BAZI PREPARATLAR</vt:lpstr>
      <vt:lpstr>Slide 24</vt:lpstr>
    </vt:vector>
  </TitlesOfParts>
  <Company>tek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ANEMİLİ  HASTAYA YAKLAŞIM İNT.DR.ŞEMSEDDİN GAVSİ</dc:title>
  <dc:creator>erg</dc:creator>
  <cp:lastModifiedBy>B-Q-Computer</cp:lastModifiedBy>
  <cp:revision>15</cp:revision>
  <dcterms:created xsi:type="dcterms:W3CDTF">2012-07-08T11:44:56Z</dcterms:created>
  <dcterms:modified xsi:type="dcterms:W3CDTF">2012-07-08T22:00:32Z</dcterms:modified>
</cp:coreProperties>
</file>