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9" r:id="rId16"/>
    <p:sldId id="280" r:id="rId17"/>
    <p:sldId id="281" r:id="rId18"/>
    <p:sldId id="271" r:id="rId19"/>
    <p:sldId id="288" r:id="rId20"/>
    <p:sldId id="282" r:id="rId21"/>
    <p:sldId id="283" r:id="rId22"/>
    <p:sldId id="289" r:id="rId23"/>
    <p:sldId id="284" r:id="rId24"/>
    <p:sldId id="275" r:id="rId25"/>
    <p:sldId id="276" r:id="rId26"/>
    <p:sldId id="277" r:id="rId27"/>
    <p:sldId id="290" r:id="rId28"/>
    <p:sldId id="287" r:id="rId29"/>
    <p:sldId id="278" r:id="rId30"/>
    <p:sldId id="285" r:id="rId31"/>
    <p:sldId id="286" r:id="rId32"/>
    <p:sldId id="291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kizkenar Üçgen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31E32C6-6732-407C-999E-5940EB408C18}" type="datetimeFigureOut">
              <a:rPr lang="tr-TR" smtClean="0"/>
              <a:t>18.09.2011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5F8EC0A-A956-446A-AA8E-389AFEE8EC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32C6-6732-407C-999E-5940EB408C18}" type="datetimeFigureOut">
              <a:rPr lang="tr-TR" smtClean="0"/>
              <a:t>18.09.2011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EC0A-A956-446A-AA8E-389AFEE8EC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32C6-6732-407C-999E-5940EB408C18}" type="datetimeFigureOut">
              <a:rPr lang="tr-TR" smtClean="0"/>
              <a:t>18.09.2011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EC0A-A956-446A-AA8E-389AFEE8EC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31E32C6-6732-407C-999E-5940EB408C18}" type="datetimeFigureOut">
              <a:rPr lang="tr-TR" smtClean="0"/>
              <a:t>18.09.2011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EC0A-A956-446A-AA8E-389AFEE8EC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 Üçgen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İkizkenar Üçgen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31E32C6-6732-407C-999E-5940EB408C18}" type="datetimeFigureOut">
              <a:rPr lang="tr-TR" smtClean="0"/>
              <a:t>18.09.2011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5F8EC0A-A956-446A-AA8E-389AFEE8EC77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Düz Bağlayıcı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31E32C6-6732-407C-999E-5940EB408C18}" type="datetimeFigureOut">
              <a:rPr lang="tr-TR" smtClean="0"/>
              <a:t>18.09.2011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F8EC0A-A956-446A-AA8E-389AFEE8EC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31E32C6-6732-407C-999E-5940EB408C18}" type="datetimeFigureOut">
              <a:rPr lang="tr-TR" smtClean="0"/>
              <a:t>18.09.2011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5F8EC0A-A956-446A-AA8E-389AFEE8EC77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32C6-6732-407C-999E-5940EB408C18}" type="datetimeFigureOut">
              <a:rPr lang="tr-TR" smtClean="0"/>
              <a:t>18.09.2011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EC0A-A956-446A-AA8E-389AFEE8EC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31E32C6-6732-407C-999E-5940EB408C18}" type="datetimeFigureOut">
              <a:rPr lang="tr-TR" smtClean="0"/>
              <a:t>18.09.2011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F8EC0A-A956-446A-AA8E-389AFEE8EC7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31E32C6-6732-407C-999E-5940EB408C18}" type="datetimeFigureOut">
              <a:rPr lang="tr-TR" smtClean="0"/>
              <a:t>18.09.2011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5F8EC0A-A956-446A-AA8E-389AFEE8EC77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31E32C6-6732-407C-999E-5940EB408C18}" type="datetimeFigureOut">
              <a:rPr lang="tr-TR" smtClean="0"/>
              <a:t>18.09.2011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5F8EC0A-A956-446A-AA8E-389AFEE8EC77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8000"/>
                <a:alpha val="72000"/>
              </a:schemeClr>
            </a:gs>
            <a:gs pos="100000">
              <a:schemeClr val="bg2">
                <a:shade val="92000"/>
                <a:satMod val="230000"/>
                <a:alpha val="53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 Üçgen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31E32C6-6732-407C-999E-5940EB408C18}" type="datetimeFigureOut">
              <a:rPr lang="tr-TR" smtClean="0"/>
              <a:t>18.09.2011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5F8EC0A-A956-446A-AA8E-389AFEE8EC77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4864510" cy="1828800"/>
          </a:xfrm>
        </p:spPr>
        <p:txBody>
          <a:bodyPr>
            <a:normAutofit fontScale="90000"/>
          </a:bodyPr>
          <a:lstStyle/>
          <a:p>
            <a:r>
              <a:rPr lang="tr-TR" sz="8000" dirty="0" smtClean="0"/>
              <a:t>OBESİTE </a:t>
            </a:r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131841" y="3789040"/>
            <a:ext cx="5184576" cy="1892669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Dr. Fatma Nihal Aksoy</a:t>
            </a:r>
          </a:p>
          <a:p>
            <a:r>
              <a:rPr lang="tr-TR" sz="2800" b="1" dirty="0" smtClean="0">
                <a:solidFill>
                  <a:schemeClr val="bg1"/>
                </a:solidFill>
              </a:rPr>
              <a:t>Eylül 2011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PATOGENEZ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Hipotalamus</a:t>
            </a:r>
            <a:r>
              <a:rPr lang="tr-T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-GİS-</a:t>
            </a:r>
            <a:r>
              <a:rPr lang="tr-TR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adiposit</a:t>
            </a:r>
            <a:r>
              <a:rPr lang="tr-T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aksı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yeme merkezinin kontrolü</a:t>
            </a:r>
          </a:p>
          <a:p>
            <a:pPr marL="1115568" lvl="2" indent="-457200">
              <a:buFont typeface="Wingdings" pitchFamily="2" charset="2"/>
              <a:buChar char="Ø"/>
            </a:pPr>
            <a:r>
              <a:rPr lang="tr-TR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nöropeptit</a:t>
            </a:r>
            <a:r>
              <a:rPr lang="tr-TR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</a:t>
            </a:r>
          </a:p>
          <a:p>
            <a:pPr marL="1115568" lvl="2" indent="-457200">
              <a:buFont typeface="Wingdings" pitchFamily="2" charset="2"/>
              <a:buChar char="Ø"/>
            </a:pPr>
            <a:r>
              <a:rPr lang="tr-TR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Ghrelin</a:t>
            </a:r>
            <a:endParaRPr lang="tr-TR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15568" lvl="2" indent="-457200">
              <a:buFont typeface="Wingdings" pitchFamily="2" charset="2"/>
              <a:buChar char="Ø"/>
            </a:pPr>
            <a:r>
              <a:rPr lang="tr-TR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Leptin</a:t>
            </a:r>
            <a:endParaRPr lang="tr-TR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15568" lvl="2" indent="-457200">
              <a:buFont typeface="Wingdings" pitchFamily="2" charset="2"/>
              <a:buChar char="Ø"/>
            </a:pPr>
            <a:r>
              <a:rPr lang="tr-TR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GLP-1</a:t>
            </a:r>
          </a:p>
          <a:p>
            <a:pPr marL="1115568" lvl="2" indent="-457200">
              <a:buFont typeface="Wingdings" pitchFamily="2" charset="2"/>
              <a:buChar char="Ø"/>
            </a:pPr>
            <a:r>
              <a:rPr lang="tr-TR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CCK</a:t>
            </a:r>
          </a:p>
          <a:p>
            <a:r>
              <a:rPr lang="tr-T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Enerji harcanmasının azalması</a:t>
            </a:r>
          </a:p>
          <a:p>
            <a:r>
              <a:rPr lang="tr-T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Sempatik sinir sistemi aktivitesinin azalması</a:t>
            </a:r>
          </a:p>
          <a:p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Vücut yağ oranı</a:t>
            </a:r>
          </a:p>
          <a:p>
            <a:pPr marL="64008" indent="0">
              <a:buNone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VYO= 1,2xBMI+0,23xyaş-10,8x(Kadında 0,Erkekte 1)-5,4</a:t>
            </a:r>
          </a:p>
          <a:p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- kadında %20-30           %35 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- erkekte %12-20            %25 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ağ Ok 3"/>
          <p:cNvSpPr/>
          <p:nvPr/>
        </p:nvSpPr>
        <p:spPr>
          <a:xfrm>
            <a:off x="4499992" y="4823441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>
            <a:off x="4499992" y="4293096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 rot="5400000" flipH="1">
            <a:off x="6352105" y="4192677"/>
            <a:ext cx="236312" cy="77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 rot="5400000" flipH="1">
            <a:off x="6325362" y="4784580"/>
            <a:ext cx="236312" cy="77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72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1052736"/>
            <a:ext cx="7408333" cy="5616624"/>
          </a:xfrm>
        </p:spPr>
        <p:txBody>
          <a:bodyPr>
            <a:normAutofit fontScale="55000" lnSpcReduction="20000"/>
          </a:bodyPr>
          <a:lstStyle/>
          <a:p>
            <a:pPr marL="457200" indent="-457200"/>
            <a:r>
              <a:rPr lang="tr-TR" sz="51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Beden Kitle İndeksi</a:t>
            </a:r>
          </a:p>
          <a:p>
            <a:pPr marL="0" indent="0">
              <a:buNone/>
            </a:pPr>
            <a:endParaRPr lang="tr-TR" sz="5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Eriskinler</a:t>
            </a: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ve çocuklar için beden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kitle indeksine </a:t>
            </a: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göre </a:t>
            </a:r>
            <a:r>
              <a:rPr lang="tr-T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obezite</a:t>
            </a: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sınıflaması</a:t>
            </a: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Eri</a:t>
            </a:r>
            <a:r>
              <a:rPr lang="tr-TR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tr-TR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kinler</a:t>
            </a:r>
            <a:r>
              <a:rPr lang="tr-TR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için sınıflama Beden Kitle İ</a:t>
            </a:r>
            <a:r>
              <a:rPr lang="tr-TR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ndeksi*</a:t>
            </a:r>
          </a:p>
          <a:p>
            <a:pPr marL="0" indent="0">
              <a:buNone/>
            </a:pP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Zayıf                                        &lt;18.5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Normal                                   18.5-24.9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Kilolu                                       25.0-29.9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Sınıf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                                      30.0-34.9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Sınıf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                                      35.0-39.9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Sınıf III (</a:t>
            </a:r>
            <a:r>
              <a:rPr lang="tr-T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asırı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                        &gt;</a:t>
            </a: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40.0</a:t>
            </a: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Çocuklar </a:t>
            </a:r>
            <a:r>
              <a:rPr lang="tr-TR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için </a:t>
            </a:r>
            <a:r>
              <a:rPr lang="tr-TR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sınıflama (2 </a:t>
            </a:r>
            <a:r>
              <a:rPr lang="tr-TR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ya</a:t>
            </a:r>
            <a:r>
              <a:rPr lang="tr-TR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tr-TR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üzeri) Beden </a:t>
            </a:r>
            <a:r>
              <a:rPr lang="tr-TR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Kitle İ</a:t>
            </a:r>
            <a:r>
              <a:rPr lang="tr-TR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ndeksi Durumu</a:t>
            </a:r>
          </a:p>
          <a:p>
            <a:pPr marL="0" indent="0">
              <a:buNone/>
            </a:pPr>
            <a:endParaRPr lang="tr-T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Boy için normal kilo            10-85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persentil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Kilolu için risk                        85-95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persentil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Kilolu                                        &gt;95 </a:t>
            </a:r>
            <a:r>
              <a:rPr lang="tr-T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persentil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BKİ= </a:t>
            </a: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Vücut Ağırlığı (kg) / Boy (m2)</a:t>
            </a:r>
          </a:p>
        </p:txBody>
      </p:sp>
    </p:spTree>
    <p:extLst>
      <p:ext uri="{BB962C8B-B14F-4D97-AF65-F5344CB8AC3E}">
        <p14:creationId xmlns:p14="http://schemas.microsoft.com/office/powerpoint/2010/main" val="13030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Bel/kalça oranı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- kadınlarda 0,8 üstü değer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abdominal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obesite</a:t>
            </a:r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- erkeklerde 0,95 üstü değer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abdominal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obesite</a:t>
            </a:r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Metabolik sendrom riski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- bel çevresi kadınlarda 88 cm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- bel çevresi erkeklerde 102 cm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Cilt kalınlığı</a:t>
            </a:r>
          </a:p>
          <a:p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Biyoelektriksel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impedans</a:t>
            </a:r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Potasyum izotopu</a:t>
            </a:r>
          </a:p>
          <a:p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Hidrodansitometre</a:t>
            </a:r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DEXA</a:t>
            </a:r>
          </a:p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CT</a:t>
            </a: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MRG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OBESİTENİN NEDEN OLDUĞU SAĞLIK SORUNLARI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BMI &gt; 29 CVS risk 2 kat, &gt;32 risk 4 kat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%10 kilo kaybı ile riskte %50 azalma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Abdominal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obesitede</a:t>
            </a:r>
            <a:r>
              <a:rPr lang="tr-TR" dirty="0" smtClean="0">
                <a:solidFill>
                  <a:schemeClr val="bg1"/>
                </a:solidFill>
              </a:rPr>
              <a:t> risk fazla</a:t>
            </a:r>
          </a:p>
          <a:p>
            <a:pPr marL="64008" indent="0">
              <a:buNone/>
            </a:pP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         - insülin direnci</a:t>
            </a:r>
          </a:p>
          <a:p>
            <a:pPr marL="64008" indent="0">
              <a:buNone/>
            </a:pP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         - </a:t>
            </a:r>
            <a:r>
              <a:rPr lang="tr-TR" dirty="0" err="1" smtClean="0">
                <a:solidFill>
                  <a:schemeClr val="bg1"/>
                </a:solidFill>
              </a:rPr>
              <a:t>katekolaminerjik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lipoliz</a:t>
            </a:r>
            <a:r>
              <a:rPr lang="tr-TR" dirty="0" smtClean="0">
                <a:solidFill>
                  <a:schemeClr val="bg1"/>
                </a:solidFill>
              </a:rPr>
              <a:t> da artma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7728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Obeziteye</a:t>
            </a:r>
            <a:r>
              <a:rPr lang="tr-TR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eslik</a:t>
            </a:r>
            <a:r>
              <a:rPr lang="tr-TR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eden hastalıklar ve </a:t>
            </a:r>
            <a:r>
              <a:rPr lang="tr-TR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obezitenin</a:t>
            </a:r>
            <a:r>
              <a:rPr lang="tr-TR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komplikasyonları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0" y="1340921"/>
            <a:ext cx="4211960" cy="5544616"/>
          </a:xfrm>
        </p:spPr>
        <p:txBody>
          <a:bodyPr>
            <a:normAutofit lnSpcReduction="10000"/>
          </a:bodyPr>
          <a:lstStyle/>
          <a:p>
            <a:r>
              <a:rPr lang="tr-TR" sz="2800" dirty="0" err="1" smtClean="0">
                <a:solidFill>
                  <a:srgbClr val="FFC000"/>
                </a:solidFill>
                <a:latin typeface="Times New Roman"/>
              </a:rPr>
              <a:t>Kardiyovasküler</a:t>
            </a:r>
            <a:r>
              <a:rPr lang="tr-TR" sz="2800" dirty="0" smtClean="0">
                <a:solidFill>
                  <a:srgbClr val="FFC000"/>
                </a:solidFill>
                <a:latin typeface="Times New Roman"/>
              </a:rPr>
              <a:t> </a:t>
            </a:r>
            <a:r>
              <a:rPr lang="tr-TR" sz="2800" dirty="0">
                <a:solidFill>
                  <a:srgbClr val="FFC000"/>
                </a:solidFill>
                <a:latin typeface="Times New Roman"/>
              </a:rPr>
              <a:t>Sistem</a:t>
            </a:r>
          </a:p>
          <a:p>
            <a:pPr marL="438912" lvl="1" indent="0">
              <a:buNone/>
            </a:pPr>
            <a:r>
              <a:rPr lang="tr-TR" sz="2200" dirty="0" smtClean="0">
                <a:solidFill>
                  <a:schemeClr val="bg1"/>
                </a:solidFill>
                <a:latin typeface="Times New Roman"/>
              </a:rPr>
              <a:t>koroner </a:t>
            </a:r>
            <a:r>
              <a:rPr lang="tr-TR" sz="2200" dirty="0">
                <a:solidFill>
                  <a:schemeClr val="bg1"/>
                </a:solidFill>
                <a:latin typeface="Times New Roman" pitchFamily="18" charset="0"/>
              </a:rPr>
              <a:t>kalp </a:t>
            </a:r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</a:rPr>
              <a:t>hastalığı</a:t>
            </a:r>
            <a:endParaRPr lang="tr-TR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438912" lvl="1" indent="0">
              <a:buNone/>
            </a:pPr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</a:rPr>
              <a:t>hipertansiyon </a:t>
            </a:r>
            <a:r>
              <a:rPr lang="tr-TR" sz="2200" dirty="0">
                <a:solidFill>
                  <a:schemeClr val="bg1"/>
                </a:solidFill>
                <a:latin typeface="Times New Roman" pitchFamily="18" charset="0"/>
              </a:rPr>
              <a:t>ve inme</a:t>
            </a:r>
          </a:p>
          <a:p>
            <a:pPr marL="438912" lvl="1" indent="0">
              <a:buNone/>
            </a:pPr>
            <a:r>
              <a:rPr lang="tr-TR" sz="2200" dirty="0" smtClean="0">
                <a:solidFill>
                  <a:schemeClr val="bg1"/>
                </a:solidFill>
                <a:latin typeface="Times New Roman"/>
              </a:rPr>
              <a:t>derin </a:t>
            </a:r>
            <a:r>
              <a:rPr lang="tr-TR" sz="2200" dirty="0" err="1">
                <a:solidFill>
                  <a:schemeClr val="bg1"/>
                </a:solidFill>
                <a:latin typeface="Times New Roman"/>
              </a:rPr>
              <a:t>ven</a:t>
            </a:r>
            <a:r>
              <a:rPr lang="tr-TR" sz="220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Times New Roman"/>
              </a:rPr>
              <a:t>trombozu</a:t>
            </a:r>
            <a:endParaRPr lang="tr-TR" sz="2200" dirty="0">
              <a:solidFill>
                <a:schemeClr val="bg1"/>
              </a:solidFill>
              <a:latin typeface="Times New Roman"/>
            </a:endParaRPr>
          </a:p>
          <a:p>
            <a:r>
              <a:rPr lang="tr-TR" sz="2800" dirty="0">
                <a:solidFill>
                  <a:srgbClr val="FFC000"/>
                </a:solidFill>
                <a:latin typeface="Times New Roman"/>
              </a:rPr>
              <a:t>Solunum Sistemi </a:t>
            </a:r>
            <a:endParaRPr lang="tr-TR" sz="2800" dirty="0" smtClean="0">
              <a:solidFill>
                <a:srgbClr val="FFC000"/>
              </a:solidFill>
              <a:latin typeface="Times New Roman"/>
            </a:endParaRPr>
          </a:p>
          <a:p>
            <a:pPr marL="438912" lvl="1" indent="0">
              <a:buNone/>
            </a:pPr>
            <a:r>
              <a:rPr lang="tr-TR" sz="2200" dirty="0" err="1" smtClean="0">
                <a:solidFill>
                  <a:schemeClr val="bg1"/>
                </a:solidFill>
                <a:latin typeface="Times New Roman"/>
              </a:rPr>
              <a:t>primer</a:t>
            </a:r>
            <a:r>
              <a:rPr lang="tr-TR" sz="22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Times New Roman"/>
              </a:rPr>
              <a:t>alveoler</a:t>
            </a:r>
            <a:r>
              <a:rPr lang="tr-TR" sz="220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Times New Roman"/>
              </a:rPr>
              <a:t>hipoventilasyon</a:t>
            </a:r>
            <a:endParaRPr lang="tr-TR" sz="2200" dirty="0">
              <a:solidFill>
                <a:schemeClr val="bg1"/>
              </a:solidFill>
              <a:latin typeface="Times New Roman"/>
            </a:endParaRPr>
          </a:p>
          <a:p>
            <a:pPr marL="438912" lvl="1" indent="0">
              <a:buNone/>
            </a:pPr>
            <a:r>
              <a:rPr lang="tr-TR" sz="2200" dirty="0" err="1">
                <a:solidFill>
                  <a:schemeClr val="bg1"/>
                </a:solidFill>
                <a:latin typeface="Times New Roman"/>
              </a:rPr>
              <a:t>obstrüktif</a:t>
            </a:r>
            <a:r>
              <a:rPr lang="tr-TR" sz="2200" dirty="0">
                <a:solidFill>
                  <a:schemeClr val="bg1"/>
                </a:solidFill>
                <a:latin typeface="Times New Roman"/>
              </a:rPr>
              <a:t> uyku </a:t>
            </a:r>
            <a:r>
              <a:rPr lang="tr-TR" sz="2200" dirty="0" err="1">
                <a:solidFill>
                  <a:schemeClr val="bg1"/>
                </a:solidFill>
                <a:latin typeface="Times New Roman"/>
              </a:rPr>
              <a:t>apnesi</a:t>
            </a:r>
            <a:endParaRPr lang="tr-TR" sz="2200" dirty="0">
              <a:solidFill>
                <a:schemeClr val="bg1"/>
              </a:solidFill>
              <a:latin typeface="Times New Roman"/>
            </a:endParaRPr>
          </a:p>
          <a:p>
            <a:pPr marL="438912" lvl="1" indent="0">
              <a:buNone/>
            </a:pPr>
            <a:r>
              <a:rPr lang="tr-TR" sz="2200" dirty="0" err="1" smtClean="0">
                <a:solidFill>
                  <a:schemeClr val="bg1"/>
                </a:solidFill>
                <a:latin typeface="Times New Roman"/>
              </a:rPr>
              <a:t>dispne</a:t>
            </a:r>
            <a:endParaRPr lang="tr-TR" sz="2200" dirty="0" smtClean="0">
              <a:solidFill>
                <a:schemeClr val="bg1"/>
              </a:solidFill>
              <a:latin typeface="Times New Roman"/>
            </a:endParaRPr>
          </a:p>
          <a:p>
            <a:r>
              <a:rPr lang="tr-TR" sz="2800" dirty="0" smtClean="0">
                <a:solidFill>
                  <a:srgbClr val="FFC000"/>
                </a:solidFill>
                <a:latin typeface="Times New Roman"/>
              </a:rPr>
              <a:t>Metabolik-Endokrin</a:t>
            </a:r>
            <a:endParaRPr lang="tr-TR" sz="2800" dirty="0">
              <a:solidFill>
                <a:srgbClr val="FFC000"/>
              </a:solidFill>
              <a:latin typeface="Times New Roman"/>
            </a:endParaRPr>
          </a:p>
          <a:p>
            <a:pPr marL="438912" lvl="1" indent="0">
              <a:buNone/>
            </a:pPr>
            <a:r>
              <a:rPr lang="tr-TR" sz="2200" dirty="0" smtClean="0">
                <a:solidFill>
                  <a:schemeClr val="bg1"/>
                </a:solidFill>
                <a:latin typeface="Times New Roman"/>
              </a:rPr>
              <a:t>tip </a:t>
            </a:r>
            <a:r>
              <a:rPr lang="tr-TR" sz="2200" dirty="0">
                <a:solidFill>
                  <a:schemeClr val="bg1"/>
                </a:solidFill>
                <a:latin typeface="Times New Roman"/>
              </a:rPr>
              <a:t>2 </a:t>
            </a:r>
            <a:r>
              <a:rPr lang="tr-TR" sz="2200" dirty="0" err="1">
                <a:solidFill>
                  <a:schemeClr val="bg1"/>
                </a:solidFill>
                <a:latin typeface="Times New Roman"/>
              </a:rPr>
              <a:t>diabetes</a:t>
            </a:r>
            <a:r>
              <a:rPr lang="tr-TR" sz="220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Times New Roman"/>
              </a:rPr>
              <a:t>mellitus</a:t>
            </a:r>
            <a:endParaRPr lang="tr-TR" sz="2200" dirty="0">
              <a:solidFill>
                <a:schemeClr val="bg1"/>
              </a:solidFill>
              <a:latin typeface="Times New Roman"/>
            </a:endParaRPr>
          </a:p>
          <a:p>
            <a:pPr marL="438912" lvl="1" indent="0">
              <a:buNone/>
            </a:pPr>
            <a:r>
              <a:rPr lang="tr-TR" sz="2200" dirty="0" err="1" smtClean="0">
                <a:solidFill>
                  <a:schemeClr val="bg1"/>
                </a:solidFill>
                <a:latin typeface="Times New Roman"/>
              </a:rPr>
              <a:t>dislipidemi</a:t>
            </a:r>
            <a:endParaRPr lang="tr-TR" sz="2200" dirty="0">
              <a:solidFill>
                <a:schemeClr val="bg1"/>
              </a:solidFill>
              <a:latin typeface="Times New Roman"/>
            </a:endParaRPr>
          </a:p>
          <a:p>
            <a:pPr marL="438912" lvl="1" indent="0">
              <a:buNone/>
            </a:pPr>
            <a:r>
              <a:rPr lang="tr-TR" sz="2200" dirty="0" smtClean="0">
                <a:solidFill>
                  <a:schemeClr val="bg1"/>
                </a:solidFill>
                <a:latin typeface="Times New Roman"/>
              </a:rPr>
              <a:t>insüline </a:t>
            </a:r>
            <a:r>
              <a:rPr lang="tr-TR" sz="2200" dirty="0">
                <a:solidFill>
                  <a:schemeClr val="bg1"/>
                </a:solidFill>
                <a:latin typeface="Times New Roman"/>
              </a:rPr>
              <a:t>direnç</a:t>
            </a:r>
          </a:p>
          <a:p>
            <a:pPr marL="438912" lvl="1" indent="0">
              <a:buNone/>
            </a:pPr>
            <a:r>
              <a:rPr lang="tr-TR" sz="2200" dirty="0" err="1" smtClean="0">
                <a:solidFill>
                  <a:schemeClr val="bg1"/>
                </a:solidFill>
                <a:latin typeface="Times New Roman"/>
              </a:rPr>
              <a:t>polikistik</a:t>
            </a:r>
            <a:r>
              <a:rPr lang="tr-TR" sz="22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Times New Roman"/>
              </a:rPr>
              <a:t>over</a:t>
            </a:r>
            <a:r>
              <a:rPr lang="tr-TR" sz="2200" dirty="0">
                <a:solidFill>
                  <a:schemeClr val="bg1"/>
                </a:solidFill>
                <a:latin typeface="Times New Roman"/>
              </a:rPr>
              <a:t> sendromu</a:t>
            </a:r>
          </a:p>
          <a:p>
            <a:pPr marL="438912" lvl="1" indent="0">
              <a:buNone/>
            </a:pPr>
            <a:endParaRPr lang="tr-TR" sz="2200" dirty="0">
              <a:latin typeface="Times New Roman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283968" cy="52292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FF388C"/>
              </a:buClr>
            </a:pPr>
            <a:r>
              <a:rPr lang="tr-TR" sz="2800" dirty="0" err="1" smtClean="0">
                <a:solidFill>
                  <a:srgbClr val="FFC000"/>
                </a:solidFill>
                <a:latin typeface="Times New Roman"/>
              </a:rPr>
              <a:t>Gastrointestinal</a:t>
            </a:r>
            <a:r>
              <a:rPr lang="tr-TR" sz="2800" dirty="0" smtClean="0">
                <a:solidFill>
                  <a:srgbClr val="FFC000"/>
                </a:solidFill>
                <a:latin typeface="Times New Roman"/>
              </a:rPr>
              <a:t> Sistem</a:t>
            </a:r>
          </a:p>
          <a:p>
            <a:pPr marL="438912" lvl="1" indent="0">
              <a:buClr>
                <a:srgbClr val="FF388C"/>
              </a:buClr>
              <a:buNone/>
            </a:pPr>
            <a:r>
              <a:rPr lang="tr-TR" sz="2200" dirty="0" err="1" smtClean="0">
                <a:solidFill>
                  <a:schemeClr val="bg1"/>
                </a:solidFill>
                <a:latin typeface="Times New Roman"/>
              </a:rPr>
              <a:t>hiatus</a:t>
            </a:r>
            <a:r>
              <a:rPr lang="tr-TR" sz="22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Times New Roman"/>
              </a:rPr>
              <a:t>hernisi</a:t>
            </a:r>
            <a:r>
              <a:rPr lang="tr-TR" sz="220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tr-TR" sz="2200" dirty="0">
                <a:solidFill>
                  <a:schemeClr val="bg1"/>
                </a:solidFill>
                <a:latin typeface="Times New Roman" pitchFamily="18" charset="0"/>
              </a:rPr>
              <a:t>ve </a:t>
            </a:r>
            <a:r>
              <a:rPr lang="tr-TR" sz="2200" dirty="0" err="1">
                <a:solidFill>
                  <a:schemeClr val="bg1"/>
                </a:solidFill>
                <a:latin typeface="Times New Roman" pitchFamily="18" charset="0"/>
              </a:rPr>
              <a:t>reflü</a:t>
            </a:r>
            <a:r>
              <a:rPr lang="tr-TR" sz="2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</a:rPr>
              <a:t>hastalığı</a:t>
            </a:r>
          </a:p>
          <a:p>
            <a:pPr marL="438912" lvl="1" indent="0">
              <a:buClr>
                <a:srgbClr val="FF388C"/>
              </a:buClr>
              <a:buNone/>
            </a:pPr>
            <a:r>
              <a:rPr lang="tr-TR" sz="2200" dirty="0" err="1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tr-TR" sz="2200" dirty="0" err="1" smtClean="0">
                <a:solidFill>
                  <a:schemeClr val="bg1"/>
                </a:solidFill>
                <a:latin typeface="Times New Roman" pitchFamily="18" charset="0"/>
              </a:rPr>
              <a:t>on</a:t>
            </a:r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</a:rPr>
              <a:t> alkolik </a:t>
            </a:r>
            <a:r>
              <a:rPr lang="tr-TR" sz="2200" dirty="0">
                <a:solidFill>
                  <a:schemeClr val="bg1"/>
                </a:solidFill>
                <a:latin typeface="Times New Roman" pitchFamily="18" charset="0"/>
              </a:rPr>
              <a:t>yağlı karaciğer</a:t>
            </a:r>
          </a:p>
          <a:p>
            <a:pPr marL="438912" lvl="1" indent="0">
              <a:buClr>
                <a:srgbClr val="FF388C"/>
              </a:buClr>
              <a:buNone/>
            </a:pPr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</a:rPr>
              <a:t>safra </a:t>
            </a:r>
            <a:r>
              <a:rPr lang="tr-TR" sz="2200" dirty="0">
                <a:solidFill>
                  <a:schemeClr val="bg1"/>
                </a:solidFill>
                <a:latin typeface="Times New Roman" pitchFamily="18" charset="0"/>
              </a:rPr>
              <a:t>tasları</a:t>
            </a:r>
          </a:p>
          <a:p>
            <a:pPr marL="438912" lvl="1" indent="0">
              <a:buClr>
                <a:srgbClr val="FF388C"/>
              </a:buClr>
              <a:buNone/>
            </a:pPr>
            <a:r>
              <a:rPr lang="tr-TR" sz="2200" dirty="0" err="1" smtClean="0">
                <a:solidFill>
                  <a:schemeClr val="bg1"/>
                </a:solidFill>
                <a:latin typeface="Times New Roman" pitchFamily="18" charset="0"/>
              </a:rPr>
              <a:t>kolerektal</a:t>
            </a:r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tr-TR" sz="2200" dirty="0">
                <a:solidFill>
                  <a:schemeClr val="bg1"/>
                </a:solidFill>
                <a:latin typeface="Times New Roman" pitchFamily="18" charset="0"/>
              </a:rPr>
              <a:t>kanser</a:t>
            </a:r>
          </a:p>
          <a:p>
            <a:pPr marL="438912" lvl="1" indent="0">
              <a:buClr>
                <a:srgbClr val="FF388C"/>
              </a:buClr>
              <a:buNone/>
            </a:pPr>
            <a:r>
              <a:rPr lang="tr-TR" sz="2200" dirty="0" err="1" smtClean="0">
                <a:solidFill>
                  <a:schemeClr val="bg1"/>
                </a:solidFill>
                <a:latin typeface="Times New Roman" pitchFamily="18" charset="0"/>
              </a:rPr>
              <a:t>hemoroid</a:t>
            </a:r>
            <a:endParaRPr lang="tr-TR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lvl="0">
              <a:buClr>
                <a:srgbClr val="FF388C"/>
              </a:buClr>
            </a:pPr>
            <a:r>
              <a:rPr lang="tr-TR" sz="2800" dirty="0">
                <a:solidFill>
                  <a:srgbClr val="FFC000"/>
                </a:solidFill>
                <a:latin typeface="Times New Roman"/>
              </a:rPr>
              <a:t>Nörolojik</a:t>
            </a:r>
          </a:p>
          <a:p>
            <a:pPr marL="438912" lvl="1" indent="0">
              <a:buClr>
                <a:srgbClr val="FF388C"/>
              </a:buClr>
              <a:buNone/>
            </a:pPr>
            <a:r>
              <a:rPr lang="tr-TR" sz="2200" dirty="0" smtClean="0">
                <a:solidFill>
                  <a:schemeClr val="bg1"/>
                </a:solidFill>
                <a:latin typeface="Times New Roman"/>
              </a:rPr>
              <a:t>sinir sıkı</a:t>
            </a:r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</a:rPr>
              <a:t>ş</a:t>
            </a:r>
            <a:r>
              <a:rPr lang="tr-TR" sz="2200" dirty="0" smtClean="0">
                <a:solidFill>
                  <a:schemeClr val="bg1"/>
                </a:solidFill>
                <a:latin typeface="Times New Roman"/>
              </a:rPr>
              <a:t>maları</a:t>
            </a:r>
            <a:endParaRPr lang="tr-TR" sz="2200" dirty="0">
              <a:solidFill>
                <a:schemeClr val="bg1"/>
              </a:solidFill>
              <a:latin typeface="Times New Roman"/>
            </a:endParaRPr>
          </a:p>
          <a:p>
            <a:pPr marL="438912" lvl="1" indent="0">
              <a:buClr>
                <a:srgbClr val="FF388C"/>
              </a:buClr>
              <a:buNone/>
            </a:pPr>
            <a:r>
              <a:rPr lang="tr-TR" sz="2200" dirty="0" err="1" smtClean="0">
                <a:solidFill>
                  <a:schemeClr val="bg1"/>
                </a:solidFill>
                <a:latin typeface="Times New Roman"/>
              </a:rPr>
              <a:t>siyatalji</a:t>
            </a:r>
            <a:endParaRPr lang="tr-TR" sz="2200" dirty="0">
              <a:solidFill>
                <a:schemeClr val="bg1"/>
              </a:solidFill>
              <a:latin typeface="Times New Roman"/>
            </a:endParaRPr>
          </a:p>
          <a:p>
            <a:r>
              <a:rPr lang="tr-TR" dirty="0" err="1">
                <a:solidFill>
                  <a:srgbClr val="FFC000"/>
                </a:solidFill>
              </a:rPr>
              <a:t>Artropatiler</a:t>
            </a:r>
            <a:endParaRPr lang="tr-TR" dirty="0">
              <a:solidFill>
                <a:srgbClr val="FFC000"/>
              </a:solidFill>
            </a:endParaRPr>
          </a:p>
          <a:p>
            <a:pPr marL="438912" lvl="1" indent="0">
              <a:buNone/>
            </a:pPr>
            <a:r>
              <a:rPr lang="tr-TR" sz="2000" dirty="0" err="1" smtClean="0">
                <a:solidFill>
                  <a:schemeClr val="bg1"/>
                </a:solidFill>
              </a:rPr>
              <a:t>osteoartritis</a:t>
            </a:r>
            <a:endParaRPr lang="tr-TR" sz="2000" dirty="0">
              <a:solidFill>
                <a:schemeClr val="bg1"/>
              </a:solidFill>
            </a:endParaRPr>
          </a:p>
          <a:p>
            <a:pPr marL="438912" lvl="1" indent="0">
              <a:buNone/>
            </a:pPr>
            <a:r>
              <a:rPr lang="tr-TR" sz="2000" dirty="0" smtClean="0">
                <a:solidFill>
                  <a:schemeClr val="bg1"/>
                </a:solidFill>
              </a:rPr>
              <a:t>düz </a:t>
            </a:r>
            <a:r>
              <a:rPr lang="tr-TR" sz="2000" dirty="0">
                <a:solidFill>
                  <a:schemeClr val="bg1"/>
                </a:solidFill>
              </a:rPr>
              <a:t>tabanlık</a:t>
            </a:r>
          </a:p>
        </p:txBody>
      </p:sp>
    </p:spTree>
    <p:extLst>
      <p:ext uri="{BB962C8B-B14F-4D97-AF65-F5344CB8AC3E}">
        <p14:creationId xmlns:p14="http://schemas.microsoft.com/office/powerpoint/2010/main" val="17581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99032"/>
          </a:xfrm>
        </p:spPr>
        <p:txBody>
          <a:bodyPr/>
          <a:lstStyle/>
          <a:p>
            <a:r>
              <a:rPr lang="tr-TR" dirty="0" err="1"/>
              <a:t>Obeziteye</a:t>
            </a:r>
            <a:r>
              <a:rPr lang="tr-TR" dirty="0"/>
              <a:t> </a:t>
            </a:r>
            <a:r>
              <a:rPr lang="tr-TR" dirty="0" err="1"/>
              <a:t>eslik</a:t>
            </a:r>
            <a:r>
              <a:rPr lang="tr-TR" dirty="0"/>
              <a:t> eden hastalıklar ve </a:t>
            </a:r>
            <a:r>
              <a:rPr lang="tr-TR" dirty="0" err="1"/>
              <a:t>obezitenin</a:t>
            </a:r>
            <a:r>
              <a:rPr lang="tr-TR" dirty="0"/>
              <a:t> komplikasyonları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644008" cy="5328592"/>
          </a:xfrm>
        </p:spPr>
        <p:txBody>
          <a:bodyPr>
            <a:normAutofit fontScale="92500" lnSpcReduction="10000"/>
          </a:bodyPr>
          <a:lstStyle/>
          <a:p>
            <a:endParaRPr lang="tr-TR" dirty="0"/>
          </a:p>
          <a:p>
            <a:r>
              <a:rPr lang="tr-TR" sz="3000" dirty="0" err="1">
                <a:solidFill>
                  <a:srgbClr val="FFC000"/>
                </a:solidFill>
              </a:rPr>
              <a:t>Genitoüriner</a:t>
            </a:r>
            <a:endParaRPr lang="tr-TR" sz="3000" dirty="0">
              <a:solidFill>
                <a:srgbClr val="FFC000"/>
              </a:solidFill>
            </a:endParaRPr>
          </a:p>
          <a:p>
            <a:pPr marL="438912" lvl="1" indent="0">
              <a:buNone/>
            </a:pPr>
            <a:r>
              <a:rPr lang="tr-TR" sz="2600" dirty="0" err="1" smtClean="0">
                <a:solidFill>
                  <a:schemeClr val="bg1"/>
                </a:solidFill>
              </a:rPr>
              <a:t>stress</a:t>
            </a:r>
            <a:r>
              <a:rPr lang="tr-TR" sz="2600" dirty="0" smtClean="0">
                <a:solidFill>
                  <a:schemeClr val="bg1"/>
                </a:solidFill>
              </a:rPr>
              <a:t> </a:t>
            </a:r>
            <a:r>
              <a:rPr lang="tr-TR" sz="2600" dirty="0" err="1">
                <a:solidFill>
                  <a:schemeClr val="bg1"/>
                </a:solidFill>
              </a:rPr>
              <a:t>inkontinansı</a:t>
            </a:r>
            <a:endParaRPr lang="tr-TR" sz="2600" dirty="0">
              <a:solidFill>
                <a:schemeClr val="bg1"/>
              </a:solidFill>
            </a:endParaRPr>
          </a:p>
          <a:p>
            <a:pPr marL="438912" lvl="1" indent="0">
              <a:buNone/>
            </a:pPr>
            <a:r>
              <a:rPr lang="tr-TR" sz="2600" dirty="0" err="1" smtClean="0">
                <a:solidFill>
                  <a:schemeClr val="bg1"/>
                </a:solidFill>
              </a:rPr>
              <a:t>fertilite</a:t>
            </a:r>
            <a:r>
              <a:rPr lang="tr-TR" sz="2600" dirty="0" smtClean="0">
                <a:solidFill>
                  <a:schemeClr val="bg1"/>
                </a:solidFill>
              </a:rPr>
              <a:t> azalması</a:t>
            </a:r>
          </a:p>
          <a:p>
            <a:pPr marL="438912" lvl="1" indent="0">
              <a:buNone/>
            </a:pPr>
            <a:endParaRPr lang="tr-TR" sz="2600" dirty="0">
              <a:solidFill>
                <a:schemeClr val="bg1"/>
              </a:solidFill>
            </a:endParaRPr>
          </a:p>
          <a:p>
            <a:r>
              <a:rPr lang="tr-TR" sz="3000" dirty="0" smtClean="0">
                <a:solidFill>
                  <a:srgbClr val="FFC000"/>
                </a:solidFill>
              </a:rPr>
              <a:t>Gebelik komplikasyonları</a:t>
            </a:r>
          </a:p>
          <a:p>
            <a:endParaRPr lang="tr-TR" sz="3000" dirty="0">
              <a:solidFill>
                <a:srgbClr val="FFC000"/>
              </a:solidFill>
            </a:endParaRPr>
          </a:p>
          <a:p>
            <a:r>
              <a:rPr lang="tr-TR" sz="3000" dirty="0" err="1">
                <a:solidFill>
                  <a:srgbClr val="FFC000"/>
                </a:solidFill>
              </a:rPr>
              <a:t>Üriner</a:t>
            </a:r>
            <a:r>
              <a:rPr lang="tr-TR" sz="3000" dirty="0">
                <a:solidFill>
                  <a:srgbClr val="FFC000"/>
                </a:solidFill>
              </a:rPr>
              <a:t> </a:t>
            </a:r>
            <a:r>
              <a:rPr lang="tr-TR" sz="3000" dirty="0" smtClean="0">
                <a:solidFill>
                  <a:srgbClr val="FFC000"/>
                </a:solidFill>
              </a:rPr>
              <a:t>taslar</a:t>
            </a:r>
          </a:p>
          <a:p>
            <a:endParaRPr lang="tr-TR" sz="3000" dirty="0">
              <a:solidFill>
                <a:srgbClr val="FFC000"/>
              </a:solidFill>
            </a:endParaRPr>
          </a:p>
          <a:p>
            <a:r>
              <a:rPr lang="tr-TR" sz="3000" dirty="0">
                <a:solidFill>
                  <a:srgbClr val="FFC000"/>
                </a:solidFill>
              </a:rPr>
              <a:t>Meme ile ilgili</a:t>
            </a:r>
          </a:p>
          <a:p>
            <a:pPr marL="438912" lvl="1" indent="0">
              <a:buNone/>
            </a:pPr>
            <a:r>
              <a:rPr lang="tr-TR" sz="2600" dirty="0" smtClean="0">
                <a:solidFill>
                  <a:schemeClr val="bg1"/>
                </a:solidFill>
              </a:rPr>
              <a:t>meme </a:t>
            </a:r>
            <a:r>
              <a:rPr lang="tr-TR" sz="2600" dirty="0">
                <a:solidFill>
                  <a:schemeClr val="bg1"/>
                </a:solidFill>
              </a:rPr>
              <a:t>kanseri</a:t>
            </a:r>
          </a:p>
          <a:p>
            <a:pPr marL="438912" lvl="1" indent="0">
              <a:buNone/>
            </a:pPr>
            <a:r>
              <a:rPr lang="tr-TR" sz="2600" dirty="0" err="1" smtClean="0">
                <a:solidFill>
                  <a:schemeClr val="bg1"/>
                </a:solidFill>
              </a:rPr>
              <a:t>jinekomasti</a:t>
            </a:r>
            <a:endParaRPr lang="tr-TR" sz="2600" dirty="0">
              <a:solidFill>
                <a:schemeClr val="bg1"/>
              </a:solidFill>
            </a:endParaRP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38600" cy="5155324"/>
          </a:xfrm>
        </p:spPr>
        <p:txBody>
          <a:bodyPr>
            <a:normAutofit fontScale="92500" lnSpcReduction="10000"/>
          </a:bodyPr>
          <a:lstStyle/>
          <a:p>
            <a:r>
              <a:rPr lang="tr-TR" sz="3000" dirty="0" err="1">
                <a:solidFill>
                  <a:srgbClr val="FFC000"/>
                </a:solidFill>
              </a:rPr>
              <a:t>Psikososyal</a:t>
            </a:r>
            <a:endParaRPr lang="tr-TR" sz="3000" dirty="0">
              <a:solidFill>
                <a:srgbClr val="FFC000"/>
              </a:solidFill>
            </a:endParaRPr>
          </a:p>
          <a:p>
            <a:pPr marL="438912" lvl="1" indent="0">
              <a:buNone/>
            </a:pPr>
            <a:r>
              <a:rPr lang="tr-TR" sz="2600" dirty="0" smtClean="0">
                <a:solidFill>
                  <a:schemeClr val="bg1"/>
                </a:solidFill>
              </a:rPr>
              <a:t>kendinden </a:t>
            </a:r>
            <a:r>
              <a:rPr lang="tr-TR" sz="2600" dirty="0">
                <a:solidFill>
                  <a:schemeClr val="bg1"/>
                </a:solidFill>
              </a:rPr>
              <a:t>memnuniyetsizlik</a:t>
            </a:r>
          </a:p>
          <a:p>
            <a:pPr marL="438912" lvl="1" indent="0">
              <a:buNone/>
            </a:pPr>
            <a:r>
              <a:rPr lang="tr-TR" sz="2600" dirty="0" smtClean="0">
                <a:solidFill>
                  <a:schemeClr val="bg1"/>
                </a:solidFill>
              </a:rPr>
              <a:t>depresyon</a:t>
            </a:r>
            <a:endParaRPr lang="tr-TR" sz="2600" dirty="0">
              <a:solidFill>
                <a:schemeClr val="bg1"/>
              </a:solidFill>
            </a:endParaRPr>
          </a:p>
          <a:p>
            <a:pPr marL="438912" lvl="1" indent="0">
              <a:buNone/>
            </a:pPr>
            <a:r>
              <a:rPr lang="tr-TR" sz="2600" dirty="0" err="1" smtClean="0">
                <a:solidFill>
                  <a:schemeClr val="bg1"/>
                </a:solidFill>
              </a:rPr>
              <a:t>anksiyete</a:t>
            </a:r>
            <a:endParaRPr lang="tr-TR" sz="2600" dirty="0">
              <a:solidFill>
                <a:schemeClr val="bg1"/>
              </a:solidFill>
            </a:endParaRPr>
          </a:p>
          <a:p>
            <a:pPr marL="438912" lvl="1" indent="0">
              <a:buNone/>
            </a:pPr>
            <a:r>
              <a:rPr lang="tr-TR" sz="2600" dirty="0" smtClean="0">
                <a:solidFill>
                  <a:schemeClr val="bg1"/>
                </a:solidFill>
              </a:rPr>
              <a:t>eş </a:t>
            </a:r>
            <a:r>
              <a:rPr lang="tr-TR" sz="2600" dirty="0">
                <a:solidFill>
                  <a:schemeClr val="bg1"/>
                </a:solidFill>
              </a:rPr>
              <a:t>bulma güçlüğü</a:t>
            </a:r>
          </a:p>
          <a:p>
            <a:r>
              <a:rPr lang="tr-TR" sz="3000" dirty="0">
                <a:solidFill>
                  <a:srgbClr val="FFC000"/>
                </a:solidFill>
              </a:rPr>
              <a:t>Yüksek hayat sigortası </a:t>
            </a:r>
            <a:r>
              <a:rPr lang="tr-TR" sz="3000" dirty="0" smtClean="0">
                <a:solidFill>
                  <a:srgbClr val="FFC000"/>
                </a:solidFill>
              </a:rPr>
              <a:t>primleri</a:t>
            </a:r>
          </a:p>
          <a:p>
            <a:endParaRPr lang="tr-TR" sz="3000" dirty="0">
              <a:solidFill>
                <a:srgbClr val="FFC000"/>
              </a:solidFill>
            </a:endParaRPr>
          </a:p>
          <a:p>
            <a:r>
              <a:rPr lang="tr-TR" sz="3000" dirty="0">
                <a:solidFill>
                  <a:srgbClr val="FFC000"/>
                </a:solidFill>
              </a:rPr>
              <a:t>Diğer</a:t>
            </a:r>
          </a:p>
          <a:p>
            <a:pPr marL="438912" lvl="1" indent="0">
              <a:buNone/>
            </a:pPr>
            <a:r>
              <a:rPr lang="tr-TR" sz="2600" dirty="0" smtClean="0">
                <a:solidFill>
                  <a:schemeClr val="bg1"/>
                </a:solidFill>
              </a:rPr>
              <a:t>ameliyat </a:t>
            </a:r>
            <a:r>
              <a:rPr lang="tr-TR" sz="2600" dirty="0">
                <a:solidFill>
                  <a:schemeClr val="bg1"/>
                </a:solidFill>
              </a:rPr>
              <a:t>riskinde </a:t>
            </a:r>
            <a:r>
              <a:rPr lang="tr-TR" sz="2600" dirty="0" err="1">
                <a:solidFill>
                  <a:schemeClr val="bg1"/>
                </a:solidFill>
              </a:rPr>
              <a:t>artıs</a:t>
            </a:r>
            <a:endParaRPr lang="tr-TR" sz="2600" dirty="0">
              <a:solidFill>
                <a:schemeClr val="bg1"/>
              </a:solidFill>
            </a:endParaRPr>
          </a:p>
          <a:p>
            <a:pPr marL="438912" lvl="1" indent="0">
              <a:buNone/>
            </a:pPr>
            <a:r>
              <a:rPr lang="tr-TR" sz="2600" dirty="0" smtClean="0">
                <a:solidFill>
                  <a:schemeClr val="bg1"/>
                </a:solidFill>
              </a:rPr>
              <a:t>horlama</a:t>
            </a:r>
            <a:endParaRPr lang="tr-TR" sz="2600" dirty="0">
              <a:solidFill>
                <a:schemeClr val="bg1"/>
              </a:solidFill>
            </a:endParaRPr>
          </a:p>
          <a:p>
            <a:pPr marL="64008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72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Amaç kilo kaybı ve azaltılmış vücut ağırlığının korunması</a:t>
            </a:r>
          </a:p>
          <a:p>
            <a:pPr marL="64008" indent="0">
              <a:buNone/>
            </a:pPr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diyet tedavisi</a:t>
            </a:r>
          </a:p>
          <a:p>
            <a:pPr lvl="1">
              <a:buFont typeface="Wingdings" pitchFamily="2" charset="2"/>
              <a:buChar char="Ø"/>
            </a:pPr>
            <a:r>
              <a:rPr lang="tr-T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egzersiz</a:t>
            </a:r>
          </a:p>
          <a:p>
            <a:pPr lvl="1">
              <a:buFont typeface="Wingdings" pitchFamily="2" charset="2"/>
              <a:buChar char="Ø"/>
            </a:pPr>
            <a:r>
              <a:rPr lang="tr-T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ilaç tedavisi</a:t>
            </a:r>
          </a:p>
          <a:p>
            <a:pPr lvl="1">
              <a:buFont typeface="Wingdings" pitchFamily="2" charset="2"/>
              <a:buChar char="Ø"/>
            </a:pPr>
            <a:r>
              <a:rPr lang="tr-TR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tr-T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errahi tedavi</a:t>
            </a:r>
            <a:endParaRPr lang="tr-TR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3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Vücutta insan sağlığını olumsuz şekilde etkileyecek düzeyde yağ miktarının artışı (DSÖ)</a:t>
            </a:r>
          </a:p>
          <a:p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Prevalansı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tüm dünyada giderek artan bir sağlık sorunu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3428" y="22940"/>
            <a:ext cx="9144000" cy="1399032"/>
          </a:xfrm>
        </p:spPr>
        <p:txBody>
          <a:bodyPr/>
          <a:lstStyle/>
          <a:p>
            <a:r>
              <a:rPr lang="tr-TR" dirty="0" smtClean="0"/>
              <a:t>GÜNLÜK KALORİ GEREKSİNİMİ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Dinlenme halindeki vücut enerji tüketimi</a:t>
            </a:r>
          </a:p>
          <a:p>
            <a:endParaRPr lang="tr-TR" dirty="0" smtClean="0">
              <a:solidFill>
                <a:srgbClr val="FFC000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Arial" charset="0"/>
              </a:rPr>
              <a:t>Erkekler </a:t>
            </a:r>
            <a:r>
              <a:rPr lang="tr-TR" dirty="0">
                <a:solidFill>
                  <a:schemeClr val="bg1"/>
                </a:solidFill>
                <a:latin typeface="Arial" charset="0"/>
              </a:rPr>
              <a:t>için REE = 10 x ağırlık(kg) + 6,25 x boy(cm) - 5 x </a:t>
            </a:r>
            <a:r>
              <a:rPr lang="tr-TR" dirty="0" smtClean="0">
                <a:solidFill>
                  <a:schemeClr val="bg1"/>
                </a:solidFill>
                <a:latin typeface="Arial" charset="0"/>
              </a:rPr>
              <a:t>yaş+5</a:t>
            </a:r>
          </a:p>
          <a:p>
            <a:pPr lvl="1">
              <a:buFont typeface="Wingdings" pitchFamily="2" charset="2"/>
              <a:buChar char="Ø"/>
            </a:pPr>
            <a:endParaRPr lang="tr-TR" dirty="0">
              <a:solidFill>
                <a:schemeClr val="bg1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Arial" charset="0"/>
              </a:rPr>
              <a:t>Kadınlar için REE = 10 x ağırlık(kg) + 6,25 x boy(cm) - 5 x yaş </a:t>
            </a:r>
            <a:r>
              <a:rPr lang="tr-TR" dirty="0" smtClean="0">
                <a:solidFill>
                  <a:schemeClr val="bg1"/>
                </a:solidFill>
                <a:latin typeface="Arial" charset="0"/>
              </a:rPr>
              <a:t>– 161</a:t>
            </a:r>
          </a:p>
          <a:p>
            <a:pPr lvl="1">
              <a:buFont typeface="Wingdings" pitchFamily="2" charset="2"/>
              <a:buChar char="Ø"/>
            </a:pPr>
            <a:endParaRPr lang="tr-TR" dirty="0" smtClean="0">
              <a:solidFill>
                <a:schemeClr val="bg1"/>
              </a:solidFill>
              <a:latin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Arial" charset="0"/>
              </a:rPr>
              <a:t>Aynı kiloyu korumasını sağlayacak gerekli günlük kalori miktarı = REE X aktivite faktörünün (</a:t>
            </a:r>
            <a:r>
              <a:rPr lang="tr-TR" dirty="0" smtClean="0">
                <a:solidFill>
                  <a:schemeClr val="bg1"/>
                </a:solidFill>
                <a:latin typeface="Arial" charset="0"/>
              </a:rPr>
              <a:t>AF)</a:t>
            </a:r>
          </a:p>
          <a:p>
            <a:pPr marL="537210" lvl="1" indent="0">
              <a:buNone/>
            </a:pPr>
            <a:endParaRPr lang="tr-TR" sz="2100" dirty="0">
              <a:solidFill>
                <a:schemeClr val="bg1"/>
              </a:solidFill>
              <a:latin typeface="Arial" charset="0"/>
            </a:endParaRPr>
          </a:p>
          <a:p>
            <a:pPr marL="537210" lvl="1" indent="0">
              <a:buNone/>
            </a:pPr>
            <a:r>
              <a:rPr lang="tr-TR" sz="1900" dirty="0" smtClean="0">
                <a:solidFill>
                  <a:schemeClr val="bg1"/>
                </a:solidFill>
                <a:latin typeface="Arial" charset="0"/>
              </a:rPr>
              <a:t>Verilen </a:t>
            </a:r>
            <a:r>
              <a:rPr lang="tr-TR" sz="1900" dirty="0">
                <a:solidFill>
                  <a:schemeClr val="bg1"/>
                </a:solidFill>
                <a:latin typeface="Arial" charset="0"/>
              </a:rPr>
              <a:t>günlük aktivite çeşidi hafif egzersizi içeriyorsa AF erkekler için 1.6, kadınlarda </a:t>
            </a:r>
            <a:r>
              <a:rPr lang="tr-TR" sz="1900" dirty="0" smtClean="0">
                <a:solidFill>
                  <a:schemeClr val="bg1"/>
                </a:solidFill>
                <a:latin typeface="Arial" charset="0"/>
              </a:rPr>
              <a:t>1.5, yoğun </a:t>
            </a:r>
            <a:r>
              <a:rPr lang="tr-TR" sz="1900" dirty="0">
                <a:solidFill>
                  <a:schemeClr val="bg1"/>
                </a:solidFill>
                <a:latin typeface="Arial" charset="0"/>
              </a:rPr>
              <a:t>aktivitede AF erkekte </a:t>
            </a:r>
            <a:r>
              <a:rPr lang="tr-TR" sz="1900" dirty="0" smtClean="0">
                <a:solidFill>
                  <a:schemeClr val="bg1"/>
                </a:solidFill>
                <a:latin typeface="Arial" charset="0"/>
              </a:rPr>
              <a:t>1.7 kadınlarda </a:t>
            </a:r>
            <a:r>
              <a:rPr lang="tr-TR" sz="1900" dirty="0">
                <a:solidFill>
                  <a:schemeClr val="bg1"/>
                </a:solidFill>
                <a:latin typeface="Arial" charset="0"/>
              </a:rPr>
              <a:t>1.6</a:t>
            </a:r>
          </a:p>
          <a:p>
            <a:pPr marL="64008" indent="0">
              <a:buNone/>
            </a:pPr>
            <a:r>
              <a:rPr lang="tr-TR" sz="1900" dirty="0" smtClean="0">
                <a:solidFill>
                  <a:schemeClr val="bg1"/>
                </a:solidFill>
              </a:rPr>
              <a:t>       (</a:t>
            </a:r>
            <a:r>
              <a:rPr lang="tr-TR" sz="1900" dirty="0">
                <a:solidFill>
                  <a:schemeClr val="bg1"/>
                </a:solidFill>
              </a:rPr>
              <a:t>REE; </a:t>
            </a:r>
            <a:r>
              <a:rPr lang="tr-TR" sz="1900" dirty="0" err="1">
                <a:solidFill>
                  <a:schemeClr val="bg1"/>
                </a:solidFill>
              </a:rPr>
              <a:t>Resting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Energy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Expenditure</a:t>
            </a:r>
            <a:r>
              <a:rPr lang="tr-TR" sz="1900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307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88640"/>
            <a:ext cx="9083352" cy="1399032"/>
          </a:xfrm>
        </p:spPr>
        <p:txBody>
          <a:bodyPr/>
          <a:lstStyle/>
          <a:p>
            <a:r>
              <a:rPr lang="tr-TR" dirty="0"/>
              <a:t>GÜNLÜK KALORİ GEREKSİNİMİ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72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Hedef haftada </a:t>
            </a:r>
            <a:r>
              <a:rPr lang="tr-TR" dirty="0">
                <a:solidFill>
                  <a:schemeClr val="bg1"/>
                </a:solidFill>
              </a:rPr>
              <a:t>0,5-1 </a:t>
            </a:r>
            <a:r>
              <a:rPr lang="tr-TR" dirty="0" smtClean="0">
                <a:solidFill>
                  <a:schemeClr val="bg1"/>
                </a:solidFill>
              </a:rPr>
              <a:t>kg ağırlık kaybı, günlük gerekli  </a:t>
            </a:r>
            <a:r>
              <a:rPr lang="tr-TR" dirty="0">
                <a:solidFill>
                  <a:schemeClr val="bg1"/>
                </a:solidFill>
              </a:rPr>
              <a:t>kalori miktarından 500-1000 </a:t>
            </a:r>
            <a:r>
              <a:rPr lang="tr-TR" dirty="0" err="1">
                <a:solidFill>
                  <a:schemeClr val="bg1"/>
                </a:solidFill>
              </a:rPr>
              <a:t>kcal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>
                <a:solidFill>
                  <a:schemeClr val="bg1"/>
                </a:solidFill>
              </a:rPr>
              <a:t>eksik </a:t>
            </a:r>
            <a:r>
              <a:rPr lang="tr-TR" smtClean="0">
                <a:solidFill>
                  <a:schemeClr val="bg1"/>
                </a:solidFill>
              </a:rPr>
              <a:t>diyet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78"/>
            <a:ext cx="9144000" cy="688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3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73274"/>
          </a:xfrm>
        </p:spPr>
        <p:txBody>
          <a:bodyPr/>
          <a:lstStyle/>
          <a:p>
            <a:r>
              <a:rPr lang="tr-TR" dirty="0" smtClean="0"/>
              <a:t>EGZERSİZ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904656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45-60 dakika (</a:t>
            </a:r>
            <a:r>
              <a:rPr lang="tr-TR" dirty="0" err="1">
                <a:solidFill>
                  <a:schemeClr val="bg1"/>
                </a:solidFill>
              </a:rPr>
              <a:t>dk</a:t>
            </a:r>
            <a:r>
              <a:rPr lang="tr-TR" dirty="0">
                <a:solidFill>
                  <a:schemeClr val="bg1"/>
                </a:solidFill>
              </a:rPr>
              <a:t>) voleybol,</a:t>
            </a:r>
          </a:p>
          <a:p>
            <a:r>
              <a:rPr lang="tr-TR" dirty="0">
                <a:solidFill>
                  <a:schemeClr val="bg1"/>
                </a:solidFill>
              </a:rPr>
              <a:t>45 </a:t>
            </a:r>
            <a:r>
              <a:rPr lang="tr-TR" dirty="0" err="1">
                <a:solidFill>
                  <a:schemeClr val="bg1"/>
                </a:solidFill>
              </a:rPr>
              <a:t>dk</a:t>
            </a:r>
            <a:r>
              <a:rPr lang="tr-TR" dirty="0">
                <a:solidFill>
                  <a:schemeClr val="bg1"/>
                </a:solidFill>
              </a:rPr>
              <a:t> futbol, 35 </a:t>
            </a:r>
            <a:r>
              <a:rPr lang="tr-TR" dirty="0" err="1">
                <a:solidFill>
                  <a:schemeClr val="bg1"/>
                </a:solidFill>
              </a:rPr>
              <a:t>dk</a:t>
            </a:r>
            <a:r>
              <a:rPr lang="tr-TR" dirty="0">
                <a:solidFill>
                  <a:schemeClr val="bg1"/>
                </a:solidFill>
              </a:rPr>
              <a:t> hızlı tempo yürüyüş, </a:t>
            </a:r>
          </a:p>
          <a:p>
            <a:r>
              <a:rPr lang="tr-TR" dirty="0">
                <a:solidFill>
                  <a:schemeClr val="bg1"/>
                </a:solidFill>
              </a:rPr>
              <a:t>30 </a:t>
            </a:r>
            <a:r>
              <a:rPr lang="tr-TR" dirty="0" err="1">
                <a:solidFill>
                  <a:schemeClr val="bg1"/>
                </a:solidFill>
              </a:rPr>
              <a:t>dk</a:t>
            </a:r>
            <a:r>
              <a:rPr lang="tr-TR" dirty="0">
                <a:solidFill>
                  <a:schemeClr val="bg1"/>
                </a:solidFill>
              </a:rPr>
              <a:t> bisiklete binme, </a:t>
            </a:r>
          </a:p>
          <a:p>
            <a:r>
              <a:rPr lang="tr-TR" dirty="0">
                <a:solidFill>
                  <a:schemeClr val="bg1"/>
                </a:solidFill>
              </a:rPr>
              <a:t>30 </a:t>
            </a:r>
            <a:r>
              <a:rPr lang="tr-TR" dirty="0" err="1">
                <a:solidFill>
                  <a:schemeClr val="bg1"/>
                </a:solidFill>
              </a:rPr>
              <a:t>dk</a:t>
            </a:r>
            <a:r>
              <a:rPr lang="tr-TR" dirty="0">
                <a:solidFill>
                  <a:schemeClr val="bg1"/>
                </a:solidFill>
              </a:rPr>
              <a:t> hızlı dans etme, </a:t>
            </a:r>
          </a:p>
          <a:p>
            <a:r>
              <a:rPr lang="tr-TR" dirty="0">
                <a:solidFill>
                  <a:schemeClr val="bg1"/>
                </a:solidFill>
              </a:rPr>
              <a:t>20 </a:t>
            </a:r>
            <a:r>
              <a:rPr lang="tr-TR" dirty="0" err="1">
                <a:solidFill>
                  <a:schemeClr val="bg1"/>
                </a:solidFill>
              </a:rPr>
              <a:t>dk</a:t>
            </a:r>
            <a:r>
              <a:rPr lang="tr-TR" dirty="0">
                <a:solidFill>
                  <a:schemeClr val="bg1"/>
                </a:solidFill>
              </a:rPr>
              <a:t> yüzme, </a:t>
            </a:r>
          </a:p>
          <a:p>
            <a:r>
              <a:rPr lang="tr-TR" dirty="0">
                <a:solidFill>
                  <a:schemeClr val="bg1"/>
                </a:solidFill>
              </a:rPr>
              <a:t>15 </a:t>
            </a:r>
            <a:r>
              <a:rPr lang="tr-TR" dirty="0" err="1">
                <a:solidFill>
                  <a:schemeClr val="bg1"/>
                </a:solidFill>
              </a:rPr>
              <a:t>dk</a:t>
            </a:r>
            <a:r>
              <a:rPr lang="tr-TR" dirty="0">
                <a:solidFill>
                  <a:schemeClr val="bg1"/>
                </a:solidFill>
              </a:rPr>
              <a:t> ip atlama gibi sporlar ya da</a:t>
            </a:r>
          </a:p>
          <a:p>
            <a:r>
              <a:rPr lang="tr-TR" dirty="0">
                <a:solidFill>
                  <a:schemeClr val="bg1"/>
                </a:solidFill>
              </a:rPr>
              <a:t>45-60 </a:t>
            </a:r>
            <a:r>
              <a:rPr lang="tr-TR" dirty="0" err="1">
                <a:solidFill>
                  <a:schemeClr val="bg1"/>
                </a:solidFill>
              </a:rPr>
              <a:t>dk</a:t>
            </a:r>
            <a:r>
              <a:rPr lang="tr-TR" dirty="0">
                <a:solidFill>
                  <a:schemeClr val="bg1"/>
                </a:solidFill>
              </a:rPr>
              <a:t> araba yıkama, </a:t>
            </a:r>
          </a:p>
          <a:p>
            <a:r>
              <a:rPr lang="tr-TR" dirty="0">
                <a:solidFill>
                  <a:schemeClr val="bg1"/>
                </a:solidFill>
              </a:rPr>
              <a:t>45-60 </a:t>
            </a:r>
            <a:r>
              <a:rPr lang="tr-TR" dirty="0" err="1">
                <a:solidFill>
                  <a:schemeClr val="bg1"/>
                </a:solidFill>
              </a:rPr>
              <a:t>dk</a:t>
            </a:r>
            <a:r>
              <a:rPr lang="tr-TR" dirty="0">
                <a:solidFill>
                  <a:schemeClr val="bg1"/>
                </a:solidFill>
              </a:rPr>
              <a:t> cam ya da yer silme, </a:t>
            </a:r>
          </a:p>
          <a:p>
            <a:r>
              <a:rPr lang="tr-TR" dirty="0">
                <a:solidFill>
                  <a:schemeClr val="bg1"/>
                </a:solidFill>
              </a:rPr>
              <a:t>30-45 dakika bahçe işi, </a:t>
            </a:r>
          </a:p>
          <a:p>
            <a:r>
              <a:rPr lang="tr-TR" dirty="0">
                <a:solidFill>
                  <a:schemeClr val="bg1"/>
                </a:solidFill>
              </a:rPr>
              <a:t>30 </a:t>
            </a:r>
            <a:r>
              <a:rPr lang="tr-TR" dirty="0" err="1">
                <a:solidFill>
                  <a:schemeClr val="bg1"/>
                </a:solidFill>
              </a:rPr>
              <a:t>dk</a:t>
            </a:r>
            <a:r>
              <a:rPr lang="tr-TR" dirty="0">
                <a:solidFill>
                  <a:schemeClr val="bg1"/>
                </a:solidFill>
              </a:rPr>
              <a:t> yaprak tırmıklamak, </a:t>
            </a:r>
          </a:p>
          <a:p>
            <a:r>
              <a:rPr lang="tr-TR" dirty="0">
                <a:solidFill>
                  <a:schemeClr val="bg1"/>
                </a:solidFill>
              </a:rPr>
              <a:t>15 dakika kar temizlemek ya da 15 </a:t>
            </a:r>
            <a:r>
              <a:rPr lang="tr-TR" dirty="0" err="1">
                <a:solidFill>
                  <a:schemeClr val="bg1"/>
                </a:solidFill>
              </a:rPr>
              <a:t>dk</a:t>
            </a:r>
            <a:r>
              <a:rPr lang="tr-TR" dirty="0">
                <a:solidFill>
                  <a:schemeClr val="bg1"/>
                </a:solidFill>
              </a:rPr>
              <a:t> merdiven çıkmak. </a:t>
            </a:r>
          </a:p>
          <a:p>
            <a:r>
              <a:rPr lang="tr-TR" dirty="0">
                <a:solidFill>
                  <a:schemeClr val="bg1"/>
                </a:solidFill>
              </a:rPr>
              <a:t>Başlangıçta ya da çok </a:t>
            </a:r>
            <a:r>
              <a:rPr lang="tr-TR" dirty="0" err="1">
                <a:solidFill>
                  <a:schemeClr val="bg1"/>
                </a:solidFill>
              </a:rPr>
              <a:t>sedanter</a:t>
            </a:r>
            <a:r>
              <a:rPr lang="tr-TR" dirty="0">
                <a:solidFill>
                  <a:schemeClr val="bg1"/>
                </a:solidFill>
              </a:rPr>
              <a:t> yaşam tarzı olanlarda çok hafif egzersizlerle başlanarak yoğunluk hasta uyumuna göre artırılmalıdır</a:t>
            </a:r>
          </a:p>
        </p:txBody>
      </p:sp>
    </p:spTree>
    <p:extLst>
      <p:ext uri="{BB962C8B-B14F-4D97-AF65-F5344CB8AC3E}">
        <p14:creationId xmlns:p14="http://schemas.microsoft.com/office/powerpoint/2010/main" val="27859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FARMAKOLOJİK 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Sibutramin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SNRI 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Doyma hissini artırır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HT, kalp yetmezliği, aritmide dikkat</a:t>
            </a:r>
          </a:p>
          <a:p>
            <a:pPr marL="537210" lvl="1" indent="0"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pPr marL="537210" lvl="1" indent="0">
              <a:buNone/>
            </a:pP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FARMAKOLOJİK TEDAVİ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Orlistat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tr-TR" dirty="0" err="1">
                <a:solidFill>
                  <a:schemeClr val="bg1"/>
                </a:solidFill>
              </a:rPr>
              <a:t>g</a:t>
            </a:r>
            <a:r>
              <a:rPr lang="tr-TR" dirty="0" err="1" smtClean="0">
                <a:solidFill>
                  <a:schemeClr val="bg1"/>
                </a:solidFill>
              </a:rPr>
              <a:t>astrik</a:t>
            </a:r>
            <a:r>
              <a:rPr lang="tr-TR" dirty="0" smtClean="0">
                <a:solidFill>
                  <a:schemeClr val="bg1"/>
                </a:solidFill>
              </a:rPr>
              <a:t> ve </a:t>
            </a:r>
            <a:r>
              <a:rPr lang="tr-TR" dirty="0" err="1" smtClean="0">
                <a:solidFill>
                  <a:schemeClr val="bg1"/>
                </a:solidFill>
              </a:rPr>
              <a:t>pankreatik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lipaz</a:t>
            </a:r>
            <a:r>
              <a:rPr lang="tr-TR" dirty="0" smtClean="0">
                <a:solidFill>
                  <a:schemeClr val="bg1"/>
                </a:solidFill>
              </a:rPr>
              <a:t> inhibitörü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>
                <a:solidFill>
                  <a:schemeClr val="bg1"/>
                </a:solidFill>
              </a:rPr>
              <a:t>y</a:t>
            </a:r>
            <a:r>
              <a:rPr lang="tr-TR" dirty="0" smtClean="0">
                <a:solidFill>
                  <a:schemeClr val="bg1"/>
                </a:solidFill>
              </a:rPr>
              <a:t>ağ emiliminde azalma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sistemik etki düşük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>
                <a:solidFill>
                  <a:schemeClr val="bg1"/>
                </a:solidFill>
              </a:rPr>
              <a:t>v</a:t>
            </a:r>
            <a:r>
              <a:rPr lang="tr-TR" dirty="0" smtClean="0">
                <a:solidFill>
                  <a:schemeClr val="bg1"/>
                </a:solidFill>
              </a:rPr>
              <a:t>itamin eksikliği</a:t>
            </a:r>
          </a:p>
          <a:p>
            <a:pPr>
              <a:buFont typeface="Wingdings" pitchFamily="2" charset="2"/>
              <a:buChar char="Ø"/>
            </a:pPr>
            <a:endParaRPr lang="tr-TR" dirty="0" smtClean="0">
              <a:solidFill>
                <a:schemeClr val="bg1"/>
              </a:solidFill>
            </a:endParaRPr>
          </a:p>
          <a:p>
            <a:pPr marL="64008" indent="0">
              <a:buNone/>
            </a:pP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FARMAKOLOJİK TEDAVİ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Topiramate</a:t>
            </a:r>
            <a:r>
              <a:rPr lang="tr-TR" dirty="0" smtClean="0">
                <a:solidFill>
                  <a:schemeClr val="bg1"/>
                </a:solidFill>
              </a:rPr>
              <a:t>: </a:t>
            </a:r>
            <a:r>
              <a:rPr lang="tr-TR" sz="2700" dirty="0" err="1" smtClean="0">
                <a:solidFill>
                  <a:schemeClr val="bg1"/>
                </a:solidFill>
              </a:rPr>
              <a:t>antikonvülzan</a:t>
            </a:r>
            <a:r>
              <a:rPr lang="tr-TR" sz="2700" dirty="0" smtClean="0">
                <a:solidFill>
                  <a:schemeClr val="bg1"/>
                </a:solidFill>
              </a:rPr>
              <a:t>, iştahta azalma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Rh-leptin</a:t>
            </a:r>
            <a:r>
              <a:rPr lang="tr-TR" dirty="0" smtClean="0">
                <a:solidFill>
                  <a:schemeClr val="bg1"/>
                </a:solidFill>
              </a:rPr>
              <a:t>: </a:t>
            </a:r>
            <a:r>
              <a:rPr lang="tr-TR" sz="2700" dirty="0" err="1" smtClean="0">
                <a:solidFill>
                  <a:schemeClr val="bg1"/>
                </a:solidFill>
              </a:rPr>
              <a:t>leptin</a:t>
            </a:r>
            <a:r>
              <a:rPr lang="tr-TR" sz="2700" dirty="0" smtClean="0">
                <a:solidFill>
                  <a:schemeClr val="bg1"/>
                </a:solidFill>
              </a:rPr>
              <a:t> yokluğunda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Rimonabant</a:t>
            </a:r>
            <a:r>
              <a:rPr lang="tr-TR" dirty="0" smtClean="0">
                <a:solidFill>
                  <a:schemeClr val="bg1"/>
                </a:solidFill>
              </a:rPr>
              <a:t>: - </a:t>
            </a:r>
            <a:r>
              <a:rPr lang="tr-TR" sz="2700" dirty="0" smtClean="0">
                <a:solidFill>
                  <a:schemeClr val="bg1"/>
                </a:solidFill>
              </a:rPr>
              <a:t>CB-1 reseptör antagonisti</a:t>
            </a:r>
            <a:r>
              <a:rPr lang="tr-TR" dirty="0" smtClean="0">
                <a:solidFill>
                  <a:schemeClr val="bg1"/>
                </a:solidFill>
              </a:rPr>
              <a:t>,</a:t>
            </a:r>
          </a:p>
          <a:p>
            <a:pPr marL="64008" indent="0">
              <a:buNone/>
            </a:pP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                        - </a:t>
            </a:r>
            <a:r>
              <a:rPr lang="tr-TR" sz="2700" dirty="0" err="1" smtClean="0">
                <a:solidFill>
                  <a:schemeClr val="bg1"/>
                </a:solidFill>
              </a:rPr>
              <a:t>metabolik</a:t>
            </a:r>
            <a:r>
              <a:rPr lang="tr-TR" sz="2700" dirty="0" smtClean="0">
                <a:solidFill>
                  <a:schemeClr val="bg1"/>
                </a:solidFill>
              </a:rPr>
              <a:t> sendromda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PPAR-  </a:t>
            </a:r>
            <a:r>
              <a:rPr lang="tr-TR" dirty="0" err="1" smtClean="0">
                <a:solidFill>
                  <a:schemeClr val="bg1"/>
                </a:solidFill>
              </a:rPr>
              <a:t>agonistleri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NPY antagonistleri</a:t>
            </a:r>
            <a:r>
              <a:rPr lang="tr-TR" sz="2700" dirty="0" smtClean="0">
                <a:solidFill>
                  <a:schemeClr val="bg1"/>
                </a:solidFill>
              </a:rPr>
              <a:t>: iştahta azalma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CCK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GLP-1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13745"/>
            <a:ext cx="9721080" cy="1152128"/>
          </a:xfrm>
        </p:spPr>
        <p:txBody>
          <a:bodyPr>
            <a:noAutofit/>
          </a:bodyPr>
          <a:lstStyle/>
          <a:p>
            <a:r>
              <a:rPr lang="tr-TR" sz="3800" dirty="0"/>
              <a:t>Mayo </a:t>
            </a:r>
            <a:r>
              <a:rPr lang="tr-TR" sz="3800" dirty="0" err="1"/>
              <a:t>Klinik’in</a:t>
            </a:r>
            <a:r>
              <a:rPr lang="tr-TR" sz="3800" dirty="0"/>
              <a:t> </a:t>
            </a:r>
            <a:r>
              <a:rPr lang="tr-TR" sz="3800" dirty="0" err="1"/>
              <a:t>obezitede</a:t>
            </a:r>
            <a:r>
              <a:rPr lang="tr-TR" sz="3800" dirty="0"/>
              <a:t> ilaç </a:t>
            </a:r>
            <a:r>
              <a:rPr lang="tr-TR" sz="3800" dirty="0" smtClean="0"/>
              <a:t/>
            </a:r>
            <a:br>
              <a:rPr lang="tr-TR" sz="3800" dirty="0" smtClean="0"/>
            </a:br>
            <a:r>
              <a:rPr lang="tr-TR" sz="3800" dirty="0" smtClean="0"/>
              <a:t>tedavisi </a:t>
            </a:r>
            <a:r>
              <a:rPr lang="tr-TR" sz="3800" dirty="0" err="1" smtClean="0"/>
              <a:t>endikasyonları</a:t>
            </a:r>
            <a:r>
              <a:rPr lang="tr-TR" sz="3800" dirty="0" smtClean="0"/>
              <a:t> (2007)</a:t>
            </a:r>
            <a:endParaRPr lang="tr-TR" sz="3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264696"/>
          </a:xfrm>
        </p:spPr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endParaRPr lang="tr-TR" sz="3600" b="1" dirty="0" smtClean="0">
              <a:solidFill>
                <a:schemeClr val="accent1"/>
              </a:solidFill>
            </a:endParaRPr>
          </a:p>
          <a:p>
            <a:pPr marL="64008" indent="0">
              <a:buNone/>
            </a:pPr>
            <a:endParaRPr lang="tr-TR" dirty="0">
              <a:solidFill>
                <a:schemeClr val="accent1"/>
              </a:solidFill>
            </a:endParaRPr>
          </a:p>
          <a:p>
            <a:r>
              <a:rPr lang="tr-TR" sz="3300" dirty="0" smtClean="0">
                <a:solidFill>
                  <a:schemeClr val="bg1"/>
                </a:solidFill>
              </a:rPr>
              <a:t> </a:t>
            </a:r>
            <a:r>
              <a:rPr lang="tr-TR" sz="3300" dirty="0">
                <a:solidFill>
                  <a:schemeClr val="bg1"/>
                </a:solidFill>
              </a:rPr>
              <a:t>Beden kitle indeksi 30 kg/m2 veya 27 kg/m2 ve birlikte </a:t>
            </a:r>
            <a:r>
              <a:rPr lang="tr-TR" sz="3300" dirty="0" smtClean="0">
                <a:solidFill>
                  <a:schemeClr val="bg1"/>
                </a:solidFill>
              </a:rPr>
              <a:t>bir veya </a:t>
            </a:r>
            <a:r>
              <a:rPr lang="tr-TR" sz="3300" dirty="0">
                <a:solidFill>
                  <a:schemeClr val="bg1"/>
                </a:solidFill>
              </a:rPr>
              <a:t>daha fazla ve kilo vermekle gerilemeyeceği </a:t>
            </a:r>
            <a:r>
              <a:rPr lang="tr-TR" sz="3300" dirty="0" err="1" smtClean="0">
                <a:solidFill>
                  <a:schemeClr val="bg1"/>
                </a:solidFill>
              </a:rPr>
              <a:t>düsünülen</a:t>
            </a:r>
            <a:r>
              <a:rPr lang="tr-TR" sz="3300" dirty="0" smtClean="0">
                <a:solidFill>
                  <a:schemeClr val="bg1"/>
                </a:solidFill>
              </a:rPr>
              <a:t> komplikasyon </a:t>
            </a:r>
            <a:r>
              <a:rPr lang="tr-TR" sz="3300" dirty="0" err="1" smtClean="0">
                <a:solidFill>
                  <a:schemeClr val="bg1"/>
                </a:solidFill>
              </a:rPr>
              <a:t>varsA</a:t>
            </a:r>
            <a:endParaRPr lang="tr-TR" sz="3300" dirty="0" smtClean="0">
              <a:solidFill>
                <a:schemeClr val="bg1"/>
              </a:solidFill>
            </a:endParaRPr>
          </a:p>
          <a:p>
            <a:endParaRPr lang="tr-TR" sz="3300" dirty="0">
              <a:solidFill>
                <a:schemeClr val="bg1"/>
              </a:solidFill>
            </a:endParaRPr>
          </a:p>
          <a:p>
            <a:r>
              <a:rPr lang="tr-TR" sz="3300" dirty="0" smtClean="0">
                <a:solidFill>
                  <a:schemeClr val="bg1"/>
                </a:solidFill>
              </a:rPr>
              <a:t> </a:t>
            </a:r>
            <a:r>
              <a:rPr lang="tr-TR" sz="3300" dirty="0">
                <a:solidFill>
                  <a:schemeClr val="bg1"/>
                </a:solidFill>
              </a:rPr>
              <a:t>Daha önceki diyet ve egzersizden </a:t>
            </a:r>
            <a:r>
              <a:rPr lang="tr-TR" sz="3300" dirty="0" err="1">
                <a:solidFill>
                  <a:schemeClr val="bg1"/>
                </a:solidFill>
              </a:rPr>
              <a:t>olusan</a:t>
            </a:r>
            <a:r>
              <a:rPr lang="tr-TR" sz="3300" dirty="0">
                <a:solidFill>
                  <a:schemeClr val="bg1"/>
                </a:solidFill>
              </a:rPr>
              <a:t> konservatif </a:t>
            </a:r>
            <a:r>
              <a:rPr lang="tr-TR" sz="3300" dirty="0" smtClean="0">
                <a:solidFill>
                  <a:schemeClr val="bg1"/>
                </a:solidFill>
              </a:rPr>
              <a:t>tedaviye cevapsızlık</a:t>
            </a:r>
          </a:p>
          <a:p>
            <a:endParaRPr lang="tr-TR" sz="3300" dirty="0">
              <a:solidFill>
                <a:schemeClr val="bg1"/>
              </a:solidFill>
            </a:endParaRPr>
          </a:p>
          <a:p>
            <a:r>
              <a:rPr lang="tr-TR" sz="3300" dirty="0" smtClean="0">
                <a:solidFill>
                  <a:schemeClr val="bg1"/>
                </a:solidFill>
              </a:rPr>
              <a:t> </a:t>
            </a:r>
            <a:r>
              <a:rPr lang="tr-TR" sz="3300" dirty="0">
                <a:solidFill>
                  <a:schemeClr val="bg1"/>
                </a:solidFill>
              </a:rPr>
              <a:t>Hasta </a:t>
            </a:r>
            <a:r>
              <a:rPr lang="tr-TR" sz="3300" dirty="0" err="1">
                <a:solidFill>
                  <a:schemeClr val="bg1"/>
                </a:solidFill>
              </a:rPr>
              <a:t>farmakoterapiye</a:t>
            </a:r>
            <a:r>
              <a:rPr lang="tr-TR" sz="3300" dirty="0">
                <a:solidFill>
                  <a:schemeClr val="bg1"/>
                </a:solidFill>
              </a:rPr>
              <a:t> </a:t>
            </a:r>
            <a:r>
              <a:rPr lang="tr-TR" sz="3300" dirty="0" err="1">
                <a:solidFill>
                  <a:schemeClr val="bg1"/>
                </a:solidFill>
              </a:rPr>
              <a:t>baslamadan</a:t>
            </a:r>
            <a:r>
              <a:rPr lang="tr-TR" sz="3300" dirty="0">
                <a:solidFill>
                  <a:schemeClr val="bg1"/>
                </a:solidFill>
              </a:rPr>
              <a:t> önce 2-4 haftalık diyet </a:t>
            </a:r>
            <a:r>
              <a:rPr lang="tr-TR" sz="3300" dirty="0" smtClean="0">
                <a:solidFill>
                  <a:schemeClr val="bg1"/>
                </a:solidFill>
              </a:rPr>
              <a:t>ve egzersizdeki </a:t>
            </a:r>
            <a:r>
              <a:rPr lang="tr-TR" sz="3300" dirty="0">
                <a:solidFill>
                  <a:schemeClr val="bg1"/>
                </a:solidFill>
              </a:rPr>
              <a:t>ilk </a:t>
            </a:r>
            <a:r>
              <a:rPr lang="tr-TR" sz="3300" dirty="0" err="1">
                <a:solidFill>
                  <a:schemeClr val="bg1"/>
                </a:solidFill>
              </a:rPr>
              <a:t>değisiklikler</a:t>
            </a:r>
            <a:r>
              <a:rPr lang="tr-TR" sz="3300" dirty="0">
                <a:solidFill>
                  <a:schemeClr val="bg1"/>
                </a:solidFill>
              </a:rPr>
              <a:t> denemesini uygulamayı </a:t>
            </a:r>
            <a:r>
              <a:rPr lang="tr-TR" sz="3300" dirty="0" smtClean="0">
                <a:solidFill>
                  <a:schemeClr val="bg1"/>
                </a:solidFill>
              </a:rPr>
              <a:t>kabul etmeli</a:t>
            </a:r>
          </a:p>
          <a:p>
            <a:endParaRPr lang="tr-TR" sz="3300" dirty="0">
              <a:solidFill>
                <a:schemeClr val="bg1"/>
              </a:solidFill>
            </a:endParaRPr>
          </a:p>
          <a:p>
            <a:r>
              <a:rPr lang="tr-TR" sz="3300" dirty="0" smtClean="0">
                <a:solidFill>
                  <a:schemeClr val="bg1"/>
                </a:solidFill>
              </a:rPr>
              <a:t> </a:t>
            </a:r>
            <a:r>
              <a:rPr lang="tr-TR" sz="3300" dirty="0">
                <a:solidFill>
                  <a:schemeClr val="bg1"/>
                </a:solidFill>
              </a:rPr>
              <a:t>Hasta farmakolojik tedavi altında iken diyet, egzersiz </a:t>
            </a:r>
            <a:r>
              <a:rPr lang="tr-TR" sz="3300" dirty="0" smtClean="0">
                <a:solidFill>
                  <a:schemeClr val="bg1"/>
                </a:solidFill>
              </a:rPr>
              <a:t>ve </a:t>
            </a:r>
            <a:r>
              <a:rPr lang="tr-TR" sz="3300" dirty="0" err="1" smtClean="0">
                <a:solidFill>
                  <a:schemeClr val="bg1"/>
                </a:solidFill>
              </a:rPr>
              <a:t>davranıs</a:t>
            </a:r>
            <a:r>
              <a:rPr lang="tr-TR" sz="3300" dirty="0" smtClean="0">
                <a:solidFill>
                  <a:schemeClr val="bg1"/>
                </a:solidFill>
              </a:rPr>
              <a:t> </a:t>
            </a:r>
            <a:r>
              <a:rPr lang="tr-TR" sz="3300" dirty="0" err="1">
                <a:solidFill>
                  <a:schemeClr val="bg1"/>
                </a:solidFill>
              </a:rPr>
              <a:t>değisikliği</a:t>
            </a:r>
            <a:r>
              <a:rPr lang="tr-TR" sz="3300" dirty="0">
                <a:solidFill>
                  <a:schemeClr val="bg1"/>
                </a:solidFill>
              </a:rPr>
              <a:t> tedavilerini sürdürmeyi kabul </a:t>
            </a:r>
            <a:r>
              <a:rPr lang="tr-TR" sz="3300" dirty="0" smtClean="0">
                <a:solidFill>
                  <a:schemeClr val="bg1"/>
                </a:solidFill>
              </a:rPr>
              <a:t>etmeli</a:t>
            </a:r>
          </a:p>
          <a:p>
            <a:endParaRPr lang="tr-TR" sz="3300" dirty="0">
              <a:solidFill>
                <a:schemeClr val="bg1"/>
              </a:solidFill>
            </a:endParaRPr>
          </a:p>
          <a:p>
            <a:r>
              <a:rPr lang="tr-TR" sz="3300" dirty="0" smtClean="0">
                <a:solidFill>
                  <a:schemeClr val="bg1"/>
                </a:solidFill>
              </a:rPr>
              <a:t> </a:t>
            </a:r>
            <a:r>
              <a:rPr lang="tr-TR" sz="3300" dirty="0">
                <a:solidFill>
                  <a:schemeClr val="bg1"/>
                </a:solidFill>
              </a:rPr>
              <a:t>Hasta takip için periyodik kontrolleri kabul </a:t>
            </a:r>
            <a:r>
              <a:rPr lang="tr-TR" sz="3300" dirty="0" smtClean="0">
                <a:solidFill>
                  <a:schemeClr val="bg1"/>
                </a:solidFill>
              </a:rPr>
              <a:t>etmeli</a:t>
            </a:r>
          </a:p>
          <a:p>
            <a:endParaRPr lang="tr-TR" sz="3300" dirty="0">
              <a:solidFill>
                <a:schemeClr val="bg1"/>
              </a:solidFill>
            </a:endParaRPr>
          </a:p>
          <a:p>
            <a:r>
              <a:rPr lang="tr-TR" sz="3300" dirty="0" smtClean="0">
                <a:solidFill>
                  <a:schemeClr val="bg1"/>
                </a:solidFill>
              </a:rPr>
              <a:t> </a:t>
            </a:r>
            <a:r>
              <a:rPr lang="tr-TR" sz="3300" dirty="0" err="1">
                <a:solidFill>
                  <a:schemeClr val="bg1"/>
                </a:solidFill>
              </a:rPr>
              <a:t>Premenapozal</a:t>
            </a:r>
            <a:r>
              <a:rPr lang="tr-TR" sz="3300" dirty="0">
                <a:solidFill>
                  <a:schemeClr val="bg1"/>
                </a:solidFill>
              </a:rPr>
              <a:t> kadınlar (çocuk doğurabilecek olanlar) </a:t>
            </a:r>
            <a:r>
              <a:rPr lang="tr-TR" sz="3300" dirty="0" smtClean="0">
                <a:solidFill>
                  <a:schemeClr val="bg1"/>
                </a:solidFill>
              </a:rPr>
              <a:t>bir gebelik </a:t>
            </a:r>
            <a:r>
              <a:rPr lang="tr-TR" sz="3300" dirty="0">
                <a:solidFill>
                  <a:schemeClr val="bg1"/>
                </a:solidFill>
              </a:rPr>
              <a:t>önleme yöntemi seçip </a:t>
            </a:r>
            <a:r>
              <a:rPr lang="tr-TR" sz="3300" dirty="0" smtClean="0">
                <a:solidFill>
                  <a:schemeClr val="bg1"/>
                </a:solidFill>
              </a:rPr>
              <a:t>kullanmalı</a:t>
            </a:r>
          </a:p>
          <a:p>
            <a:endParaRPr lang="tr-TR" sz="3300" dirty="0">
              <a:solidFill>
                <a:schemeClr val="bg1"/>
              </a:solidFill>
            </a:endParaRPr>
          </a:p>
          <a:p>
            <a:r>
              <a:rPr lang="tr-TR" sz="3300" dirty="0" smtClean="0">
                <a:solidFill>
                  <a:schemeClr val="bg1"/>
                </a:solidFill>
              </a:rPr>
              <a:t>Tedaviye </a:t>
            </a:r>
            <a:r>
              <a:rPr lang="tr-TR" sz="3300" dirty="0">
                <a:solidFill>
                  <a:schemeClr val="bg1"/>
                </a:solidFill>
              </a:rPr>
              <a:t>baslarken gebelik ihtimali varsa gebelik testi </a:t>
            </a:r>
            <a:r>
              <a:rPr lang="tr-TR" sz="3300" dirty="0" smtClean="0">
                <a:solidFill>
                  <a:schemeClr val="bg1"/>
                </a:solidFill>
              </a:rPr>
              <a:t>yapılmalı</a:t>
            </a:r>
          </a:p>
          <a:p>
            <a:endParaRPr lang="tr-TR" sz="3300" dirty="0" smtClean="0">
              <a:solidFill>
                <a:schemeClr val="bg1"/>
              </a:solidFill>
            </a:endParaRPr>
          </a:p>
          <a:p>
            <a:r>
              <a:rPr lang="tr-TR" sz="3300" dirty="0" smtClean="0">
                <a:solidFill>
                  <a:schemeClr val="bg1"/>
                </a:solidFill>
              </a:rPr>
              <a:t> </a:t>
            </a:r>
            <a:r>
              <a:rPr lang="tr-TR" sz="3300" dirty="0">
                <a:solidFill>
                  <a:schemeClr val="bg1"/>
                </a:solidFill>
              </a:rPr>
              <a:t>Farmakolojik tedavide verilecek ilaç için </a:t>
            </a:r>
            <a:r>
              <a:rPr lang="tr-TR" sz="3300" dirty="0" smtClean="0">
                <a:solidFill>
                  <a:schemeClr val="bg1"/>
                </a:solidFill>
              </a:rPr>
              <a:t>bir </a:t>
            </a:r>
            <a:r>
              <a:rPr lang="tr-TR" sz="3300" dirty="0" err="1" smtClean="0">
                <a:solidFill>
                  <a:schemeClr val="bg1"/>
                </a:solidFill>
              </a:rPr>
              <a:t>kontrendikasyon</a:t>
            </a:r>
            <a:r>
              <a:rPr lang="tr-TR" sz="3300" dirty="0" smtClean="0">
                <a:solidFill>
                  <a:schemeClr val="bg1"/>
                </a:solidFill>
              </a:rPr>
              <a:t> </a:t>
            </a:r>
            <a:r>
              <a:rPr lang="tr-TR" sz="3300" dirty="0">
                <a:solidFill>
                  <a:schemeClr val="bg1"/>
                </a:solidFill>
              </a:rPr>
              <a:t>olmamalı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pPr marL="64008" indent="0">
              <a:buNone/>
            </a:pPr>
            <a:r>
              <a:rPr lang="tr-TR" sz="2500" dirty="0">
                <a:solidFill>
                  <a:schemeClr val="bg1"/>
                </a:solidFill>
              </a:rPr>
              <a:t>*Farmakolojik tedaviye </a:t>
            </a:r>
            <a:r>
              <a:rPr lang="tr-TR" sz="2500" dirty="0" err="1">
                <a:solidFill>
                  <a:schemeClr val="bg1"/>
                </a:solidFill>
              </a:rPr>
              <a:t>baslamak</a:t>
            </a:r>
            <a:r>
              <a:rPr lang="tr-TR" sz="2500" dirty="0">
                <a:solidFill>
                  <a:schemeClr val="bg1"/>
                </a:solidFill>
              </a:rPr>
              <a:t> için yukarıdaki </a:t>
            </a:r>
            <a:r>
              <a:rPr lang="tr-TR" sz="2500" dirty="0" err="1" smtClean="0">
                <a:solidFill>
                  <a:schemeClr val="bg1"/>
                </a:solidFill>
              </a:rPr>
              <a:t>kosulların</a:t>
            </a:r>
            <a:r>
              <a:rPr lang="tr-TR" sz="2500" dirty="0" smtClean="0">
                <a:solidFill>
                  <a:schemeClr val="bg1"/>
                </a:solidFill>
              </a:rPr>
              <a:t> tümü </a:t>
            </a:r>
            <a:r>
              <a:rPr lang="tr-TR" sz="2500" dirty="0">
                <a:solidFill>
                  <a:schemeClr val="bg1"/>
                </a:solidFill>
              </a:rPr>
              <a:t>yerine </a:t>
            </a:r>
            <a:r>
              <a:rPr lang="tr-TR" sz="2500" dirty="0" err="1">
                <a:solidFill>
                  <a:schemeClr val="bg1"/>
                </a:solidFill>
              </a:rPr>
              <a:t>gelmis</a:t>
            </a:r>
            <a:r>
              <a:rPr lang="tr-TR" sz="2500" dirty="0">
                <a:solidFill>
                  <a:schemeClr val="bg1"/>
                </a:solidFill>
              </a:rPr>
              <a:t> olmalıdır.</a:t>
            </a:r>
          </a:p>
        </p:txBody>
      </p:sp>
    </p:spTree>
    <p:extLst>
      <p:ext uri="{BB962C8B-B14F-4D97-AF65-F5344CB8AC3E}">
        <p14:creationId xmlns:p14="http://schemas.microsoft.com/office/powerpoint/2010/main" val="32104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CERRAHİ  TEDAVİ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BMI’si</a:t>
            </a:r>
            <a:r>
              <a:rPr lang="tr-TR" dirty="0" smtClean="0">
                <a:solidFill>
                  <a:schemeClr val="bg1"/>
                </a:solidFill>
              </a:rPr>
              <a:t> 40’ın üzerinde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İlaç ve diyete rağmen 1 yıldır kilo veremeyen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En az 3 yıldır </a:t>
            </a:r>
            <a:r>
              <a:rPr lang="tr-TR" dirty="0" err="1" smtClean="0">
                <a:solidFill>
                  <a:schemeClr val="bg1"/>
                </a:solidFill>
              </a:rPr>
              <a:t>obez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18-60 yaşları arasında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Alkol ve ilaç bağımlısı olmayan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Hormonal</a:t>
            </a:r>
            <a:r>
              <a:rPr lang="tr-TR" dirty="0" smtClean="0">
                <a:solidFill>
                  <a:schemeClr val="bg1"/>
                </a:solidFill>
              </a:rPr>
              <a:t> hastalığı olmayan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Kabul edilebilir cerrahi risk taşıyan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CERRAHİ  </a:t>
            </a:r>
            <a:r>
              <a:rPr lang="tr-TR" dirty="0"/>
              <a:t>TEDAVİ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İntestinal</a:t>
            </a:r>
            <a:r>
              <a:rPr lang="tr-TR" dirty="0" smtClean="0">
                <a:solidFill>
                  <a:schemeClr val="bg1"/>
                </a:solidFill>
              </a:rPr>
              <a:t> bypass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Gastroplasti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Mide bandı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Gastrik</a:t>
            </a:r>
            <a:r>
              <a:rPr lang="tr-TR" dirty="0" smtClean="0">
                <a:solidFill>
                  <a:schemeClr val="bg1"/>
                </a:solidFill>
              </a:rPr>
              <a:t> balon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sony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45638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6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EPİDEMİYOLOJİ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Prevalansı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dünyada %8,2</a:t>
            </a:r>
          </a:p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BMI göre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prevalans</a:t>
            </a:r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-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kadınlarda %25</a:t>
            </a:r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- </a:t>
            </a:r>
            <a:r>
              <a:rPr lang="tr-TR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erkeklerde </a:t>
            </a:r>
            <a:r>
              <a:rPr lang="tr-TR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%20</a:t>
            </a:r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Türkiye’de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obesite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prevalansı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- kadınlarda %30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- erkeklerde %13       </a:t>
            </a:r>
          </a:p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2025’de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prevalans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%50</a:t>
            </a:r>
          </a:p>
          <a:p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r>
              <a:rPr lang="tr-TR" sz="2100" dirty="0" smtClean="0">
                <a:solidFill>
                  <a:schemeClr val="bg1"/>
                </a:solidFill>
                <a:latin typeface="Times New Roman"/>
              </a:rPr>
              <a:t>(</a:t>
            </a:r>
            <a:r>
              <a:rPr lang="en-US" sz="2100" dirty="0" smtClean="0">
                <a:solidFill>
                  <a:schemeClr val="bg1"/>
                </a:solidFill>
                <a:latin typeface="Times New Roman"/>
              </a:rPr>
              <a:t>National </a:t>
            </a:r>
            <a:r>
              <a:rPr lang="en-US" sz="2100" dirty="0">
                <a:solidFill>
                  <a:schemeClr val="bg1"/>
                </a:solidFill>
                <a:latin typeface="Times New Roman"/>
              </a:rPr>
              <a:t>Health and Nutrition Examination Survey</a:t>
            </a:r>
          </a:p>
          <a:p>
            <a:pPr marL="64008" indent="0">
              <a:buNone/>
            </a:pPr>
            <a:r>
              <a:rPr lang="tr-TR" sz="2100" dirty="0" smtClean="0">
                <a:solidFill>
                  <a:schemeClr val="bg1"/>
                </a:solidFill>
                <a:latin typeface="Times New Roman"/>
              </a:rPr>
              <a:t>NHANES II 1976-1980)</a:t>
            </a:r>
            <a:endParaRPr lang="tr-TR" sz="2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88252"/>
            <a:ext cx="2699792" cy="451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3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İyi bir birinci basamak uygulaması için </a:t>
            </a:r>
            <a:r>
              <a:rPr lang="tr-TR" dirty="0" err="1">
                <a:solidFill>
                  <a:schemeClr val="bg1"/>
                </a:solidFill>
              </a:rPr>
              <a:t>obeziteye</a:t>
            </a:r>
            <a:r>
              <a:rPr lang="tr-TR" dirty="0">
                <a:solidFill>
                  <a:schemeClr val="bg1"/>
                </a:solidFill>
              </a:rPr>
              <a:t> yönelik şu noktaların göz önünde bulundurulması yararlı olacaktır:</a:t>
            </a:r>
          </a:p>
          <a:p>
            <a:r>
              <a:rPr lang="tr-TR" dirty="0">
                <a:solidFill>
                  <a:schemeClr val="bg1"/>
                </a:solidFill>
              </a:rPr>
              <a:t>Her </a:t>
            </a:r>
            <a:r>
              <a:rPr lang="tr-TR" dirty="0" err="1">
                <a:solidFill>
                  <a:schemeClr val="bg1"/>
                </a:solidFill>
              </a:rPr>
              <a:t>vizitte</a:t>
            </a:r>
            <a:r>
              <a:rPr lang="tr-TR" dirty="0">
                <a:solidFill>
                  <a:schemeClr val="bg1"/>
                </a:solidFill>
              </a:rPr>
              <a:t> boy kilo ve bel ölçümünün yapılması ve kaydedilmesi,</a:t>
            </a:r>
          </a:p>
          <a:p>
            <a:r>
              <a:rPr lang="tr-TR" dirty="0">
                <a:solidFill>
                  <a:schemeClr val="bg1"/>
                </a:solidFill>
              </a:rPr>
              <a:t>Dosyalarda VKI için yer bulunması ve hastalarda </a:t>
            </a:r>
            <a:r>
              <a:rPr lang="tr-TR" dirty="0" err="1">
                <a:solidFill>
                  <a:schemeClr val="bg1"/>
                </a:solidFill>
              </a:rPr>
              <a:t>VKI'nin</a:t>
            </a:r>
            <a:r>
              <a:rPr lang="tr-TR" dirty="0">
                <a:solidFill>
                  <a:schemeClr val="bg1"/>
                </a:solidFill>
              </a:rPr>
              <a:t> izlenmesi,</a:t>
            </a:r>
          </a:p>
          <a:p>
            <a:r>
              <a:rPr lang="tr-TR" dirty="0" err="1">
                <a:solidFill>
                  <a:schemeClr val="bg1"/>
                </a:solidFill>
              </a:rPr>
              <a:t>Obez</a:t>
            </a:r>
            <a:r>
              <a:rPr lang="tr-TR" dirty="0">
                <a:solidFill>
                  <a:schemeClr val="bg1"/>
                </a:solidFill>
              </a:rPr>
              <a:t> ve fazla kiloluların diğer risk etmenleri açısından özellikle değerlendirilmesi,</a:t>
            </a:r>
          </a:p>
          <a:p>
            <a:r>
              <a:rPr lang="tr-TR" dirty="0" err="1">
                <a:solidFill>
                  <a:schemeClr val="bg1"/>
                </a:solidFill>
              </a:rPr>
              <a:t>Obez</a:t>
            </a:r>
            <a:r>
              <a:rPr lang="tr-TR" dirty="0">
                <a:solidFill>
                  <a:schemeClr val="bg1"/>
                </a:solidFill>
              </a:rPr>
              <a:t> ve kilolulara düzenli kan basıncı ölçümü, </a:t>
            </a:r>
            <a:r>
              <a:rPr lang="tr-TR" dirty="0" err="1">
                <a:solidFill>
                  <a:schemeClr val="bg1"/>
                </a:solidFill>
              </a:rPr>
              <a:t>lipid</a:t>
            </a:r>
            <a:r>
              <a:rPr lang="tr-TR" dirty="0">
                <a:solidFill>
                  <a:schemeClr val="bg1"/>
                </a:solidFill>
              </a:rPr>
              <a:t> ve AKŞ bakılması,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31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5013176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Hastalara her </a:t>
            </a:r>
            <a:r>
              <a:rPr lang="tr-TR" dirty="0" err="1">
                <a:solidFill>
                  <a:schemeClr val="bg1"/>
                </a:solidFill>
              </a:rPr>
              <a:t>vizitte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obezitenin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mortalite</a:t>
            </a:r>
            <a:r>
              <a:rPr lang="tr-TR" dirty="0">
                <a:solidFill>
                  <a:schemeClr val="bg1"/>
                </a:solidFill>
              </a:rPr>
              <a:t> ve </a:t>
            </a:r>
            <a:r>
              <a:rPr lang="tr-TR" dirty="0" err="1">
                <a:solidFill>
                  <a:schemeClr val="bg1"/>
                </a:solidFill>
              </a:rPr>
              <a:t>morbidite</a:t>
            </a:r>
            <a:r>
              <a:rPr lang="tr-TR" dirty="0">
                <a:solidFill>
                  <a:schemeClr val="bg1"/>
                </a:solidFill>
              </a:rPr>
              <a:t> risklerinin anlatılması,</a:t>
            </a:r>
          </a:p>
          <a:p>
            <a:r>
              <a:rPr lang="tr-TR" dirty="0">
                <a:solidFill>
                  <a:schemeClr val="bg1"/>
                </a:solidFill>
              </a:rPr>
              <a:t>Sağlıklı besleme konusunda önerilerde bulunulması,</a:t>
            </a:r>
          </a:p>
          <a:p>
            <a:r>
              <a:rPr lang="tr-TR" dirty="0">
                <a:solidFill>
                  <a:schemeClr val="bg1"/>
                </a:solidFill>
              </a:rPr>
              <a:t>Normal kilodaki kişilere de </a:t>
            </a:r>
            <a:r>
              <a:rPr lang="tr-TR" dirty="0" err="1">
                <a:solidFill>
                  <a:schemeClr val="bg1"/>
                </a:solidFill>
              </a:rPr>
              <a:t>obezite</a:t>
            </a:r>
            <a:r>
              <a:rPr lang="tr-TR" dirty="0">
                <a:solidFill>
                  <a:schemeClr val="bg1"/>
                </a:solidFill>
              </a:rPr>
              <a:t> riskleri  ve sağlıklı beslenme konusunda bilgilendirme yapılması,</a:t>
            </a:r>
          </a:p>
          <a:p>
            <a:r>
              <a:rPr lang="tr-TR" dirty="0">
                <a:solidFill>
                  <a:schemeClr val="bg1"/>
                </a:solidFill>
              </a:rPr>
              <a:t>Kilo vermedeki başarı ya da başarısızlığın değerlendirilip, hastaya gerekli olan motivasyon ve desteğin sağlanması,</a:t>
            </a:r>
          </a:p>
          <a:p>
            <a:r>
              <a:rPr lang="tr-TR" dirty="0">
                <a:solidFill>
                  <a:schemeClr val="bg1"/>
                </a:solidFill>
              </a:rPr>
              <a:t>Son olarak kilo verme işlemi tamamlanınca hastaya bu kilosunun sabit kalması konusunda önerilerde bulunup periyodik olarak boy kilo ölçümüne çağrılması.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33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788024" y="5229200"/>
            <a:ext cx="4499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chemeClr val="bg1"/>
                </a:solidFill>
              </a:rPr>
              <a:t>TEŞEKKÜRLER</a:t>
            </a:r>
            <a:endParaRPr lang="tr-TR" sz="44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sony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74441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EPİDEMİYOLOJİ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dekatta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pik yapmakta (45-65 yaş)</a:t>
            </a:r>
          </a:p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Kentsel yerleşimde ve batıda oran daha yüksek</a:t>
            </a:r>
          </a:p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Santral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obesite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prevalansı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 kadınlarda %49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 erkeklerde %17</a:t>
            </a:r>
          </a:p>
          <a:p>
            <a:pPr marL="457200" indent="-457200"/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Ülkemizde 1990-2000 yılları arasında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obesite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prevalansı</a:t>
            </a:r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 kadınlarda %36 artış              %43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 erkeklerde %75 artış              %21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ağ Ok 3"/>
          <p:cNvSpPr/>
          <p:nvPr/>
        </p:nvSpPr>
        <p:spPr>
          <a:xfrm flipV="1">
            <a:off x="5292080" y="5684107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5292080" y="6165304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5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ETİYOLOJİ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Nöroendokrin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nedenler</a:t>
            </a:r>
          </a:p>
          <a:p>
            <a:pPr marL="0" indent="0">
              <a:buNone/>
            </a:pPr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Genetik nedenler</a:t>
            </a:r>
          </a:p>
          <a:p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Çevresel faktörler</a:t>
            </a:r>
          </a:p>
          <a:p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Diğer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ETİYOLOJİ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Nöroendokrin</a:t>
            </a:r>
            <a:r>
              <a:rPr lang="tr-T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nedenler</a:t>
            </a:r>
          </a:p>
          <a:p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32104" lvl="1" indent="-457200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hiperinsülinemi</a:t>
            </a:r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32104" lvl="1" indent="-457200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hipotalamus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ventromedial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bölge lezyonları</a:t>
            </a:r>
          </a:p>
          <a:p>
            <a:pPr marL="832104" lvl="1" indent="-457200">
              <a:buFont typeface="Wingdings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Cushing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sendromu</a:t>
            </a:r>
          </a:p>
          <a:p>
            <a:pPr marL="832104" lvl="1" indent="-457200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hipotiroidi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ETİYOLOJİ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tr-TR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Genetik nedenler</a:t>
            </a:r>
            <a:r>
              <a:rPr lang="tr-T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 %20-80</a:t>
            </a:r>
          </a:p>
          <a:p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32104" lvl="1" indent="-457200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sendromlar </a:t>
            </a: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tr-T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Prader-willi</a:t>
            </a: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Barder-Biedi</a:t>
            </a: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Cohen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,…)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32104" lvl="1" indent="-457200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gen </a:t>
            </a: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mutasyonları ( </a:t>
            </a:r>
            <a:r>
              <a:rPr lang="tr-T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leptin</a:t>
            </a: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tr-TR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leptin</a:t>
            </a: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reseptör, POMC , melanokortin-4, SIM-1,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PPAR, TNF)</a:t>
            </a:r>
          </a:p>
        </p:txBody>
      </p:sp>
    </p:spTree>
    <p:extLst>
      <p:ext uri="{BB962C8B-B14F-4D97-AF65-F5344CB8AC3E}">
        <p14:creationId xmlns:p14="http://schemas.microsoft.com/office/powerpoint/2010/main" val="23352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ETİYOLOJİ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Çevresel faktörler</a:t>
            </a:r>
          </a:p>
          <a:p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74904" lvl="1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- yeme alışkanlıkları</a:t>
            </a:r>
          </a:p>
          <a:p>
            <a:pPr marL="374904" lvl="1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- fiziksel aktivite</a:t>
            </a:r>
          </a:p>
          <a:p>
            <a:pPr marL="374904" lvl="1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- yaş</a:t>
            </a:r>
          </a:p>
          <a:p>
            <a:pPr marL="374904" lvl="1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- cinsiyet</a:t>
            </a:r>
          </a:p>
          <a:p>
            <a:pPr marL="374904" lvl="1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- doğum sayısı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87" y="1340768"/>
            <a:ext cx="3354760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5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ETİYOLOJİ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Diğer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antipsikotikler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antidepresanlar</a:t>
            </a:r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antiepileptikler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glukokortikoidler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tr-T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antidiabetikler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- bazı hormon preparatları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1114</Words>
  <Application>Microsoft Office PowerPoint</Application>
  <PresentationFormat>Ekran Gösterisi (4:3)</PresentationFormat>
  <Paragraphs>273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Canlı</vt:lpstr>
      <vt:lpstr>OBESİTE   </vt:lpstr>
      <vt:lpstr>TANIM</vt:lpstr>
      <vt:lpstr>EPİDEMİYOLOJİ</vt:lpstr>
      <vt:lpstr>EPİDEMİYOLOJİ</vt:lpstr>
      <vt:lpstr>ETİYOLOJİ</vt:lpstr>
      <vt:lpstr>ETİYOLOJİ</vt:lpstr>
      <vt:lpstr>ETİYOLOJİ</vt:lpstr>
      <vt:lpstr>ETİYOLOJİ</vt:lpstr>
      <vt:lpstr>ETİYOLOJİ</vt:lpstr>
      <vt:lpstr>PATOGENEZ</vt:lpstr>
      <vt:lpstr>TANI</vt:lpstr>
      <vt:lpstr>PowerPoint Sunusu</vt:lpstr>
      <vt:lpstr>TANI</vt:lpstr>
      <vt:lpstr>TANI</vt:lpstr>
      <vt:lpstr>OBESİTENİN NEDEN OLDUĞU SAĞLIK SORUNLARI</vt:lpstr>
      <vt:lpstr>Obeziteye eslik eden hastalıklar ve obezitenin komplikasyonları</vt:lpstr>
      <vt:lpstr>Obeziteye eslik eden hastalıklar ve obezitenin komplikasyonları</vt:lpstr>
      <vt:lpstr>TEDAVİ</vt:lpstr>
      <vt:lpstr>PowerPoint Sunusu</vt:lpstr>
      <vt:lpstr>GÜNLÜK KALORİ GEREKSİNİMİ</vt:lpstr>
      <vt:lpstr>GÜNLÜK KALORİ GEREKSİNİMİ</vt:lpstr>
      <vt:lpstr>PowerPoint Sunusu</vt:lpstr>
      <vt:lpstr>EGZERSİZ</vt:lpstr>
      <vt:lpstr>FARMAKOLOJİK TEDAVİ</vt:lpstr>
      <vt:lpstr>FARMAKOLOJİK TEDAVİ</vt:lpstr>
      <vt:lpstr>FARMAKOLOJİK TEDAVİ</vt:lpstr>
      <vt:lpstr>Mayo Klinik’in obezitede ilaç  tedavisi endikasyonları (2007)</vt:lpstr>
      <vt:lpstr>CERRAHİ  TEDAVİ</vt:lpstr>
      <vt:lpstr>CERRAHİ  TEDAVİ</vt:lpstr>
      <vt:lpstr>SONUÇLAR</vt:lpstr>
      <vt:lpstr>SONUÇLAR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OBESİTE</dc:title>
  <dc:creator>sony</dc:creator>
  <cp:lastModifiedBy>sony</cp:lastModifiedBy>
  <cp:revision>78</cp:revision>
  <dcterms:created xsi:type="dcterms:W3CDTF">2011-09-16T15:51:46Z</dcterms:created>
  <dcterms:modified xsi:type="dcterms:W3CDTF">2011-09-18T21:03:53Z</dcterms:modified>
</cp:coreProperties>
</file>