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869488" cy="67357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  <a:srgbClr val="FFFFCC"/>
    <a:srgbClr val="0D3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27D2-2953-43C9-85A1-FE1472DCFE9C}" type="datetimeFigureOut">
              <a:rPr lang="tr-TR" smtClean="0"/>
              <a:t>25.01.2011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B47F-BBDD-4062-9B6A-D64797C09B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25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B418B-FF16-48EA-B5AE-DE821150FF0F}" type="datetimeFigureOut">
              <a:rPr lang="tr-TR" smtClean="0"/>
              <a:t>25.01.2011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F00C-8858-4D40-B134-E3AE84A526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57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EF00C-8858-4D40-B134-E3AE84A5261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0635-5EE0-4857-BBD2-394841F4E4E1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5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7706-7064-47AA-A21A-6652B7F3785D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5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59D6-937D-4333-88E2-7E254C08443B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5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27A2-14E7-46D4-9110-0D1D55B2977E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8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7A39-36B6-4053-BC20-221CA3FD65A2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8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9E5-9121-4B46-8B71-4248922E3FD0}" type="datetime1">
              <a:rPr lang="tr-TR" smtClean="0"/>
              <a:t>25.01.2011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88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7159-AEBD-4058-B81E-CD7A3AC73353}" type="datetime1">
              <a:rPr lang="tr-TR" smtClean="0"/>
              <a:t>25.01.2011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5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DD0-CDF6-4733-9652-BDB6468D34CA}" type="datetime1">
              <a:rPr lang="tr-TR" smtClean="0"/>
              <a:t>25.01.2011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4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80F0-335F-4E1A-AED7-836BAD8C5C67}" type="datetime1">
              <a:rPr lang="tr-TR" smtClean="0"/>
              <a:t>25.01.2011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32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AC7-4FEA-4C42-BDC6-9A0E0F4A22CE}" type="datetime1">
              <a:rPr lang="tr-TR" smtClean="0"/>
              <a:t>25.01.2011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58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62D-3317-44DF-B48D-0C95832AA4EF}" type="datetime1">
              <a:rPr lang="tr-TR" smtClean="0"/>
              <a:t>25.01.2011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974D-B7C0-4C9E-8A5C-902EE1C48F5A}" type="datetime1">
              <a:rPr lang="tr-TR" smtClean="0"/>
              <a:t>25.01.2011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2011 Üniversite Kış Oyunları, 24-27 Ocak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74B6-D8B4-4DAE-A597-DFEEA7B73C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0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377407"/>
            <a:ext cx="3888432" cy="4680520"/>
          </a:xfrm>
        </p:spPr>
        <p:txBody>
          <a:bodyPr>
            <a:noAutofit/>
          </a:bodyPr>
          <a:lstStyle/>
          <a:p>
            <a:pPr algn="l"/>
            <a:r>
              <a:rPr lang="tr-TR" b="1" dirty="0">
                <a:solidFill>
                  <a:srgbClr val="C00000"/>
                </a:solidFill>
              </a:rPr>
              <a:t>Kış 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Sporlarının 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Bölge </a:t>
            </a:r>
            <a:r>
              <a:rPr lang="tr-TR" b="1" dirty="0">
                <a:solidFill>
                  <a:srgbClr val="C00000"/>
                </a:solidFill>
              </a:rPr>
              <a:t>Hayvancılığının Gelişmesine 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Muhtemel 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Etkileri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5373216"/>
            <a:ext cx="2520280" cy="622920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1C07B9"/>
                </a:solidFill>
              </a:rPr>
              <a:t>Fahri YAVUZ</a:t>
            </a:r>
            <a:endParaRPr lang="tr-TR" b="1" dirty="0">
              <a:solidFill>
                <a:srgbClr val="1C07B9"/>
              </a:solidFill>
            </a:endParaRPr>
          </a:p>
        </p:txBody>
      </p:sp>
      <p:pic>
        <p:nvPicPr>
          <p:cNvPr id="2050" name="Picture 2" descr="E:\RESIMLER\2011\Ocak 2011\IMG_9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30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EBHIP KITAP 2010\Proje Kitapcigi\Kitapcik Resimleri\4. Erzurumda Suni tohumlamanin saglikli yolu\İkinci Sayfa\DSC02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3501008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706090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>
                <a:solidFill>
                  <a:srgbClr val="C00000"/>
                </a:solidFill>
              </a:rPr>
              <a:t>Öneriler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908720"/>
            <a:ext cx="4752528" cy="576064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tr-TR" sz="2200" dirty="0" smtClean="0">
                <a:solidFill>
                  <a:srgbClr val="0D38B3"/>
                </a:solidFill>
              </a:rPr>
              <a:t>2011 Universiade kış oyunlarının ve sonrasında devam edecek etkinliklerin etkin, yaygın ve yoğun olarak tam kapasite ile organizasyonun yapılması</a:t>
            </a:r>
          </a:p>
          <a:p>
            <a:pPr>
              <a:spcAft>
                <a:spcPts val="1800"/>
              </a:spcAft>
            </a:pPr>
            <a:r>
              <a:rPr lang="tr-TR" sz="2200" dirty="0" smtClean="0">
                <a:solidFill>
                  <a:srgbClr val="0D38B3"/>
                </a:solidFill>
              </a:rPr>
              <a:t>Hayvancılık sektörünün özellikle yapısal ve ürün kalitesini olumsuz yönde etkileyecek problemlerinin giderilmesi çabalarının artması</a:t>
            </a:r>
          </a:p>
          <a:p>
            <a:pPr>
              <a:spcAft>
                <a:spcPts val="1800"/>
              </a:spcAft>
            </a:pPr>
            <a:r>
              <a:rPr lang="tr-TR" sz="2200" dirty="0" smtClean="0">
                <a:solidFill>
                  <a:srgbClr val="0D38B3"/>
                </a:solidFill>
              </a:rPr>
              <a:t>Yüksek rakım ve ürün kalitesi ilişkisinin iyi işlenerek yerek ürünlerin tanıtılması için kampanya, markalaşma ve reklam çalışmalarının yapılması</a:t>
            </a:r>
            <a:endParaRPr lang="tr-TR" sz="2200" dirty="0">
              <a:solidFill>
                <a:srgbClr val="0D38B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561"/>
            <a:ext cx="3673939" cy="38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6739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93"/>
            <a:ext cx="9144000" cy="688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9832" y="48580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1" i="1" dirty="0" smtClean="0">
                <a:solidFill>
                  <a:srgbClr val="0D38B3"/>
                </a:solidFill>
              </a:rPr>
              <a:t>Teşekkürler</a:t>
            </a:r>
            <a:endParaRPr lang="tr-TR" sz="8800" b="1" i="1" dirty="0">
              <a:solidFill>
                <a:srgbClr val="0D38B3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6" y="44624"/>
            <a:ext cx="3505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80149" y="3212976"/>
            <a:ext cx="36200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İletişim Bilgileri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tr-TR" sz="1000" u="sng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Prof. Dr. Fahri YAVUZ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Atatürk </a:t>
            </a: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Üniversitesi Ziraat Fakültesi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Tarım Ekonomisi Bölümü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25240 Erzurum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tr-TR" sz="1000" dirty="0">
              <a:solidFill>
                <a:srgbClr val="1C07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E-mail: f</a:t>
            </a:r>
            <a:r>
              <a:rPr lang="tr-TR" dirty="0" smtClean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yavuz@atauni.edu.tr</a:t>
            </a:r>
            <a:endParaRPr lang="tr-TR" dirty="0">
              <a:solidFill>
                <a:srgbClr val="1C07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Tel.    : +</a:t>
            </a:r>
            <a:r>
              <a:rPr lang="tr-TR" dirty="0" smtClean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90 442 </a:t>
            </a:r>
            <a:r>
              <a:rPr lang="tr-TR" dirty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231 </a:t>
            </a:r>
            <a:r>
              <a:rPr lang="tr-TR" dirty="0" smtClean="0">
                <a:solidFill>
                  <a:srgbClr val="1C07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1481 / 1012</a:t>
            </a:r>
            <a:endParaRPr lang="tr-TR" dirty="0">
              <a:solidFill>
                <a:srgbClr val="1C07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tr-TR" sz="12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tr-TR" sz="16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9776"/>
            <a:ext cx="3240360" cy="1143000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Problem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304" y="1412776"/>
            <a:ext cx="4485184" cy="518457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0D38B3"/>
                </a:solidFill>
              </a:rPr>
              <a:t>Erzurum ekonomisinin dayandığı hayvancılık sektörü;</a:t>
            </a:r>
          </a:p>
          <a:p>
            <a:pPr lvl="1"/>
            <a:r>
              <a:rPr lang="tr-TR" dirty="0" smtClean="0">
                <a:solidFill>
                  <a:srgbClr val="0D38B3"/>
                </a:solidFill>
              </a:rPr>
              <a:t>Teknik,</a:t>
            </a:r>
          </a:p>
          <a:p>
            <a:pPr lvl="1"/>
            <a:r>
              <a:rPr lang="tr-TR" dirty="0" smtClean="0">
                <a:solidFill>
                  <a:srgbClr val="0D38B3"/>
                </a:solidFill>
              </a:rPr>
              <a:t>Organizasyonel,</a:t>
            </a:r>
          </a:p>
          <a:p>
            <a:pPr lvl="1"/>
            <a:r>
              <a:rPr lang="tr-TR" b="1" dirty="0" smtClean="0">
                <a:solidFill>
                  <a:srgbClr val="0D38B3"/>
                </a:solidFill>
              </a:rPr>
              <a:t>Piyasa,</a:t>
            </a:r>
          </a:p>
          <a:p>
            <a:pPr lvl="1"/>
            <a:r>
              <a:rPr lang="tr-TR" b="1" dirty="0" smtClean="0">
                <a:solidFill>
                  <a:srgbClr val="0D38B3"/>
                </a:solidFill>
              </a:rPr>
              <a:t>Avantajlardan yararlanma</a:t>
            </a:r>
            <a:r>
              <a:rPr lang="tr-TR" dirty="0" smtClean="0">
                <a:solidFill>
                  <a:srgbClr val="0D38B3"/>
                </a:solidFill>
              </a:rPr>
              <a:t> ve</a:t>
            </a:r>
          </a:p>
          <a:p>
            <a:pPr lvl="1"/>
            <a:r>
              <a:rPr lang="tr-TR" b="1" dirty="0" smtClean="0">
                <a:solidFill>
                  <a:srgbClr val="0D38B3"/>
                </a:solidFill>
              </a:rPr>
              <a:t>Sürdürebilirlik</a:t>
            </a:r>
            <a:r>
              <a:rPr lang="tr-TR" dirty="0" smtClean="0">
                <a:solidFill>
                  <a:srgbClr val="0D38B3"/>
                </a:solidFill>
              </a:rPr>
              <a:t> konularında problemlere sahiptir.</a:t>
            </a:r>
            <a:endParaRPr lang="tr-TR" dirty="0">
              <a:solidFill>
                <a:srgbClr val="0D38B3"/>
              </a:solidFill>
            </a:endParaRPr>
          </a:p>
        </p:txBody>
      </p:sp>
      <p:pic>
        <p:nvPicPr>
          <p:cNvPr id="3074" name="Picture 2" descr="E:\EBHIP KITAP 2010\Proje Kitapcigi\Kitapcik Resimleri\8. Suni Tohumlamada Aksayan hususlar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4" y="297161"/>
            <a:ext cx="3983764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EBHIP KITAP 2010\Proje Kitapcigi\Kitapcik Resimleri\10. Suni tohumlama hizmeti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4" y="3537521"/>
            <a:ext cx="3983764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44624"/>
            <a:ext cx="4248472" cy="805482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Yaklaşım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433" y="836712"/>
            <a:ext cx="5148063" cy="58326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tr-TR" sz="2400" dirty="0" smtClean="0">
                <a:solidFill>
                  <a:srgbClr val="0D38B3"/>
                </a:solidFill>
              </a:rPr>
              <a:t>Literatür ve eski deneyimlerden hareketle uluslararası spor organizayonlarının etkisi ile ilgili sonuçların tahlili,</a:t>
            </a:r>
          </a:p>
          <a:p>
            <a:pPr>
              <a:spcAft>
                <a:spcPts val="1200"/>
              </a:spcAft>
            </a:pPr>
            <a:r>
              <a:rPr lang="tr-TR" sz="2400" dirty="0" smtClean="0">
                <a:solidFill>
                  <a:srgbClr val="0D38B3"/>
                </a:solidFill>
              </a:rPr>
              <a:t>Hayvancılığın özellikle kaliteli ürün üretme ve yerel piyasa oluşturma problemlerini irdeleme,</a:t>
            </a:r>
          </a:p>
          <a:p>
            <a:pPr>
              <a:spcAft>
                <a:spcPts val="1200"/>
              </a:spcAft>
            </a:pPr>
            <a:r>
              <a:rPr lang="tr-TR" sz="2400" dirty="0" smtClean="0">
                <a:solidFill>
                  <a:srgbClr val="0D38B3"/>
                </a:solidFill>
              </a:rPr>
              <a:t>Yörenin hayvansal ürünlere yönelik avantajlı durumunun tahlili,</a:t>
            </a:r>
          </a:p>
          <a:p>
            <a:pPr>
              <a:spcAft>
                <a:spcPts val="1200"/>
              </a:spcAft>
            </a:pPr>
            <a:r>
              <a:rPr lang="tr-TR" sz="2400" dirty="0" smtClean="0">
                <a:solidFill>
                  <a:srgbClr val="0D38B3"/>
                </a:solidFill>
              </a:rPr>
              <a:t>Uluslararası kış sporları fırsatı, hayvancılığın piyasaya yönelik problemleri ve yerel avantajların kullanımı üçgeninden çıkarımlar yapmak</a:t>
            </a:r>
          </a:p>
        </p:txBody>
      </p:sp>
      <p:pic>
        <p:nvPicPr>
          <p:cNvPr id="4100" name="Picture 4" descr="http://www.kayseri.net/forum/members/kayakci-albums-ben-picture36-kayak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8" y="3788399"/>
            <a:ext cx="3576630" cy="24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rciyeskayak.com/erciyes/resimler1/Kayakci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2" y="1124743"/>
            <a:ext cx="3576406" cy="297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32048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Uluslararası Kış Oyunlarının Etkileri 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556792"/>
            <a:ext cx="4546848" cy="518457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sz="3600" dirty="0" smtClean="0">
                <a:solidFill>
                  <a:srgbClr val="0D38B3"/>
                </a:solidFill>
              </a:rPr>
              <a:t>Maliyetleri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Yatırım Maliyetleri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Oyunların organizasyon Maliyetleri</a:t>
            </a: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Olumsuz dışsal etkileri</a:t>
            </a:r>
          </a:p>
          <a:p>
            <a:pPr>
              <a:spcAft>
                <a:spcPts val="600"/>
              </a:spcAft>
            </a:pPr>
            <a:r>
              <a:rPr lang="tr-TR" sz="3600" dirty="0" smtClean="0">
                <a:solidFill>
                  <a:srgbClr val="0D38B3"/>
                </a:solidFill>
              </a:rPr>
              <a:t>Kazançları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Küresel Saygınlığı artırır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Ekonomik, politik ve sosyal gelişmeyi ateşler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Değişimi hızlandırır</a:t>
            </a: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İyi yönetilir ise oyunlar sırası ve sonrası doğrudan ve dolaylı ekonomik katkı</a:t>
            </a:r>
          </a:p>
        </p:txBody>
      </p:sp>
      <p:pic>
        <p:nvPicPr>
          <p:cNvPr id="5122" name="Picture 2" descr="E:\RESIMLER\2011\Ocak 2011\IMG_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325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34480"/>
            <a:ext cx="4020876" cy="29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8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Olumsuz </a:t>
            </a:r>
            <a:r>
              <a:rPr lang="tr-TR" b="1" dirty="0" smtClean="0">
                <a:solidFill>
                  <a:srgbClr val="C00000"/>
                </a:solidFill>
              </a:rPr>
              <a:t>Dışsal Etkiler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sz="2700" b="1" dirty="0" smtClean="0">
                <a:solidFill>
                  <a:srgbClr val="C00000"/>
                </a:solidFill>
              </a:rPr>
              <a:t>(Almanya 2006 FIFA Dünya Kupası Örneği)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endParaRPr lang="tr-TR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09303"/>
              </p:ext>
            </p:extLst>
          </p:nvPr>
        </p:nvGraphicFramePr>
        <p:xfrm>
          <a:off x="683568" y="1674267"/>
          <a:ext cx="7560840" cy="441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958"/>
                <a:gridCol w="2754108"/>
                <a:gridCol w="2814774"/>
              </a:tblGrid>
              <a:tr h="821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Şehir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2005 yılına göre değişim (%)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Gecelik Konaklama 2006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Berlin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-2,6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1.252.231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Dortmund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+45,3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79.142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Frankfurt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+25,9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501.585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Hamburg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+12,9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606.064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Köln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+21,6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403.643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Münih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-6,8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728.646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Nürnberg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+18,4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210.843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  <a:tr h="44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Stuttgart</a:t>
                      </a:r>
                      <a:endParaRPr lang="tr-T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>
                          <a:solidFill>
                            <a:srgbClr val="0D38B3"/>
                          </a:solidFill>
                          <a:effectLst/>
                        </a:rPr>
                        <a:t>+12,8</a:t>
                      </a:r>
                      <a:endParaRPr lang="tr-TR" sz="260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600" dirty="0">
                          <a:solidFill>
                            <a:srgbClr val="0D38B3"/>
                          </a:solidFill>
                          <a:effectLst/>
                        </a:rPr>
                        <a:t>225131</a:t>
                      </a:r>
                      <a:endParaRPr lang="tr-TR" sz="2600" dirty="0">
                        <a:solidFill>
                          <a:srgbClr val="0D38B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9525" marB="9525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6237312"/>
            <a:ext cx="87129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 smtClean="0">
                <a:solidFill>
                  <a:srgbClr val="0D38B3"/>
                </a:solidFill>
              </a:rPr>
              <a:t>1994 ABD Atlanta Dünya Kupasının da etkilerinin olumsuz olduğu ifade edilmektedir.</a:t>
            </a:r>
            <a:endParaRPr lang="tr-TR" sz="1900" b="1" dirty="0">
              <a:solidFill>
                <a:srgbClr val="0D38B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922114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solidFill>
                  <a:srgbClr val="C00000"/>
                </a:solidFill>
              </a:rPr>
              <a:t>Doğrudan </a:t>
            </a:r>
            <a:r>
              <a:rPr lang="tr-TR" sz="3600" b="1" dirty="0">
                <a:solidFill>
                  <a:srgbClr val="C00000"/>
                </a:solidFill>
              </a:rPr>
              <a:t>ve </a:t>
            </a:r>
            <a:r>
              <a:rPr lang="tr-TR" sz="3600" b="1" dirty="0" smtClean="0">
                <a:solidFill>
                  <a:srgbClr val="C00000"/>
                </a:solidFill>
              </a:rPr>
              <a:t>Dolaylı Ekonomik Katkı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268761"/>
            <a:ext cx="4464496" cy="54951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tr-TR" sz="3900" dirty="0" smtClean="0">
                <a:solidFill>
                  <a:srgbClr val="0D38B3"/>
                </a:solidFill>
              </a:rPr>
              <a:t>Doğrudan Katkı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Yatırımlar nedeniyle yerel harcama ve İstihtam</a:t>
            </a: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Etkinlik öncesi ve sırası ziyaretçi  harcamaları</a:t>
            </a: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Etkinlik sonrası sürdürülecek etkinlikler ve bunların muhtemel harcamaları artırıcı etkisi</a:t>
            </a:r>
          </a:p>
          <a:p>
            <a:pPr>
              <a:spcAft>
                <a:spcPts val="600"/>
              </a:spcAft>
            </a:pPr>
            <a:r>
              <a:rPr lang="tr-TR" sz="3900" dirty="0" smtClean="0">
                <a:solidFill>
                  <a:srgbClr val="0D38B3"/>
                </a:solidFill>
              </a:rPr>
              <a:t>Dolaylı Katkı</a:t>
            </a:r>
            <a:endParaRPr lang="tr-TR" sz="3900" dirty="0">
              <a:solidFill>
                <a:srgbClr val="0D38B3"/>
              </a:solidFill>
            </a:endParaRP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Yörenin ve yerel ürünlerin tanıtılması fırsatı</a:t>
            </a:r>
            <a:endParaRPr lang="tr-TR" b="1" dirty="0">
              <a:solidFill>
                <a:srgbClr val="0D38B3"/>
              </a:solidFill>
            </a:endParaRP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Yerel sektörlerde kalite ve standardizasyon  doğrultusunda hareketlilik</a:t>
            </a:r>
            <a:endParaRPr lang="tr-TR" b="1" dirty="0">
              <a:solidFill>
                <a:srgbClr val="0D38B3"/>
              </a:solidFill>
            </a:endParaRP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Yerel ürünlerin ulusal ve uluslararası piyaslara ulaşması fırsatı</a:t>
            </a:r>
            <a:endParaRPr lang="tr-TR" b="1" dirty="0">
              <a:solidFill>
                <a:srgbClr val="0D38B3"/>
              </a:solidFill>
            </a:endParaRPr>
          </a:p>
          <a:p>
            <a:pPr lvl="1"/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Sony\Pictures\SNC0127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4248472" cy="30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824536" cy="1143000"/>
          </a:xfrm>
        </p:spPr>
        <p:txBody>
          <a:bodyPr>
            <a:noAutofit/>
          </a:bodyPr>
          <a:lstStyle/>
          <a:p>
            <a:pPr algn="l"/>
            <a:r>
              <a:rPr lang="tr-TR" sz="3600" b="1" dirty="0" smtClean="0">
                <a:solidFill>
                  <a:srgbClr val="C00000"/>
                </a:solidFill>
              </a:rPr>
              <a:t>Hayvancılık Sektörünün Problemleri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84" y="1484784"/>
            <a:ext cx="4516011" cy="537321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Makro ekonomik olumsuzluklar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Hayvancılıktaki yapısal problemler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Hayvancılık tekniklerindeki yanlış uygulamalar</a:t>
            </a:r>
          </a:p>
          <a:p>
            <a:pPr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Yörenin avantajları fırsatından yeterince yararlanamama</a:t>
            </a:r>
          </a:p>
          <a:p>
            <a:pPr lvl="1"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Hayvansal ürünlerin yüksek rakımda üretimi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Türkiye’nin en geniş meralarına sahip olması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Bakanlığın desteklerinden etkin yararlanamaması</a:t>
            </a:r>
          </a:p>
          <a:p>
            <a:pPr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Özel sektörün bölgeye yatırıma cesaret edememesi</a:t>
            </a:r>
          </a:p>
          <a:p>
            <a:pPr>
              <a:spcAft>
                <a:spcPts val="600"/>
              </a:spcAft>
            </a:pPr>
            <a:r>
              <a:rPr lang="tr-TR" b="1" dirty="0" smtClean="0">
                <a:solidFill>
                  <a:srgbClr val="0D38B3"/>
                </a:solidFill>
              </a:rPr>
              <a:t>Göç dolayısıyla kalifiye eleman, sermaye ve tüketici potansiyelinin azalması</a:t>
            </a:r>
          </a:p>
        </p:txBody>
      </p:sp>
      <p:pic>
        <p:nvPicPr>
          <p:cNvPr id="7171" name="Picture 3" descr="E:\EBHIP KITAP 2010\Proje Kitapcigi\Kitapcik Resimleri\18. Hayvanlarin sulanmas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63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EBHIP KITAP 2010\Proje Kitapcigi\Kitapcik Resimleri\22. Barinaklarin Onemi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22146" cy="31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922114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b="1" dirty="0" smtClean="0">
                <a:solidFill>
                  <a:srgbClr val="C00000"/>
                </a:solidFill>
              </a:rPr>
              <a:t>Rakım Yüksekliği ve Ürün Kalitesi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556792"/>
            <a:ext cx="4269160" cy="511256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Ürünlerin kirlenmeden uzaklaşması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Mer’a hayvancılığının ürünlerin besin içeriğine  </a:t>
            </a:r>
            <a:r>
              <a:rPr lang="tr-TR" dirty="0">
                <a:solidFill>
                  <a:srgbClr val="0D38B3"/>
                </a:solidFill>
              </a:rPr>
              <a:t>v</a:t>
            </a:r>
            <a:r>
              <a:rPr lang="tr-TR" dirty="0" smtClean="0">
                <a:solidFill>
                  <a:srgbClr val="0D38B3"/>
                </a:solidFill>
              </a:rPr>
              <a:t>e aromasına katkıları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Gece gündüz sıcaklık farkı nedeniyle yem birkilerinin besin içeriğinde artış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Yüksekliğin (rakım) tereyağındaki CLA’yı artırması ve peynir mikro florasının E.coli nin yaşamasını engellemesi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0D38B3"/>
                </a:solidFill>
              </a:rPr>
              <a:t>Avrupa’da (özellikle İtalya ve Farnsa) bu avantajdan hayvansal ürünlerin pazarlanmasında yararlanılmaktadır</a:t>
            </a:r>
            <a:endParaRPr lang="tr-TR" dirty="0">
              <a:solidFill>
                <a:srgbClr val="0D38B3"/>
              </a:solidFill>
            </a:endParaRPr>
          </a:p>
        </p:txBody>
      </p:sp>
      <p:pic>
        <p:nvPicPr>
          <p:cNvPr id="8194" name="Picture 2" descr="E:\EBHIP KITAP 2010\Proje Kitapcigi\Kitapcik Resimleri\46. Yukseklik ve Urun Kalitesi\DSC0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EBHIP KITAP 2010\Proje Kitapcigi\Kitapcik Resimleri\46. Yukseklik ve Urun Kalitesi\DSC01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7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4546848" cy="77809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Sonuçlar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836712"/>
            <a:ext cx="4752528" cy="597666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tr-TR" sz="2900" dirty="0" smtClean="0">
                <a:solidFill>
                  <a:srgbClr val="0D38B3"/>
                </a:solidFill>
              </a:rPr>
              <a:t>Erzurum başka alanlarda çok cazip turizm merkezi olmadığından dışsal negatif ekonomiler anlamında etkilenmez</a:t>
            </a:r>
          </a:p>
          <a:p>
            <a:pPr>
              <a:spcAft>
                <a:spcPts val="1200"/>
              </a:spcAft>
            </a:pPr>
            <a:r>
              <a:rPr lang="tr-TR" sz="2900" dirty="0" smtClean="0">
                <a:solidFill>
                  <a:srgbClr val="0D38B3"/>
                </a:solidFill>
              </a:rPr>
              <a:t>Uluslarası etkinlikten dolayı diğer yerel sektörlerde ortaya çıkan ekonomik canlılık hayvancılık sektörüne de yansıyacaktır.</a:t>
            </a:r>
          </a:p>
          <a:p>
            <a:pPr>
              <a:spcAft>
                <a:spcPts val="1200"/>
              </a:spcAft>
            </a:pPr>
            <a:r>
              <a:rPr lang="tr-TR" sz="2900" dirty="0" smtClean="0">
                <a:solidFill>
                  <a:srgbClr val="0D38B3"/>
                </a:solidFill>
              </a:rPr>
              <a:t>Hayvancılık sektöründe yapısal problemlerin çözümünde hareketlilik sağlayacağı, daha kaliteli ürünü teşvik edeceği ve yerel ürünlerin ulusal ve uluslararasılaşmasını sağlayacaktır.</a:t>
            </a:r>
          </a:p>
          <a:p>
            <a:pPr>
              <a:spcAft>
                <a:spcPts val="1200"/>
              </a:spcAft>
            </a:pPr>
            <a:r>
              <a:rPr lang="tr-TR" sz="2900" dirty="0" smtClean="0">
                <a:solidFill>
                  <a:srgbClr val="0D38B3"/>
                </a:solidFill>
              </a:rPr>
              <a:t>Yerel hayvansal ürünlere olan yerinde ve ulusal talebi artışacaktır.</a:t>
            </a:r>
          </a:p>
          <a:p>
            <a:pPr>
              <a:spcAft>
                <a:spcPts val="1200"/>
              </a:spcAft>
            </a:pPr>
            <a:r>
              <a:rPr lang="tr-TR" sz="2900" dirty="0" smtClean="0">
                <a:solidFill>
                  <a:srgbClr val="0D38B3"/>
                </a:solidFill>
              </a:rPr>
              <a:t>Yüksek rakımda hayvansal üretim avantajından yararlanmasını fırsatlar sağlayarak hızlandıracaktır.</a:t>
            </a:r>
            <a:endParaRPr lang="tr-TR" dirty="0" smtClean="0">
              <a:solidFill>
                <a:srgbClr val="0D38B3"/>
              </a:solidFill>
            </a:endParaRPr>
          </a:p>
          <a:p>
            <a:endParaRPr lang="tr-TR" dirty="0">
              <a:solidFill>
                <a:srgbClr val="0D38B3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" y="332656"/>
            <a:ext cx="41024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E:\EBHIP KITAP 2010\Proje Kitapcigi\Kitapcik Resimleri\32. Hayvancilik sadece üretmek mi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3501008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74B6-D8B4-4DAE-A597-DFEEA7B73C6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491</Words>
  <Application>Microsoft Office PowerPoint</Application>
  <PresentationFormat>On-screen Show (4:3)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Kış  Sporlarının  Bölge Hayvancılığının Gelişmesine  Muhtemel  Etkileri</vt:lpstr>
      <vt:lpstr>Problem</vt:lpstr>
      <vt:lpstr>Yaklaşım</vt:lpstr>
      <vt:lpstr>Uluslararası Kış Oyunlarının Etkileri </vt:lpstr>
      <vt:lpstr>Olumsuz Dışsal Etkiler (Almanya 2006 FIFA Dünya Kupası Örneği) </vt:lpstr>
      <vt:lpstr>Doğrudan ve Dolaylı Ekonomik Katkı</vt:lpstr>
      <vt:lpstr>Hayvancılık Sektörünün Problemleri</vt:lpstr>
      <vt:lpstr>Rakım Yüksekliği ve Ürün Kalitesi</vt:lpstr>
      <vt:lpstr>Sonuçlar</vt:lpstr>
      <vt:lpstr>Öneriler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Kış Sporlarının  Bölge Hayvancılığının Gelişmesine Muhtemel Etkileri</dc:title>
  <dc:creator>Sony</dc:creator>
  <cp:lastModifiedBy>Fahri Yavuz</cp:lastModifiedBy>
  <cp:revision>30</cp:revision>
  <cp:lastPrinted>2011-01-25T13:05:11Z</cp:lastPrinted>
  <dcterms:created xsi:type="dcterms:W3CDTF">2011-01-23T10:02:51Z</dcterms:created>
  <dcterms:modified xsi:type="dcterms:W3CDTF">2011-01-25T13:07:45Z</dcterms:modified>
</cp:coreProperties>
</file>