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25.01.2011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60040" y="836712"/>
            <a:ext cx="7772400" cy="2547714"/>
          </a:xfrm>
        </p:spPr>
        <p:txBody>
          <a:bodyPr>
            <a:normAutofit fontScale="90000"/>
          </a:bodyPr>
          <a:lstStyle/>
          <a:p>
            <a:r>
              <a:rPr lang="en-GB" b="1" dirty="0" smtClean="0"/>
              <a:t>Possible environmental impacts of 25</a:t>
            </a:r>
            <a:r>
              <a:rPr lang="en-GB" b="1" baseline="30000" dirty="0" smtClean="0"/>
              <a:t>th</a:t>
            </a:r>
            <a:r>
              <a:rPr lang="en-GB" b="1" dirty="0" smtClean="0"/>
              <a:t> UNIVERSIADE Winter Games in Erzurum </a:t>
            </a:r>
            <a:r>
              <a:rPr lang="tr-TR" dirty="0" smtClean="0"/>
              <a:t/>
            </a:r>
            <a:br>
              <a:rPr lang="tr-TR" dirty="0" smtClean="0"/>
            </a:br>
            <a:r>
              <a:rPr lang="tr-TR" dirty="0" smtClean="0"/>
              <a:t/>
            </a:r>
            <a:br>
              <a:rPr lang="tr-TR" dirty="0" smtClean="0"/>
            </a:br>
            <a:endParaRPr lang="tr-TR" dirty="0"/>
          </a:p>
        </p:txBody>
      </p:sp>
      <p:sp>
        <p:nvSpPr>
          <p:cNvPr id="3" name="2 Alt Başlık"/>
          <p:cNvSpPr>
            <a:spLocks noGrp="1"/>
          </p:cNvSpPr>
          <p:nvPr>
            <p:ph type="subTitle" idx="1"/>
          </p:nvPr>
        </p:nvSpPr>
        <p:spPr>
          <a:xfrm>
            <a:off x="1371600" y="3260576"/>
            <a:ext cx="6400800" cy="2976736"/>
          </a:xfrm>
        </p:spPr>
        <p:txBody>
          <a:bodyPr>
            <a:normAutofit fontScale="70000" lnSpcReduction="20000"/>
          </a:bodyPr>
          <a:lstStyle/>
          <a:p>
            <a:r>
              <a:rPr lang="en-GB" b="1" dirty="0" err="1" smtClean="0"/>
              <a:t>Emine</a:t>
            </a:r>
            <a:r>
              <a:rPr lang="en-GB" b="1" dirty="0" smtClean="0"/>
              <a:t> </a:t>
            </a:r>
            <a:r>
              <a:rPr lang="en-GB" b="1" dirty="0" err="1" smtClean="0"/>
              <a:t>Bilgen</a:t>
            </a:r>
            <a:r>
              <a:rPr lang="en-GB" b="1" dirty="0" smtClean="0"/>
              <a:t> EYMİRLİ</a:t>
            </a:r>
            <a:endParaRPr lang="tr-TR" b="1" dirty="0" smtClean="0"/>
          </a:p>
          <a:p>
            <a:r>
              <a:rPr lang="tr-TR" b="1" dirty="0" smtClean="0"/>
              <a:t>Dr. </a:t>
            </a:r>
            <a:r>
              <a:rPr lang="en-GB" b="1" dirty="0" err="1" smtClean="0"/>
              <a:t>Süleyman</a:t>
            </a:r>
            <a:r>
              <a:rPr lang="en-GB" b="1" dirty="0" smtClean="0"/>
              <a:t> TOY</a:t>
            </a:r>
            <a:endParaRPr lang="tr-TR" b="1" dirty="0" smtClean="0"/>
          </a:p>
          <a:p>
            <a:r>
              <a:rPr lang="tr-TR" b="1" dirty="0" smtClean="0"/>
              <a:t>Dr. </a:t>
            </a:r>
            <a:r>
              <a:rPr lang="en-GB" b="1" dirty="0" err="1" smtClean="0"/>
              <a:t>Rıfat</a:t>
            </a:r>
            <a:r>
              <a:rPr lang="en-GB" b="1" dirty="0" smtClean="0"/>
              <a:t> ALTAN</a:t>
            </a:r>
            <a:endParaRPr lang="tr-TR" b="1" dirty="0" smtClean="0"/>
          </a:p>
          <a:p>
            <a:endParaRPr lang="tr-TR" b="1" dirty="0" smtClean="0"/>
          </a:p>
          <a:p>
            <a:r>
              <a:rPr lang="tr-TR" b="1" dirty="0" err="1" smtClean="0"/>
              <a:t>Northeast</a:t>
            </a:r>
            <a:r>
              <a:rPr lang="tr-TR" b="1" dirty="0" smtClean="0"/>
              <a:t> </a:t>
            </a:r>
            <a:r>
              <a:rPr lang="tr-TR" b="1" dirty="0" err="1" smtClean="0"/>
              <a:t>Anatolia</a:t>
            </a:r>
            <a:r>
              <a:rPr lang="tr-TR" b="1" dirty="0" smtClean="0"/>
              <a:t> </a:t>
            </a:r>
            <a:r>
              <a:rPr lang="tr-TR" b="1" dirty="0" err="1" smtClean="0"/>
              <a:t>Development</a:t>
            </a:r>
            <a:r>
              <a:rPr lang="tr-TR" b="1" dirty="0" smtClean="0"/>
              <a:t> </a:t>
            </a:r>
            <a:r>
              <a:rPr lang="tr-TR" b="1" dirty="0" err="1" smtClean="0"/>
              <a:t>Agency</a:t>
            </a:r>
            <a:r>
              <a:rPr lang="tr-TR" b="1" dirty="0" smtClean="0"/>
              <a:t> (KUDAKA)</a:t>
            </a:r>
          </a:p>
          <a:p>
            <a:endParaRPr lang="tr-TR" b="1" dirty="0" smtClean="0"/>
          </a:p>
          <a:p>
            <a:endParaRPr lang="tr-TR" b="1" dirty="0" smtClean="0"/>
          </a:p>
          <a:p>
            <a:r>
              <a:rPr lang="tr-TR" b="1" dirty="0" smtClean="0"/>
              <a:t>Erzurum 2011</a:t>
            </a:r>
          </a:p>
          <a:p>
            <a:endParaRPr lang="tr-TR" b="1" dirty="0" smtClean="0"/>
          </a:p>
          <a:p>
            <a:endParaRPr lang="tr-TR" b="1" dirty="0" smtClean="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4624"/>
            <a:ext cx="8229600" cy="1143000"/>
          </a:xfrm>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0" y="1196752"/>
            <a:ext cx="9144000" cy="5661248"/>
          </a:xfrm>
        </p:spPr>
        <p:txBody>
          <a:bodyPr>
            <a:normAutofit/>
          </a:bodyPr>
          <a:lstStyle/>
          <a:p>
            <a:pPr marL="0" indent="0">
              <a:buNone/>
            </a:pPr>
            <a:r>
              <a:rPr lang="en-GB" dirty="0" smtClean="0"/>
              <a:t>Pollution</a:t>
            </a:r>
            <a:r>
              <a:rPr lang="tr-TR" dirty="0" smtClean="0"/>
              <a:t> </a:t>
            </a:r>
            <a:r>
              <a:rPr lang="en-GB" dirty="0" smtClean="0"/>
              <a:t>may be from the people coming to the area for various purposes during the Games. </a:t>
            </a:r>
            <a:endParaRPr lang="tr-TR" dirty="0" smtClean="0"/>
          </a:p>
          <a:p>
            <a:pPr marL="0" indent="0">
              <a:buNone/>
            </a:pPr>
            <a:endParaRPr lang="tr-TR" dirty="0" smtClean="0"/>
          </a:p>
          <a:p>
            <a:pPr marL="0" indent="0">
              <a:buNone/>
            </a:pPr>
            <a:r>
              <a:rPr lang="en-GB" dirty="0" smtClean="0"/>
              <a:t>People need to consume food, water and beverages and energy to survive in the area</a:t>
            </a:r>
            <a:r>
              <a:rPr lang="tr-TR" dirty="0" smtClean="0"/>
              <a:t> p</a:t>
            </a:r>
            <a:r>
              <a:rPr lang="en-GB" dirty="0" err="1" smtClean="0"/>
              <a:t>roduc</a:t>
            </a:r>
            <a:r>
              <a:rPr lang="tr-TR" dirty="0" err="1" smtClean="0"/>
              <a:t>ing</a:t>
            </a:r>
            <a:r>
              <a:rPr lang="tr-TR" dirty="0" smtClean="0"/>
              <a:t> w</a:t>
            </a:r>
            <a:r>
              <a:rPr lang="en-GB" dirty="0" err="1" smtClean="0"/>
              <a:t>aste</a:t>
            </a:r>
            <a:r>
              <a:rPr lang="en-GB" dirty="0" smtClean="0"/>
              <a:t> as the result of these consumption activities. </a:t>
            </a:r>
            <a:endParaRPr lang="tr-TR" dirty="0" smtClean="0"/>
          </a:p>
          <a:p>
            <a:pPr marL="0" indent="0">
              <a:buNone/>
            </a:pPr>
            <a:endParaRPr lang="tr-TR" dirty="0" smtClean="0"/>
          </a:p>
          <a:p>
            <a:pPr marL="0" indent="0">
              <a:buNone/>
            </a:pPr>
            <a:r>
              <a:rPr lang="tr-TR" dirty="0" err="1" smtClean="0"/>
              <a:t>This</a:t>
            </a:r>
            <a:r>
              <a:rPr lang="tr-TR" dirty="0" smtClean="0"/>
              <a:t> </a:t>
            </a:r>
            <a:r>
              <a:rPr lang="en-GB" dirty="0" smtClean="0"/>
              <a:t>requires a strong supply and demand substructures, which can both provide materials to be consumed and remove the waste materials produced. </a:t>
            </a:r>
            <a:endParaRPr lang="tr-TR"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0" y="1600200"/>
            <a:ext cx="9144000" cy="5257800"/>
          </a:xfrm>
        </p:spPr>
        <p:txBody>
          <a:bodyPr>
            <a:normAutofit/>
          </a:bodyPr>
          <a:lstStyle/>
          <a:p>
            <a:pPr marL="0" indent="0">
              <a:buNone/>
            </a:pPr>
            <a:r>
              <a:rPr lang="tr-TR" dirty="0" err="1" smtClean="0"/>
              <a:t>I</a:t>
            </a:r>
            <a:r>
              <a:rPr lang="en-GB" dirty="0" err="1" smtClean="0"/>
              <a:t>mpacts</a:t>
            </a:r>
            <a:r>
              <a:rPr lang="tr-TR" dirty="0" smtClean="0"/>
              <a:t> </a:t>
            </a:r>
            <a:r>
              <a:rPr lang="en-GB" dirty="0" smtClean="0"/>
              <a:t>of the Games on the environment of the city may be as follows; </a:t>
            </a:r>
            <a:endParaRPr lang="tr-TR" dirty="0" smtClean="0"/>
          </a:p>
          <a:p>
            <a:pPr marL="0" indent="0">
              <a:buNone/>
            </a:pPr>
            <a:r>
              <a:rPr lang="en-GB" dirty="0" smtClean="0"/>
              <a:t>Land misuse,</a:t>
            </a:r>
            <a:endParaRPr lang="tr-TR" dirty="0" smtClean="0"/>
          </a:p>
          <a:p>
            <a:pPr marL="0" indent="0">
              <a:buNone/>
            </a:pPr>
            <a:r>
              <a:rPr lang="en-GB" dirty="0" smtClean="0"/>
              <a:t>Domestic waste water production and water pollution,</a:t>
            </a:r>
            <a:endParaRPr lang="tr-TR" dirty="0" smtClean="0"/>
          </a:p>
          <a:p>
            <a:pPr marL="0" indent="0">
              <a:buNone/>
            </a:pPr>
            <a:r>
              <a:rPr lang="en-GB" dirty="0" smtClean="0"/>
              <a:t>Production of solid waste,</a:t>
            </a:r>
            <a:endParaRPr lang="tr-TR" dirty="0" smtClean="0"/>
          </a:p>
          <a:p>
            <a:pPr marL="0" indent="0">
              <a:buNone/>
            </a:pPr>
            <a:r>
              <a:rPr lang="en-GB" dirty="0" smtClean="0"/>
              <a:t>Emission of carbon resulting from energy consumption, journeys and carrying materials for these people.</a:t>
            </a:r>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4624"/>
            <a:ext cx="8229600" cy="1143000"/>
          </a:xfrm>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0" y="1196752"/>
            <a:ext cx="9144000" cy="5472608"/>
          </a:xfrm>
        </p:spPr>
        <p:txBody>
          <a:bodyPr>
            <a:normAutofit fontScale="92500" lnSpcReduction="10000"/>
          </a:bodyPr>
          <a:lstStyle/>
          <a:p>
            <a:pPr marL="0" indent="0">
              <a:buNone/>
            </a:pPr>
            <a:r>
              <a:rPr lang="en-GB" b="1" dirty="0" smtClean="0"/>
              <a:t>Conclusion</a:t>
            </a:r>
            <a:endParaRPr lang="tr-TR" dirty="0" smtClean="0"/>
          </a:p>
          <a:p>
            <a:pPr marL="0" indent="0">
              <a:buNone/>
            </a:pPr>
            <a:r>
              <a:rPr lang="en-GB" dirty="0" smtClean="0"/>
              <a:t>In spite of the socio – economical contribution of the Games to the city</a:t>
            </a:r>
            <a:r>
              <a:rPr lang="tr-TR" dirty="0" smtClean="0"/>
              <a:t>,</a:t>
            </a:r>
            <a:r>
              <a:rPr lang="en-GB" dirty="0" smtClean="0"/>
              <a:t> its possible environmental impacts should absolutely be determined and evaluated in details. </a:t>
            </a:r>
            <a:endParaRPr lang="tr-TR" dirty="0" smtClean="0"/>
          </a:p>
          <a:p>
            <a:pPr marL="0" indent="0">
              <a:buNone/>
            </a:pPr>
            <a:r>
              <a:rPr lang="en-GB" dirty="0" smtClean="0"/>
              <a:t>Devastation of natural lands should be repaired using convenient techniques after the Games and considering landscape architecture principles.</a:t>
            </a:r>
            <a:endParaRPr lang="tr-TR" dirty="0" smtClean="0"/>
          </a:p>
          <a:p>
            <a:pPr marL="0" indent="0">
              <a:buNone/>
            </a:pPr>
            <a:endParaRPr lang="tr-TR" dirty="0" smtClean="0"/>
          </a:p>
          <a:p>
            <a:pPr marL="0" indent="0">
              <a:buNone/>
            </a:pPr>
            <a:r>
              <a:rPr lang="en-GB" dirty="0" smtClean="0"/>
              <a:t>Efficient infrastructure should be provided for the future Games by taking the possible largest visitor number into consideration, and new techniques for the treatment and recycle of domestic waste water.</a:t>
            </a:r>
            <a:endParaRPr lang="tr-TR" dirty="0" smtClean="0"/>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6856" y="44624"/>
            <a:ext cx="8229600" cy="1143000"/>
          </a:xfrm>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0" y="1196752"/>
            <a:ext cx="9144000" cy="5400600"/>
          </a:xfrm>
        </p:spPr>
        <p:txBody>
          <a:bodyPr>
            <a:normAutofit fontScale="92500" lnSpcReduction="20000"/>
          </a:bodyPr>
          <a:lstStyle/>
          <a:p>
            <a:pPr marL="0" indent="0">
              <a:buNone/>
            </a:pPr>
            <a:r>
              <a:rPr lang="en-GB" dirty="0" smtClean="0"/>
              <a:t>Efficient solid waste management principles should be adopted to separate these wastes at their sources and reduce management cost. </a:t>
            </a:r>
            <a:endParaRPr lang="tr-TR" dirty="0" smtClean="0"/>
          </a:p>
          <a:p>
            <a:pPr marL="0" indent="0">
              <a:buNone/>
            </a:pPr>
            <a:endParaRPr lang="tr-TR" dirty="0" smtClean="0"/>
          </a:p>
          <a:p>
            <a:pPr marL="0" indent="0">
              <a:buNone/>
            </a:pPr>
            <a:r>
              <a:rPr lang="en-GB" dirty="0" smtClean="0"/>
              <a:t>Alternative energy sources, especially thermal reserve which is abundant in the region, should be investigated to reduce the emission of carbon resulting from energy consumption, journeys and carrying materials for the visitors of future games.</a:t>
            </a:r>
            <a:endParaRPr lang="tr-TR" dirty="0" smtClean="0"/>
          </a:p>
          <a:p>
            <a:pPr marL="0" indent="0">
              <a:buNone/>
            </a:pPr>
            <a:endParaRPr lang="tr-TR" dirty="0" smtClean="0"/>
          </a:p>
          <a:p>
            <a:pPr marL="0" indent="0">
              <a:buNone/>
            </a:pPr>
            <a:r>
              <a:rPr lang="en-GB" dirty="0" smtClean="0"/>
              <a:t>A very detailed assessment and evaluation reports should be prepared by the Organisation Committee and other authorities to help prepare a road map for future games.</a:t>
            </a:r>
            <a:endParaRPr lang="tr-TR" dirty="0" smtClean="0"/>
          </a:p>
          <a:p>
            <a:pPr>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txBody>
          <a:bodyPr/>
          <a:lstStyle/>
          <a:p>
            <a:r>
              <a:rPr lang="tr-TR" b="1" dirty="0" err="1" smtClean="0"/>
              <a:t>Thank</a:t>
            </a:r>
            <a:r>
              <a:rPr lang="tr-TR" b="1" dirty="0" smtClean="0"/>
              <a:t> </a:t>
            </a:r>
            <a:r>
              <a:rPr lang="tr-TR" b="1" dirty="0" err="1" smtClean="0"/>
              <a:t>you</a:t>
            </a:r>
            <a:r>
              <a:rPr lang="tr-TR" b="1" dirty="0" smtClean="0"/>
              <a:t>…</a:t>
            </a:r>
            <a:endParaRPr lang="tr-T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457200" y="1600201"/>
            <a:ext cx="8229600" cy="1540768"/>
          </a:xfrm>
        </p:spPr>
        <p:txBody>
          <a:bodyPr>
            <a:normAutofit lnSpcReduction="10000"/>
          </a:bodyPr>
          <a:lstStyle/>
          <a:p>
            <a:pPr marL="0" indent="0" algn="ctr">
              <a:buNone/>
            </a:pPr>
            <a:r>
              <a:rPr lang="en-GB" dirty="0" smtClean="0"/>
              <a:t>People may think about the environmental impacts of winter sports that all they leave behind is their tracks in the snow</a:t>
            </a:r>
            <a:r>
              <a:rPr lang="tr-TR" dirty="0" smtClean="0"/>
              <a:t>.</a:t>
            </a:r>
          </a:p>
          <a:p>
            <a:endParaRPr lang="tr-TR" dirty="0"/>
          </a:p>
        </p:txBody>
      </p:sp>
      <p:pic>
        <p:nvPicPr>
          <p:cNvPr id="1026" name="Picture 2" descr="http://t1.gstatic.com/images?q=tbn:ANd9GcSsNvLevAk0hZyBoYxrEg4NrAghz9d4jSSkTMIE8XoFpyzK9sTyew"/>
          <p:cNvPicPr>
            <a:picLocks noChangeAspect="1" noChangeArrowheads="1"/>
          </p:cNvPicPr>
          <p:nvPr/>
        </p:nvPicPr>
        <p:blipFill>
          <a:blip r:embed="rId2" cstate="print"/>
          <a:srcRect/>
          <a:stretch>
            <a:fillRect/>
          </a:stretch>
        </p:blipFill>
        <p:spPr bwMode="auto">
          <a:xfrm>
            <a:off x="6804248" y="3501008"/>
            <a:ext cx="1743075" cy="261937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457200" y="1938536"/>
            <a:ext cx="8229600" cy="2980928"/>
          </a:xfrm>
        </p:spPr>
        <p:txBody>
          <a:bodyPr>
            <a:normAutofit lnSpcReduction="10000"/>
          </a:bodyPr>
          <a:lstStyle/>
          <a:p>
            <a:pPr marL="0" indent="0" algn="ctr">
              <a:buNone/>
            </a:pPr>
            <a:r>
              <a:rPr lang="en-GB" dirty="0" smtClean="0"/>
              <a:t>After people’s interest turned to alternative type</a:t>
            </a:r>
            <a:r>
              <a:rPr lang="tr-TR" dirty="0" smtClean="0"/>
              <a:t>s</a:t>
            </a:r>
            <a:r>
              <a:rPr lang="en-GB" dirty="0" smtClean="0"/>
              <a:t> of tourism</a:t>
            </a:r>
            <a:r>
              <a:rPr lang="tr-TR" dirty="0" smtClean="0"/>
              <a:t>, w</a:t>
            </a:r>
            <a:r>
              <a:rPr lang="en-GB" dirty="0" smtClean="0"/>
              <a:t>inter sports and especially big organisations like UNIVERSIADE or Olympic Games have very significant negative environmental and cultural impacts in the host countries, regions or cities where they are held.</a:t>
            </a:r>
            <a:endParaRPr lang="tr-TR" dirty="0" smtClean="0"/>
          </a:p>
          <a:p>
            <a:pPr algn="ct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6632"/>
            <a:ext cx="8229600" cy="1143000"/>
          </a:xfrm>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0" y="1600200"/>
            <a:ext cx="9144000" cy="5069160"/>
          </a:xfrm>
        </p:spPr>
        <p:txBody>
          <a:bodyPr>
            <a:normAutofit lnSpcReduction="10000"/>
          </a:bodyPr>
          <a:lstStyle/>
          <a:p>
            <a:pPr algn="ctr">
              <a:buNone/>
            </a:pPr>
            <a:r>
              <a:rPr lang="en-GB" dirty="0" smtClean="0"/>
              <a:t>Causes of environmental effects by large sport</a:t>
            </a:r>
            <a:r>
              <a:rPr lang="tr-TR" dirty="0" smtClean="0"/>
              <a:t> </a:t>
            </a:r>
            <a:r>
              <a:rPr lang="en-GB" dirty="0" smtClean="0"/>
              <a:t>organisations may be categorized into two main groups; </a:t>
            </a:r>
            <a:endParaRPr lang="tr-TR" dirty="0" smtClean="0"/>
          </a:p>
          <a:p>
            <a:pPr algn="ctr">
              <a:buNone/>
            </a:pPr>
            <a:r>
              <a:rPr lang="en-GB" dirty="0" smtClean="0"/>
              <a:t>Construction</a:t>
            </a:r>
            <a:r>
              <a:rPr lang="tr-TR" dirty="0" smtClean="0"/>
              <a:t> </a:t>
            </a:r>
            <a:r>
              <a:rPr lang="en-GB" dirty="0" smtClean="0"/>
              <a:t>or rehabilitation of the facilities for Olympic aims </a:t>
            </a:r>
            <a:endParaRPr lang="tr-TR" dirty="0" smtClean="0"/>
          </a:p>
          <a:p>
            <a:pPr algn="ctr">
              <a:buNone/>
            </a:pPr>
            <a:r>
              <a:rPr lang="en-GB" dirty="0" smtClean="0"/>
              <a:t>and </a:t>
            </a:r>
            <a:endParaRPr lang="tr-TR" dirty="0" smtClean="0"/>
          </a:p>
          <a:p>
            <a:pPr algn="ctr">
              <a:buNone/>
            </a:pPr>
            <a:r>
              <a:rPr lang="en-GB" dirty="0" smtClean="0"/>
              <a:t>The</a:t>
            </a:r>
            <a:r>
              <a:rPr lang="tr-TR" dirty="0" smtClean="0"/>
              <a:t> </a:t>
            </a:r>
            <a:r>
              <a:rPr lang="en-GB" dirty="0" smtClean="0"/>
              <a:t>management of large crowds, which can both cause devastation or conversion of natural lands and disposal of large sum of waste materials caused by visitors and spectators. </a:t>
            </a:r>
            <a:endParaRPr lang="tr-TR" dirty="0" smtClean="0"/>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457200" y="1902532"/>
            <a:ext cx="8229600" cy="3052936"/>
          </a:xfrm>
        </p:spPr>
        <p:txBody>
          <a:bodyPr/>
          <a:lstStyle/>
          <a:p>
            <a:pPr marL="0" indent="0" algn="ctr">
              <a:buNone/>
            </a:pPr>
            <a:r>
              <a:rPr lang="en-GB" dirty="0" smtClean="0"/>
              <a:t>The aim of present study is to mention about the possible environmental effects of 2011 UNIVERSIADE Winter Games in the city of Erzurum and its close proximity considering the experiences from previous games and unique conditions of the area.</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18864" y="44624"/>
            <a:ext cx="8229600" cy="1143000"/>
          </a:xfrm>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0" y="1196752"/>
            <a:ext cx="9144000" cy="5661248"/>
          </a:xfrm>
        </p:spPr>
        <p:txBody>
          <a:bodyPr>
            <a:normAutofit/>
          </a:bodyPr>
          <a:lstStyle/>
          <a:p>
            <a:r>
              <a:rPr lang="en-GB" dirty="0" smtClean="0"/>
              <a:t>The city of Erzurum</a:t>
            </a:r>
            <a:r>
              <a:rPr lang="tr-TR" dirty="0" smtClean="0"/>
              <a:t>;</a:t>
            </a:r>
            <a:r>
              <a:rPr lang="en-GB" dirty="0" smtClean="0"/>
              <a:t> </a:t>
            </a:r>
            <a:endParaRPr lang="tr-TR" dirty="0" smtClean="0"/>
          </a:p>
          <a:p>
            <a:r>
              <a:rPr lang="en-GB" dirty="0" smtClean="0"/>
              <a:t>a medium - scaled and unindustrialised city. </a:t>
            </a:r>
            <a:endParaRPr lang="tr-TR" dirty="0" smtClean="0"/>
          </a:p>
          <a:p>
            <a:r>
              <a:rPr lang="tr-TR" dirty="0" smtClean="0"/>
              <a:t>h</a:t>
            </a:r>
            <a:r>
              <a:rPr lang="en-GB" dirty="0" err="1" smtClean="0"/>
              <a:t>uman</a:t>
            </a:r>
            <a:r>
              <a:rPr lang="en-GB" dirty="0" smtClean="0"/>
              <a:t> </a:t>
            </a:r>
            <a:r>
              <a:rPr lang="en-GB" dirty="0" smtClean="0"/>
              <a:t>population in the city centre is 369.000. </a:t>
            </a:r>
            <a:endParaRPr lang="tr-TR" dirty="0" smtClean="0"/>
          </a:p>
          <a:p>
            <a:r>
              <a:rPr lang="tr-TR" dirty="0" smtClean="0"/>
              <a:t>t</a:t>
            </a:r>
            <a:r>
              <a:rPr lang="en-GB" dirty="0" smtClean="0"/>
              <a:t>he </a:t>
            </a:r>
            <a:r>
              <a:rPr lang="en-GB" dirty="0" smtClean="0"/>
              <a:t>centre of Erzurum is an old settlement dating back to nearly 7.000 years ago </a:t>
            </a:r>
            <a:endParaRPr lang="tr-TR" dirty="0" smtClean="0"/>
          </a:p>
          <a:p>
            <a:r>
              <a:rPr lang="en-GB" dirty="0" smtClean="0"/>
              <a:t>the city has a historical urban structure combined with a newly developing modern neighbouring. </a:t>
            </a:r>
            <a:endParaRPr lang="tr-TR" dirty="0" smtClean="0"/>
          </a:p>
          <a:p>
            <a:pPr>
              <a:buNone/>
            </a:pP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18864" y="44624"/>
            <a:ext cx="8229600" cy="1143000"/>
          </a:xfrm>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0" y="1196752"/>
            <a:ext cx="9144000" cy="5661248"/>
          </a:xfrm>
        </p:spPr>
        <p:txBody>
          <a:bodyPr>
            <a:normAutofit fontScale="92500" lnSpcReduction="20000"/>
          </a:bodyPr>
          <a:lstStyle/>
          <a:p>
            <a:r>
              <a:rPr lang="en-GB" dirty="0" smtClean="0"/>
              <a:t>The</a:t>
            </a:r>
            <a:r>
              <a:rPr lang="tr-TR" dirty="0" smtClean="0"/>
              <a:t> </a:t>
            </a:r>
            <a:r>
              <a:rPr lang="en-GB" dirty="0" smtClean="0"/>
              <a:t>city has almost no heavy industrial facilities </a:t>
            </a:r>
            <a:endParaRPr lang="tr-TR" dirty="0" smtClean="0"/>
          </a:p>
          <a:p>
            <a:r>
              <a:rPr lang="tr-TR" dirty="0" err="1" smtClean="0"/>
              <a:t>I</a:t>
            </a:r>
            <a:r>
              <a:rPr lang="en-GB" dirty="0" smtClean="0"/>
              <a:t>t</a:t>
            </a:r>
            <a:r>
              <a:rPr lang="tr-TR" dirty="0" smtClean="0"/>
              <a:t>  </a:t>
            </a:r>
            <a:r>
              <a:rPr lang="en-GB" dirty="0" smtClean="0"/>
              <a:t>faces some serious environmental problems. </a:t>
            </a:r>
            <a:endParaRPr lang="tr-TR" dirty="0" smtClean="0"/>
          </a:p>
          <a:p>
            <a:r>
              <a:rPr lang="en-GB" dirty="0" smtClean="0"/>
              <a:t>The most important environmental problem of the city is air pollution in especially winter seasons for nearly a six –month period depending on the weather systems. </a:t>
            </a:r>
            <a:endParaRPr lang="tr-TR" dirty="0" smtClean="0"/>
          </a:p>
          <a:p>
            <a:r>
              <a:rPr lang="en-GB" dirty="0" smtClean="0"/>
              <a:t>This problem is caused mainly by the combustion of low quality coal in long and extremely cold winters, large number of motor – vehicles compared to the population and topography of the city (Toy and </a:t>
            </a:r>
            <a:r>
              <a:rPr lang="en-GB" dirty="0" err="1" smtClean="0"/>
              <a:t>Yılmaz</a:t>
            </a:r>
            <a:r>
              <a:rPr lang="en-GB" dirty="0" smtClean="0"/>
              <a:t> 2010). </a:t>
            </a:r>
            <a:endParaRPr lang="tr-TR" dirty="0" smtClean="0"/>
          </a:p>
          <a:p>
            <a:r>
              <a:rPr lang="en-GB" dirty="0" smtClean="0"/>
              <a:t>Another important environmental problem in the city is distorted urbanisation and lack or deficiency of green areas caused mainly by the dense migration from rural and weakness of local authorities. </a:t>
            </a:r>
            <a:endParaRPr lang="tr-TR" dirty="0" smtClean="0"/>
          </a:p>
          <a:p>
            <a:endParaRPr lang="tr-T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p:txBody>
          <a:bodyPr>
            <a:normAutofit/>
          </a:bodyPr>
          <a:lstStyle/>
          <a:p>
            <a:r>
              <a:rPr lang="en-GB" dirty="0" smtClean="0"/>
              <a:t>Water</a:t>
            </a:r>
            <a:r>
              <a:rPr lang="tr-TR" dirty="0" smtClean="0"/>
              <a:t> </a:t>
            </a:r>
            <a:r>
              <a:rPr lang="en-GB" dirty="0" smtClean="0"/>
              <a:t>contamination</a:t>
            </a:r>
            <a:r>
              <a:rPr lang="tr-TR" dirty="0" smtClean="0"/>
              <a:t> </a:t>
            </a:r>
            <a:r>
              <a:rPr lang="en-GB" dirty="0" smtClean="0"/>
              <a:t>resulting </a:t>
            </a:r>
            <a:r>
              <a:rPr lang="en-GB" dirty="0" smtClean="0"/>
              <a:t>from sewages and agricultural areas</a:t>
            </a:r>
            <a:r>
              <a:rPr lang="tr-TR" dirty="0" smtClean="0"/>
              <a:t>,</a:t>
            </a:r>
          </a:p>
          <a:p>
            <a:r>
              <a:rPr lang="en-GB" dirty="0" smtClean="0"/>
              <a:t>In the last two or three years, harsh climatic features of the city have changed to milder and dry winters and usually more rainy passage seasons, which is the most problematic environmental matter for the future of the city. </a:t>
            </a:r>
            <a:endParaRPr lang="tr-TR" dirty="0" smtClean="0"/>
          </a:p>
          <a:p>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Possible environmental impacts</a:t>
            </a:r>
            <a:r>
              <a:rPr lang="tr-TR" b="1" dirty="0" smtClean="0"/>
              <a:t>…</a:t>
            </a:r>
            <a:endParaRPr lang="tr-TR" dirty="0"/>
          </a:p>
        </p:txBody>
      </p:sp>
      <p:sp>
        <p:nvSpPr>
          <p:cNvPr id="3" name="2 İçerik Yer Tutucusu"/>
          <p:cNvSpPr>
            <a:spLocks noGrp="1"/>
          </p:cNvSpPr>
          <p:nvPr>
            <p:ph idx="1"/>
          </p:nvPr>
        </p:nvSpPr>
        <p:spPr>
          <a:xfrm>
            <a:off x="107504" y="1196752"/>
            <a:ext cx="8784976" cy="5545832"/>
          </a:xfrm>
        </p:spPr>
        <p:txBody>
          <a:bodyPr>
            <a:normAutofit lnSpcReduction="10000"/>
          </a:bodyPr>
          <a:lstStyle/>
          <a:p>
            <a:pPr marL="0" indent="0">
              <a:buNone/>
            </a:pPr>
            <a:r>
              <a:rPr lang="en-GB" dirty="0" smtClean="0"/>
              <a:t>In the city of Erzurum, sport facilities for the Games have been constructed in various parts of the city especially unstructured natural areas since 2007. </a:t>
            </a:r>
            <a:endParaRPr lang="tr-TR" dirty="0" smtClean="0"/>
          </a:p>
          <a:p>
            <a:pPr marL="0" indent="0">
              <a:buNone/>
            </a:pPr>
            <a:endParaRPr lang="tr-TR" dirty="0" smtClean="0"/>
          </a:p>
          <a:p>
            <a:pPr marL="0" indent="0">
              <a:buNone/>
            </a:pPr>
            <a:r>
              <a:rPr lang="en-GB" dirty="0" smtClean="0"/>
              <a:t>These attempts have caused a considerable amount of conversion and devastation of natural lands into concrete and impervious surfaces. </a:t>
            </a:r>
            <a:endParaRPr lang="tr-TR" dirty="0" smtClean="0"/>
          </a:p>
          <a:p>
            <a:pPr marL="0" indent="0">
              <a:buNone/>
            </a:pPr>
            <a:endParaRPr lang="tr-TR" dirty="0" smtClean="0"/>
          </a:p>
          <a:p>
            <a:pPr marL="0" indent="0">
              <a:buNone/>
            </a:pPr>
            <a:r>
              <a:rPr lang="en-GB" dirty="0" smtClean="0"/>
              <a:t>Carbon</a:t>
            </a:r>
            <a:r>
              <a:rPr lang="tr-TR" dirty="0" smtClean="0"/>
              <a:t> </a:t>
            </a:r>
            <a:r>
              <a:rPr lang="en-GB" dirty="0" smtClean="0"/>
              <a:t>emission from the vehicles used for the construction of the facilities and new roads has also caused a certain amount of pollution. </a:t>
            </a:r>
            <a:endParaRPr lang="tr-TR" dirty="0" smtClean="0"/>
          </a:p>
          <a:p>
            <a:pPr marL="0" indent="0">
              <a:buNone/>
            </a:pPr>
            <a:endParaRPr lang="tr-T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818</Words>
  <Application>Microsoft Office PowerPoint</Application>
  <PresentationFormat>Ekran Gösterisi (4:3)</PresentationFormat>
  <Paragraphs>67</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Possible environmental impacts of 25th UNIVERSIADE Winter Games in Erzurum   </vt:lpstr>
      <vt:lpstr>Possible environmental impacts…</vt:lpstr>
      <vt:lpstr>Possible environmental impacts…</vt:lpstr>
      <vt:lpstr>Possible environmental impacts…</vt:lpstr>
      <vt:lpstr>Possible environmental impacts…</vt:lpstr>
      <vt:lpstr>Possible environmental impacts…</vt:lpstr>
      <vt:lpstr>Possible environmental impacts…</vt:lpstr>
      <vt:lpstr>Possible environmental impacts…</vt:lpstr>
      <vt:lpstr>Possible environmental impacts…</vt:lpstr>
      <vt:lpstr>Possible environmental impacts…</vt:lpstr>
      <vt:lpstr>Possible environmental impacts…</vt:lpstr>
      <vt:lpstr>Possible environmental impacts…</vt:lpstr>
      <vt:lpstr>Possible environmental impacts…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environmental impacts of 25th UNIVERSIADE Winter Games in Erzurum   </dc:title>
  <cp:lastModifiedBy>suleyman.toy</cp:lastModifiedBy>
  <cp:revision>14</cp:revision>
  <dcterms:modified xsi:type="dcterms:W3CDTF">2011-01-25T09:38:03Z</dcterms:modified>
</cp:coreProperties>
</file>