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70" r:id="rId8"/>
    <p:sldId id="263" r:id="rId9"/>
    <p:sldId id="264" r:id="rId10"/>
    <p:sldId id="265" r:id="rId11"/>
    <p:sldId id="266" r:id="rId12"/>
    <p:sldId id="267" r:id="rId13"/>
    <p:sldId id="268" r:id="rId14"/>
    <p:sldId id="269"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15743-C427-4293-AACF-E9531FC6753E}" type="datetimeFigureOut">
              <a:rPr lang="en-US" smtClean="0"/>
              <a:pPr/>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6B593-B418-4A66-86F5-4E4B333532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E6B593-B418-4A66-86F5-4E4B333532C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BEDCB5-35CA-4DEB-BBA7-C9C1729F515D}"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EDCB5-35CA-4DEB-BBA7-C9C1729F515D}"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EDCB5-35CA-4DEB-BBA7-C9C1729F515D}"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EDCB5-35CA-4DEB-BBA7-C9C1729F515D}"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EDCB5-35CA-4DEB-BBA7-C9C1729F515D}"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BEDCB5-35CA-4DEB-BBA7-C9C1729F515D}"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BEDCB5-35CA-4DEB-BBA7-C9C1729F515D}"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BEDCB5-35CA-4DEB-BBA7-C9C1729F515D}"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EDCB5-35CA-4DEB-BBA7-C9C1729F515D}"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EDCB5-35CA-4DEB-BBA7-C9C1729F515D}"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EDCB5-35CA-4DEB-BBA7-C9C1729F515D}"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EE5AB-1BC7-4876-8B83-5B7E1DFAF6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EDCB5-35CA-4DEB-BBA7-C9C1729F515D}"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EE5AB-1BC7-4876-8B83-5B7E1DFAF6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1143000"/>
          </a:xfrm>
        </p:spPr>
        <p:txBody>
          <a:bodyPr>
            <a:normAutofit fontScale="90000"/>
          </a:bodyPr>
          <a:lstStyle/>
          <a:p>
            <a:r>
              <a:rPr lang="en-US" sz="1600" dirty="0" smtClean="0"/>
              <a:t/>
            </a:r>
            <a:br>
              <a:rPr lang="en-US" sz="1600" dirty="0" smtClean="0"/>
            </a:br>
            <a:r>
              <a:rPr lang="en-US" sz="1600" b="1" dirty="0" smtClean="0"/>
              <a:t> </a:t>
            </a:r>
            <a:r>
              <a:rPr lang="en-US" sz="1600" dirty="0" smtClean="0"/>
              <a:t/>
            </a:r>
            <a:br>
              <a:rPr lang="en-US" sz="1600" dirty="0" smtClean="0"/>
            </a:br>
            <a:r>
              <a:rPr lang="en-US" sz="1600" b="1" dirty="0" smtClean="0"/>
              <a:t> </a:t>
            </a:r>
            <a:r>
              <a:rPr lang="en-US" sz="1600" dirty="0" smtClean="0"/>
              <a:t/>
            </a:r>
            <a:br>
              <a:rPr lang="en-US" sz="1600" dirty="0" smtClean="0"/>
            </a:br>
            <a:r>
              <a:rPr lang="en-US" sz="1600" dirty="0" smtClean="0"/>
              <a:t> </a:t>
            </a:r>
            <a:br>
              <a:rPr lang="en-US" sz="1600" dirty="0" smtClean="0"/>
            </a:br>
            <a:r>
              <a:rPr lang="en-US" sz="1400" b="1" dirty="0" smtClean="0"/>
              <a:t> </a:t>
            </a: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2000" dirty="0" smtClean="0"/>
              <a:t/>
            </a:r>
            <a:br>
              <a:rPr lang="en-US" sz="2000" dirty="0" smtClean="0"/>
            </a:br>
            <a:r>
              <a:rPr lang="en-US" sz="1600" dirty="0" smtClean="0"/>
              <a:t/>
            </a:r>
            <a:br>
              <a:rPr lang="en-US" sz="1600" dirty="0" smtClean="0"/>
            </a:br>
            <a:r>
              <a:rPr lang="en-US" sz="1600" b="1" dirty="0" smtClean="0"/>
              <a:t> </a:t>
            </a:r>
            <a:r>
              <a:rPr lang="en-US" sz="1600" dirty="0" smtClean="0"/>
              <a:t/>
            </a:r>
            <a:br>
              <a:rPr lang="en-US" sz="1600" dirty="0" smtClean="0"/>
            </a:br>
            <a:r>
              <a:rPr lang="en-US" sz="1600" b="1" dirty="0" smtClean="0"/>
              <a:t> </a:t>
            </a:r>
            <a:r>
              <a:rPr lang="en-US" sz="1600" dirty="0" smtClean="0"/>
              <a:t/>
            </a:r>
            <a:br>
              <a:rPr lang="en-US" sz="1600" dirty="0" smtClean="0"/>
            </a:br>
            <a:r>
              <a:rPr lang="en-US" sz="1600" b="1" dirty="0" smtClean="0"/>
              <a:t> </a:t>
            </a:r>
            <a:r>
              <a:rPr lang="en-US" sz="1600" dirty="0" smtClean="0"/>
              <a:t/>
            </a:r>
            <a:br>
              <a:rPr lang="en-US" sz="1600" dirty="0" smtClean="0"/>
            </a:br>
            <a:r>
              <a:rPr lang="en-US" sz="1600" dirty="0" smtClean="0"/>
              <a:t/>
            </a:r>
            <a:br>
              <a:rPr lang="en-US" sz="1600" dirty="0" smtClean="0"/>
            </a:br>
            <a:endParaRPr lang="en-US" sz="1600" dirty="0"/>
          </a:p>
        </p:txBody>
      </p:sp>
      <p:sp>
        <p:nvSpPr>
          <p:cNvPr id="3" name="Subtitle 2"/>
          <p:cNvSpPr>
            <a:spLocks noGrp="1"/>
          </p:cNvSpPr>
          <p:nvPr>
            <p:ph type="subTitle" idx="1"/>
          </p:nvPr>
        </p:nvSpPr>
        <p:spPr>
          <a:xfrm>
            <a:off x="228600" y="1371600"/>
            <a:ext cx="8763000" cy="4800600"/>
          </a:xfrm>
        </p:spPr>
        <p:txBody>
          <a:bodyPr>
            <a:normAutofit/>
          </a:bodyPr>
          <a:lstStyle/>
          <a:p>
            <a:r>
              <a:rPr lang="en-US" sz="1400" dirty="0" smtClean="0"/>
              <a:t> </a:t>
            </a:r>
          </a:p>
          <a:p>
            <a:endParaRPr lang="en-US" sz="1400" b="1" u="sng" dirty="0" smtClean="0">
              <a:solidFill>
                <a:schemeClr val="tx1"/>
              </a:solidFill>
            </a:endParaRPr>
          </a:p>
          <a:p>
            <a:endParaRPr lang="en-US" sz="1400" b="1" u="sng" dirty="0" smtClean="0">
              <a:solidFill>
                <a:schemeClr val="tx1"/>
              </a:solidFill>
            </a:endParaRPr>
          </a:p>
          <a:p>
            <a:endParaRPr lang="en-US" sz="1400" b="1" u="sng" dirty="0" smtClean="0">
              <a:solidFill>
                <a:schemeClr val="tx1"/>
              </a:solidFill>
            </a:endParaRPr>
          </a:p>
          <a:p>
            <a:endParaRPr lang="en-US" sz="1400" b="1" u="sng" dirty="0" smtClean="0">
              <a:solidFill>
                <a:schemeClr val="tx1"/>
              </a:solidFill>
            </a:endParaRPr>
          </a:p>
          <a:p>
            <a:endParaRPr lang="en-US" sz="1400" dirty="0" smtClean="0">
              <a:solidFill>
                <a:schemeClr val="tx1"/>
              </a:solidFill>
            </a:endParaRPr>
          </a:p>
          <a:p>
            <a:endParaRPr lang="en-US" sz="1400" dirty="0" smtClean="0">
              <a:solidFill>
                <a:schemeClr val="tx1"/>
              </a:solidFill>
            </a:endParaRPr>
          </a:p>
          <a:p>
            <a:pPr algn="just"/>
            <a:endParaRPr lang="en-US" sz="1400" dirty="0" smtClean="0"/>
          </a:p>
          <a:p>
            <a:pPr algn="just"/>
            <a:endParaRPr lang="en-US" sz="1400" dirty="0" smtClean="0"/>
          </a:p>
          <a:p>
            <a:pPr algn="just"/>
            <a:endParaRPr lang="en-US" sz="1400" dirty="0" smtClean="0"/>
          </a:p>
        </p:txBody>
      </p:sp>
      <p:sp>
        <p:nvSpPr>
          <p:cNvPr id="6" name="5 Dikdörtgen"/>
          <p:cNvSpPr/>
          <p:nvPr/>
        </p:nvSpPr>
        <p:spPr>
          <a:xfrm>
            <a:off x="0" y="5103674"/>
            <a:ext cx="9144000" cy="1754326"/>
          </a:xfrm>
          <a:prstGeom prst="rect">
            <a:avLst/>
          </a:prstGeom>
          <a:ln>
            <a:noFill/>
          </a:ln>
          <a:effectLst>
            <a:glow rad="139700">
              <a:schemeClr val="accent5">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n-US" b="1" dirty="0" smtClean="0">
                <a:solidFill>
                  <a:schemeClr val="bg1"/>
                </a:solidFill>
              </a:rPr>
              <a:t>*The Department of Physical Education and Sport, Atatürk University, Erzurum, TURKEY</a:t>
            </a:r>
          </a:p>
          <a:p>
            <a:pPr algn="just"/>
            <a:r>
              <a:rPr lang="en-US" b="1" dirty="0" smtClean="0">
                <a:solidFill>
                  <a:schemeClr val="bg1"/>
                </a:solidFill>
              </a:rPr>
              <a:t>** The Department of Physical Education and Sport, Erzincan University, TURKEY </a:t>
            </a:r>
          </a:p>
          <a:p>
            <a:pPr algn="just"/>
            <a:r>
              <a:rPr lang="en-US" b="1" dirty="0" smtClean="0">
                <a:solidFill>
                  <a:schemeClr val="bg1"/>
                </a:solidFill>
              </a:rPr>
              <a:t>*** The Department of Physiology and Cell Biology, College of Medicine, The Ohio State University, USA</a:t>
            </a:r>
          </a:p>
          <a:p>
            <a:pPr algn="just"/>
            <a:r>
              <a:rPr lang="en-US" b="1" dirty="0" smtClean="0">
                <a:solidFill>
                  <a:schemeClr val="bg1"/>
                </a:solidFill>
              </a:rPr>
              <a:t>**** The Department of Physical Education and Sport, Amasya University, TURKEY</a:t>
            </a:r>
          </a:p>
          <a:p>
            <a:pPr algn="just"/>
            <a:endParaRPr lang="en-US" b="1" dirty="0">
              <a:solidFill>
                <a:schemeClr val="bg1"/>
              </a:solidFill>
            </a:endParaRPr>
          </a:p>
        </p:txBody>
      </p:sp>
      <p:sp>
        <p:nvSpPr>
          <p:cNvPr id="8" name="7 Dalga"/>
          <p:cNvSpPr/>
          <p:nvPr/>
        </p:nvSpPr>
        <p:spPr>
          <a:xfrm>
            <a:off x="0" y="228600"/>
            <a:ext cx="9144000" cy="1905000"/>
          </a:xfrm>
          <a:prstGeom prst="wave">
            <a:avLst>
              <a:gd name="adj1" fmla="val 12482"/>
              <a:gd name="adj2" fmla="val -12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COMPARISON OF THE PHYSICAL AND BIOMOTOR CHARACTERISTICS BETWEEN JUNIOR TURKISH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b="1" dirty="0" smtClean="0">
                <a:latin typeface="Arial" pitchFamily="34" charset="0"/>
                <a:cs typeface="Arial" pitchFamily="34" charset="0"/>
              </a:rPr>
              <a:t>MALE AND FEMALE ICE HOCKEY PLAYERS </a:t>
            </a:r>
            <a:endParaRPr lang="en-US" sz="2000" dirty="0">
              <a:latin typeface="Arial" pitchFamily="34" charset="0"/>
              <a:cs typeface="Arial" pitchFamily="34" charset="0"/>
            </a:endParaRPr>
          </a:p>
        </p:txBody>
      </p:sp>
      <p:sp>
        <p:nvSpPr>
          <p:cNvPr id="9" name="8 Dikdörtgen"/>
          <p:cNvSpPr/>
          <p:nvPr/>
        </p:nvSpPr>
        <p:spPr>
          <a:xfrm>
            <a:off x="533400" y="2895600"/>
            <a:ext cx="8305800" cy="36933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err="1" smtClean="0">
                <a:solidFill>
                  <a:schemeClr val="bg1"/>
                </a:solidFill>
              </a:rPr>
              <a:t>Recep</a:t>
            </a:r>
            <a:r>
              <a:rPr lang="en-US" b="1" u="sng" dirty="0" smtClean="0">
                <a:solidFill>
                  <a:schemeClr val="bg1"/>
                </a:solidFill>
              </a:rPr>
              <a:t> GÜRSOY</a:t>
            </a:r>
            <a:r>
              <a:rPr lang="en-US" b="1" dirty="0" smtClean="0">
                <a:solidFill>
                  <a:schemeClr val="bg1"/>
                </a:solidFill>
              </a:rPr>
              <a:t>*     </a:t>
            </a:r>
            <a:r>
              <a:rPr lang="en-US" b="1" dirty="0" err="1" smtClean="0">
                <a:solidFill>
                  <a:schemeClr val="bg1"/>
                </a:solidFill>
              </a:rPr>
              <a:t>Eser</a:t>
            </a:r>
            <a:r>
              <a:rPr lang="en-US" b="1" dirty="0" smtClean="0">
                <a:solidFill>
                  <a:schemeClr val="bg1"/>
                </a:solidFill>
              </a:rPr>
              <a:t> AĞGÖN**      Robert STEPHENS***</a:t>
            </a:r>
            <a:r>
              <a:rPr lang="tr-TR" b="1" dirty="0" smtClean="0">
                <a:solidFill>
                  <a:schemeClr val="bg1"/>
                </a:solidFill>
              </a:rPr>
              <a:t>      </a:t>
            </a:r>
            <a:r>
              <a:rPr lang="en-US" b="1" dirty="0" smtClean="0">
                <a:solidFill>
                  <a:schemeClr val="bg1"/>
                </a:solidFill>
              </a:rPr>
              <a:t>M. </a:t>
            </a:r>
            <a:r>
              <a:rPr lang="en-US" b="1" dirty="0" err="1" smtClean="0">
                <a:solidFill>
                  <a:schemeClr val="bg1"/>
                </a:solidFill>
              </a:rPr>
              <a:t>Akif</a:t>
            </a:r>
            <a:r>
              <a:rPr lang="en-US" b="1" dirty="0" smtClean="0">
                <a:solidFill>
                  <a:schemeClr val="bg1"/>
                </a:solidFill>
              </a:rPr>
              <a:t> ZİYAGİL****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914400"/>
            <a:ext cx="9144000" cy="1631216"/>
          </a:xfrm>
          <a:prstGeom prst="rect">
            <a:avLst/>
          </a:prstGeom>
          <a:ln>
            <a:noFill/>
          </a:ln>
          <a:effectLst/>
        </p:spPr>
        <p:style>
          <a:lnRef idx="2">
            <a:schemeClr val="accent1"/>
          </a:lnRef>
          <a:fillRef idx="1001">
            <a:schemeClr val="lt1"/>
          </a:fillRef>
          <a:effectRef idx="0">
            <a:schemeClr val="accent1"/>
          </a:effectRef>
          <a:fontRef idx="minor">
            <a:schemeClr val="dk1"/>
          </a:fontRef>
        </p:style>
        <p:txBody>
          <a:bodyPr wrap="square">
            <a:spAutoFit/>
          </a:bodyPr>
          <a:lstStyle/>
          <a:p>
            <a:pPr algn="just"/>
            <a:r>
              <a:rPr lang="en-US" sz="2000" dirty="0" smtClean="0"/>
              <a:t>This study indicates that there were important structural and functional differences between male and female ice hockey players. Males were heavier, taller, and powerful than females. Females were more flexible than males. There were no significant difference between male and female in the mean values of left hand, right hand, reaction time and vertical jump scores.</a:t>
            </a:r>
            <a:endParaRPr lang="en-US" sz="2000" dirty="0"/>
          </a:p>
        </p:txBody>
      </p:sp>
      <p:pic>
        <p:nvPicPr>
          <p:cNvPr id="14" name="13 Resim" descr="146516835428.jpg"/>
          <p:cNvPicPr>
            <a:picLocks noChangeAspect="1"/>
          </p:cNvPicPr>
          <p:nvPr/>
        </p:nvPicPr>
        <p:blipFill>
          <a:blip r:embed="rId2" cstate="print">
            <a:duotone>
              <a:schemeClr val="accent1">
                <a:shade val="45000"/>
                <a:satMod val="135000"/>
              </a:schemeClr>
              <a:prstClr val="white"/>
            </a:duotone>
          </a:blip>
          <a:srcRect r="24108"/>
          <a:stretch>
            <a:fillRect/>
          </a:stretch>
        </p:blipFill>
        <p:spPr>
          <a:xfrm>
            <a:off x="3733800" y="2544461"/>
            <a:ext cx="5410200" cy="4313539"/>
          </a:xfrm>
          <a:prstGeom prst="rect">
            <a:avLst/>
          </a:prstGeom>
          <a:ln>
            <a:noFill/>
          </a:ln>
          <a:effectLst>
            <a:softEdge rad="112500"/>
          </a:effectLst>
        </p:spPr>
      </p:pic>
      <p:pic>
        <p:nvPicPr>
          <p:cNvPr id="15" name="14 Resim" descr="gretzky.jpg"/>
          <p:cNvPicPr>
            <a:picLocks noChangeAspect="1"/>
          </p:cNvPicPr>
          <p:nvPr/>
        </p:nvPicPr>
        <p:blipFill>
          <a:blip r:embed="rId3" cstate="print"/>
          <a:stretch>
            <a:fillRect/>
          </a:stretch>
        </p:blipFill>
        <p:spPr>
          <a:xfrm>
            <a:off x="208281" y="2590800"/>
            <a:ext cx="2915920" cy="4267200"/>
          </a:xfrm>
          <a:prstGeom prst="ellipse">
            <a:avLst/>
          </a:prstGeom>
          <a:ln>
            <a:noFill/>
          </a:ln>
          <a:effectLst>
            <a:softEdge rad="112500"/>
          </a:effectLst>
        </p:spPr>
      </p:pic>
      <p:sp>
        <p:nvSpPr>
          <p:cNvPr id="18" name="17 Dalga"/>
          <p:cNvSpPr/>
          <p:nvPr/>
        </p:nvSpPr>
        <p:spPr>
          <a:xfrm>
            <a:off x="0" y="0"/>
            <a:ext cx="9144000" cy="838200"/>
          </a:xfrm>
          <a:prstGeom prst="wave">
            <a:avLst>
              <a:gd name="adj1" fmla="val 20000"/>
              <a:gd name="adj2"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Discussion</a:t>
            </a:r>
            <a:endParaRPr lang="en-US" sz="2400" dirty="0">
              <a:latin typeface="Arial" pitchFamily="34" charset="0"/>
              <a:cs typeface="Arial" pitchFamily="34" charset="0"/>
            </a:endParaRPr>
          </a:p>
        </p:txBody>
      </p:sp>
      <p:pic>
        <p:nvPicPr>
          <p:cNvPr id="3074" name="Picture 2" descr="C:\Users\use\Pictures\Avril-Lavigne-In-Ice-Hockey-Gear.jpg"/>
          <p:cNvPicPr>
            <a:picLocks noChangeAspect="1" noChangeArrowheads="1"/>
          </p:cNvPicPr>
          <p:nvPr/>
        </p:nvPicPr>
        <p:blipFill>
          <a:blip r:embed="rId4" cstate="print">
            <a:duotone>
              <a:schemeClr val="accent1">
                <a:shade val="45000"/>
                <a:satMod val="135000"/>
              </a:schemeClr>
              <a:prstClr val="white"/>
            </a:duotone>
          </a:blip>
          <a:srcRect b="5482"/>
          <a:stretch>
            <a:fillRect/>
          </a:stretch>
        </p:blipFill>
        <p:spPr bwMode="auto">
          <a:xfrm>
            <a:off x="3048000" y="2643187"/>
            <a:ext cx="2285999" cy="42148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838200"/>
            <a:ext cx="7924800" cy="4800600"/>
          </a:xfrm>
        </p:spPr>
        <p:txBody>
          <a:bodyPr>
            <a:normAutofit/>
          </a:bodyPr>
          <a:lstStyle/>
          <a:p>
            <a:pPr algn="just"/>
            <a:endParaRPr lang="en-US" sz="1200" dirty="0" smtClean="0">
              <a:solidFill>
                <a:schemeClr val="tx1"/>
              </a:solidFill>
            </a:endParaRPr>
          </a:p>
          <a:p>
            <a:pPr algn="just"/>
            <a:endParaRPr lang="en-US" sz="1200" dirty="0" smtClean="0">
              <a:solidFill>
                <a:schemeClr val="tx1"/>
              </a:solidFill>
              <a:latin typeface="Arial" pitchFamily="34" charset="0"/>
              <a:cs typeface="Arial" pitchFamily="34" charset="0"/>
            </a:endParaRPr>
          </a:p>
          <a:p>
            <a:pPr algn="just"/>
            <a:endParaRPr lang="en-US" sz="1200" dirty="0" smtClean="0">
              <a:solidFill>
                <a:schemeClr val="tx1"/>
              </a:solidFill>
              <a:latin typeface="Arial" pitchFamily="34" charset="0"/>
              <a:cs typeface="Arial" pitchFamily="34" charset="0"/>
            </a:endParaRPr>
          </a:p>
          <a:p>
            <a:pPr algn="just"/>
            <a:r>
              <a:rPr lang="en-US" sz="1200" b="1" dirty="0" smtClean="0">
                <a:solidFill>
                  <a:schemeClr val="tx1"/>
                </a:solidFill>
                <a:latin typeface="Arial" pitchFamily="34" charset="0"/>
                <a:cs typeface="Arial" pitchFamily="34" charset="0"/>
              </a:rPr>
              <a:t> </a:t>
            </a:r>
            <a:endParaRPr lang="en-US" sz="1200" dirty="0" smtClean="0">
              <a:solidFill>
                <a:schemeClr val="tx1"/>
              </a:solidFill>
              <a:latin typeface="Arial" pitchFamily="34" charset="0"/>
              <a:cs typeface="Arial" pitchFamily="34" charset="0"/>
            </a:endParaRPr>
          </a:p>
          <a:p>
            <a:pPr lvl="0" algn="just"/>
            <a:endParaRPr lang="en-US" sz="1200" dirty="0" smtClean="0">
              <a:solidFill>
                <a:schemeClr val="tx1"/>
              </a:solidFill>
            </a:endParaRPr>
          </a:p>
          <a:p>
            <a:pPr lvl="0" algn="just"/>
            <a:endParaRPr lang="en-US" sz="1200" dirty="0" smtClean="0">
              <a:solidFill>
                <a:schemeClr val="tx1"/>
              </a:solidFill>
            </a:endParaRPr>
          </a:p>
          <a:p>
            <a:pPr lvl="0" algn="just"/>
            <a:endParaRPr lang="en-US" sz="1200" dirty="0" smtClean="0">
              <a:solidFill>
                <a:schemeClr val="tx1"/>
              </a:solidFill>
            </a:endParaRPr>
          </a:p>
          <a:p>
            <a:pPr lvl="0" algn="just"/>
            <a:endParaRPr lang="en-US" sz="1200" dirty="0" smtClean="0">
              <a:solidFill>
                <a:schemeClr val="tx1"/>
              </a:solidFill>
            </a:endParaRPr>
          </a:p>
          <a:p>
            <a:pPr lvl="0" algn="just"/>
            <a:endParaRPr lang="en-US" sz="1200" dirty="0" smtClean="0">
              <a:solidFill>
                <a:schemeClr val="tx1"/>
              </a:solidFill>
            </a:endParaRPr>
          </a:p>
          <a:p>
            <a:pPr lvl="0" algn="just"/>
            <a:endParaRPr lang="en-US" sz="1200" dirty="0" smtClean="0">
              <a:solidFill>
                <a:schemeClr val="tx1"/>
              </a:solidFill>
            </a:endParaRPr>
          </a:p>
          <a:p>
            <a:pPr lvl="0" algn="just"/>
            <a:endParaRPr lang="en-US" sz="1200" dirty="0" smtClean="0">
              <a:solidFill>
                <a:schemeClr val="tx1"/>
              </a:solidFill>
            </a:endParaRPr>
          </a:p>
          <a:p>
            <a:pPr lvl="0" algn="just"/>
            <a:endParaRPr lang="en-US" sz="1200" dirty="0" smtClean="0">
              <a:solidFill>
                <a:schemeClr val="tx1"/>
              </a:solidFill>
            </a:endParaRPr>
          </a:p>
          <a:p>
            <a:pPr lvl="0" algn="just"/>
            <a:endParaRPr lang="en-US" sz="1200" dirty="0" smtClean="0">
              <a:solidFill>
                <a:schemeClr val="tx1"/>
              </a:solidFill>
            </a:endParaRPr>
          </a:p>
          <a:p>
            <a:pPr algn="just"/>
            <a:endParaRPr lang="en-US" sz="1200" dirty="0">
              <a:solidFill>
                <a:schemeClr val="tx1"/>
              </a:solidFill>
            </a:endParaRPr>
          </a:p>
        </p:txBody>
      </p:sp>
      <p:sp>
        <p:nvSpPr>
          <p:cNvPr id="5" name="4 Dikdörtgen"/>
          <p:cNvSpPr/>
          <p:nvPr/>
        </p:nvSpPr>
        <p:spPr>
          <a:xfrm>
            <a:off x="0" y="5791200"/>
            <a:ext cx="9144000" cy="738664"/>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lvl="0" algn="just"/>
            <a:r>
              <a:rPr lang="en-US" sz="1400" dirty="0" smtClean="0"/>
              <a:t>10. </a:t>
            </a:r>
            <a:r>
              <a:rPr lang="en-US" sz="1400" dirty="0" err="1" smtClean="0"/>
              <a:t>Micheal</a:t>
            </a:r>
            <a:r>
              <a:rPr lang="en-US" sz="1400" dirty="0" smtClean="0"/>
              <a:t> R.  Bracko and Gilbert W. </a:t>
            </a:r>
            <a:r>
              <a:rPr lang="en-US" sz="1400" dirty="0" err="1" smtClean="0"/>
              <a:t>Fellingham</a:t>
            </a:r>
            <a:r>
              <a:rPr lang="en-US" sz="1400" dirty="0" smtClean="0"/>
              <a:t>. </a:t>
            </a:r>
            <a:r>
              <a:rPr lang="en-US" sz="1400" dirty="0" smtClean="0"/>
              <a:t>2001</a:t>
            </a:r>
            <a:endParaRPr lang="en-US" sz="1400" dirty="0" smtClean="0"/>
          </a:p>
          <a:p>
            <a:pPr lvl="0" algn="just"/>
            <a:endParaRPr lang="tr-TR" sz="1400" dirty="0" smtClean="0"/>
          </a:p>
          <a:p>
            <a:pPr lvl="0" algn="just"/>
            <a:r>
              <a:rPr lang="en-US" sz="1400" dirty="0" smtClean="0"/>
              <a:t>11</a:t>
            </a:r>
            <a:r>
              <a:rPr lang="en-US" sz="1400" dirty="0" smtClean="0"/>
              <a:t>. Bracko, </a:t>
            </a:r>
            <a:r>
              <a:rPr lang="en-US" sz="1400" dirty="0" smtClean="0"/>
              <a:t>M.R</a:t>
            </a:r>
            <a:r>
              <a:rPr lang="tr-TR" sz="1400" dirty="0" smtClean="0"/>
              <a:t>. </a:t>
            </a:r>
            <a:r>
              <a:rPr lang="en-US" sz="1400" dirty="0" smtClean="0"/>
              <a:t>2001</a:t>
            </a:r>
            <a:endParaRPr lang="en-US" sz="1400" dirty="0" smtClean="0"/>
          </a:p>
        </p:txBody>
      </p:sp>
      <p:sp>
        <p:nvSpPr>
          <p:cNvPr id="14" name="13 Dikdörtgen"/>
          <p:cNvSpPr/>
          <p:nvPr/>
        </p:nvSpPr>
        <p:spPr>
          <a:xfrm>
            <a:off x="152400" y="152400"/>
            <a:ext cx="8839200" cy="163121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2000" dirty="0" err="1" smtClean="0">
                <a:latin typeface="Arial" pitchFamily="34" charset="0"/>
                <a:cs typeface="Arial" pitchFamily="34" charset="0"/>
              </a:rPr>
              <a:t>Michela</a:t>
            </a:r>
            <a:r>
              <a:rPr lang="en-US" sz="2000" dirty="0" smtClean="0">
                <a:latin typeface="Arial" pitchFamily="34" charset="0"/>
                <a:cs typeface="Arial" pitchFamily="34" charset="0"/>
              </a:rPr>
              <a:t> et al. found that 12-13 years old male ice hokey players had higher mean values of body weight. Also 14-15 years old males were more powerful than females</a:t>
            </a:r>
            <a:r>
              <a:rPr lang="en-US" sz="2000" b="1" baseline="30000" dirty="0" smtClean="0">
                <a:latin typeface="Arial" pitchFamily="34" charset="0"/>
                <a:cs typeface="Arial" pitchFamily="34" charset="0"/>
              </a:rPr>
              <a:t>10</a:t>
            </a:r>
            <a:r>
              <a:rPr lang="en-US" sz="2000" dirty="0" smtClean="0">
                <a:latin typeface="Arial" pitchFamily="34" charset="0"/>
                <a:cs typeface="Arial" pitchFamily="34" charset="0"/>
              </a:rPr>
              <a:t>. These results were parallel with findings of our study. But our flexibility results were not consistent with findings his because there was no difference in the flexibility of the players in study of Bracko</a:t>
            </a:r>
            <a:r>
              <a:rPr lang="en-US" sz="2000" baseline="30000" dirty="0" smtClean="0">
                <a:latin typeface="Arial" pitchFamily="34" charset="0"/>
                <a:cs typeface="Arial" pitchFamily="34" charset="0"/>
              </a:rPr>
              <a:t> </a:t>
            </a:r>
            <a:r>
              <a:rPr lang="en-US" sz="2000" b="1" baseline="30000" dirty="0" smtClean="0">
                <a:latin typeface="Arial" pitchFamily="34" charset="0"/>
                <a:cs typeface="Arial" pitchFamily="34" charset="0"/>
              </a:rPr>
              <a:t>11</a:t>
            </a:r>
            <a:r>
              <a:rPr lang="en-US" sz="2000" dirty="0" smtClean="0">
                <a:latin typeface="Arial" pitchFamily="34" charset="0"/>
                <a:cs typeface="Arial" pitchFamily="34" charset="0"/>
              </a:rPr>
              <a:t>. </a:t>
            </a:r>
          </a:p>
        </p:txBody>
      </p:sp>
      <p:pic>
        <p:nvPicPr>
          <p:cNvPr id="15" name="14 Resim" descr="ShowImage.aspx.jpg"/>
          <p:cNvPicPr>
            <a:picLocks noChangeAspect="1"/>
          </p:cNvPicPr>
          <p:nvPr/>
        </p:nvPicPr>
        <p:blipFill>
          <a:blip r:embed="rId2" cstate="print"/>
          <a:srcRect l="16110" r="14493"/>
          <a:stretch>
            <a:fillRect/>
          </a:stretch>
        </p:blipFill>
        <p:spPr>
          <a:xfrm>
            <a:off x="3804920" y="2895600"/>
            <a:ext cx="2443480" cy="2819400"/>
          </a:xfrm>
          <a:prstGeom prst="rect">
            <a:avLst/>
          </a:prstGeom>
        </p:spPr>
      </p:pic>
      <p:pic>
        <p:nvPicPr>
          <p:cNvPr id="4098" name="Picture 2" descr="C:\Users\use\Pictures\hockey200x200.gif"/>
          <p:cNvPicPr>
            <a:picLocks noChangeAspect="1" noChangeArrowheads="1"/>
          </p:cNvPicPr>
          <p:nvPr/>
        </p:nvPicPr>
        <p:blipFill>
          <a:blip r:embed="rId3" cstate="print"/>
          <a:srcRect/>
          <a:stretch>
            <a:fillRect/>
          </a:stretch>
        </p:blipFill>
        <p:spPr bwMode="auto">
          <a:xfrm>
            <a:off x="914400" y="2959100"/>
            <a:ext cx="2286000" cy="2603500"/>
          </a:xfrm>
          <a:prstGeom prst="rect">
            <a:avLst/>
          </a:prstGeom>
          <a:noFill/>
        </p:spPr>
      </p:pic>
      <p:pic>
        <p:nvPicPr>
          <p:cNvPr id="4102" name="Picture 6" descr="C:\Users\use\Pictures\652.jpg"/>
          <p:cNvPicPr>
            <a:picLocks noChangeAspect="1" noChangeArrowheads="1"/>
          </p:cNvPicPr>
          <p:nvPr/>
        </p:nvPicPr>
        <p:blipFill>
          <a:blip r:embed="rId4" cstate="print"/>
          <a:srcRect/>
          <a:stretch>
            <a:fillRect/>
          </a:stretch>
        </p:blipFill>
        <p:spPr bwMode="auto">
          <a:xfrm>
            <a:off x="6781800" y="2476500"/>
            <a:ext cx="2057400" cy="30860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914400"/>
            <a:ext cx="7467600" cy="4724400"/>
          </a:xfrm>
        </p:spPr>
        <p:txBody>
          <a:bodyPr>
            <a:normAutofit/>
          </a:bodyPr>
          <a:lstStyle/>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lvl="0" algn="just"/>
            <a:endParaRPr lang="en-US" sz="1400" dirty="0" smtClean="0">
              <a:solidFill>
                <a:schemeClr val="tx1"/>
              </a:solidFill>
            </a:endParaRPr>
          </a:p>
          <a:p>
            <a:pPr lvl="0" algn="just"/>
            <a:endParaRPr lang="en-US" sz="1400" dirty="0" smtClean="0">
              <a:solidFill>
                <a:schemeClr val="tx1"/>
              </a:solidFill>
            </a:endParaRPr>
          </a:p>
          <a:p>
            <a:pPr lvl="0" algn="just"/>
            <a:endParaRPr lang="en-US" sz="1400" dirty="0" smtClean="0">
              <a:solidFill>
                <a:schemeClr val="tx1"/>
              </a:solidFill>
            </a:endParaRPr>
          </a:p>
          <a:p>
            <a:pPr lvl="0"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a:p>
        </p:txBody>
      </p:sp>
      <p:sp>
        <p:nvSpPr>
          <p:cNvPr id="4" name="3 Dikdörtgen"/>
          <p:cNvSpPr/>
          <p:nvPr/>
        </p:nvSpPr>
        <p:spPr>
          <a:xfrm>
            <a:off x="0" y="152400"/>
            <a:ext cx="9144000" cy="255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just"/>
            <a:r>
              <a:rPr lang="en-US" sz="2000" dirty="0" smtClean="0">
                <a:latin typeface="Arial" pitchFamily="34" charset="0"/>
                <a:cs typeface="Arial" pitchFamily="34" charset="0"/>
              </a:rPr>
              <a:t>In the study of Michael et al., all groups had similar acceleration performance </a:t>
            </a:r>
            <a:r>
              <a:rPr lang="en-US" sz="2000" b="1" baseline="30000" dirty="0" smtClean="0">
                <a:latin typeface="Arial" pitchFamily="34" charset="0"/>
                <a:cs typeface="Arial" pitchFamily="34" charset="0"/>
              </a:rPr>
              <a:t>10</a:t>
            </a:r>
            <a:r>
              <a:rPr lang="en-US" sz="2000" dirty="0" smtClean="0">
                <a:latin typeface="Arial" pitchFamily="34" charset="0"/>
                <a:cs typeface="Arial" pitchFamily="34" charset="0"/>
              </a:rPr>
              <a:t>. Similarly, Bracko found insignificant difference in the accelerating ability between elite and non- elite female ice hockey players </a:t>
            </a:r>
            <a:r>
              <a:rPr lang="en-US" sz="2000" b="1" baseline="30000" dirty="0" smtClean="0">
                <a:latin typeface="Arial" pitchFamily="34" charset="0"/>
                <a:cs typeface="Arial" pitchFamily="34" charset="0"/>
              </a:rPr>
              <a:t>11</a:t>
            </a:r>
            <a:r>
              <a:rPr lang="en-US" sz="2000" dirty="0" smtClean="0">
                <a:latin typeface="Arial" pitchFamily="34" charset="0"/>
                <a:cs typeface="Arial" pitchFamily="34" charset="0"/>
              </a:rPr>
              <a:t>. Bracko et al. also found that non-age matched male high school players were similar in acceleration. It appears that the accelerating ability did not differentiated significantly for younger and older elite and non-elite females, and young non-elite male hockey players. But male ice hockey players were faster than the females on the speed test </a:t>
            </a:r>
            <a:r>
              <a:rPr lang="en-US" sz="2000" b="1" baseline="30000" dirty="0" smtClean="0">
                <a:latin typeface="Arial" pitchFamily="34" charset="0"/>
                <a:cs typeface="Arial" pitchFamily="34" charset="0"/>
              </a:rPr>
              <a:t>12</a:t>
            </a:r>
            <a:r>
              <a:rPr lang="en-US" sz="2000" dirty="0" smtClean="0">
                <a:latin typeface="Arial" pitchFamily="34" charset="0"/>
                <a:cs typeface="Arial" pitchFamily="34" charset="0"/>
              </a:rPr>
              <a:t>. </a:t>
            </a:r>
          </a:p>
        </p:txBody>
      </p:sp>
      <p:sp>
        <p:nvSpPr>
          <p:cNvPr id="5" name="4 Dikdörtgen"/>
          <p:cNvSpPr/>
          <p:nvPr/>
        </p:nvSpPr>
        <p:spPr>
          <a:xfrm>
            <a:off x="0" y="5257800"/>
            <a:ext cx="9144000" cy="1169551"/>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lvl="0" algn="just"/>
            <a:r>
              <a:rPr lang="en-US" sz="1400" dirty="0" smtClean="0">
                <a:latin typeface="Arial" pitchFamily="34" charset="0"/>
                <a:cs typeface="Arial" pitchFamily="34" charset="0"/>
              </a:rPr>
              <a:t>10. W. </a:t>
            </a:r>
            <a:r>
              <a:rPr lang="en-US" sz="1400" dirty="0" err="1" smtClean="0">
                <a:latin typeface="Arial" pitchFamily="34" charset="0"/>
                <a:cs typeface="Arial" pitchFamily="34" charset="0"/>
              </a:rPr>
              <a:t>Fellingham</a:t>
            </a:r>
            <a:r>
              <a:rPr lang="en-US" sz="1400" dirty="0" smtClean="0">
                <a:latin typeface="Arial" pitchFamily="34" charset="0"/>
                <a:cs typeface="Arial" pitchFamily="34" charset="0"/>
              </a:rPr>
              <a:t>. </a:t>
            </a:r>
            <a:r>
              <a:rPr lang="en-US" sz="1400" dirty="0" smtClean="0">
                <a:latin typeface="Arial" pitchFamily="34" charset="0"/>
                <a:cs typeface="Arial" pitchFamily="34" charset="0"/>
              </a:rPr>
              <a:t>2001</a:t>
            </a:r>
            <a:endParaRPr lang="en-US" sz="1400" dirty="0" smtClean="0">
              <a:latin typeface="Arial" pitchFamily="34" charset="0"/>
              <a:cs typeface="Arial" pitchFamily="34" charset="0"/>
            </a:endParaRPr>
          </a:p>
          <a:p>
            <a:pPr lvl="0" algn="just"/>
            <a:endParaRPr lang="tr-TR" sz="1400" dirty="0" smtClean="0">
              <a:latin typeface="Arial" pitchFamily="34" charset="0"/>
              <a:cs typeface="Arial" pitchFamily="34" charset="0"/>
            </a:endParaRPr>
          </a:p>
          <a:p>
            <a:pPr lvl="0" algn="just"/>
            <a:r>
              <a:rPr lang="en-US" sz="1400" dirty="0" smtClean="0">
                <a:latin typeface="Arial" pitchFamily="34" charset="0"/>
                <a:cs typeface="Arial" pitchFamily="34" charset="0"/>
              </a:rPr>
              <a:t>11</a:t>
            </a:r>
            <a:r>
              <a:rPr lang="en-US" sz="1400" dirty="0" smtClean="0">
                <a:latin typeface="Arial" pitchFamily="34" charset="0"/>
                <a:cs typeface="Arial" pitchFamily="34" charset="0"/>
              </a:rPr>
              <a:t>. Bracko, M.R. </a:t>
            </a:r>
            <a:r>
              <a:rPr lang="en-US" sz="1400" dirty="0" smtClean="0">
                <a:latin typeface="Arial" pitchFamily="34" charset="0"/>
                <a:cs typeface="Arial" pitchFamily="34" charset="0"/>
              </a:rPr>
              <a:t>2001</a:t>
            </a:r>
            <a:endParaRPr lang="en-US" sz="1400" dirty="0" smtClean="0">
              <a:latin typeface="Arial" pitchFamily="34" charset="0"/>
              <a:cs typeface="Arial" pitchFamily="34" charset="0"/>
            </a:endParaRPr>
          </a:p>
          <a:p>
            <a:pPr lvl="0" algn="just"/>
            <a:endParaRPr lang="tr-TR" sz="1400" dirty="0" smtClean="0">
              <a:latin typeface="Arial" pitchFamily="34" charset="0"/>
              <a:cs typeface="Arial" pitchFamily="34" charset="0"/>
            </a:endParaRPr>
          </a:p>
          <a:p>
            <a:pPr lvl="0" algn="just"/>
            <a:r>
              <a:rPr lang="en-US" sz="1400" dirty="0" smtClean="0">
                <a:latin typeface="Arial" pitchFamily="34" charset="0"/>
                <a:cs typeface="Arial" pitchFamily="34" charset="0"/>
              </a:rPr>
              <a:t>12</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Micheal</a:t>
            </a:r>
            <a:r>
              <a:rPr lang="en-US" sz="1400" dirty="0" smtClean="0">
                <a:latin typeface="Arial" pitchFamily="34" charset="0"/>
                <a:cs typeface="Arial" pitchFamily="34" charset="0"/>
              </a:rPr>
              <a:t> R.  Bracko and G. W. </a:t>
            </a:r>
            <a:r>
              <a:rPr lang="en-US" sz="1400" dirty="0" err="1" smtClean="0">
                <a:latin typeface="Arial" pitchFamily="34" charset="0"/>
                <a:cs typeface="Arial" pitchFamily="34" charset="0"/>
              </a:rPr>
              <a:t>Fellingham</a:t>
            </a:r>
            <a:r>
              <a:rPr lang="en-US" sz="1400" dirty="0" smtClean="0">
                <a:latin typeface="Arial" pitchFamily="34" charset="0"/>
                <a:cs typeface="Arial" pitchFamily="34" charset="0"/>
              </a:rPr>
              <a:t>, and R.D. Lyons. </a:t>
            </a:r>
            <a:r>
              <a:rPr lang="en-US" sz="1400" dirty="0" smtClean="0">
                <a:latin typeface="Arial" pitchFamily="34" charset="0"/>
                <a:cs typeface="Arial" pitchFamily="34" charset="0"/>
              </a:rPr>
              <a:t>1996</a:t>
            </a:r>
            <a:endParaRPr lang="en-US" sz="1400" dirty="0" smtClean="0">
              <a:latin typeface="Arial" pitchFamily="34" charset="0"/>
              <a:cs typeface="Arial" pitchFamily="34" charset="0"/>
            </a:endParaRPr>
          </a:p>
        </p:txBody>
      </p:sp>
      <p:pic>
        <p:nvPicPr>
          <p:cNvPr id="6" name="5 Resim" descr="1242d406735427f42d5c7e86f7a8231fac5b6117.jpg"/>
          <p:cNvPicPr>
            <a:picLocks noChangeAspect="1"/>
          </p:cNvPicPr>
          <p:nvPr/>
        </p:nvPicPr>
        <p:blipFill>
          <a:blip r:embed="rId2" cstate="print"/>
          <a:stretch>
            <a:fillRect/>
          </a:stretch>
        </p:blipFill>
        <p:spPr>
          <a:xfrm>
            <a:off x="914400" y="2819400"/>
            <a:ext cx="7391400" cy="23406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l="-25000" t="-11000" r="-29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19200"/>
            <a:ext cx="8534400" cy="5181600"/>
          </a:xfrm>
        </p:spPr>
        <p:txBody>
          <a:bodyPr>
            <a:normAutofit/>
          </a:bodyPr>
          <a:lstStyle/>
          <a:p>
            <a:pPr lvl="0" algn="just"/>
            <a:endParaRPr lang="en-US" sz="1400" dirty="0" smtClean="0">
              <a:solidFill>
                <a:schemeClr val="tx1"/>
              </a:solidFill>
            </a:endParaRPr>
          </a:p>
          <a:p>
            <a:pPr lvl="0" algn="just"/>
            <a:endParaRPr lang="en-US" sz="1400" dirty="0" smtClean="0">
              <a:solidFill>
                <a:schemeClr val="tx1"/>
              </a:solidFill>
            </a:endParaRPr>
          </a:p>
          <a:p>
            <a:pPr lvl="0" algn="just"/>
            <a:endParaRPr lang="en-US" sz="1400" dirty="0" smtClean="0">
              <a:solidFill>
                <a:schemeClr val="tx1"/>
              </a:solidFill>
            </a:endParaRPr>
          </a:p>
          <a:p>
            <a:pPr lvl="0" algn="just"/>
            <a:endParaRPr lang="en-US" sz="1400" dirty="0" smtClean="0">
              <a:solidFill>
                <a:schemeClr val="tx1"/>
              </a:solidFill>
            </a:endParaRPr>
          </a:p>
          <a:p>
            <a:pPr lvl="0" algn="just"/>
            <a:endParaRPr lang="en-US" sz="1400" dirty="0" smtClean="0">
              <a:solidFill>
                <a:schemeClr val="tx1"/>
              </a:solidFill>
            </a:endParaRPr>
          </a:p>
          <a:p>
            <a:pPr lvl="0" algn="just"/>
            <a:endParaRPr lang="en-US" sz="1400" dirty="0" smtClean="0">
              <a:solidFill>
                <a:schemeClr val="tx1"/>
              </a:solidFill>
            </a:endParaRPr>
          </a:p>
          <a:p>
            <a:pPr lvl="0"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p:txBody>
      </p:sp>
      <p:sp>
        <p:nvSpPr>
          <p:cNvPr id="4" name="3 Dikdörtgen"/>
          <p:cNvSpPr/>
          <p:nvPr/>
        </p:nvSpPr>
        <p:spPr>
          <a:xfrm>
            <a:off x="0" y="0"/>
            <a:ext cx="9144000" cy="5016758"/>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en-US" sz="2000" b="1" dirty="0" smtClean="0">
                <a:latin typeface="Arial" pitchFamily="34" charset="0"/>
                <a:cs typeface="Arial" pitchFamily="34" charset="0"/>
              </a:rPr>
              <a:t>Anaerobic fitness is an important performance variable for hockey players, and information about on-ice fitness can be an important criteria for a coach to understand a player's ability </a:t>
            </a:r>
            <a:r>
              <a:rPr lang="en-US" sz="2000" b="1" baseline="30000" dirty="0" smtClean="0">
                <a:latin typeface="Arial" pitchFamily="34" charset="0"/>
                <a:cs typeface="Arial" pitchFamily="34" charset="0"/>
              </a:rPr>
              <a:t>13</a:t>
            </a:r>
            <a:r>
              <a:rPr lang="en-US" sz="2000" b="1" dirty="0" smtClean="0">
                <a:latin typeface="Arial" pitchFamily="34" charset="0"/>
                <a:cs typeface="Arial" pitchFamily="34" charset="0"/>
              </a:rPr>
              <a:t>. </a:t>
            </a:r>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Bar-Or suggest the accuracy of ‘‘field tests’’ maybe questioned because of the skill level required to perform well </a:t>
            </a:r>
            <a:r>
              <a:rPr lang="en-US" sz="2000" b="1" baseline="30000" dirty="0" smtClean="0">
                <a:latin typeface="Arial" pitchFamily="34" charset="0"/>
                <a:cs typeface="Arial" pitchFamily="34" charset="0"/>
              </a:rPr>
              <a:t>14</a:t>
            </a:r>
            <a:r>
              <a:rPr lang="en-US" sz="2000" b="1" dirty="0" smtClean="0">
                <a:latin typeface="Arial" pitchFamily="34" charset="0"/>
                <a:cs typeface="Arial" pitchFamily="34" charset="0"/>
              </a:rPr>
              <a:t>.</a:t>
            </a:r>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Nevertheless, skating ability, and testing skating ability are important aspects of hockey performance </a:t>
            </a:r>
            <a:r>
              <a:rPr lang="en-US" sz="2000" b="1" baseline="30000" dirty="0" smtClean="0">
                <a:latin typeface="Arial" pitchFamily="34" charset="0"/>
                <a:cs typeface="Arial" pitchFamily="34" charset="0"/>
              </a:rPr>
              <a:t>15</a:t>
            </a:r>
            <a:r>
              <a:rPr lang="en-US" sz="2000" b="1" dirty="0" smtClean="0">
                <a:latin typeface="Arial" pitchFamily="34" charset="0"/>
                <a:cs typeface="Arial" pitchFamily="34" charset="0"/>
              </a:rPr>
              <a:t>.</a:t>
            </a:r>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Bracko found that 10-11, 12-13, 14-15 years male ice hockey players have higher anaerobic power than females </a:t>
            </a:r>
            <a:r>
              <a:rPr lang="en-US" sz="2000" b="1" baseline="30000" dirty="0" smtClean="0">
                <a:latin typeface="Arial" pitchFamily="34" charset="0"/>
                <a:cs typeface="Arial" pitchFamily="34" charset="0"/>
              </a:rPr>
              <a:t>12</a:t>
            </a:r>
            <a:r>
              <a:rPr lang="en-US" sz="2000" b="1" dirty="0" smtClean="0">
                <a:latin typeface="Arial" pitchFamily="34" charset="0"/>
                <a:cs typeface="Arial" pitchFamily="34" charset="0"/>
              </a:rPr>
              <a:t>. Sport scientists are concerned with eliminating the skill factor in exercise testing to produce objective results, whereas coaches are interested in a player’s sport-specific fitness and game -performance skating ability </a:t>
            </a:r>
            <a:r>
              <a:rPr lang="en-US" sz="2000" b="1" baseline="30000" dirty="0" smtClean="0">
                <a:latin typeface="Arial" pitchFamily="34" charset="0"/>
                <a:cs typeface="Arial" pitchFamily="34" charset="0"/>
              </a:rPr>
              <a:t>16</a:t>
            </a:r>
            <a:r>
              <a:rPr lang="en-US" sz="2000" b="1" dirty="0" smtClean="0">
                <a:latin typeface="Arial" pitchFamily="34" charset="0"/>
                <a:cs typeface="Arial" pitchFamily="34" charset="0"/>
              </a:rPr>
              <a:t>. </a:t>
            </a:r>
          </a:p>
        </p:txBody>
      </p:sp>
      <p:sp>
        <p:nvSpPr>
          <p:cNvPr id="6" name="5 Dikdörtgen"/>
          <p:cNvSpPr/>
          <p:nvPr/>
        </p:nvSpPr>
        <p:spPr>
          <a:xfrm>
            <a:off x="0" y="5042118"/>
            <a:ext cx="9144000" cy="2031325"/>
          </a:xfrm>
          <a:prstGeom prst="rect">
            <a:avLst/>
          </a:prstGeom>
        </p:spPr>
        <p:txBody>
          <a:bodyPr wrap="square">
            <a:spAutoFit/>
          </a:bodyPr>
          <a:lstStyle/>
          <a:p>
            <a:pPr lvl="0" algn="just"/>
            <a:r>
              <a:rPr lang="en-US" sz="1400" b="1" dirty="0" smtClean="0"/>
              <a:t>13.   </a:t>
            </a:r>
            <a:r>
              <a:rPr lang="en-US" sz="1400" b="1" dirty="0" err="1" smtClean="0"/>
              <a:t>Montegomerty</a:t>
            </a:r>
            <a:r>
              <a:rPr lang="en-US" sz="1400" b="1" dirty="0" smtClean="0"/>
              <a:t>, D. L. </a:t>
            </a:r>
            <a:r>
              <a:rPr lang="en-US" sz="1400" b="1" dirty="0" smtClean="0"/>
              <a:t>1998</a:t>
            </a:r>
            <a:endParaRPr lang="en-US" sz="1400" b="1" dirty="0" smtClean="0"/>
          </a:p>
          <a:p>
            <a:pPr lvl="0" algn="just"/>
            <a:endParaRPr lang="tr-TR" sz="1400" b="1" dirty="0" smtClean="0"/>
          </a:p>
          <a:p>
            <a:pPr lvl="0" algn="just"/>
            <a:r>
              <a:rPr lang="en-US" sz="1400" b="1" dirty="0" smtClean="0"/>
              <a:t>14</a:t>
            </a:r>
            <a:r>
              <a:rPr lang="en-US" sz="1400" b="1" dirty="0" smtClean="0"/>
              <a:t>. Bar-Or, O</a:t>
            </a:r>
            <a:r>
              <a:rPr lang="en-US" sz="1400" b="1" dirty="0" smtClean="0"/>
              <a:t>. </a:t>
            </a:r>
            <a:r>
              <a:rPr lang="en-US" sz="1400" b="1" dirty="0" smtClean="0"/>
              <a:t>1987</a:t>
            </a:r>
          </a:p>
          <a:p>
            <a:pPr lvl="0" algn="just"/>
            <a:endParaRPr lang="tr-TR" sz="1400" b="1" dirty="0" smtClean="0"/>
          </a:p>
          <a:p>
            <a:pPr lvl="0" algn="just"/>
            <a:r>
              <a:rPr lang="en-US" sz="1400" b="1" dirty="0" smtClean="0"/>
              <a:t>15</a:t>
            </a:r>
            <a:r>
              <a:rPr lang="en-US" sz="1400" b="1" dirty="0" smtClean="0"/>
              <a:t>. Hansen, H,. and A. Reed. </a:t>
            </a:r>
            <a:r>
              <a:rPr lang="en-US" sz="1400" b="1" dirty="0" smtClean="0"/>
              <a:t>1979  </a:t>
            </a:r>
            <a:endParaRPr lang="en-US" sz="1400" b="1" dirty="0" smtClean="0"/>
          </a:p>
          <a:p>
            <a:pPr lvl="0" algn="just"/>
            <a:endParaRPr lang="tr-TR" sz="1400" b="1" dirty="0" smtClean="0"/>
          </a:p>
          <a:p>
            <a:pPr lvl="0" algn="just"/>
            <a:r>
              <a:rPr lang="en-US" sz="1400" b="1" dirty="0" smtClean="0"/>
              <a:t>16</a:t>
            </a:r>
            <a:r>
              <a:rPr lang="en-US" sz="1400" b="1" dirty="0" smtClean="0"/>
              <a:t>. Watson, R. C,. and T.L.C. </a:t>
            </a:r>
            <a:r>
              <a:rPr lang="en-US" sz="1400" b="1" dirty="0" err="1" smtClean="0"/>
              <a:t>Sargeant</a:t>
            </a:r>
            <a:r>
              <a:rPr lang="en-US" sz="1400" b="1" dirty="0" smtClean="0"/>
              <a:t>. </a:t>
            </a:r>
            <a:r>
              <a:rPr lang="en-US" sz="1400" b="1" dirty="0" smtClean="0"/>
              <a:t>1986</a:t>
            </a:r>
            <a:endParaRPr lang="en-US" sz="1400" b="1" dirty="0" smtClean="0"/>
          </a:p>
          <a:p>
            <a:pPr algn="just"/>
            <a:r>
              <a:rPr lang="en-US" sz="1400" dirty="0" smtClean="0"/>
              <a:t> </a:t>
            </a:r>
          </a:p>
          <a:p>
            <a:pPr algn="just"/>
            <a:endParaRPr lang="en-US" sz="1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4000"/>
            <a:lum/>
          </a:blip>
          <a:srcRect/>
          <a:stretch>
            <a:fillRect l="-1000" r="-26000" b="-7000"/>
          </a:stretch>
        </a:blipFill>
        <a:effectLst/>
      </p:bgPr>
    </p:bg>
    <p:spTree>
      <p:nvGrpSpPr>
        <p:cNvPr id="1" name=""/>
        <p:cNvGrpSpPr/>
        <p:nvPr/>
      </p:nvGrpSpPr>
      <p:grpSpPr>
        <a:xfrm>
          <a:off x="0" y="0"/>
          <a:ext cx="0" cy="0"/>
          <a:chOff x="0" y="0"/>
          <a:chExt cx="0" cy="0"/>
        </a:xfrm>
      </p:grpSpPr>
      <p:sp>
        <p:nvSpPr>
          <p:cNvPr id="5" name="4 Dikdörtgen"/>
          <p:cNvSpPr/>
          <p:nvPr/>
        </p:nvSpPr>
        <p:spPr>
          <a:xfrm>
            <a:off x="0" y="0"/>
            <a:ext cx="9144000" cy="1077218"/>
          </a:xfrm>
          <a:prstGeom prst="rect">
            <a:avLst/>
          </a:prstGeom>
          <a:ln>
            <a:noFill/>
          </a:ln>
          <a:effectLst>
            <a:glow rad="101600">
              <a:schemeClr val="accent3">
                <a:lumMod val="60000"/>
                <a:lumOff val="40000"/>
                <a:alpha val="60000"/>
              </a:schemeClr>
            </a:glow>
          </a:effectLst>
          <a:scene3d>
            <a:camera prst="orthographicFront">
              <a:rot lat="0" lon="0" rev="0"/>
            </a:camera>
            <a:lightRig rig="chilly" dir="t">
              <a:rot lat="0" lon="0" rev="18480000"/>
            </a:lightRig>
          </a:scene3d>
          <a:sp3d prstMaterial="clear">
            <a:bevelT h="63500"/>
          </a:sp3d>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600" dirty="0" smtClean="0">
                <a:latin typeface="Arial" pitchFamily="34" charset="0"/>
                <a:cs typeface="Arial" pitchFamily="34" charset="0"/>
              </a:rPr>
              <a:t>As a result, </a:t>
            </a:r>
            <a:r>
              <a:rPr lang="tr-TR" sz="1600" dirty="0" smtClean="0">
                <a:latin typeface="Arial" pitchFamily="34" charset="0"/>
                <a:cs typeface="Arial" pitchFamily="34" charset="0"/>
              </a:rPr>
              <a:t>the current findings can be used to identify physical characteristics and biomotor abilities for junior male and female ice hockey players and </a:t>
            </a:r>
            <a:r>
              <a:rPr lang="en-US" sz="1600" dirty="0" smtClean="0">
                <a:latin typeface="Arial" pitchFamily="34" charset="0"/>
                <a:cs typeface="Arial" pitchFamily="34" charset="0"/>
              </a:rPr>
              <a:t>regular measurement of physical and functional characteristics of athletes is an important method used in comparing athletes from two different teams as well as in evaluating the efficiency of their training programs.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012936" y="3244334"/>
            <a:ext cx="1118127" cy="369332"/>
          </a:xfrm>
          <a:prstGeom prst="rect">
            <a:avLst/>
          </a:prstGeom>
        </p:spPr>
        <p:txBody>
          <a:bodyPr wrap="none">
            <a:spAutoFit/>
          </a:bodyPr>
          <a:lstStyle/>
          <a:p>
            <a:r>
              <a:rPr lang="en-US" dirty="0" smtClean="0"/>
              <a:t>thank you</a:t>
            </a:r>
            <a:endParaRPr lang="en-US" dirty="0"/>
          </a:p>
        </p:txBody>
      </p:sp>
      <p:pic>
        <p:nvPicPr>
          <p:cNvPr id="15" name="14 Resim" descr="ice-hockey-large.jpg"/>
          <p:cNvPicPr>
            <a:picLocks noChangeAspect="1"/>
          </p:cNvPicPr>
          <p:nvPr/>
        </p:nvPicPr>
        <p:blipFill>
          <a:blip r:embed="rId2" cstate="print"/>
          <a:srcRect t="31111"/>
          <a:stretch>
            <a:fillRect/>
          </a:stretch>
        </p:blipFill>
        <p:spPr>
          <a:xfrm>
            <a:off x="-152400" y="3388178"/>
            <a:ext cx="4114800" cy="3469821"/>
          </a:xfrm>
          <a:prstGeom prst="rect">
            <a:avLst/>
          </a:prstGeom>
          <a:effectLst>
            <a:softEdge rad="635000"/>
          </a:effectLst>
        </p:spPr>
      </p:pic>
      <p:pic>
        <p:nvPicPr>
          <p:cNvPr id="17" name="16 Resim" descr="2007624134635482_2.jpg"/>
          <p:cNvPicPr>
            <a:picLocks noChangeAspect="1"/>
          </p:cNvPicPr>
          <p:nvPr/>
        </p:nvPicPr>
        <p:blipFill>
          <a:blip r:embed="rId3" cstate="print"/>
          <a:srcRect t="27778"/>
          <a:stretch>
            <a:fillRect/>
          </a:stretch>
        </p:blipFill>
        <p:spPr>
          <a:xfrm>
            <a:off x="5562600" y="3048000"/>
            <a:ext cx="3429001" cy="4114800"/>
          </a:xfrm>
          <a:prstGeom prst="rect">
            <a:avLst/>
          </a:prstGeom>
          <a:effectLst>
            <a:softEdge rad="635000"/>
          </a:effectLst>
        </p:spPr>
      </p:pic>
      <p:pic>
        <p:nvPicPr>
          <p:cNvPr id="19" name="18 Resim" descr="hockeyStick.jpg"/>
          <p:cNvPicPr>
            <a:picLocks noChangeAspect="1"/>
          </p:cNvPicPr>
          <p:nvPr/>
        </p:nvPicPr>
        <p:blipFill>
          <a:blip r:embed="rId4" cstate="print"/>
          <a:srcRect l="11628"/>
          <a:stretch>
            <a:fillRect/>
          </a:stretch>
        </p:blipFill>
        <p:spPr>
          <a:xfrm>
            <a:off x="3429000" y="3429000"/>
            <a:ext cx="3200400" cy="3882391"/>
          </a:xfrm>
          <a:prstGeom prst="rect">
            <a:avLst/>
          </a:prstGeom>
          <a:effectLst>
            <a:softEdge rad="635000"/>
          </a:effectLst>
        </p:spPr>
      </p:pic>
      <p:sp>
        <p:nvSpPr>
          <p:cNvPr id="21" name="20 Dalga"/>
          <p:cNvSpPr/>
          <p:nvPr/>
        </p:nvSpPr>
        <p:spPr>
          <a:xfrm>
            <a:off x="0" y="1752600"/>
            <a:ext cx="9144000" cy="2133600"/>
          </a:xfrm>
          <a:prstGeom prst="wave">
            <a:avLst>
              <a:gd name="adj1" fmla="val 20000"/>
              <a:gd name="adj2" fmla="val -10000"/>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0" b="1" dirty="0" smtClean="0"/>
              <a:t>THANK YOU</a:t>
            </a:r>
            <a:endParaRPr lang="en-US" sz="6000" b="1" dirty="0"/>
          </a:p>
        </p:txBody>
      </p:sp>
      <p:pic>
        <p:nvPicPr>
          <p:cNvPr id="24" name="23 Resim" descr="snow.gif"/>
          <p:cNvPicPr>
            <a:picLocks noChangeAspect="1"/>
          </p:cNvPicPr>
          <p:nvPr/>
        </p:nvPicPr>
        <p:blipFill>
          <a:blip r:embed="rId5" cstate="print"/>
          <a:stretch>
            <a:fillRect/>
          </a:stretch>
        </p:blipFill>
        <p:spPr>
          <a:xfrm>
            <a:off x="2286000" y="1714500"/>
            <a:ext cx="4572000" cy="3429000"/>
          </a:xfrm>
          <a:prstGeom prst="rect">
            <a:avLst/>
          </a:prstGeom>
        </p:spPr>
      </p:pic>
      <p:pic>
        <p:nvPicPr>
          <p:cNvPr id="25" name="24 Resim" descr="snow.gif"/>
          <p:cNvPicPr>
            <a:picLocks noChangeAspect="1"/>
          </p:cNvPicPr>
          <p:nvPr/>
        </p:nvPicPr>
        <p:blipFill>
          <a:blip r:embed="rId5" cstate="print"/>
          <a:stretch>
            <a:fillRect/>
          </a:stretch>
        </p:blipFill>
        <p:spPr>
          <a:xfrm>
            <a:off x="0" y="0"/>
            <a:ext cx="4572000" cy="3429000"/>
          </a:xfrm>
          <a:prstGeom prst="rect">
            <a:avLst/>
          </a:prstGeom>
        </p:spPr>
      </p:pic>
      <p:pic>
        <p:nvPicPr>
          <p:cNvPr id="26" name="25 Resim" descr="snow.gif"/>
          <p:cNvPicPr>
            <a:picLocks noChangeAspect="1"/>
          </p:cNvPicPr>
          <p:nvPr/>
        </p:nvPicPr>
        <p:blipFill>
          <a:blip r:embed="rId5" cstate="print"/>
          <a:stretch>
            <a:fillRect/>
          </a:stretch>
        </p:blipFill>
        <p:spPr>
          <a:xfrm>
            <a:off x="2743200" y="152400"/>
            <a:ext cx="4572000" cy="3429000"/>
          </a:xfrm>
          <a:prstGeom prst="rect">
            <a:avLst/>
          </a:prstGeom>
        </p:spPr>
      </p:pic>
      <p:pic>
        <p:nvPicPr>
          <p:cNvPr id="27" name="26 Resim" descr="snow.gif"/>
          <p:cNvPicPr>
            <a:picLocks noChangeAspect="1"/>
          </p:cNvPicPr>
          <p:nvPr/>
        </p:nvPicPr>
        <p:blipFill>
          <a:blip r:embed="rId5" cstate="print"/>
          <a:stretch>
            <a:fillRect/>
          </a:stretch>
        </p:blipFill>
        <p:spPr>
          <a:xfrm>
            <a:off x="5105400" y="0"/>
            <a:ext cx="4572000" cy="3429000"/>
          </a:xfrm>
          <a:prstGeom prst="rect">
            <a:avLst/>
          </a:prstGeom>
        </p:spPr>
      </p:pic>
      <p:pic>
        <p:nvPicPr>
          <p:cNvPr id="28" name="27 Resim" descr="snow.gif"/>
          <p:cNvPicPr>
            <a:picLocks noChangeAspect="1"/>
          </p:cNvPicPr>
          <p:nvPr/>
        </p:nvPicPr>
        <p:blipFill>
          <a:blip r:embed="rId5" cstate="print"/>
          <a:stretch>
            <a:fillRect/>
          </a:stretch>
        </p:blipFill>
        <p:spPr>
          <a:xfrm>
            <a:off x="-381000" y="3733800"/>
            <a:ext cx="4572000" cy="3429000"/>
          </a:xfrm>
          <a:prstGeom prst="rect">
            <a:avLst/>
          </a:prstGeom>
        </p:spPr>
      </p:pic>
      <p:pic>
        <p:nvPicPr>
          <p:cNvPr id="29" name="28 Resim" descr="snow.gif"/>
          <p:cNvPicPr>
            <a:picLocks noChangeAspect="1"/>
          </p:cNvPicPr>
          <p:nvPr/>
        </p:nvPicPr>
        <p:blipFill>
          <a:blip r:embed="rId5" cstate="print"/>
          <a:stretch>
            <a:fillRect/>
          </a:stretch>
        </p:blipFill>
        <p:spPr>
          <a:xfrm>
            <a:off x="3810000" y="3581400"/>
            <a:ext cx="4572000" cy="3429000"/>
          </a:xfrm>
          <a:prstGeom prst="rect">
            <a:avLst/>
          </a:prstGeom>
        </p:spPr>
      </p:pic>
      <p:pic>
        <p:nvPicPr>
          <p:cNvPr id="30" name="29 Resim" descr="snow.gif"/>
          <p:cNvPicPr>
            <a:picLocks noChangeAspect="1"/>
          </p:cNvPicPr>
          <p:nvPr/>
        </p:nvPicPr>
        <p:blipFill>
          <a:blip r:embed="rId5" cstate="print"/>
          <a:stretch>
            <a:fillRect/>
          </a:stretch>
        </p:blipFill>
        <p:spPr>
          <a:xfrm>
            <a:off x="6324600" y="4267200"/>
            <a:ext cx="4572000" cy="3429000"/>
          </a:xfrm>
          <a:prstGeom prst="rect">
            <a:avLst/>
          </a:prstGeom>
        </p:spPr>
      </p:pic>
      <p:pic>
        <p:nvPicPr>
          <p:cNvPr id="31" name="30 Resim" descr="snow.gif"/>
          <p:cNvPicPr>
            <a:picLocks noChangeAspect="1"/>
          </p:cNvPicPr>
          <p:nvPr/>
        </p:nvPicPr>
        <p:blipFill>
          <a:blip r:embed="rId5" cstate="print"/>
          <a:stretch>
            <a:fillRect/>
          </a:stretch>
        </p:blipFill>
        <p:spPr>
          <a:xfrm>
            <a:off x="4038600" y="1371600"/>
            <a:ext cx="4572000" cy="3429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76600"/>
            <a:ext cx="7924800" cy="2849563"/>
          </a:xfrm>
        </p:spPr>
        <p:txBody>
          <a:bodyPr>
            <a:normAutofit fontScale="85000" lnSpcReduction="20000"/>
          </a:bodyPr>
          <a:lstStyle/>
          <a:p>
            <a:pPr algn="just">
              <a:buNone/>
            </a:pPr>
            <a:r>
              <a:rPr lang="en-US" sz="1400" dirty="0" smtClean="0"/>
              <a:t>	</a:t>
            </a:r>
          </a:p>
          <a:p>
            <a:pPr>
              <a:buNone/>
            </a:pPr>
            <a:endParaRPr lang="en-US" sz="1400" dirty="0" smtClean="0"/>
          </a:p>
          <a:p>
            <a:pPr lvl="0">
              <a:buNone/>
            </a:pPr>
            <a:endParaRPr lang="en-US" sz="1400" dirty="0" smtClean="0"/>
          </a:p>
          <a:p>
            <a:pPr lvl="0">
              <a:buNone/>
            </a:pPr>
            <a:endParaRPr lang="en-US" sz="1400" dirty="0" smtClean="0"/>
          </a:p>
          <a:p>
            <a:pPr lvl="0">
              <a:buNone/>
            </a:pPr>
            <a:endParaRPr lang="en-US" sz="1400" dirty="0" smtClean="0"/>
          </a:p>
          <a:p>
            <a:pPr lvl="0">
              <a:buNone/>
            </a:pPr>
            <a:endParaRPr lang="en-US" sz="1400" dirty="0" smtClean="0"/>
          </a:p>
          <a:p>
            <a:pPr lvl="0">
              <a:buNone/>
            </a:pPr>
            <a:endParaRPr lang="en-US" sz="1400" dirty="0" smtClean="0"/>
          </a:p>
          <a:p>
            <a:pPr lvl="0" algn="just">
              <a:buNone/>
            </a:pPr>
            <a:endParaRPr lang="en-US" sz="1400" dirty="0" smtClean="0"/>
          </a:p>
          <a:p>
            <a:pPr lvl="0" algn="just">
              <a:buNone/>
            </a:pPr>
            <a:endParaRPr lang="en-US" sz="1400" dirty="0" smtClean="0"/>
          </a:p>
          <a:p>
            <a:pPr lvl="0" algn="just">
              <a:buNone/>
            </a:pPr>
            <a:r>
              <a:rPr lang="en-US" sz="1400" dirty="0" smtClean="0"/>
              <a:t>	</a:t>
            </a:r>
          </a:p>
          <a:p>
            <a:pPr lvl="0" algn="just">
              <a:buNone/>
            </a:pPr>
            <a:endParaRPr lang="en-US" sz="1400" dirty="0" smtClean="0"/>
          </a:p>
          <a:p>
            <a:pPr lvl="0" algn="just">
              <a:buNone/>
            </a:pPr>
            <a:endParaRPr lang="en-US" sz="1400" dirty="0" smtClean="0"/>
          </a:p>
          <a:p>
            <a:pPr lvl="0" algn="just">
              <a:buNone/>
            </a:pPr>
            <a:endParaRPr lang="en-US" sz="1400" dirty="0" smtClean="0"/>
          </a:p>
          <a:p>
            <a:pPr lvl="0" algn="just">
              <a:buNone/>
            </a:pPr>
            <a:endParaRPr lang="en-US" sz="1400" dirty="0" smtClean="0"/>
          </a:p>
          <a:p>
            <a:pPr lvl="0" algn="just">
              <a:buNone/>
            </a:pPr>
            <a:r>
              <a:rPr lang="en-US" sz="1400" dirty="0" smtClean="0"/>
              <a:t>	</a:t>
            </a:r>
          </a:p>
          <a:p>
            <a:pPr>
              <a:buNone/>
            </a:pPr>
            <a:endParaRPr lang="en-US" sz="1400" dirty="0" smtClean="0"/>
          </a:p>
          <a:p>
            <a:pPr>
              <a:buNone/>
            </a:pPr>
            <a:endParaRPr lang="en-US" sz="1400" dirty="0" smtClean="0"/>
          </a:p>
          <a:p>
            <a:pPr>
              <a:buNone/>
            </a:pPr>
            <a:endParaRPr lang="en-US" sz="1400" dirty="0" smtClean="0"/>
          </a:p>
          <a:p>
            <a:pPr>
              <a:buNone/>
            </a:pPr>
            <a:endParaRPr lang="en-US" sz="1400" dirty="0"/>
          </a:p>
        </p:txBody>
      </p:sp>
      <p:sp>
        <p:nvSpPr>
          <p:cNvPr id="5" name="4 Dikdörtgen"/>
          <p:cNvSpPr/>
          <p:nvPr/>
        </p:nvSpPr>
        <p:spPr>
          <a:xfrm>
            <a:off x="0" y="5410200"/>
            <a:ext cx="9144000" cy="1169551"/>
          </a:xfrm>
          <a:prstGeom prst="rect">
            <a:avLst/>
          </a:prstGeom>
        </p:spPr>
        <p:txBody>
          <a:bodyPr wrap="square">
            <a:spAutoFit/>
          </a:bodyPr>
          <a:lstStyle/>
          <a:p>
            <a:pPr lvl="0" algn="just">
              <a:buNone/>
            </a:pPr>
            <a:r>
              <a:rPr lang="en-US" sz="1400" dirty="0" smtClean="0">
                <a:latin typeface="Arial" pitchFamily="34" charset="0"/>
                <a:cs typeface="Arial" pitchFamily="34" charset="0"/>
              </a:rPr>
              <a:t>1. </a:t>
            </a:r>
            <a:r>
              <a:rPr lang="en-US" sz="1400" dirty="0" err="1" smtClean="0">
                <a:latin typeface="Arial" pitchFamily="34" charset="0"/>
                <a:cs typeface="Arial" pitchFamily="34" charset="0"/>
              </a:rPr>
              <a:t>Sapega</a:t>
            </a:r>
            <a:r>
              <a:rPr lang="en-US" sz="1400" dirty="0" smtClean="0">
                <a:latin typeface="Arial" pitchFamily="34" charset="0"/>
                <a:cs typeface="Arial" pitchFamily="34" charset="0"/>
              </a:rPr>
              <a:t> A </a:t>
            </a:r>
            <a:r>
              <a:rPr lang="en-US" sz="1400" dirty="0" err="1" smtClean="0">
                <a:latin typeface="Arial" pitchFamily="34" charset="0"/>
                <a:cs typeface="Arial" pitchFamily="34" charset="0"/>
              </a:rPr>
              <a:t>A</a:t>
            </a:r>
            <a:r>
              <a:rPr lang="en-US" sz="1400" dirty="0" smtClean="0">
                <a:latin typeface="Arial" pitchFamily="34" charset="0"/>
                <a:cs typeface="Arial" pitchFamily="34" charset="0"/>
              </a:rPr>
              <a:t>, </a:t>
            </a:r>
            <a:r>
              <a:rPr lang="en-US" sz="1400" dirty="0" smtClean="0">
                <a:latin typeface="Arial" pitchFamily="34" charset="0"/>
                <a:cs typeface="Arial" pitchFamily="34" charset="0"/>
              </a:rPr>
              <a:t>1982</a:t>
            </a:r>
            <a:endParaRPr lang="en-US" sz="1400" dirty="0" smtClean="0">
              <a:latin typeface="Arial" pitchFamily="34" charset="0"/>
              <a:cs typeface="Arial" pitchFamily="34" charset="0"/>
            </a:endParaRPr>
          </a:p>
          <a:p>
            <a:pPr lvl="0" algn="just">
              <a:buNone/>
            </a:pPr>
            <a:endParaRPr lang="tr-TR" sz="1400" dirty="0" smtClean="0">
              <a:latin typeface="Arial" pitchFamily="34" charset="0"/>
              <a:cs typeface="Arial" pitchFamily="34" charset="0"/>
            </a:endParaRPr>
          </a:p>
          <a:p>
            <a:pPr lvl="0" algn="just">
              <a:buNone/>
            </a:pPr>
            <a:r>
              <a:rPr lang="en-US" sz="1400" dirty="0" smtClean="0">
                <a:latin typeface="Arial" pitchFamily="34" charset="0"/>
                <a:cs typeface="Arial" pitchFamily="34" charset="0"/>
              </a:rPr>
              <a:t>2</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Sim</a:t>
            </a:r>
            <a:r>
              <a:rPr lang="en-US" sz="1400" dirty="0" smtClean="0">
                <a:latin typeface="Arial" pitchFamily="34" charset="0"/>
                <a:cs typeface="Arial" pitchFamily="34" charset="0"/>
              </a:rPr>
              <a:t> FH, Chao EY. </a:t>
            </a:r>
            <a:r>
              <a:rPr lang="en-US" sz="1400" dirty="0" smtClean="0">
                <a:latin typeface="Arial" pitchFamily="34" charset="0"/>
                <a:cs typeface="Arial" pitchFamily="34" charset="0"/>
              </a:rPr>
              <a:t>1978</a:t>
            </a:r>
            <a:endParaRPr lang="en-US" sz="1400" dirty="0" smtClean="0">
              <a:latin typeface="Arial" pitchFamily="34" charset="0"/>
              <a:cs typeface="Arial" pitchFamily="34" charset="0"/>
            </a:endParaRPr>
          </a:p>
          <a:p>
            <a:pPr lvl="0" algn="just">
              <a:buNone/>
            </a:pPr>
            <a:endParaRPr lang="tr-TR" sz="1400" dirty="0" smtClean="0">
              <a:latin typeface="Arial" pitchFamily="34" charset="0"/>
              <a:cs typeface="Arial" pitchFamily="34" charset="0"/>
            </a:endParaRPr>
          </a:p>
          <a:p>
            <a:pPr lvl="0" algn="just">
              <a:buNone/>
            </a:pPr>
            <a:r>
              <a:rPr lang="en-US" sz="1400" dirty="0" smtClean="0">
                <a:latin typeface="Arial" pitchFamily="34" charset="0"/>
                <a:cs typeface="Arial" pitchFamily="34" charset="0"/>
              </a:rPr>
              <a:t>3</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McFaull</a:t>
            </a:r>
            <a:r>
              <a:rPr lang="en-US" sz="1400" dirty="0" smtClean="0">
                <a:latin typeface="Arial" pitchFamily="34" charset="0"/>
                <a:cs typeface="Arial" pitchFamily="34" charset="0"/>
              </a:rPr>
              <a:t> S. </a:t>
            </a:r>
            <a:r>
              <a:rPr lang="en-US" sz="1400" dirty="0" smtClean="0">
                <a:latin typeface="Arial" pitchFamily="34" charset="0"/>
                <a:cs typeface="Arial" pitchFamily="34" charset="0"/>
              </a:rPr>
              <a:t>2001</a:t>
            </a:r>
            <a:endParaRPr lang="en-US" sz="1400" dirty="0" smtClean="0">
              <a:latin typeface="Arial" pitchFamily="34" charset="0"/>
              <a:cs typeface="Arial" pitchFamily="34" charset="0"/>
            </a:endParaRPr>
          </a:p>
        </p:txBody>
      </p:sp>
      <p:pic>
        <p:nvPicPr>
          <p:cNvPr id="10" name="9 Resim" descr="Ice+Hockey+Day+14+Xm6nWzB46irl.jpg"/>
          <p:cNvPicPr>
            <a:picLocks noChangeAspect="1"/>
          </p:cNvPicPr>
          <p:nvPr/>
        </p:nvPicPr>
        <p:blipFill>
          <a:blip r:embed="rId2" cstate="print"/>
          <a:stretch>
            <a:fillRect/>
          </a:stretch>
        </p:blipFill>
        <p:spPr>
          <a:xfrm>
            <a:off x="0" y="1371601"/>
            <a:ext cx="2895600" cy="3048000"/>
          </a:xfrm>
          <a:prstGeom prst="ellipse">
            <a:avLst/>
          </a:prstGeom>
          <a:ln>
            <a:noFill/>
          </a:ln>
          <a:effectLst>
            <a:softEdge rad="112500"/>
          </a:effectLst>
        </p:spPr>
      </p:pic>
      <p:sp>
        <p:nvSpPr>
          <p:cNvPr id="15" name="14 Dikdörtgen"/>
          <p:cNvSpPr/>
          <p:nvPr/>
        </p:nvSpPr>
        <p:spPr>
          <a:xfrm>
            <a:off x="2819400" y="0"/>
            <a:ext cx="6324600" cy="2000548"/>
          </a:xfrm>
          <a:prstGeom prst="rect">
            <a:avLst/>
          </a:prstGeom>
          <a:ln>
            <a:noFill/>
          </a:ln>
          <a:effectLst>
            <a:glow rad="101600">
              <a:schemeClr val="accent2">
                <a:lumMod val="40000"/>
                <a:lumOff val="60000"/>
                <a:alpha val="6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b="1" dirty="0" smtClean="0">
                <a:latin typeface="Arial" pitchFamily="34" charset="0"/>
                <a:cs typeface="Arial" pitchFamily="34" charset="0"/>
              </a:rPr>
              <a:t>Introduction</a:t>
            </a:r>
            <a:endParaRPr lang="en-US" sz="2400" dirty="0" smtClean="0">
              <a:latin typeface="Arial" pitchFamily="34" charset="0"/>
              <a:cs typeface="Arial" pitchFamily="34" charset="0"/>
            </a:endParaRPr>
          </a:p>
          <a:p>
            <a:pPr algn="just"/>
            <a:endParaRPr lang="en-US" sz="2000" dirty="0" smtClean="0"/>
          </a:p>
          <a:p>
            <a:pPr algn="just"/>
            <a:r>
              <a:rPr lang="en-US" sz="2000" dirty="0" smtClean="0">
                <a:latin typeface="Arial" pitchFamily="34" charset="0"/>
                <a:cs typeface="Arial" pitchFamily="34" charset="0"/>
              </a:rPr>
              <a:t>Although female and male have played hockey for many years, a paucity of research data exist regarding the differential characteristics of male and female hockey players </a:t>
            </a:r>
            <a:r>
              <a:rPr lang="en-US" sz="2000" b="1" baseline="30000" dirty="0" smtClean="0">
                <a:latin typeface="Arial" pitchFamily="34" charset="0"/>
                <a:cs typeface="Arial" pitchFamily="34" charset="0"/>
              </a:rPr>
              <a:t>1</a:t>
            </a:r>
            <a:r>
              <a:rPr lang="en-US" sz="2000" dirty="0" smtClean="0">
                <a:latin typeface="Arial" pitchFamily="34" charset="0"/>
                <a:cs typeface="Arial" pitchFamily="34" charset="0"/>
              </a:rPr>
              <a:t>. </a:t>
            </a:r>
            <a:endParaRPr lang="tr-TR" sz="2000" dirty="0" smtClean="0">
              <a:latin typeface="Arial" pitchFamily="34" charset="0"/>
              <a:cs typeface="Arial" pitchFamily="34" charset="0"/>
            </a:endParaRPr>
          </a:p>
        </p:txBody>
      </p:sp>
      <p:sp>
        <p:nvSpPr>
          <p:cNvPr id="16" name="15 Dikdörtgen"/>
          <p:cNvSpPr/>
          <p:nvPr/>
        </p:nvSpPr>
        <p:spPr>
          <a:xfrm>
            <a:off x="2819400" y="2209800"/>
            <a:ext cx="6324600" cy="707886"/>
          </a:xfrm>
          <a:prstGeom prst="rect">
            <a:avLst/>
          </a:prstGeom>
          <a:ln>
            <a:noFill/>
          </a:ln>
          <a:effectLst>
            <a:glow rad="63500">
              <a:schemeClr val="accent2">
                <a:lumMod val="60000"/>
                <a:lumOff val="40000"/>
                <a:alpha val="4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smtClean="0">
                <a:latin typeface="Arial" pitchFamily="34" charset="0"/>
                <a:cs typeface="Arial" pitchFamily="34" charset="0"/>
              </a:rPr>
              <a:t>Ice hockey has been depicted as a game played with hockey sticks, skates and pucks </a:t>
            </a:r>
            <a:r>
              <a:rPr lang="en-US" sz="2000" b="1" baseline="30000" dirty="0" smtClean="0">
                <a:latin typeface="Arial" pitchFamily="34" charset="0"/>
                <a:cs typeface="Arial" pitchFamily="34" charset="0"/>
              </a:rPr>
              <a:t>2,3</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pic>
        <p:nvPicPr>
          <p:cNvPr id="14338" name="Picture 2" descr="http://t0.gstatic.com/images?q=tbn:ANd9GcTrnvkH43rlueOuiyFH00EB6nqowGwZ6yOq2BnECWRTqFJl2maXsQ"/>
          <p:cNvPicPr>
            <a:picLocks noChangeAspect="1" noChangeArrowheads="1"/>
          </p:cNvPicPr>
          <p:nvPr/>
        </p:nvPicPr>
        <p:blipFill>
          <a:blip r:embed="rId3" cstate="print"/>
          <a:srcRect/>
          <a:stretch>
            <a:fillRect/>
          </a:stretch>
        </p:blipFill>
        <p:spPr bwMode="auto">
          <a:xfrm>
            <a:off x="5029200" y="3124200"/>
            <a:ext cx="3048000" cy="21526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4600" y="914400"/>
            <a:ext cx="6629400" cy="3170099"/>
          </a:xfrm>
          <a:prstGeom prst="rect">
            <a:avLst/>
          </a:prstGeom>
          <a:ln>
            <a:noFill/>
          </a:ln>
          <a:effectLst>
            <a:glow rad="101600">
              <a:schemeClr val="accent5">
                <a:lumMod val="50000"/>
                <a:alpha val="6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pPr algn="just">
              <a:buNone/>
            </a:pPr>
            <a:r>
              <a:rPr lang="en-US" sz="2000" dirty="0" smtClean="0">
                <a:solidFill>
                  <a:schemeClr val="tx1"/>
                </a:solidFill>
                <a:latin typeface="Arial" pitchFamily="34" charset="0"/>
                <a:cs typeface="Arial" pitchFamily="34" charset="0"/>
              </a:rPr>
              <a:t>Skating in ice hockey is a complex motor skill </a:t>
            </a:r>
            <a:r>
              <a:rPr lang="en-US" sz="2000" b="1" baseline="30000" dirty="0" smtClean="0">
                <a:solidFill>
                  <a:schemeClr val="tx1"/>
                </a:solidFill>
                <a:latin typeface="Arial" pitchFamily="34" charset="0"/>
                <a:cs typeface="Arial" pitchFamily="34" charset="0"/>
              </a:rPr>
              <a:t>4</a:t>
            </a:r>
            <a:r>
              <a:rPr lang="en-US" sz="2000" dirty="0" smtClean="0">
                <a:solidFill>
                  <a:schemeClr val="tx1"/>
                </a:solidFill>
                <a:latin typeface="Arial" pitchFamily="34" charset="0"/>
                <a:cs typeface="Arial" pitchFamily="34" charset="0"/>
              </a:rPr>
              <a:t>  and it is uniquely stressful the high level of coordination required, the repeated demands made on the muscles with little rest and the astounding requirement that it is played while balancing on skate blades are all factors leading to rapid fatigue</a:t>
            </a:r>
            <a:r>
              <a:rPr lang="en-US" sz="2000" b="1" baseline="30000" dirty="0" smtClean="0">
                <a:solidFill>
                  <a:schemeClr val="tx1"/>
                </a:solidFill>
                <a:latin typeface="Arial" pitchFamily="34" charset="0"/>
                <a:cs typeface="Arial" pitchFamily="34" charset="0"/>
              </a:rPr>
              <a:t>5</a:t>
            </a:r>
            <a:r>
              <a:rPr lang="en-US" sz="2000" dirty="0" smtClean="0">
                <a:solidFill>
                  <a:schemeClr val="tx1"/>
                </a:solidFill>
                <a:latin typeface="Arial" pitchFamily="34" charset="0"/>
                <a:cs typeface="Arial" pitchFamily="34" charset="0"/>
              </a:rPr>
              <a:t>. In addition, ice hockey presents complex physical, physiological, and biomechanical challenges for players</a:t>
            </a:r>
            <a:r>
              <a:rPr lang="en-US" sz="2000" b="1" baseline="30000" dirty="0" smtClean="0">
                <a:solidFill>
                  <a:schemeClr val="tx1"/>
                </a:solidFill>
                <a:latin typeface="Arial" pitchFamily="34" charset="0"/>
                <a:cs typeface="Arial" pitchFamily="34" charset="0"/>
              </a:rPr>
              <a:t>6-7</a:t>
            </a:r>
            <a:r>
              <a:rPr lang="en-US" sz="2000" dirty="0" smtClean="0">
                <a:solidFill>
                  <a:schemeClr val="tx1"/>
                </a:solidFill>
                <a:latin typeface="Arial" pitchFamily="34" charset="0"/>
                <a:cs typeface="Arial" pitchFamily="34" charset="0"/>
              </a:rPr>
              <a:t> Many experts believe the most important skill in ice hockey is skating </a:t>
            </a:r>
            <a:r>
              <a:rPr lang="en-US" sz="2000" b="1" baseline="30000" dirty="0" smtClean="0">
                <a:solidFill>
                  <a:schemeClr val="tx1"/>
                </a:solidFill>
                <a:latin typeface="Arial" pitchFamily="34" charset="0"/>
                <a:cs typeface="Arial" pitchFamily="34" charset="0"/>
              </a:rPr>
              <a:t>5</a:t>
            </a:r>
            <a:r>
              <a:rPr lang="en-US" sz="2000" b="1" dirty="0" smtClean="0">
                <a:solidFill>
                  <a:schemeClr val="tx1"/>
                </a:solidFill>
                <a:latin typeface="Arial" pitchFamily="34" charset="0"/>
                <a:cs typeface="Arial" pitchFamily="34" charset="0"/>
              </a:rPr>
              <a:t> </a:t>
            </a:r>
            <a:endParaRPr lang="en-US" sz="2000" dirty="0" smtClean="0">
              <a:solidFill>
                <a:schemeClr val="tx1"/>
              </a:solidFill>
              <a:latin typeface="Arial" pitchFamily="34" charset="0"/>
              <a:cs typeface="Arial" pitchFamily="34" charset="0"/>
            </a:endParaRPr>
          </a:p>
          <a:p>
            <a:pPr algn="just">
              <a:buNone/>
            </a:pPr>
            <a:endParaRPr lang="en-US" sz="2000" dirty="0" smtClean="0">
              <a:solidFill>
                <a:schemeClr val="tx1"/>
              </a:solidFill>
              <a:latin typeface="Arial" pitchFamily="34" charset="0"/>
              <a:cs typeface="Arial" pitchFamily="34" charset="0"/>
            </a:endParaRPr>
          </a:p>
        </p:txBody>
      </p:sp>
      <p:sp>
        <p:nvSpPr>
          <p:cNvPr id="5" name="4 Dikdörtgen"/>
          <p:cNvSpPr/>
          <p:nvPr/>
        </p:nvSpPr>
        <p:spPr>
          <a:xfrm>
            <a:off x="0" y="4876800"/>
            <a:ext cx="9144000" cy="1600438"/>
          </a:xfrm>
          <a:prstGeom prst="rect">
            <a:avLst/>
          </a:prstGeom>
        </p:spPr>
        <p:txBody>
          <a:bodyPr wrap="square">
            <a:spAutoFit/>
          </a:bodyPr>
          <a:lstStyle/>
          <a:p>
            <a:pPr lvl="0" algn="just">
              <a:buNone/>
            </a:pPr>
            <a:r>
              <a:rPr lang="en-US" sz="1400" dirty="0" smtClean="0">
                <a:latin typeface="Arial" pitchFamily="34" charset="0"/>
                <a:cs typeface="Arial" pitchFamily="34" charset="0"/>
              </a:rPr>
              <a:t>4. Green H. </a:t>
            </a:r>
            <a:r>
              <a:rPr lang="en-US" sz="1400" dirty="0" smtClean="0">
                <a:latin typeface="Arial" pitchFamily="34" charset="0"/>
                <a:cs typeface="Arial" pitchFamily="34" charset="0"/>
              </a:rPr>
              <a:t>2003</a:t>
            </a:r>
            <a:endParaRPr lang="en-US" sz="1400" dirty="0" smtClean="0">
              <a:latin typeface="Arial" pitchFamily="34" charset="0"/>
              <a:cs typeface="Arial" pitchFamily="34" charset="0"/>
            </a:endParaRPr>
          </a:p>
          <a:p>
            <a:pPr lvl="0" algn="just">
              <a:buNone/>
            </a:pPr>
            <a:endParaRPr lang="tr-TR" sz="1400" dirty="0" smtClean="0">
              <a:latin typeface="Arial" pitchFamily="34" charset="0"/>
              <a:cs typeface="Arial" pitchFamily="34" charset="0"/>
            </a:endParaRPr>
          </a:p>
          <a:p>
            <a:pPr lvl="0" algn="just">
              <a:buNone/>
            </a:pPr>
            <a:r>
              <a:rPr lang="en-US" sz="1400" dirty="0" smtClean="0">
                <a:latin typeface="Arial" pitchFamily="34" charset="0"/>
                <a:cs typeface="Arial" pitchFamily="34" charset="0"/>
              </a:rPr>
              <a:t>5</a:t>
            </a:r>
            <a:r>
              <a:rPr lang="en-US" sz="1400" dirty="0" smtClean="0">
                <a:latin typeface="Arial" pitchFamily="34" charset="0"/>
                <a:cs typeface="Arial" pitchFamily="34" charset="0"/>
              </a:rPr>
              <a:t>.  Hansen H, Reed A. </a:t>
            </a:r>
            <a:r>
              <a:rPr lang="en-US" sz="1400" dirty="0" smtClean="0">
                <a:latin typeface="Arial" pitchFamily="34" charset="0"/>
                <a:cs typeface="Arial" pitchFamily="34" charset="0"/>
              </a:rPr>
              <a:t>1979</a:t>
            </a:r>
            <a:endParaRPr lang="en-US" sz="1400" dirty="0" smtClean="0">
              <a:latin typeface="Arial" pitchFamily="34" charset="0"/>
              <a:cs typeface="Arial" pitchFamily="34" charset="0"/>
            </a:endParaRPr>
          </a:p>
          <a:p>
            <a:pPr lvl="0" algn="just">
              <a:buNone/>
            </a:pPr>
            <a:endParaRPr lang="tr-TR" sz="1400" dirty="0" smtClean="0">
              <a:latin typeface="Arial" pitchFamily="34" charset="0"/>
              <a:cs typeface="Arial" pitchFamily="34" charset="0"/>
            </a:endParaRPr>
          </a:p>
          <a:p>
            <a:pPr lvl="0" algn="just">
              <a:buNone/>
            </a:pPr>
            <a:r>
              <a:rPr lang="en-US" sz="1400" dirty="0" smtClean="0">
                <a:latin typeface="Arial" pitchFamily="34" charset="0"/>
                <a:cs typeface="Arial" pitchFamily="34" charset="0"/>
              </a:rPr>
              <a:t>6</a:t>
            </a:r>
            <a:r>
              <a:rPr lang="en-US" sz="1400" dirty="0" smtClean="0">
                <a:latin typeface="Arial" pitchFamily="34" charset="0"/>
                <a:cs typeface="Arial" pitchFamily="34" charset="0"/>
              </a:rPr>
              <a:t>. Bracko MR, </a:t>
            </a:r>
            <a:r>
              <a:rPr lang="tr-TR" sz="1400" dirty="0" smtClean="0">
                <a:latin typeface="Arial" pitchFamily="34" charset="0"/>
                <a:cs typeface="Arial" pitchFamily="34" charset="0"/>
              </a:rPr>
              <a:t>at </a:t>
            </a:r>
            <a:r>
              <a:rPr lang="tr-TR" sz="1400" dirty="0" err="1" smtClean="0">
                <a:latin typeface="Arial" pitchFamily="34" charset="0"/>
                <a:cs typeface="Arial" pitchFamily="34" charset="0"/>
              </a:rPr>
              <a:t>all</a:t>
            </a:r>
            <a:r>
              <a:rPr lang="tr-TR" sz="1400" dirty="0" smtClean="0">
                <a:latin typeface="Arial" pitchFamily="34" charset="0"/>
                <a:cs typeface="Arial" pitchFamily="34" charset="0"/>
              </a:rPr>
              <a:t>. </a:t>
            </a:r>
            <a:r>
              <a:rPr lang="en-US" sz="1400" dirty="0" smtClean="0">
                <a:latin typeface="Arial" pitchFamily="34" charset="0"/>
                <a:cs typeface="Arial" pitchFamily="34" charset="0"/>
              </a:rPr>
              <a:t>1998</a:t>
            </a:r>
            <a:endParaRPr lang="en-US" sz="1400" dirty="0" smtClean="0">
              <a:latin typeface="Arial" pitchFamily="34" charset="0"/>
              <a:cs typeface="Arial" pitchFamily="34" charset="0"/>
            </a:endParaRPr>
          </a:p>
          <a:p>
            <a:pPr lvl="0" algn="just">
              <a:buNone/>
            </a:pPr>
            <a:endParaRPr lang="tr-TR" sz="1400" dirty="0" smtClean="0">
              <a:latin typeface="Arial" pitchFamily="34" charset="0"/>
              <a:cs typeface="Arial" pitchFamily="34" charset="0"/>
            </a:endParaRPr>
          </a:p>
          <a:p>
            <a:pPr lvl="0" algn="just">
              <a:buNone/>
            </a:pPr>
            <a:r>
              <a:rPr lang="en-US" sz="1400" dirty="0" smtClean="0">
                <a:latin typeface="Arial" pitchFamily="34" charset="0"/>
                <a:cs typeface="Arial" pitchFamily="34" charset="0"/>
              </a:rPr>
              <a:t>7</a:t>
            </a:r>
            <a:r>
              <a:rPr lang="en-US" sz="1400" dirty="0" smtClean="0">
                <a:latin typeface="Arial" pitchFamily="34" charset="0"/>
                <a:cs typeface="Arial" pitchFamily="34" charset="0"/>
              </a:rPr>
              <a:t>. Marino GW. </a:t>
            </a:r>
            <a:r>
              <a:rPr lang="en-US" sz="1400" dirty="0" smtClean="0">
                <a:latin typeface="Arial" pitchFamily="34" charset="0"/>
                <a:cs typeface="Arial" pitchFamily="34" charset="0"/>
              </a:rPr>
              <a:t>1979</a:t>
            </a:r>
            <a:endParaRPr lang="en-US" sz="1400" dirty="0">
              <a:latin typeface="Arial" pitchFamily="34" charset="0"/>
              <a:cs typeface="Arial" pitchFamily="34" charset="0"/>
            </a:endParaRPr>
          </a:p>
        </p:txBody>
      </p:sp>
      <p:pic>
        <p:nvPicPr>
          <p:cNvPr id="12" name="11 Resim" descr="400_F_5374283_yZ6ZbHEQ9DQClCTzoEi0ZkGPJaKhaF3O.jpg"/>
          <p:cNvPicPr>
            <a:picLocks noChangeAspect="1"/>
          </p:cNvPicPr>
          <p:nvPr/>
        </p:nvPicPr>
        <p:blipFill>
          <a:blip r:embed="rId2" cstate="print"/>
          <a:srcRect l="11000" t="9500" r="17000" b="8000"/>
          <a:stretch>
            <a:fillRect/>
          </a:stretch>
        </p:blipFill>
        <p:spPr>
          <a:xfrm>
            <a:off x="0" y="838200"/>
            <a:ext cx="2481942"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9144000" cy="163121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wrap="square">
            <a:spAutoFit/>
          </a:bodyPr>
          <a:lstStyle/>
          <a:p>
            <a:pPr lvl="0" algn="just"/>
            <a:r>
              <a:rPr lang="en-US" sz="2000" dirty="0" smtClean="0">
                <a:latin typeface="Arial" pitchFamily="34" charset="0"/>
                <a:cs typeface="Arial" pitchFamily="34" charset="0"/>
              </a:rPr>
              <a:t>Vescovi et al. examined the physical and physiological characteristics of elite male ice hokey players with a mean age of 18.0 ± 0.6 years according to their playing positions. They concluded that there were significant differences in the view of anthropometric measurements, upper body strength, and anaerobic power among positions for elite-level ice hockey players </a:t>
            </a:r>
            <a:r>
              <a:rPr lang="en-US" sz="2000" b="1" baseline="30000" dirty="0" smtClean="0">
                <a:latin typeface="Arial" pitchFamily="34" charset="0"/>
                <a:cs typeface="Arial" pitchFamily="34" charset="0"/>
              </a:rPr>
              <a:t>8</a:t>
            </a:r>
            <a:r>
              <a:rPr lang="en-US" sz="2000" dirty="0" smtClean="0">
                <a:latin typeface="Arial" pitchFamily="34" charset="0"/>
                <a:cs typeface="Arial" pitchFamily="34" charset="0"/>
              </a:rPr>
              <a:t>.</a:t>
            </a:r>
          </a:p>
        </p:txBody>
      </p:sp>
      <p:sp>
        <p:nvSpPr>
          <p:cNvPr id="5" name="4 Dikdörtgen"/>
          <p:cNvSpPr/>
          <p:nvPr/>
        </p:nvSpPr>
        <p:spPr>
          <a:xfrm>
            <a:off x="152400" y="6059269"/>
            <a:ext cx="8839200" cy="307777"/>
          </a:xfrm>
          <a:prstGeom prst="rect">
            <a:avLst/>
          </a:prstGeom>
          <a:ln/>
          <a:effectLst>
            <a:glow rad="635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1400" dirty="0" smtClean="0">
                <a:latin typeface="Arial" pitchFamily="34" charset="0"/>
                <a:cs typeface="Arial" pitchFamily="34" charset="0"/>
              </a:rPr>
              <a:t>8. Vescovi, </a:t>
            </a:r>
            <a:r>
              <a:rPr lang="en-US" sz="1400" dirty="0" smtClean="0">
                <a:latin typeface="Arial" pitchFamily="34" charset="0"/>
                <a:cs typeface="Arial" pitchFamily="34" charset="0"/>
              </a:rPr>
              <a:t>J.D</a:t>
            </a:r>
            <a:r>
              <a:rPr lang="tr-TR" sz="1400" dirty="0" smtClean="0">
                <a:latin typeface="Arial" pitchFamily="34" charset="0"/>
                <a:cs typeface="Arial" pitchFamily="34" charset="0"/>
              </a:rPr>
              <a:t>. at </a:t>
            </a:r>
            <a:r>
              <a:rPr lang="tr-TR" sz="1400" dirty="0" err="1" smtClean="0">
                <a:latin typeface="Arial" pitchFamily="34" charset="0"/>
                <a:cs typeface="Arial" pitchFamily="34" charset="0"/>
              </a:rPr>
              <a:t>all</a:t>
            </a:r>
            <a:r>
              <a:rPr lang="tr-TR" sz="1400" dirty="0" smtClean="0">
                <a:latin typeface="Arial" pitchFamily="34" charset="0"/>
                <a:cs typeface="Arial" pitchFamily="34" charset="0"/>
              </a:rPr>
              <a:t>. </a:t>
            </a:r>
            <a:r>
              <a:rPr lang="en-US" sz="1400" dirty="0" smtClean="0">
                <a:latin typeface="Arial" pitchFamily="34" charset="0"/>
                <a:cs typeface="Arial" pitchFamily="34" charset="0"/>
              </a:rPr>
              <a:t>2006</a:t>
            </a:r>
            <a:endParaRPr lang="en-US" sz="1400" dirty="0" smtClean="0">
              <a:latin typeface="Arial" pitchFamily="34" charset="0"/>
              <a:cs typeface="Arial" pitchFamily="34" charset="0"/>
            </a:endParaRPr>
          </a:p>
        </p:txBody>
      </p:sp>
      <p:pic>
        <p:nvPicPr>
          <p:cNvPr id="11" name="10 Resim" descr="IceParachutes-goodmechanics_001.jpg"/>
          <p:cNvPicPr>
            <a:picLocks noChangeAspect="1"/>
          </p:cNvPicPr>
          <p:nvPr/>
        </p:nvPicPr>
        <p:blipFill>
          <a:blip r:embed="rId2" cstate="print"/>
          <a:stretch>
            <a:fillRect/>
          </a:stretch>
        </p:blipFill>
        <p:spPr>
          <a:xfrm>
            <a:off x="0" y="1676400"/>
            <a:ext cx="4572000" cy="4267200"/>
          </a:xfrm>
          <a:prstGeom prst="rect">
            <a:avLst/>
          </a:prstGeom>
        </p:spPr>
        <p:style>
          <a:lnRef idx="2">
            <a:schemeClr val="accent5"/>
          </a:lnRef>
          <a:fillRef idx="1">
            <a:schemeClr val="lt1"/>
          </a:fillRef>
          <a:effectRef idx="0">
            <a:schemeClr val="accent5"/>
          </a:effectRef>
          <a:fontRef idx="minor">
            <a:schemeClr val="dk1"/>
          </a:fontRef>
        </p:style>
      </p:pic>
      <p:pic>
        <p:nvPicPr>
          <p:cNvPr id="2050" name="Picture 2" descr="C:\Users\use\Pictures\012.jpg"/>
          <p:cNvPicPr>
            <a:picLocks noChangeAspect="1" noChangeArrowheads="1"/>
          </p:cNvPicPr>
          <p:nvPr/>
        </p:nvPicPr>
        <p:blipFill>
          <a:blip r:embed="rId3" cstate="print"/>
          <a:srcRect l="15789"/>
          <a:stretch>
            <a:fillRect/>
          </a:stretch>
        </p:blipFill>
        <p:spPr bwMode="auto">
          <a:xfrm>
            <a:off x="4648200" y="1676400"/>
            <a:ext cx="4495800" cy="4267200"/>
          </a:xfrm>
          <a:prstGeom prst="rect">
            <a:avLst/>
          </a:prstGeom>
        </p:spPr>
        <p:style>
          <a:lnRef idx="2">
            <a:schemeClr val="accent5"/>
          </a:lnRef>
          <a:fillRef idx="1">
            <a:schemeClr val="lt1"/>
          </a:fillRef>
          <a:effectRef idx="0">
            <a:schemeClr val="accent5"/>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52600"/>
            <a:ext cx="8458200" cy="4724400"/>
          </a:xfrm>
        </p:spPr>
        <p:txBody>
          <a:bodyPr>
            <a:normAutofit/>
          </a:bodyPr>
          <a:lstStyle/>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r>
              <a:rPr lang="en-US" sz="1400" b="1" dirty="0">
                <a:solidFill>
                  <a:schemeClr val="tx1"/>
                </a:solidFill>
              </a:rPr>
              <a:t> </a:t>
            </a:r>
            <a:endParaRPr lang="en-US" sz="1400" dirty="0">
              <a:solidFill>
                <a:schemeClr val="tx1"/>
              </a:solidFill>
            </a:endParaRPr>
          </a:p>
          <a:p>
            <a:pPr algn="just"/>
            <a:endParaRPr lang="en-US" sz="1400" dirty="0"/>
          </a:p>
        </p:txBody>
      </p:sp>
      <p:sp>
        <p:nvSpPr>
          <p:cNvPr id="4" name="3 Dikdörtgen"/>
          <p:cNvSpPr/>
          <p:nvPr/>
        </p:nvSpPr>
        <p:spPr>
          <a:xfrm>
            <a:off x="0" y="0"/>
            <a:ext cx="9144000" cy="1323439"/>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sz="2000" dirty="0" smtClean="0">
                <a:solidFill>
                  <a:schemeClr val="bg1"/>
                </a:solidFill>
                <a:latin typeface="Arial" pitchFamily="34" charset="0"/>
                <a:cs typeface="Arial" pitchFamily="34" charset="0"/>
              </a:rPr>
              <a:t>Understanding the physical performance characteristics of male and female hockey players can help identify weakness in conditioning, improve performance, establish baseline performance data and develop scientifically based training protocols. </a:t>
            </a:r>
          </a:p>
        </p:txBody>
      </p:sp>
      <p:sp>
        <p:nvSpPr>
          <p:cNvPr id="5" name="4 Dikdörtgen"/>
          <p:cNvSpPr/>
          <p:nvPr/>
        </p:nvSpPr>
        <p:spPr>
          <a:xfrm>
            <a:off x="0" y="1447800"/>
            <a:ext cx="5715000" cy="4401205"/>
          </a:xfrm>
          <a:prstGeom prst="rect">
            <a:avLst/>
          </a:prstGeom>
          <a:ln>
            <a:noFill/>
          </a:ln>
          <a:effectLst>
            <a:glow rad="101600">
              <a:schemeClr val="tx2">
                <a:lumMod val="20000"/>
                <a:lumOff val="80000"/>
                <a:alpha val="6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000" dirty="0" smtClean="0">
                <a:latin typeface="Arial" pitchFamily="34" charset="0"/>
                <a:cs typeface="Arial" pitchFamily="34" charset="0"/>
              </a:rPr>
              <a:t>The game-performance</a:t>
            </a:r>
            <a:r>
              <a:rPr lang="tr-TR" sz="2000" dirty="0" smtClean="0">
                <a:latin typeface="Arial" pitchFamily="34" charset="0"/>
                <a:cs typeface="Arial" pitchFamily="34" charset="0"/>
              </a:rPr>
              <a:t> </a:t>
            </a:r>
            <a:r>
              <a:rPr lang="en-US" sz="2000" dirty="0" smtClean="0">
                <a:latin typeface="Arial" pitchFamily="34" charset="0"/>
                <a:cs typeface="Arial" pitchFamily="34" charset="0"/>
              </a:rPr>
              <a:t>skating characteristic of ice hockey players is important for the team practitioners and coaches, because there are implications for on- and off-ice fitness training. </a:t>
            </a:r>
            <a:endParaRPr lang="tr-TR" sz="2000" dirty="0" smtClean="0">
              <a:latin typeface="Arial" pitchFamily="34" charset="0"/>
              <a:cs typeface="Arial" pitchFamily="34" charset="0"/>
            </a:endParaRPr>
          </a:p>
          <a:p>
            <a:pPr algn="just"/>
            <a:endParaRPr lang="tr-TR"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Although physical and physiological profiles of ice hockey players were studied by several researchers, there is no study which has specifically addressed the characteristics of Turkish ice hockey players’  physical and biomotor characteristics  in the literature. </a:t>
            </a:r>
          </a:p>
        </p:txBody>
      </p:sp>
      <p:sp>
        <p:nvSpPr>
          <p:cNvPr id="6" name="5 Dikdörtgen"/>
          <p:cNvSpPr/>
          <p:nvPr/>
        </p:nvSpPr>
        <p:spPr>
          <a:xfrm>
            <a:off x="0" y="5842337"/>
            <a:ext cx="9144000"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sz="2000" dirty="0" smtClean="0">
                <a:latin typeface="Arial" pitchFamily="34" charset="0"/>
                <a:cs typeface="Arial" pitchFamily="34" charset="0"/>
              </a:rPr>
              <a:t>Therefore this study aims to measure and compare the physical and biomotor characteristics of male and female junior Turkish ice hockey players aged 17 to 25 years.</a:t>
            </a:r>
            <a:endParaRPr lang="en-US" sz="2000" dirty="0">
              <a:latin typeface="Arial" pitchFamily="34" charset="0"/>
              <a:cs typeface="Arial" pitchFamily="34" charset="0"/>
            </a:endParaRPr>
          </a:p>
        </p:txBody>
      </p:sp>
      <p:pic>
        <p:nvPicPr>
          <p:cNvPr id="12" name="11 Resim" descr="03_Eishockey_.jpg"/>
          <p:cNvPicPr>
            <a:picLocks noChangeAspect="1"/>
          </p:cNvPicPr>
          <p:nvPr/>
        </p:nvPicPr>
        <p:blipFill>
          <a:blip r:embed="rId2" cstate="print"/>
          <a:stretch>
            <a:fillRect/>
          </a:stretch>
        </p:blipFill>
        <p:spPr>
          <a:xfrm>
            <a:off x="5715000" y="3657600"/>
            <a:ext cx="3429000" cy="2146610"/>
          </a:xfrm>
          <a:prstGeom prst="rect">
            <a:avLst/>
          </a:prstGeom>
        </p:spPr>
        <p:style>
          <a:lnRef idx="2">
            <a:schemeClr val="accent1"/>
          </a:lnRef>
          <a:fillRef idx="1">
            <a:schemeClr val="lt1"/>
          </a:fillRef>
          <a:effectRef idx="0">
            <a:schemeClr val="accent1"/>
          </a:effectRef>
          <a:fontRef idx="minor">
            <a:schemeClr val="dk1"/>
          </a:fontRef>
        </p:style>
      </p:pic>
      <p:pic>
        <p:nvPicPr>
          <p:cNvPr id="11266" name="Picture 2" descr="http://t2.gstatic.com/images?q=tbn:ANd9GcQt7X-97c5f_cBqipViwePTb_bPZiXErGiATfm1VUEVVQNsFJvq7A"/>
          <p:cNvPicPr>
            <a:picLocks noChangeAspect="1" noChangeArrowheads="1"/>
          </p:cNvPicPr>
          <p:nvPr/>
        </p:nvPicPr>
        <p:blipFill>
          <a:blip r:embed="rId3" cstate="print"/>
          <a:srcRect/>
          <a:stretch>
            <a:fillRect/>
          </a:stretch>
        </p:blipFill>
        <p:spPr bwMode="auto">
          <a:xfrm>
            <a:off x="5715000" y="1371600"/>
            <a:ext cx="3429000" cy="22251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r>
              <a:rPr lang="en-US" sz="1600" dirty="0" smtClean="0"/>
              <a:t/>
            </a:r>
            <a:br>
              <a:rPr lang="en-US" sz="1600" dirty="0" smtClean="0"/>
            </a:br>
            <a:endParaRPr lang="en-US" sz="1600" dirty="0"/>
          </a:p>
        </p:txBody>
      </p:sp>
      <p:sp>
        <p:nvSpPr>
          <p:cNvPr id="3" name="Content Placeholder 2"/>
          <p:cNvSpPr>
            <a:spLocks noGrp="1"/>
          </p:cNvSpPr>
          <p:nvPr>
            <p:ph idx="1"/>
          </p:nvPr>
        </p:nvSpPr>
        <p:spPr/>
        <p:txBody>
          <a:bodyPr>
            <a:normAutofit/>
          </a:bodyPr>
          <a:lstStyle/>
          <a:p>
            <a:pPr>
              <a:buNone/>
            </a:pPr>
            <a:r>
              <a:rPr lang="en-US" sz="1400" b="1" dirty="0" smtClean="0"/>
              <a:t> </a:t>
            </a:r>
            <a:endParaRPr lang="en-US" sz="1400" dirty="0" smtClean="0"/>
          </a:p>
          <a:p>
            <a:pPr>
              <a:buNone/>
            </a:pPr>
            <a:r>
              <a:rPr lang="en-US" sz="1400" b="1" dirty="0" smtClean="0"/>
              <a:t>	</a:t>
            </a:r>
            <a:endParaRPr lang="en-US" sz="1400" dirty="0" smtClean="0"/>
          </a:p>
          <a:p>
            <a:pPr algn="just">
              <a:buNone/>
            </a:pPr>
            <a:r>
              <a:rPr lang="en-US" sz="1400" dirty="0" smtClean="0"/>
              <a:t>	</a:t>
            </a:r>
          </a:p>
          <a:p>
            <a:pPr algn="just">
              <a:buNone/>
            </a:pPr>
            <a:r>
              <a:rPr lang="en-US" sz="1400" dirty="0" smtClean="0"/>
              <a:t> </a:t>
            </a:r>
          </a:p>
          <a:p>
            <a:pPr>
              <a:buNone/>
            </a:pPr>
            <a:r>
              <a:rPr lang="en-US" sz="1400" b="1" dirty="0" smtClean="0"/>
              <a:t> </a:t>
            </a:r>
            <a:endParaRPr lang="en-US" sz="1400" dirty="0" smtClean="0"/>
          </a:p>
          <a:p>
            <a:pPr algn="just"/>
            <a:endParaRPr lang="en-US" sz="1400" dirty="0"/>
          </a:p>
        </p:txBody>
      </p:sp>
      <p:pic>
        <p:nvPicPr>
          <p:cNvPr id="1026" name="Picture 2" descr="C:\Users\use\Pictures\FIF127~1.JPG"/>
          <p:cNvPicPr>
            <a:picLocks noChangeAspect="1" noChangeArrowheads="1"/>
          </p:cNvPicPr>
          <p:nvPr/>
        </p:nvPicPr>
        <p:blipFill>
          <a:blip r:embed="rId2" cstate="print"/>
          <a:srcRect l="10342" r="8403" b="3409"/>
          <a:stretch>
            <a:fillRect/>
          </a:stretch>
        </p:blipFill>
        <p:spPr bwMode="auto">
          <a:xfrm>
            <a:off x="6019800" y="304800"/>
            <a:ext cx="3124200" cy="6553200"/>
          </a:xfrm>
          <a:prstGeom prst="rect">
            <a:avLst/>
          </a:prstGeom>
          <a:noFill/>
        </p:spPr>
      </p:pic>
      <p:pic>
        <p:nvPicPr>
          <p:cNvPr id="21" name="20 Resim" descr="boy_uzatma_1238109435.gif"/>
          <p:cNvPicPr>
            <a:picLocks noChangeAspect="1"/>
          </p:cNvPicPr>
          <p:nvPr/>
        </p:nvPicPr>
        <p:blipFill>
          <a:blip r:embed="rId3" cstate="print"/>
          <a:srcRect l="33333" r="26667"/>
          <a:stretch>
            <a:fillRect/>
          </a:stretch>
        </p:blipFill>
        <p:spPr>
          <a:xfrm>
            <a:off x="6096000" y="5486400"/>
            <a:ext cx="1447800" cy="1227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21 Resim" descr="thehumansolution_2138_53934183.jpg"/>
          <p:cNvPicPr>
            <a:picLocks noChangeAspect="1"/>
          </p:cNvPicPr>
          <p:nvPr/>
        </p:nvPicPr>
        <p:blipFill>
          <a:blip r:embed="rId4" cstate="print"/>
          <a:stretch>
            <a:fillRect/>
          </a:stretch>
        </p:blipFill>
        <p:spPr>
          <a:xfrm>
            <a:off x="6096000" y="838200"/>
            <a:ext cx="1524000" cy="1025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22 Dikdörtgen"/>
          <p:cNvSpPr/>
          <p:nvPr/>
        </p:nvSpPr>
        <p:spPr>
          <a:xfrm>
            <a:off x="0" y="838200"/>
            <a:ext cx="5943600" cy="7171194"/>
          </a:xfrm>
          <a:prstGeom prst="rect">
            <a:avLst/>
          </a:prstGeom>
        </p:spPr>
        <p:txBody>
          <a:bodyPr wrap="square">
            <a:spAutoFit/>
          </a:bodyPr>
          <a:lstStyle/>
          <a:p>
            <a:pPr algn="just"/>
            <a:r>
              <a:rPr lang="en-US" sz="2000" b="1" dirty="0" smtClean="0">
                <a:latin typeface="Arial" pitchFamily="34" charset="0"/>
                <a:cs typeface="Arial" pitchFamily="34" charset="0"/>
              </a:rPr>
              <a:t>37 healthy subjects comprising 17 male and 20 female ice hockey players from Erzurum region have voluntarily participated in this study.</a:t>
            </a:r>
            <a:endParaRPr lang="tr-TR" sz="2000" b="1" dirty="0" smtClean="0">
              <a:latin typeface="Arial" pitchFamily="34" charset="0"/>
              <a:cs typeface="Arial" pitchFamily="34" charset="0"/>
            </a:endParaRPr>
          </a:p>
          <a:p>
            <a:pPr algn="just"/>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Height and body weight with short and t</a:t>
            </a:r>
            <a:r>
              <a:rPr lang="tr-TR" sz="2000" b="1" dirty="0" smtClean="0">
                <a:latin typeface="Arial" pitchFamily="34" charset="0"/>
                <a:cs typeface="Arial" pitchFamily="34" charset="0"/>
              </a:rPr>
              <a:t> </a:t>
            </a:r>
            <a:r>
              <a:rPr lang="en-US" sz="2000" b="1" dirty="0" smtClean="0">
                <a:latin typeface="Arial" pitchFamily="34" charset="0"/>
                <a:cs typeface="Arial" pitchFamily="34" charset="0"/>
              </a:rPr>
              <a:t>shirt out were measured in the morning before breakfast. Height in centimeters and body weight in kilograms were recorded.</a:t>
            </a:r>
            <a:endParaRPr lang="tr-TR" sz="2000" b="1" dirty="0" smtClean="0">
              <a:latin typeface="Arial" pitchFamily="34" charset="0"/>
              <a:cs typeface="Arial" pitchFamily="34" charset="0"/>
            </a:endParaRPr>
          </a:p>
          <a:p>
            <a:pPr algn="just"/>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Takei Kiki Kogyo Dynamometers were used to measure muscle strength between 1 and 100 kg. For warm up, participants exercised 15 minutes prior to these measurements.</a:t>
            </a:r>
            <a:endParaRPr lang="tr-TR" sz="2000" b="1" dirty="0" smtClean="0">
              <a:latin typeface="Arial" pitchFamily="34" charset="0"/>
              <a:cs typeface="Arial" pitchFamily="34" charset="0"/>
            </a:endParaRPr>
          </a:p>
          <a:p>
            <a:pPr algn="just"/>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A handgrip dynamometer was used to measure the isometric hand strength, and a leg dynamometer was used to measure the isometric leg and back strength. </a:t>
            </a:r>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Measurements were repeated three times with two minutes intervals and the highest measurement was used for analysis</a:t>
            </a:r>
            <a:r>
              <a:rPr lang="en-US" sz="1400" b="1" dirty="0" smtClean="0">
                <a:latin typeface="Arial" pitchFamily="34" charset="0"/>
                <a:cs typeface="Arial" pitchFamily="34" charset="0"/>
              </a:rPr>
              <a:t>. </a:t>
            </a:r>
            <a:endParaRPr lang="en-US" sz="1400" b="1" dirty="0">
              <a:latin typeface="Arial" pitchFamily="34" charset="0"/>
              <a:cs typeface="Arial" pitchFamily="34" charset="0"/>
            </a:endParaRPr>
          </a:p>
        </p:txBody>
      </p:sp>
      <p:sp>
        <p:nvSpPr>
          <p:cNvPr id="24" name="23 Dikdörtgen"/>
          <p:cNvSpPr/>
          <p:nvPr/>
        </p:nvSpPr>
        <p:spPr>
          <a:xfrm>
            <a:off x="0" y="0"/>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smtClean="0">
                <a:latin typeface="Arial" pitchFamily="34" charset="0"/>
                <a:cs typeface="Arial" pitchFamily="34" charset="0"/>
              </a:rPr>
              <a:t>Materials and methods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4" name="3 Dikdörtgen"/>
          <p:cNvSpPr/>
          <p:nvPr/>
        </p:nvSpPr>
        <p:spPr>
          <a:xfrm>
            <a:off x="0" y="2057400"/>
            <a:ext cx="6248400" cy="1200329"/>
          </a:xfrm>
          <a:prstGeom prst="rect">
            <a:avLst/>
          </a:prstGeom>
        </p:spPr>
        <p:txBody>
          <a:bodyPr wrap="square">
            <a:spAutoFit/>
          </a:bodyPr>
          <a:lstStyle/>
          <a:p>
            <a:endParaRPr lang="tr-TR" b="1" dirty="0" smtClean="0"/>
          </a:p>
          <a:p>
            <a:endParaRPr lang="tr-TR" b="1" dirty="0" smtClean="0"/>
          </a:p>
          <a:p>
            <a:endParaRPr lang="tr-TR" b="1" dirty="0" smtClean="0"/>
          </a:p>
          <a:p>
            <a:endParaRPr lang="tr-TR" b="1" dirty="0" smtClean="0"/>
          </a:p>
        </p:txBody>
      </p:sp>
      <p:sp>
        <p:nvSpPr>
          <p:cNvPr id="5" name="4 Dikdörtgen"/>
          <p:cNvSpPr/>
          <p:nvPr/>
        </p:nvSpPr>
        <p:spPr>
          <a:xfrm>
            <a:off x="0" y="6172200"/>
            <a:ext cx="8991600" cy="307777"/>
          </a:xfrm>
          <a:prstGeom prst="rect">
            <a:avLst/>
          </a:prstGeom>
        </p:spPr>
        <p:txBody>
          <a:bodyPr wrap="square">
            <a:spAutoFit/>
          </a:bodyPr>
          <a:lstStyle/>
          <a:p>
            <a:r>
              <a:rPr lang="en-US" sz="1400" b="1" dirty="0" smtClean="0">
                <a:latin typeface="Arial" pitchFamily="34" charset="0"/>
                <a:cs typeface="Arial" pitchFamily="34" charset="0"/>
              </a:rPr>
              <a:t>9. </a:t>
            </a:r>
            <a:r>
              <a:rPr lang="de-DE" sz="1400" b="1" dirty="0" smtClean="0">
                <a:latin typeface="Arial" pitchFamily="34" charset="0"/>
                <a:cs typeface="Arial" pitchFamily="34" charset="0"/>
              </a:rPr>
              <a:t>Baumgartner, T., A.S. Jackson</a:t>
            </a:r>
            <a:r>
              <a:rPr lang="de-DE" sz="1400" b="1" dirty="0" smtClean="0">
                <a:latin typeface="Arial" pitchFamily="34" charset="0"/>
                <a:cs typeface="Arial" pitchFamily="34" charset="0"/>
              </a:rPr>
              <a:t>.</a:t>
            </a:r>
            <a:r>
              <a:rPr lang="en-US" sz="1400" b="1" dirty="0" smtClean="0">
                <a:latin typeface="Arial" pitchFamily="34" charset="0"/>
                <a:cs typeface="Arial" pitchFamily="34" charset="0"/>
              </a:rPr>
              <a:t> </a:t>
            </a:r>
            <a:r>
              <a:rPr lang="en-US" sz="1400" b="1" dirty="0" smtClean="0">
                <a:latin typeface="Arial" pitchFamily="34" charset="0"/>
                <a:cs typeface="Arial" pitchFamily="34" charset="0"/>
              </a:rPr>
              <a:t>1987</a:t>
            </a:r>
            <a:endParaRPr lang="en-US" sz="1400" b="1" dirty="0">
              <a:latin typeface="Arial" pitchFamily="34" charset="0"/>
              <a:cs typeface="Arial" pitchFamily="34" charset="0"/>
            </a:endParaRPr>
          </a:p>
        </p:txBody>
      </p:sp>
      <p:sp>
        <p:nvSpPr>
          <p:cNvPr id="10" name="9 Dikdörtgen"/>
          <p:cNvSpPr/>
          <p:nvPr/>
        </p:nvSpPr>
        <p:spPr>
          <a:xfrm>
            <a:off x="0" y="0"/>
            <a:ext cx="9144000" cy="1631216"/>
          </a:xfrm>
          <a:prstGeom prst="rect">
            <a:avLst/>
          </a:prstGeom>
          <a:ln>
            <a:noFill/>
          </a:ln>
          <a:effectLst>
            <a:glow rad="101600">
              <a:schemeClr val="accent3">
                <a:lumMod val="40000"/>
                <a:lumOff val="60000"/>
                <a:alpha val="60000"/>
              </a:schemeClr>
            </a:glow>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b="1" dirty="0" smtClean="0">
                <a:latin typeface="Arial" pitchFamily="34" charset="0"/>
                <a:cs typeface="Arial" pitchFamily="34" charset="0"/>
              </a:rPr>
              <a:t>Reaction time was assessed by a soft ware package of random stimulus presentation and response recording. Vertical jump was measured using the protocol of Baumgartner and Jackson with the average of the highest two of three jumps being recorded</a:t>
            </a:r>
            <a:r>
              <a:rPr lang="tr-TR" sz="2000" b="1" dirty="0" smtClean="0">
                <a:latin typeface="Arial" pitchFamily="34" charset="0"/>
                <a:cs typeface="Arial" pitchFamily="34" charset="0"/>
              </a:rPr>
              <a:t>, anaerobi</a:t>
            </a:r>
            <a:r>
              <a:rPr lang="en-US" sz="2000" b="1" dirty="0" smtClean="0">
                <a:latin typeface="Arial" pitchFamily="34" charset="0"/>
                <a:cs typeface="Arial" pitchFamily="34" charset="0"/>
              </a:rPr>
              <a:t>c power was assessed</a:t>
            </a:r>
            <a:r>
              <a:rPr lang="tr-TR" sz="2000" b="1" dirty="0" smtClean="0">
                <a:latin typeface="Arial" pitchFamily="34" charset="0"/>
                <a:cs typeface="Arial" pitchFamily="34" charset="0"/>
              </a:rPr>
              <a:t> </a:t>
            </a:r>
            <a:r>
              <a:rPr lang="en-US" sz="2000" b="1" dirty="0" smtClean="0">
                <a:latin typeface="Arial" pitchFamily="34" charset="0"/>
                <a:cs typeface="Arial" pitchFamily="34" charset="0"/>
              </a:rPr>
              <a:t>using Sargent JumpTest</a:t>
            </a:r>
            <a:r>
              <a:rPr lang="en-US" sz="2000" b="1" baseline="30000" dirty="0" smtClean="0">
                <a:latin typeface="Arial" pitchFamily="34" charset="0"/>
                <a:cs typeface="Arial" pitchFamily="34" charset="0"/>
              </a:rPr>
              <a:t> 9</a:t>
            </a:r>
            <a:r>
              <a:rPr lang="en-US" sz="2000" b="1" dirty="0" smtClean="0">
                <a:latin typeface="Arial" pitchFamily="34" charset="0"/>
                <a:cs typeface="Arial" pitchFamily="34" charset="0"/>
              </a:rPr>
              <a:t>.</a:t>
            </a:r>
            <a:endParaRPr lang="tr-TR" sz="2000" b="1" dirty="0" smtClean="0">
              <a:latin typeface="Arial" pitchFamily="34" charset="0"/>
              <a:cs typeface="Arial" pitchFamily="34" charset="0"/>
            </a:endParaRPr>
          </a:p>
        </p:txBody>
      </p:sp>
      <p:sp>
        <p:nvSpPr>
          <p:cNvPr id="11" name="10 Dikdörtgen"/>
          <p:cNvSpPr/>
          <p:nvPr/>
        </p:nvSpPr>
        <p:spPr>
          <a:xfrm>
            <a:off x="0" y="1600200"/>
            <a:ext cx="4953000" cy="4355038"/>
          </a:xfrm>
          <a:prstGeom prst="rect">
            <a:avLst/>
          </a:prstGeom>
          <a:ln>
            <a:noFill/>
          </a:ln>
          <a:effectLst>
            <a:glow rad="101600">
              <a:schemeClr val="accent3">
                <a:lumMod val="40000"/>
                <a:lumOff val="60000"/>
                <a:alpha val="6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The hamstring and low back flexibility was determined by the sit-and-reach test. The athlete placed both feet (without shoes) flat against the Flex meter. </a:t>
            </a:r>
            <a:endParaRPr lang="tr-TR" sz="2000" b="1" dirty="0" smtClean="0">
              <a:latin typeface="Arial" pitchFamily="34" charset="0"/>
              <a:cs typeface="Arial" pitchFamily="34" charset="0"/>
            </a:endParaRPr>
          </a:p>
          <a:p>
            <a:pPr algn="just"/>
            <a:endParaRPr lang="tr-TR"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The athlete reached as far forward as possible in a controlled manner while keeping the knees straight and palms facing down. The farthest distance reached was recorded to the nearest centimeter. </a:t>
            </a:r>
          </a:p>
          <a:p>
            <a:endParaRPr lang="tr-TR" sz="1700" b="1" dirty="0" smtClean="0"/>
          </a:p>
        </p:txBody>
      </p:sp>
      <p:pic>
        <p:nvPicPr>
          <p:cNvPr id="7" name="6 Resim" descr="02_Eishockey_.jpg"/>
          <p:cNvPicPr>
            <a:picLocks noChangeAspect="1"/>
          </p:cNvPicPr>
          <p:nvPr/>
        </p:nvPicPr>
        <p:blipFill>
          <a:blip r:embed="rId3" cstate="print"/>
          <a:stretch>
            <a:fillRect/>
          </a:stretch>
        </p:blipFill>
        <p:spPr>
          <a:xfrm>
            <a:off x="4953000" y="1600200"/>
            <a:ext cx="4191000" cy="3777712"/>
          </a:xfrm>
          <a:prstGeom prst="rect">
            <a:avLst/>
          </a:prstGeom>
          <a:effectLst>
            <a:glow rad="63500">
              <a:schemeClr val="accent3">
                <a:satMod val="175000"/>
                <a:alpha val="40000"/>
              </a:schemeClr>
            </a:glo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t="-1000" r="-24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688975"/>
          </a:xfrm>
        </p:spPr>
        <p:txBody>
          <a:bodyPr>
            <a:normAutofit/>
          </a:bodyPr>
          <a:lstStyle/>
          <a:p>
            <a:r>
              <a:rPr lang="en-US" sz="1600" dirty="0" smtClean="0"/>
              <a:t/>
            </a:r>
            <a:br>
              <a:rPr lang="en-US" sz="1600" dirty="0" smtClean="0"/>
            </a:br>
            <a:endParaRPr lang="en-US" sz="1600" dirty="0"/>
          </a:p>
        </p:txBody>
      </p:sp>
      <p:sp>
        <p:nvSpPr>
          <p:cNvPr id="3" name="Subtitle 2"/>
          <p:cNvSpPr>
            <a:spLocks noGrp="1"/>
          </p:cNvSpPr>
          <p:nvPr>
            <p:ph type="subTitle" idx="1"/>
          </p:nvPr>
        </p:nvSpPr>
        <p:spPr>
          <a:xfrm>
            <a:off x="838200" y="990600"/>
            <a:ext cx="7315200" cy="3886200"/>
          </a:xfrm>
        </p:spPr>
        <p:txBody>
          <a:bodyPr>
            <a:normAutofit/>
          </a:bodyPr>
          <a:lstStyle/>
          <a:p>
            <a:r>
              <a:rPr lang="en-US" sz="1400" b="1" dirty="0" smtClean="0"/>
              <a:t> </a:t>
            </a:r>
            <a:endParaRPr lang="en-US" sz="1400" dirty="0" smtClean="0"/>
          </a:p>
          <a:p>
            <a:endParaRPr lang="en-US" sz="1400" dirty="0" smtClean="0">
              <a:solidFill>
                <a:schemeClr val="tx1"/>
              </a:solidFill>
            </a:endParaRPr>
          </a:p>
          <a:p>
            <a:endParaRPr lang="en-US" sz="1400" dirty="0" smtClean="0">
              <a:solidFill>
                <a:schemeClr val="tx1"/>
              </a:solidFill>
            </a:endParaRPr>
          </a:p>
          <a:p>
            <a:pPr algn="just"/>
            <a:endParaRPr lang="en-US" sz="1400" dirty="0"/>
          </a:p>
        </p:txBody>
      </p:sp>
      <p:sp>
        <p:nvSpPr>
          <p:cNvPr id="5" name="4 Dikdörtgen"/>
          <p:cNvSpPr/>
          <p:nvPr/>
        </p:nvSpPr>
        <p:spPr>
          <a:xfrm>
            <a:off x="0" y="1524000"/>
            <a:ext cx="9144000" cy="1015663"/>
          </a:xfrm>
          <a:prstGeom prst="rect">
            <a:avLst/>
          </a:prstGeom>
          <a:ln>
            <a:noFill/>
          </a:ln>
          <a:effectLst>
            <a:glow rad="228600">
              <a:schemeClr val="accent5">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000" b="1" dirty="0" smtClean="0">
                <a:solidFill>
                  <a:schemeClr val="bg1"/>
                </a:solidFill>
                <a:latin typeface="Arial" pitchFamily="34" charset="0"/>
                <a:cs typeface="Arial" pitchFamily="34" charset="0"/>
              </a:rPr>
              <a:t>T-test analysis independently determined differences between the physical characteristics and motor activity of male and female ice hockey players. The data testing are presented in Table 1. </a:t>
            </a:r>
          </a:p>
        </p:txBody>
      </p:sp>
      <p:sp>
        <p:nvSpPr>
          <p:cNvPr id="7" name="6 Dalga"/>
          <p:cNvSpPr/>
          <p:nvPr/>
        </p:nvSpPr>
        <p:spPr>
          <a:xfrm>
            <a:off x="0" y="228600"/>
            <a:ext cx="9144000" cy="914400"/>
          </a:xfrm>
          <a:prstGeom prst="wave">
            <a:avLst>
              <a:gd name="adj1" fmla="val 20000"/>
              <a:gd name="adj2" fmla="val -10000"/>
            </a:avLst>
          </a:prstGeom>
          <a:gradFill>
            <a:gsLst>
              <a:gs pos="0">
                <a:schemeClr val="tx2">
                  <a:lumMod val="5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Results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1400" dirty="0" smtClean="0"/>
              <a:t> </a:t>
            </a:r>
          </a:p>
          <a:p>
            <a:r>
              <a:rPr lang="en-US" sz="1400" b="1" dirty="0" smtClean="0">
                <a:solidFill>
                  <a:schemeClr val="tx1"/>
                </a:solidFill>
              </a:rPr>
              <a:t> </a:t>
            </a:r>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a:p>
            <a:pPr algn="just"/>
            <a:r>
              <a:rPr lang="en-US" sz="1400" dirty="0" smtClean="0">
                <a:solidFill>
                  <a:schemeClr val="tx1"/>
                </a:solidFill>
              </a:rPr>
              <a:t>	</a:t>
            </a:r>
          </a:p>
          <a:p>
            <a:pPr algn="just"/>
            <a:endParaRPr lang="en-US" sz="1400" dirty="0" smtClean="0">
              <a:solidFill>
                <a:schemeClr val="tx1"/>
              </a:solidFill>
            </a:endParaRPr>
          </a:p>
          <a:p>
            <a:pPr algn="just"/>
            <a:endParaRPr lang="en-US" sz="1400" dirty="0" smtClean="0">
              <a:solidFill>
                <a:schemeClr val="tx1"/>
              </a:solidFill>
            </a:endParaRPr>
          </a:p>
          <a:p>
            <a:pPr algn="just"/>
            <a:endParaRPr lang="en-US" sz="1400" dirty="0" smtClean="0">
              <a:solidFill>
                <a:schemeClr val="tx1"/>
              </a:solidFill>
            </a:endParaRPr>
          </a:p>
        </p:txBody>
      </p:sp>
      <p:graphicFrame>
        <p:nvGraphicFramePr>
          <p:cNvPr id="4" name="Table 3"/>
          <p:cNvGraphicFramePr>
            <a:graphicFrameLocks noGrp="1"/>
          </p:cNvGraphicFramePr>
          <p:nvPr/>
        </p:nvGraphicFramePr>
        <p:xfrm>
          <a:off x="0" y="609600"/>
          <a:ext cx="9144000" cy="3810000"/>
        </p:xfrm>
        <a:graphic>
          <a:graphicData uri="http://schemas.openxmlformats.org/drawingml/2006/table">
            <a:tbl>
              <a:tblPr>
                <a:tableStyleId>{69C7853C-536D-4A76-A0AE-DD22124D55A5}</a:tableStyleId>
              </a:tblPr>
              <a:tblGrid>
                <a:gridCol w="9144000"/>
              </a:tblGrid>
              <a:tr h="497474">
                <a:tc>
                  <a:txBody>
                    <a:bodyPr/>
                    <a:lstStyle/>
                    <a:p>
                      <a:pPr marL="0" marR="0">
                        <a:lnSpc>
                          <a:spcPct val="150000"/>
                        </a:lnSpc>
                        <a:spcBef>
                          <a:spcPts val="0"/>
                        </a:spcBef>
                        <a:spcAft>
                          <a:spcPts val="0"/>
                        </a:spcAft>
                      </a:pPr>
                      <a:r>
                        <a:rPr lang="en-US" sz="1400" b="1" dirty="0" smtClean="0"/>
                        <a:t>VARİABLE                                                                     MALE (N=17)                                  </a:t>
                      </a:r>
                      <a:r>
                        <a:rPr lang="tr-TR" sz="1400" b="1" dirty="0" smtClean="0"/>
                        <a:t>                       </a:t>
                      </a:r>
                      <a:r>
                        <a:rPr lang="en-US" sz="1400" b="1" dirty="0" smtClean="0"/>
                        <a:t> FEMALE (N=20)</a:t>
                      </a:r>
                      <a:endParaRPr lang="en-US" sz="1400" b="1" dirty="0">
                        <a:latin typeface="Times New Roman"/>
                        <a:ea typeface="Times New Roman"/>
                        <a:cs typeface="Times New Roman"/>
                      </a:endParaRPr>
                    </a:p>
                  </a:txBody>
                  <a:tcPr marL="48584" marR="48584" marT="0" marB="0" anchor="ctr"/>
                </a:tc>
              </a:tr>
              <a:tr h="3312526">
                <a:tc>
                  <a:txBody>
                    <a:bodyPr/>
                    <a:lstStyle/>
                    <a:p>
                      <a:pPr marL="0" marR="0">
                        <a:spcBef>
                          <a:spcPts val="0"/>
                        </a:spcBef>
                        <a:spcAft>
                          <a:spcPts val="0"/>
                        </a:spcAft>
                        <a:tabLst>
                          <a:tab pos="2185035" algn="ctr"/>
                        </a:tabLst>
                      </a:pPr>
                      <a:endParaRPr lang="en-US" sz="700" dirty="0"/>
                    </a:p>
                    <a:p>
                      <a:pPr marL="0" marR="0" indent="0" algn="l" defTabSz="914400" rtl="0" eaLnBrk="1" fontAlgn="auto" latinLnBrk="0" hangingPunct="1">
                        <a:lnSpc>
                          <a:spcPct val="100000"/>
                        </a:lnSpc>
                        <a:spcBef>
                          <a:spcPts val="0"/>
                        </a:spcBef>
                        <a:spcAft>
                          <a:spcPts val="0"/>
                        </a:spcAft>
                        <a:buClrTx/>
                        <a:buSzTx/>
                        <a:buFontTx/>
                        <a:buNone/>
                        <a:tabLst>
                          <a:tab pos="2185035" algn="ctr"/>
                        </a:tabLst>
                        <a:defRPr/>
                      </a:pPr>
                      <a:r>
                        <a:rPr lang="en-US" sz="1400" kern="1200" dirty="0" smtClean="0"/>
                        <a:t>Age (years) </a:t>
                      </a:r>
                      <a:r>
                        <a:rPr lang="en-US" sz="1400" kern="1200" baseline="0" dirty="0" smtClean="0"/>
                        <a:t> </a:t>
                      </a:r>
                      <a:r>
                        <a:rPr lang="en-US" sz="1400" kern="1200" dirty="0" smtClean="0"/>
                        <a:t>                                                    </a:t>
                      </a:r>
                      <a:r>
                        <a:rPr lang="tr-TR" sz="1400" kern="1200" dirty="0" smtClean="0"/>
                        <a:t> </a:t>
                      </a:r>
                      <a:r>
                        <a:rPr lang="en-US" sz="1400" kern="1200" dirty="0" smtClean="0"/>
                        <a:t>            </a:t>
                      </a:r>
                      <a:r>
                        <a:rPr lang="tr-TR" sz="1400" kern="1200" dirty="0" smtClean="0"/>
                        <a:t> </a:t>
                      </a:r>
                      <a:r>
                        <a:rPr lang="en-US" sz="1400" kern="1200" dirty="0" smtClean="0"/>
                        <a:t> 18.71±1.57	</a:t>
                      </a:r>
                      <a:r>
                        <a:rPr lang="en-US" sz="1400" kern="1200" baseline="0" dirty="0" smtClean="0"/>
                        <a:t>                                                           </a:t>
                      </a:r>
                      <a:r>
                        <a:rPr lang="en-US" sz="1400" kern="1200" dirty="0" smtClean="0"/>
                        <a:t>20.40±1.99</a:t>
                      </a:r>
                    </a:p>
                    <a:p>
                      <a:pPr marL="0" marR="0" indent="0" algn="l" defTabSz="914400" rtl="0" eaLnBrk="1" fontAlgn="auto" latinLnBrk="0" hangingPunct="1">
                        <a:lnSpc>
                          <a:spcPct val="100000"/>
                        </a:lnSpc>
                        <a:spcBef>
                          <a:spcPts val="0"/>
                        </a:spcBef>
                        <a:spcAft>
                          <a:spcPts val="0"/>
                        </a:spcAft>
                        <a:buClrTx/>
                        <a:buSzTx/>
                        <a:buFontTx/>
                        <a:buNone/>
                        <a:tabLst>
                          <a:tab pos="2185035" algn="ctr"/>
                        </a:tabLst>
                        <a:defRPr/>
                      </a:pPr>
                      <a:r>
                        <a:rPr lang="en-US" sz="1400" kern="1200" dirty="0" smtClean="0"/>
                        <a:t>Training experience (years) 	</a:t>
                      </a:r>
                      <a:r>
                        <a:rPr lang="en-US" sz="1400" kern="1200" baseline="0" dirty="0" smtClean="0"/>
                        <a:t>                  </a:t>
                      </a:r>
                      <a:r>
                        <a:rPr lang="tr-TR" sz="1400" kern="1200" baseline="0" dirty="0" smtClean="0"/>
                        <a:t>       </a:t>
                      </a:r>
                      <a:r>
                        <a:rPr lang="en-US" sz="1400" kern="1200" baseline="0" dirty="0" smtClean="0"/>
                        <a:t> </a:t>
                      </a:r>
                      <a:r>
                        <a:rPr lang="en-US" sz="1400" kern="1200" dirty="0" smtClean="0"/>
                        <a:t>                1.82±0.81 		                             </a:t>
                      </a:r>
                      <a:r>
                        <a:rPr lang="en-US" sz="1400" kern="1200" baseline="0" dirty="0" smtClean="0"/>
                        <a:t>         </a:t>
                      </a:r>
                      <a:r>
                        <a:rPr lang="en-US" sz="1400" kern="1200" dirty="0" smtClean="0"/>
                        <a:t>1.20±0.56</a:t>
                      </a:r>
                    </a:p>
                    <a:p>
                      <a:r>
                        <a:rPr lang="en-US" sz="1400" kern="1200" dirty="0" smtClean="0"/>
                        <a:t>Weight (kg) 		     </a:t>
                      </a:r>
                      <a:r>
                        <a:rPr lang="en-US" sz="1400" kern="1200" baseline="0" dirty="0" smtClean="0"/>
                        <a:t>       </a:t>
                      </a:r>
                      <a:r>
                        <a:rPr lang="tr-TR" sz="1400" kern="1200" baseline="0" dirty="0" smtClean="0"/>
                        <a:t>               </a:t>
                      </a:r>
                      <a:r>
                        <a:rPr lang="en-US" sz="1400" kern="1200" baseline="0" dirty="0" smtClean="0"/>
                        <a:t>             </a:t>
                      </a:r>
                      <a:r>
                        <a:rPr lang="en-US" sz="1400" kern="1200" dirty="0" smtClean="0"/>
                        <a:t> 66.76±11.28**	                        </a:t>
                      </a:r>
                      <a:r>
                        <a:rPr lang="tr-TR" sz="1400" kern="1200" dirty="0" smtClean="0"/>
                        <a:t>                   </a:t>
                      </a:r>
                      <a:r>
                        <a:rPr lang="en-US" sz="1400" kern="1200" baseline="0" dirty="0" smtClean="0"/>
                        <a:t>               </a:t>
                      </a:r>
                      <a:r>
                        <a:rPr lang="en-US" sz="1400" kern="1200" dirty="0" smtClean="0"/>
                        <a:t> 53.40±4.31 </a:t>
                      </a:r>
                    </a:p>
                    <a:p>
                      <a:r>
                        <a:rPr lang="en-US" sz="1400" kern="1200" dirty="0" smtClean="0"/>
                        <a:t>Height (cm)                                                  </a:t>
                      </a:r>
                      <a:r>
                        <a:rPr lang="tr-TR" sz="1400" kern="1200" dirty="0" smtClean="0"/>
                        <a:t>  </a:t>
                      </a:r>
                      <a:r>
                        <a:rPr lang="en-US" sz="1400" kern="1200" dirty="0" smtClean="0"/>
                        <a:t>            </a:t>
                      </a:r>
                      <a:r>
                        <a:rPr lang="tr-TR" sz="1400" kern="1200" dirty="0" smtClean="0"/>
                        <a:t> </a:t>
                      </a:r>
                      <a:r>
                        <a:rPr lang="en-US" sz="1400" kern="1200" dirty="0" smtClean="0"/>
                        <a:t>173. 12±7.44*		</a:t>
                      </a:r>
                      <a:r>
                        <a:rPr lang="en-US" sz="1400" kern="1200" baseline="0" dirty="0" smtClean="0"/>
                        <a:t>     </a:t>
                      </a:r>
                      <a:r>
                        <a:rPr lang="tr-TR" sz="1400" kern="1200" baseline="0" dirty="0" smtClean="0"/>
                        <a:t>                </a:t>
                      </a:r>
                      <a:r>
                        <a:rPr lang="en-US" sz="1400" kern="1200" baseline="0" dirty="0" smtClean="0"/>
                        <a:t>           </a:t>
                      </a:r>
                      <a:r>
                        <a:rPr lang="en-US" sz="1400" kern="1200" dirty="0" smtClean="0"/>
                        <a:t>164. 60±6.24</a:t>
                      </a:r>
                    </a:p>
                    <a:p>
                      <a:pPr marL="0" marR="0" indent="0" algn="l" defTabSz="914400" rtl="0" eaLnBrk="1" fontAlgn="auto" latinLnBrk="0" hangingPunct="1">
                        <a:lnSpc>
                          <a:spcPct val="100000"/>
                        </a:lnSpc>
                        <a:spcBef>
                          <a:spcPts val="0"/>
                        </a:spcBef>
                        <a:spcAft>
                          <a:spcPts val="0"/>
                        </a:spcAft>
                        <a:buClrTx/>
                        <a:buSzTx/>
                        <a:buFontTx/>
                        <a:buNone/>
                        <a:tabLst>
                          <a:tab pos="2185035" algn="ctr"/>
                        </a:tabLst>
                        <a:defRPr/>
                      </a:pPr>
                      <a:r>
                        <a:rPr lang="en-US" sz="1400" kern="1200" dirty="0" smtClean="0"/>
                        <a:t>Isometric Leg Strength (kg)                           </a:t>
                      </a:r>
                      <a:r>
                        <a:rPr lang="tr-TR" sz="1400" kern="1200" dirty="0" smtClean="0"/>
                        <a:t> </a:t>
                      </a:r>
                      <a:r>
                        <a:rPr lang="en-US" sz="1400" kern="1200" baseline="0" dirty="0" smtClean="0"/>
                        <a:t>         </a:t>
                      </a:r>
                      <a:r>
                        <a:rPr lang="en-US" sz="1400" kern="1200" dirty="0" smtClean="0"/>
                        <a:t> 71.76±35.20**                                           </a:t>
                      </a:r>
                      <a:r>
                        <a:rPr lang="tr-TR" sz="1400" kern="1200" dirty="0" smtClean="0"/>
                        <a:t>           </a:t>
                      </a:r>
                      <a:r>
                        <a:rPr lang="en-US" sz="1400" kern="1200" dirty="0" smtClean="0"/>
                        <a:t>  </a:t>
                      </a:r>
                      <a:r>
                        <a:rPr lang="tr-TR" sz="1400" kern="1200" dirty="0" smtClean="0"/>
                        <a:t> </a:t>
                      </a:r>
                      <a:r>
                        <a:rPr lang="en-US" sz="1400" kern="1200" dirty="0" smtClean="0">
                          <a:solidFill>
                            <a:schemeClr val="dk1"/>
                          </a:solidFill>
                          <a:latin typeface="+mn-lt"/>
                          <a:ea typeface="+mn-ea"/>
                          <a:cs typeface="+mn-cs"/>
                        </a:rPr>
                        <a:t>29.67±19.29</a:t>
                      </a:r>
                      <a:endParaRPr lang="en-US" sz="1400" kern="1200" dirty="0" smtClean="0"/>
                    </a:p>
                    <a:p>
                      <a:r>
                        <a:rPr lang="en-US" sz="1400" kern="1200" dirty="0" smtClean="0"/>
                        <a:t>Isometric Back Strength (kg)                                   </a:t>
                      </a:r>
                      <a:r>
                        <a:rPr lang="tr-TR" sz="1400" kern="1200" dirty="0" smtClean="0"/>
                        <a:t> </a:t>
                      </a:r>
                      <a:r>
                        <a:rPr lang="en-US" sz="1400" kern="1200" dirty="0" smtClean="0"/>
                        <a:t>70.71±28.04 **                                        </a:t>
                      </a:r>
                      <a:r>
                        <a:rPr lang="tr-TR" sz="1400" kern="1200" dirty="0" smtClean="0"/>
                        <a:t>             </a:t>
                      </a:r>
                      <a:r>
                        <a:rPr lang="en-US" sz="1400" kern="1200" baseline="0" dirty="0" smtClean="0"/>
                        <a:t> </a:t>
                      </a:r>
                      <a:r>
                        <a:rPr lang="en-US" sz="1400" kern="1200" dirty="0" smtClean="0"/>
                        <a:t>  25.40±13.69</a:t>
                      </a:r>
                    </a:p>
                    <a:p>
                      <a:pPr marL="0" marR="0" indent="0" algn="l" defTabSz="914400" rtl="0" eaLnBrk="1" fontAlgn="auto" latinLnBrk="0" hangingPunct="1">
                        <a:lnSpc>
                          <a:spcPct val="100000"/>
                        </a:lnSpc>
                        <a:spcBef>
                          <a:spcPts val="0"/>
                        </a:spcBef>
                        <a:spcAft>
                          <a:spcPts val="0"/>
                        </a:spcAft>
                        <a:buClrTx/>
                        <a:buSzTx/>
                        <a:buFontTx/>
                        <a:buNone/>
                        <a:tabLst>
                          <a:tab pos="2185035" algn="ctr"/>
                        </a:tabLst>
                        <a:defRPr/>
                      </a:pPr>
                      <a:r>
                        <a:rPr lang="en-US" sz="1400" kern="1200" dirty="0" smtClean="0"/>
                        <a:t>Right Handgrip Strength      (kg)                                </a:t>
                      </a:r>
                      <a:r>
                        <a:rPr lang="en-US" sz="1400" kern="1200" baseline="0" dirty="0" smtClean="0"/>
                        <a:t> </a:t>
                      </a:r>
                      <a:r>
                        <a:rPr lang="en-US" sz="1400" kern="1200" dirty="0" smtClean="0"/>
                        <a:t>43.12±6.60 **                                       </a:t>
                      </a:r>
                      <a:r>
                        <a:rPr lang="tr-TR" sz="1400" kern="1200" dirty="0" smtClean="0"/>
                        <a:t>               </a:t>
                      </a:r>
                      <a:r>
                        <a:rPr lang="en-US" sz="1400" kern="1200" dirty="0" smtClean="0"/>
                        <a:t>    28.73±4.74</a:t>
                      </a:r>
                    </a:p>
                    <a:p>
                      <a:pPr marL="0" marR="0" indent="0" algn="l" defTabSz="914400" rtl="0" eaLnBrk="1" fontAlgn="auto" latinLnBrk="0" hangingPunct="1">
                        <a:lnSpc>
                          <a:spcPct val="100000"/>
                        </a:lnSpc>
                        <a:spcBef>
                          <a:spcPts val="0"/>
                        </a:spcBef>
                        <a:spcAft>
                          <a:spcPts val="0"/>
                        </a:spcAft>
                        <a:buClrTx/>
                        <a:buSzTx/>
                        <a:buFontTx/>
                        <a:buNone/>
                        <a:tabLst>
                          <a:tab pos="2185035" algn="ctr"/>
                        </a:tabLst>
                        <a:defRPr/>
                      </a:pPr>
                      <a:r>
                        <a:rPr lang="en-US" sz="1400" kern="1200" dirty="0" smtClean="0"/>
                        <a:t>Left Handgrip Strength   (kg)                                       43.47±7.05 **                                         </a:t>
                      </a:r>
                      <a:r>
                        <a:rPr lang="tr-TR" sz="1400" kern="1200" dirty="0" smtClean="0"/>
                        <a:t>             </a:t>
                      </a:r>
                      <a:r>
                        <a:rPr lang="en-US" sz="1400" kern="1200" dirty="0" smtClean="0"/>
                        <a:t> </a:t>
                      </a:r>
                      <a:r>
                        <a:rPr lang="tr-TR" sz="1400" kern="1200" dirty="0" smtClean="0"/>
                        <a:t> </a:t>
                      </a:r>
                      <a:r>
                        <a:rPr lang="en-US" sz="1400" kern="1200" dirty="0" smtClean="0"/>
                        <a:t>  26.33±4.59</a:t>
                      </a:r>
                    </a:p>
                    <a:p>
                      <a:r>
                        <a:rPr lang="en-US" sz="1400" kern="1200" dirty="0" smtClean="0"/>
                        <a:t>Sit-and-Reach   (cm)                                                        8.41±5.40                                            </a:t>
                      </a:r>
                      <a:r>
                        <a:rPr lang="tr-TR" sz="1400" kern="1200" dirty="0" smtClean="0"/>
                        <a:t>                 </a:t>
                      </a:r>
                      <a:r>
                        <a:rPr lang="en-US" sz="1400" kern="1200" baseline="0" dirty="0" smtClean="0"/>
                        <a:t> </a:t>
                      </a:r>
                      <a:r>
                        <a:rPr lang="en-US" sz="1400" kern="1200" dirty="0" smtClean="0"/>
                        <a:t> 16.67±5.30**  </a:t>
                      </a:r>
                    </a:p>
                    <a:p>
                      <a:r>
                        <a:rPr lang="en-US" sz="1400" kern="1200" dirty="0" smtClean="0"/>
                        <a:t>Vertical Jump (cm)                                         </a:t>
                      </a:r>
                      <a:r>
                        <a:rPr lang="tr-TR" sz="1400" kern="1200" dirty="0" smtClean="0"/>
                        <a:t>  </a:t>
                      </a:r>
                      <a:r>
                        <a:rPr lang="en-US" sz="1400" kern="1200" dirty="0" smtClean="0"/>
                        <a:t>            </a:t>
                      </a:r>
                      <a:r>
                        <a:rPr lang="tr-TR" sz="1400" kern="1200" dirty="0" smtClean="0"/>
                        <a:t> </a:t>
                      </a:r>
                      <a:r>
                        <a:rPr lang="en-US" sz="1400" kern="1200" dirty="0" smtClean="0"/>
                        <a:t>49.76±8.37                                        </a:t>
                      </a:r>
                      <a:r>
                        <a:rPr lang="tr-TR" sz="1400" kern="1200" dirty="0" smtClean="0"/>
                        <a:t>                 </a:t>
                      </a:r>
                      <a:r>
                        <a:rPr lang="en-US" sz="1400" kern="1200" dirty="0" smtClean="0"/>
                        <a:t>    </a:t>
                      </a:r>
                      <a:r>
                        <a:rPr lang="en-US" sz="1400" kern="1200" baseline="0" dirty="0" smtClean="0"/>
                        <a:t> </a:t>
                      </a:r>
                      <a:r>
                        <a:rPr lang="en-US" sz="1400" kern="1200" dirty="0" smtClean="0"/>
                        <a:t> 41.73±7.23</a:t>
                      </a:r>
                    </a:p>
                    <a:p>
                      <a:r>
                        <a:rPr lang="en-US" sz="1400" kern="1200" dirty="0" smtClean="0"/>
                        <a:t>Anaerobic Power   (kg/m/s)                       </a:t>
                      </a:r>
                      <a:r>
                        <a:rPr lang="tr-TR" sz="1400" kern="1200" dirty="0" smtClean="0"/>
                        <a:t>  </a:t>
                      </a:r>
                      <a:r>
                        <a:rPr lang="en-US" sz="1400" kern="1200" dirty="0" smtClean="0"/>
                        <a:t>       </a:t>
                      </a:r>
                      <a:r>
                        <a:rPr lang="tr-TR" sz="1400" kern="1200" dirty="0" smtClean="0"/>
                        <a:t> </a:t>
                      </a:r>
                      <a:r>
                        <a:rPr lang="en-US" sz="1400" kern="1200" baseline="0" dirty="0" smtClean="0"/>
                        <a:t> </a:t>
                      </a:r>
                      <a:r>
                        <a:rPr lang="en-US" sz="1400" kern="1200" dirty="0" smtClean="0"/>
                        <a:t>104. 25±21.20**                                           </a:t>
                      </a:r>
                      <a:r>
                        <a:rPr lang="tr-TR" sz="1400" kern="1200" dirty="0" smtClean="0"/>
                        <a:t>        </a:t>
                      </a:r>
                      <a:r>
                        <a:rPr lang="en-US" sz="1400" kern="1200" dirty="0" smtClean="0"/>
                        <a:t>      </a:t>
                      </a:r>
                      <a:r>
                        <a:rPr lang="en-US" sz="1400" kern="1200" baseline="0" dirty="0" smtClean="0"/>
                        <a:t> </a:t>
                      </a:r>
                      <a:r>
                        <a:rPr lang="en-US" sz="1400" kern="1200" dirty="0" smtClean="0"/>
                        <a:t> 75.97±7.50</a:t>
                      </a:r>
                    </a:p>
                    <a:p>
                      <a:r>
                        <a:rPr lang="en-US" sz="1400" kern="1200" dirty="0" smtClean="0"/>
                        <a:t>Left Hand Reaction Time (1/1000 s)                  </a:t>
                      </a:r>
                      <a:r>
                        <a:rPr lang="tr-TR" sz="1400" kern="1200" dirty="0" smtClean="0"/>
                        <a:t>  </a:t>
                      </a:r>
                      <a:r>
                        <a:rPr lang="en-US" sz="1400" kern="1200" dirty="0" smtClean="0"/>
                        <a:t>317. 65±39.99                                        </a:t>
                      </a:r>
                      <a:r>
                        <a:rPr lang="tr-TR" sz="1400" kern="1200" dirty="0" smtClean="0"/>
                        <a:t>               </a:t>
                      </a:r>
                      <a:r>
                        <a:rPr lang="en-US" sz="1400" kern="1200" dirty="0" smtClean="0"/>
                        <a:t>   314. 80±31.97</a:t>
                      </a:r>
                    </a:p>
                    <a:p>
                      <a:r>
                        <a:rPr lang="en-US" sz="1400" kern="1200" dirty="0" smtClean="0"/>
                        <a:t>Right Hand Reaction Time (1/1000 s)        </a:t>
                      </a:r>
                      <a:r>
                        <a:rPr lang="tr-TR" sz="1400" kern="1200" dirty="0" smtClean="0"/>
                        <a:t> </a:t>
                      </a:r>
                      <a:r>
                        <a:rPr lang="en-US" sz="1400" kern="1200" dirty="0" smtClean="0"/>
                        <a:t>       </a:t>
                      </a:r>
                      <a:r>
                        <a:rPr lang="tr-TR" sz="1400" kern="1200" dirty="0" smtClean="0"/>
                        <a:t> </a:t>
                      </a:r>
                      <a:r>
                        <a:rPr lang="en-US" sz="1400" kern="1200" baseline="0" dirty="0" smtClean="0"/>
                        <a:t> </a:t>
                      </a:r>
                      <a:r>
                        <a:rPr lang="en-US" sz="1400" kern="1200" dirty="0" smtClean="0"/>
                        <a:t>328. 88±32.66                                        </a:t>
                      </a:r>
                      <a:r>
                        <a:rPr lang="tr-TR" sz="1400" kern="1200" dirty="0" smtClean="0"/>
                        <a:t>               </a:t>
                      </a:r>
                      <a:r>
                        <a:rPr lang="en-US" sz="1400" kern="1200" dirty="0" smtClean="0"/>
                        <a:t> </a:t>
                      </a:r>
                      <a:r>
                        <a:rPr lang="en-US" sz="1400" kern="1200" baseline="0" dirty="0" smtClean="0"/>
                        <a:t> 3</a:t>
                      </a:r>
                      <a:r>
                        <a:rPr lang="en-US" sz="1400" kern="1200" dirty="0" smtClean="0"/>
                        <a:t>25. 47±31.36</a:t>
                      </a:r>
                    </a:p>
                    <a:p>
                      <a:pPr marL="0" marR="0">
                        <a:spcBef>
                          <a:spcPts val="0"/>
                        </a:spcBef>
                        <a:spcAft>
                          <a:spcPts val="0"/>
                        </a:spcAft>
                        <a:tabLst>
                          <a:tab pos="2185035" algn="ctr"/>
                        </a:tabLst>
                      </a:pPr>
                      <a:endParaRPr lang="en-US" sz="1400" dirty="0">
                        <a:latin typeface="Arial" pitchFamily="34" charset="0"/>
                        <a:ea typeface="Times New Roman"/>
                        <a:cs typeface="Arial" pitchFamily="34" charset="0"/>
                      </a:endParaRPr>
                    </a:p>
                  </a:txBody>
                  <a:tcPr marL="48584" marR="48584" marT="0" marB="0"/>
                </a:tc>
              </a:tr>
            </a:tbl>
          </a:graphicData>
        </a:graphic>
      </p:graphicFrame>
      <p:sp>
        <p:nvSpPr>
          <p:cNvPr id="1026" name="Rectangle 2"/>
          <p:cNvSpPr>
            <a:spLocks noChangeArrowheads="1"/>
          </p:cNvSpPr>
          <p:nvPr/>
        </p:nvSpPr>
        <p:spPr bwMode="auto">
          <a:xfrm>
            <a:off x="0" y="4521184"/>
            <a:ext cx="9144000" cy="2185214"/>
          </a:xfrm>
          <a:prstGeom prst="rect">
            <a:avLst/>
          </a:prstGeom>
          <a:ln>
            <a:noFill/>
            <a:headEnd/>
            <a:tailEnd/>
          </a:ln>
          <a:effectLst>
            <a:glow rad="101600">
              <a:schemeClr val="accent3">
                <a:lumMod val="40000"/>
                <a:lumOff val="60000"/>
                <a:alpha val="60000"/>
              </a:schemeClr>
            </a:glow>
          </a:effectLst>
          <a:scene3d>
            <a:camera prst="orthographicFront">
              <a:rot lat="0" lon="0" rev="0"/>
            </a:camera>
            <a:lightRig rig="chilly" dir="t">
              <a:rot lat="0" lon="0" rev="18480000"/>
            </a:lightRig>
          </a:scene3d>
          <a:sp3d prstMaterial="clear">
            <a:bevelT h="63500"/>
          </a:sp3d>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Values are means and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standard deviation of the means.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Significant difference at p &lt; 0.05 level.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Significant difference at p &lt; 0.01</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level.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228600" y="5334000"/>
            <a:ext cx="8763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784600" algn="ctr"/>
              </a:tabLst>
            </a:pP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784600" algn="ctr"/>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There was no difference between male and female </a:t>
            </a:r>
            <a:r>
              <a:rPr lang="en-US" sz="1200" dirty="0" smtClean="0">
                <a:solidFill>
                  <a:srgbClr val="000000"/>
                </a:solidFill>
                <a:latin typeface="Arial" pitchFamily="34" charset="0"/>
                <a:ea typeface="Times New Roman" pitchFamily="18" charset="0"/>
                <a:cs typeface="Arial" pitchFamily="34" charset="0"/>
              </a:rPr>
              <a:t>ic</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 hockey players in the mean age, training experience, left and right hand reaction time. Though the males had higher vertical jump scores than females, but difference was not significant between two groups. Male players had significantly higher mean height value than females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 &lt; 0.05)</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males had also significantly higher mean values than females in the following variables; body weight, isometric leg and back strength, right and left handgrip strength, and anaerobic power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 &lt; 0.01)</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However, female players had significantly higher scores than males in 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it-and-reach test (p &lt; 0.01)</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male players were the best in all tests except sit and reach test.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0" y="152400"/>
            <a:ext cx="9144000" cy="307777"/>
          </a:xfrm>
          <a:prstGeom prst="rect">
            <a:avLst/>
          </a:prstGeom>
          <a:ln>
            <a:noFill/>
          </a:ln>
          <a:effectLst>
            <a:glow rad="63500">
              <a:schemeClr val="accent3">
                <a:lumMod val="40000"/>
                <a:lumOff val="60000"/>
                <a:alpha val="40000"/>
              </a:schemeClr>
            </a:glow>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tabLst>
                <a:tab pos="3784600" algn="ctr"/>
              </a:tabLst>
            </a:pPr>
            <a:r>
              <a:rPr lang="en-US" sz="1400" b="1" dirty="0" smtClean="0">
                <a:solidFill>
                  <a:srgbClr val="000000"/>
                </a:solidFill>
                <a:latin typeface="Arial" pitchFamily="34" charset="0"/>
                <a:ea typeface="Times New Roman" pitchFamily="18" charset="0"/>
                <a:cs typeface="Arial" pitchFamily="34" charset="0"/>
              </a:rPr>
              <a:t>Table 1:</a:t>
            </a:r>
            <a:r>
              <a:rPr lang="en-US" sz="1400" dirty="0" smtClean="0">
                <a:solidFill>
                  <a:srgbClr val="000000"/>
                </a:solidFill>
                <a:latin typeface="Arial" pitchFamily="34" charset="0"/>
                <a:ea typeface="Times New Roman" pitchFamily="18" charset="0"/>
                <a:cs typeface="Arial" pitchFamily="34" charset="0"/>
              </a:rPr>
              <a:t> </a:t>
            </a:r>
            <a:r>
              <a:rPr lang="en-US" sz="1400" dirty="0" smtClean="0">
                <a:latin typeface="Arial" pitchFamily="34" charset="0"/>
                <a:ea typeface="Times New Roman" pitchFamily="18" charset="0"/>
                <a:cs typeface="Arial" pitchFamily="34" charset="0"/>
              </a:rPr>
              <a:t>Comparison of the physical and biomotor characteristics of male and female ice hockey players </a:t>
            </a:r>
            <a:endParaRPr lang="en-US"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1417</Words>
  <Application>Microsoft Office PowerPoint</Application>
  <PresentationFormat>Ekran Gösterisi (4:3)</PresentationFormat>
  <Paragraphs>208</Paragraphs>
  <Slides>15</Slides>
  <Notes>1</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Office Theme</vt:lpstr>
      <vt:lpstr>                    </vt:lpstr>
      <vt:lpstr>Slayt 2</vt:lpstr>
      <vt:lpstr>Slayt 3</vt:lpstr>
      <vt:lpstr>Slayt 4</vt:lpstr>
      <vt:lpstr>Slayt 5</vt:lpstr>
      <vt:lpstr> </vt:lpstr>
      <vt:lpstr>Slayt 7</vt:lpstr>
      <vt:lpstr> </vt:lpstr>
      <vt:lpstr>Slayt 9</vt:lpstr>
      <vt:lpstr>Slayt 10</vt:lpstr>
      <vt:lpstr>Slayt 11</vt:lpstr>
      <vt:lpstr>Slayt 12</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THE PHYSICAL AND BIOMOTOR CHARACTERISTICS BETWEEN JUNIOR TURKISH  MALE AND FEMALE ICE HOCKEY PLAYERS</dc:title>
  <dc:creator>omer</dc:creator>
  <cp:lastModifiedBy>recep</cp:lastModifiedBy>
  <cp:revision>130</cp:revision>
  <dcterms:created xsi:type="dcterms:W3CDTF">2010-12-22T02:49:52Z</dcterms:created>
  <dcterms:modified xsi:type="dcterms:W3CDTF">2011-01-25T06:01:15Z</dcterms:modified>
</cp:coreProperties>
</file>