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57" r:id="rId3"/>
    <p:sldId id="258" r:id="rId4"/>
    <p:sldId id="259" r:id="rId5"/>
    <p:sldId id="264"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14" autoAdjust="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2814"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EC48D9-2E90-4CE2-9BA9-7A5128273EF7}" type="datetimeFigureOut">
              <a:rPr lang="tr-TR" smtClean="0"/>
              <a:pPr/>
              <a:t>24.01.2011</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D224A7-AA87-40A6-BE56-7A67965776E5}"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044F5E-289B-44A2-8726-95C41E56B391}" type="datetimeFigureOut">
              <a:rPr lang="tr-TR" smtClean="0"/>
              <a:pPr/>
              <a:t>24.01.2011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10335B-29AE-49A4-A6EF-FC7583474F6D}"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6"/>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38D62DCC-D597-4D95-86D8-E224CD3C2D4C}" type="datetimeFigureOut">
              <a:rPr lang="tr-TR" smtClean="0"/>
              <a:pPr/>
              <a:t>24.01.2011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B2977F1-F67F-4FA5-8DD5-7B820878EDF2}"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8D62DCC-D597-4D95-86D8-E224CD3C2D4C}" type="datetimeFigureOut">
              <a:rPr lang="tr-TR" smtClean="0"/>
              <a:pPr/>
              <a:t>24.01.2011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B2977F1-F67F-4FA5-8DD5-7B820878EDF2}"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9"/>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8D62DCC-D597-4D95-86D8-E224CD3C2D4C}" type="datetimeFigureOut">
              <a:rPr lang="tr-TR" smtClean="0"/>
              <a:pPr/>
              <a:t>24.01.2011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B2977F1-F67F-4FA5-8DD5-7B820878EDF2}"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8D62DCC-D597-4D95-86D8-E224CD3C2D4C}" type="datetimeFigureOut">
              <a:rPr lang="tr-TR" smtClean="0"/>
              <a:pPr/>
              <a:t>24.01.2011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B2977F1-F67F-4FA5-8DD5-7B820878EDF2}"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38D62DCC-D597-4D95-86D8-E224CD3C2D4C}" type="datetimeFigureOut">
              <a:rPr lang="tr-TR" smtClean="0"/>
              <a:pPr/>
              <a:t>24.01.2011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B2977F1-F67F-4FA5-8DD5-7B820878EDF2}"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38D62DCC-D597-4D95-86D8-E224CD3C2D4C}" type="datetimeFigureOut">
              <a:rPr lang="tr-TR" smtClean="0"/>
              <a:pPr/>
              <a:t>24.01.2011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B2977F1-F67F-4FA5-8DD5-7B820878EDF2}"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38D62DCC-D597-4D95-86D8-E224CD3C2D4C}" type="datetimeFigureOut">
              <a:rPr lang="tr-TR" smtClean="0"/>
              <a:pPr/>
              <a:t>24.01.2011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B2977F1-F67F-4FA5-8DD5-7B820878EDF2}"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38D62DCC-D597-4D95-86D8-E224CD3C2D4C}" type="datetimeFigureOut">
              <a:rPr lang="tr-TR" smtClean="0"/>
              <a:pPr/>
              <a:t>24.01.2011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B2977F1-F67F-4FA5-8DD5-7B820878EDF2}"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8D62DCC-D597-4D95-86D8-E224CD3C2D4C}" type="datetimeFigureOut">
              <a:rPr lang="tr-TR" smtClean="0"/>
              <a:pPr/>
              <a:t>24.01.2011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B2977F1-F67F-4FA5-8DD5-7B820878EDF2}"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8D62DCC-D597-4D95-86D8-E224CD3C2D4C}" type="datetimeFigureOut">
              <a:rPr lang="tr-TR" smtClean="0"/>
              <a:pPr/>
              <a:t>24.01.2011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B2977F1-F67F-4FA5-8DD5-7B820878EDF2}"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8D62DCC-D597-4D95-86D8-E224CD3C2D4C}" type="datetimeFigureOut">
              <a:rPr lang="tr-TR" smtClean="0"/>
              <a:pPr/>
              <a:t>24.01.2011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B2977F1-F67F-4FA5-8DD5-7B820878EDF2}"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62DCC-D597-4D95-86D8-E224CD3C2D4C}" type="datetimeFigureOut">
              <a:rPr lang="tr-TR" smtClean="0"/>
              <a:pPr/>
              <a:t>24.01.2011</a:t>
            </a:fld>
            <a:endParaRPr lang="tr-TR"/>
          </a:p>
        </p:txBody>
      </p:sp>
      <p:sp>
        <p:nvSpPr>
          <p:cNvPr id="5" name="4 Altbilgi Yer Tutucusu"/>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977F1-F67F-4FA5-8DD5-7B820878EDF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1000" b="-1000"/>
          </a:stretch>
        </a:blipFill>
        <a:effectLst/>
      </p:bgPr>
    </p:bg>
    <p:spTree>
      <p:nvGrpSpPr>
        <p:cNvPr id="1" name=""/>
        <p:cNvGrpSpPr/>
        <p:nvPr/>
      </p:nvGrpSpPr>
      <p:grpSpPr>
        <a:xfrm>
          <a:off x="0" y="0"/>
          <a:ext cx="0" cy="0"/>
          <a:chOff x="0" y="0"/>
          <a:chExt cx="0" cy="0"/>
        </a:xfrm>
      </p:grpSpPr>
      <p:sp>
        <p:nvSpPr>
          <p:cNvPr id="5" name="4 Metin kutusu"/>
          <p:cNvSpPr txBox="1"/>
          <p:nvPr/>
        </p:nvSpPr>
        <p:spPr>
          <a:xfrm>
            <a:off x="0" y="0"/>
            <a:ext cx="9144000" cy="8710077"/>
          </a:xfrm>
          <a:prstGeom prst="rect">
            <a:avLst/>
          </a:prstGeom>
          <a:ln>
            <a:noFill/>
          </a:ln>
          <a:effectLst/>
          <a:scene3d>
            <a:camera prst="orthographicFront">
              <a:rot lat="0" lon="0" rev="0"/>
            </a:camera>
            <a:lightRig rig="chilly" dir="t">
              <a:rot lat="0" lon="0" rev="18480000"/>
            </a:lightRig>
          </a:scene3d>
          <a:sp3d prstMaterial="clear">
            <a:bevelT h="63500"/>
          </a:sp3d>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tr-TR" sz="4400" b="1" dirty="0" smtClean="0"/>
          </a:p>
          <a:p>
            <a:endParaRPr lang="tr-TR" sz="4400" b="1" dirty="0" smtClean="0">
              <a:solidFill>
                <a:srgbClr val="0070C0"/>
              </a:solidFill>
            </a:endParaRPr>
          </a:p>
          <a:p>
            <a:endParaRPr lang="tr-TR" sz="4400" b="1" dirty="0" smtClean="0">
              <a:solidFill>
                <a:srgbClr val="0070C0"/>
              </a:solidFill>
            </a:endParaRPr>
          </a:p>
          <a:p>
            <a:endParaRPr lang="tr-TR" sz="4400" b="1" dirty="0" smtClean="0">
              <a:solidFill>
                <a:srgbClr val="0070C0"/>
              </a:solidFill>
            </a:endParaRPr>
          </a:p>
          <a:p>
            <a:r>
              <a:rPr lang="tr-TR" sz="4400" b="1" dirty="0" smtClean="0">
                <a:solidFill>
                  <a:srgbClr val="0070C0"/>
                </a:solidFill>
              </a:rPr>
              <a:t>ISINAN  DÜNYADA</a:t>
            </a:r>
          </a:p>
          <a:p>
            <a:r>
              <a:rPr lang="tr-TR" sz="4400" b="1" dirty="0" smtClean="0">
                <a:solidFill>
                  <a:srgbClr val="0070C0"/>
                </a:solidFill>
              </a:rPr>
              <a:t>KIŞ SPORLARI VE</a:t>
            </a:r>
          </a:p>
          <a:p>
            <a:r>
              <a:rPr lang="tr-TR" sz="4400" b="1" dirty="0" smtClean="0">
                <a:solidFill>
                  <a:srgbClr val="0070C0"/>
                </a:solidFill>
              </a:rPr>
              <a:t>KIŞ TURİZMİ</a:t>
            </a:r>
          </a:p>
          <a:p>
            <a:endParaRPr lang="tr-TR" sz="4400" b="1" dirty="0" smtClean="0">
              <a:solidFill>
                <a:srgbClr val="0070C0"/>
              </a:solidFill>
            </a:endParaRPr>
          </a:p>
          <a:p>
            <a:endParaRPr lang="tr-TR" sz="4400" b="1" dirty="0" smtClean="0">
              <a:solidFill>
                <a:srgbClr val="0070C0"/>
              </a:solidFill>
            </a:endParaRPr>
          </a:p>
          <a:p>
            <a:endParaRPr lang="tr-TR" sz="4400" b="1" dirty="0" smtClean="0">
              <a:solidFill>
                <a:srgbClr val="0070C0"/>
              </a:solidFill>
            </a:endParaRPr>
          </a:p>
          <a:p>
            <a:pPr algn="ctr"/>
            <a:endParaRPr lang="tr-TR" sz="4000" b="1" dirty="0" smtClean="0"/>
          </a:p>
          <a:p>
            <a:pPr algn="ctr"/>
            <a:endParaRPr lang="tr-TR" sz="4000" b="1" dirty="0" smtClean="0"/>
          </a:p>
          <a:p>
            <a:pPr algn="ctr"/>
            <a:r>
              <a:rPr lang="tr-TR" sz="4000" b="1" dirty="0" smtClean="0"/>
              <a:t> </a:t>
            </a:r>
            <a:endParaRPr lang="tr-TR" sz="4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1"/>
            <a:ext cx="9144000" cy="1200329"/>
          </a:xfrm>
          <a:prstGeom prst="rect">
            <a:avLst/>
          </a:prstGeom>
          <a:gradFill>
            <a:gsLst>
              <a:gs pos="100000">
                <a:schemeClr val="accent1">
                  <a:shade val="51000"/>
                  <a:satMod val="130000"/>
                </a:schemeClr>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tr-TR" dirty="0" smtClean="0"/>
          </a:p>
          <a:p>
            <a:r>
              <a:rPr lang="tr-TR" dirty="0" smtClean="0"/>
              <a:t>KANADA,AVUSTURALYA VE USA’DA İKLİM DEĞİŞİKLİKLERİNİN ETKİSİ YÜKSEK ORANDA SUNİ KAR YAPTIKLARINDAN  DOLAYI  AVRUPADA Kİ KADAR  SERT DEĞİL. GÜNÜMÜZDEKİ KAR YAPMA TEKNİĞİYLE KANADA’DA ORTALAMA KAYAK SEZONU</a:t>
            </a:r>
            <a:endParaRPr lang="tr-TR" dirty="0"/>
          </a:p>
        </p:txBody>
      </p:sp>
      <p:pic>
        <p:nvPicPr>
          <p:cNvPr id="5" name="4 Resim" descr="kanone.jpg"/>
          <p:cNvPicPr>
            <a:picLocks noChangeAspect="1"/>
          </p:cNvPicPr>
          <p:nvPr/>
        </p:nvPicPr>
        <p:blipFill>
          <a:blip r:embed="rId2" cstate="print"/>
          <a:stretch>
            <a:fillRect/>
          </a:stretch>
        </p:blipFill>
        <p:spPr>
          <a:xfrm>
            <a:off x="0" y="1196752"/>
            <a:ext cx="9144000" cy="5661248"/>
          </a:xfrm>
          <a:prstGeom prst="rect">
            <a:avLst/>
          </a:prstGeom>
        </p:spPr>
      </p:pic>
      <p:graphicFrame>
        <p:nvGraphicFramePr>
          <p:cNvPr id="6" name="5 Tablo"/>
          <p:cNvGraphicFramePr>
            <a:graphicFrameLocks noGrp="1"/>
          </p:cNvGraphicFramePr>
          <p:nvPr/>
        </p:nvGraphicFramePr>
        <p:xfrm>
          <a:off x="5868144" y="3645024"/>
          <a:ext cx="3156520" cy="1920240"/>
        </p:xfrm>
        <a:graphic>
          <a:graphicData uri="http://schemas.openxmlformats.org/drawingml/2006/table">
            <a:tbl>
              <a:tblPr firstRow="1" bandRow="1">
                <a:tableStyleId>{22838BEF-8BB2-4498-84A7-C5851F593DF1}</a:tableStyleId>
              </a:tblPr>
              <a:tblGrid>
                <a:gridCol w="1578260"/>
                <a:gridCol w="1578260"/>
              </a:tblGrid>
              <a:tr h="640080">
                <a:tc>
                  <a:txBody>
                    <a:bodyPr/>
                    <a:lstStyle/>
                    <a:p>
                      <a:r>
                        <a:rPr lang="tr-TR" sz="1800" b="1" dirty="0" smtClean="0"/>
                        <a:t>2020</a:t>
                      </a:r>
                      <a:r>
                        <a:rPr lang="tr-TR" sz="1800" b="1" baseline="0" dirty="0" smtClean="0"/>
                        <a:t> </a:t>
                      </a:r>
                      <a:endParaRPr lang="tr-TR" sz="1800" b="1" dirty="0"/>
                    </a:p>
                  </a:txBody>
                  <a:tcPr/>
                </a:tc>
                <a:tc>
                  <a:txBody>
                    <a:bodyPr/>
                    <a:lstStyle/>
                    <a:p>
                      <a:r>
                        <a:rPr lang="tr-TR" sz="1800" b="1" dirty="0" smtClean="0"/>
                        <a:t>% 0</a:t>
                      </a:r>
                      <a:r>
                        <a:rPr lang="tr-TR" sz="1800" b="1" baseline="0" dirty="0" smtClean="0"/>
                        <a:t>  - 1</a:t>
                      </a:r>
                      <a:r>
                        <a:rPr lang="tr-TR" sz="1800" b="1" dirty="0" smtClean="0"/>
                        <a:t>6</a:t>
                      </a:r>
                      <a:endParaRPr lang="tr-TR" sz="1800" b="1" dirty="0"/>
                    </a:p>
                  </a:txBody>
                  <a:tcPr/>
                </a:tc>
              </a:tr>
              <a:tr h="640080">
                <a:tc>
                  <a:txBody>
                    <a:bodyPr/>
                    <a:lstStyle/>
                    <a:p>
                      <a:r>
                        <a:rPr lang="tr-TR" sz="1800" b="1" dirty="0" smtClean="0"/>
                        <a:t>2050</a:t>
                      </a:r>
                      <a:endParaRPr lang="tr-TR" sz="1800" b="1" dirty="0"/>
                    </a:p>
                  </a:txBody>
                  <a:tcPr/>
                </a:tc>
                <a:tc>
                  <a:txBody>
                    <a:bodyPr/>
                    <a:lstStyle/>
                    <a:p>
                      <a:r>
                        <a:rPr lang="tr-TR" sz="1800" b="1" dirty="0" smtClean="0"/>
                        <a:t>%  7</a:t>
                      </a:r>
                      <a:r>
                        <a:rPr lang="tr-TR" sz="1800" b="1" baseline="0" dirty="0" smtClean="0"/>
                        <a:t> – 32</a:t>
                      </a:r>
                      <a:endParaRPr lang="tr-TR" sz="1800" b="1" dirty="0"/>
                    </a:p>
                  </a:txBody>
                  <a:tcPr/>
                </a:tc>
              </a:tr>
              <a:tr h="640080">
                <a:tc>
                  <a:txBody>
                    <a:bodyPr/>
                    <a:lstStyle/>
                    <a:p>
                      <a:r>
                        <a:rPr lang="tr-TR" sz="1800" b="1" dirty="0" smtClean="0"/>
                        <a:t>2080</a:t>
                      </a:r>
                      <a:endParaRPr lang="tr-TR" sz="1800" b="1" dirty="0"/>
                    </a:p>
                  </a:txBody>
                  <a:tcPr/>
                </a:tc>
                <a:tc>
                  <a:txBody>
                    <a:bodyPr/>
                    <a:lstStyle/>
                    <a:p>
                      <a:r>
                        <a:rPr lang="tr-TR" sz="1800" b="1" dirty="0" smtClean="0"/>
                        <a:t>% 37 -57</a:t>
                      </a:r>
                      <a:endParaRPr lang="tr-TR" sz="1800" b="1"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alga"/>
          <p:cNvSpPr/>
          <p:nvPr/>
        </p:nvSpPr>
        <p:spPr>
          <a:xfrm>
            <a:off x="0" y="400472"/>
            <a:ext cx="9180512" cy="864096"/>
          </a:xfrm>
          <a:prstGeom prst="wave">
            <a:avLst>
              <a:gd name="adj1" fmla="val 11182"/>
              <a:gd name="adj2" fmla="val -238"/>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tr-TR" sz="2800" b="1" dirty="0" smtClean="0"/>
              <a:t>GLOBAL KAYAK ENDÜSTRİSİNİN EKONOMİK HACMİ </a:t>
            </a:r>
            <a:endParaRPr lang="tr-TR" sz="2800" b="1" dirty="0"/>
          </a:p>
        </p:txBody>
      </p:sp>
      <p:sp>
        <p:nvSpPr>
          <p:cNvPr id="6" name="5 Metin kutusu"/>
          <p:cNvSpPr txBox="1"/>
          <p:nvPr/>
        </p:nvSpPr>
        <p:spPr>
          <a:xfrm>
            <a:off x="0" y="1484784"/>
            <a:ext cx="9144000" cy="1685077"/>
          </a:xfrm>
          <a:prstGeom prst="rect">
            <a:avLst/>
          </a:prstGeom>
          <a:noFill/>
        </p:spPr>
        <p:txBody>
          <a:bodyPr wrap="square" rtlCol="0">
            <a:spAutoFit/>
          </a:bodyPr>
          <a:lstStyle/>
          <a:p>
            <a:r>
              <a:rPr lang="tr-TR" sz="2000" b="1" dirty="0" smtClean="0"/>
              <a:t>KAYAK ENDÜSTRİSİ İÇERİSİNDE ÇOK FARKLI İŞ MODELLERİN BARINDIRDIĞI İÇİN EKONOMİK BÜYÜKLÜĞÜNÜ TESPİT ETMEK ÇOK ZOR.(KAYAK OKULLARINDAN KONAKLAMAYA, ULAŞIMDAN , PERAKENDE SATIŞLARA…)</a:t>
            </a:r>
          </a:p>
          <a:p>
            <a:r>
              <a:rPr lang="tr-TR" sz="2000" b="1" dirty="0" smtClean="0"/>
              <a:t>YİNEDE BÖLGESEL BİLGİLER IŞIĞINDA DOĞRUDAN YILLIK GELİRİN DOKUZ MİLYAR DOLARIN GEÇTİĞİ TAHMİN EDİLMEKTE. BU GELİRLERİN DAĞILIMI ORTALAMA ŞÖYLE;</a:t>
            </a:r>
          </a:p>
        </p:txBody>
      </p:sp>
      <p:graphicFrame>
        <p:nvGraphicFramePr>
          <p:cNvPr id="7" name="6 Tablo"/>
          <p:cNvGraphicFramePr>
            <a:graphicFrameLocks noGrp="1"/>
          </p:cNvGraphicFramePr>
          <p:nvPr/>
        </p:nvGraphicFramePr>
        <p:xfrm>
          <a:off x="179512" y="3195487"/>
          <a:ext cx="5688632" cy="3364145"/>
        </p:xfrm>
        <a:graphic>
          <a:graphicData uri="http://schemas.openxmlformats.org/drawingml/2006/table">
            <a:tbl>
              <a:tblPr firstRow="1" bandRow="1">
                <a:tableStyleId>{E269D01E-BC32-4049-B463-5C60D7B0CCD2}</a:tableStyleId>
              </a:tblPr>
              <a:tblGrid>
                <a:gridCol w="2844316"/>
                <a:gridCol w="2844316"/>
              </a:tblGrid>
              <a:tr h="789049">
                <a:tc>
                  <a:txBody>
                    <a:bodyPr/>
                    <a:lstStyle/>
                    <a:p>
                      <a:r>
                        <a:rPr lang="tr-TR" sz="1800" b="1" dirty="0" smtClean="0"/>
                        <a:t> AMERİKA </a:t>
                      </a:r>
                      <a:r>
                        <a:rPr lang="tr-TR" sz="1800" b="1" baseline="0" dirty="0" smtClean="0"/>
                        <a:t>(2003)</a:t>
                      </a:r>
                      <a:endParaRPr lang="tr-TR" sz="1800" b="1" dirty="0"/>
                    </a:p>
                  </a:txBody>
                  <a:tcPr/>
                </a:tc>
                <a:tc>
                  <a:txBody>
                    <a:bodyPr/>
                    <a:lstStyle/>
                    <a:p>
                      <a:r>
                        <a:rPr lang="tr-TR" sz="1800" b="1" dirty="0" smtClean="0"/>
                        <a:t>3 MİLYAR DOLAR</a:t>
                      </a:r>
                      <a:endParaRPr lang="tr-TR" sz="1800" b="1" dirty="0"/>
                    </a:p>
                  </a:txBody>
                  <a:tcPr/>
                </a:tc>
              </a:tr>
              <a:tr h="552334">
                <a:tc>
                  <a:txBody>
                    <a:bodyPr/>
                    <a:lstStyle/>
                    <a:p>
                      <a:r>
                        <a:rPr lang="tr-TR" sz="1800" b="1" dirty="0" smtClean="0"/>
                        <a:t>KANADA  (2003)  </a:t>
                      </a:r>
                      <a:endParaRPr lang="tr-TR" sz="1800" b="1" dirty="0"/>
                    </a:p>
                  </a:txBody>
                  <a:tcPr/>
                </a:tc>
                <a:tc>
                  <a:txBody>
                    <a:bodyPr/>
                    <a:lstStyle/>
                    <a:p>
                      <a:r>
                        <a:rPr lang="tr-TR" sz="1800" b="1" dirty="0" smtClean="0"/>
                        <a:t>680 MİLYON</a:t>
                      </a:r>
                      <a:r>
                        <a:rPr lang="tr-TR" sz="1800" b="1" baseline="0" dirty="0" smtClean="0"/>
                        <a:t> DOLAR</a:t>
                      </a:r>
                      <a:endParaRPr lang="tr-TR" sz="1800" b="1" dirty="0"/>
                    </a:p>
                  </a:txBody>
                  <a:tcPr/>
                </a:tc>
              </a:tr>
              <a:tr h="552334">
                <a:tc>
                  <a:txBody>
                    <a:bodyPr/>
                    <a:lstStyle/>
                    <a:p>
                      <a:r>
                        <a:rPr lang="tr-TR" sz="1800" b="1" dirty="0" smtClean="0"/>
                        <a:t>AVUSTRALYA  (2000)</a:t>
                      </a:r>
                      <a:r>
                        <a:rPr lang="tr-TR" sz="1800" b="1" baseline="0" dirty="0" smtClean="0"/>
                        <a:t> </a:t>
                      </a:r>
                      <a:endParaRPr lang="tr-TR" sz="1800" b="1" dirty="0"/>
                    </a:p>
                  </a:txBody>
                  <a:tcPr/>
                </a:tc>
                <a:tc>
                  <a:txBody>
                    <a:bodyPr/>
                    <a:lstStyle/>
                    <a:p>
                      <a:r>
                        <a:rPr lang="tr-TR" sz="1800" b="1" dirty="0" smtClean="0"/>
                        <a:t>94</a:t>
                      </a:r>
                      <a:r>
                        <a:rPr lang="tr-TR" sz="1800" b="1" baseline="0" dirty="0" smtClean="0"/>
                        <a:t> MİNYON DOLAR</a:t>
                      </a:r>
                    </a:p>
                  </a:txBody>
                  <a:tcPr/>
                </a:tc>
              </a:tr>
              <a:tr h="552334">
                <a:tc>
                  <a:txBody>
                    <a:bodyPr/>
                    <a:lstStyle/>
                    <a:p>
                      <a:r>
                        <a:rPr lang="tr-TR" sz="1800" b="1" dirty="0" smtClean="0"/>
                        <a:t>BATI AVRUPA (2002)</a:t>
                      </a:r>
                      <a:endParaRPr lang="tr-TR" sz="1800" b="1" dirty="0"/>
                    </a:p>
                  </a:txBody>
                  <a:tcPr/>
                </a:tc>
                <a:tc>
                  <a:txBody>
                    <a:bodyPr/>
                    <a:lstStyle/>
                    <a:p>
                      <a:r>
                        <a:rPr lang="tr-TR" sz="1800" b="1" baseline="0" dirty="0" smtClean="0"/>
                        <a:t>3 MİLYAR DOLAR </a:t>
                      </a:r>
                    </a:p>
                  </a:txBody>
                  <a:tcPr/>
                </a:tc>
              </a:tr>
              <a:tr h="552334">
                <a:tc>
                  <a:txBody>
                    <a:bodyPr/>
                    <a:lstStyle/>
                    <a:p>
                      <a:r>
                        <a:rPr lang="tr-TR" sz="1800" b="1" dirty="0" smtClean="0"/>
                        <a:t>JAPONYA  (2002)</a:t>
                      </a:r>
                      <a:endParaRPr lang="tr-TR" sz="1800" b="1" dirty="0"/>
                    </a:p>
                  </a:txBody>
                  <a:tcPr/>
                </a:tc>
                <a:tc>
                  <a:txBody>
                    <a:bodyPr/>
                    <a:lstStyle/>
                    <a:p>
                      <a:r>
                        <a:rPr lang="tr-TR" sz="1800" b="1" baseline="0" dirty="0" smtClean="0"/>
                        <a:t>1,4 MİLYAR DOLAR</a:t>
                      </a:r>
                    </a:p>
                  </a:txBody>
                  <a:tcPr/>
                </a:tc>
              </a:tr>
              <a:tr h="348270">
                <a:tc>
                  <a:txBody>
                    <a:bodyPr/>
                    <a:lstStyle/>
                    <a:p>
                      <a:endParaRPr lang="tr-TR" sz="1800" b="1" dirty="0"/>
                    </a:p>
                  </a:txBody>
                  <a:tcPr/>
                </a:tc>
                <a:tc>
                  <a:txBody>
                    <a:bodyPr/>
                    <a:lstStyle/>
                    <a:p>
                      <a:endParaRPr lang="tr-TR" sz="1800" b="1" baseline="0" dirty="0" smtClean="0"/>
                    </a:p>
                  </a:txBody>
                  <a:tcPr/>
                </a:tc>
              </a:tr>
            </a:tbl>
          </a:graphicData>
        </a:graphic>
      </p:graphicFrame>
      <p:pic>
        <p:nvPicPr>
          <p:cNvPr id="9" name="8 Resim" descr="%E3%82%B9%E3%82%AD%E3%83%BC%E6%95%99%E5%AE%A4090203%E2%80%903.jpg"/>
          <p:cNvPicPr>
            <a:picLocks noChangeAspect="1"/>
          </p:cNvPicPr>
          <p:nvPr/>
        </p:nvPicPr>
        <p:blipFill>
          <a:blip r:embed="rId2" cstate="print">
            <a:lum bright="21000" contrast="44000"/>
          </a:blip>
          <a:stretch>
            <a:fillRect/>
          </a:stretch>
        </p:blipFill>
        <p:spPr>
          <a:xfrm>
            <a:off x="5940152" y="3140969"/>
            <a:ext cx="3203848" cy="3384376"/>
          </a:xfrm>
          <a:prstGeom prst="rect">
            <a:avLst/>
          </a:prstGeom>
          <a:ln>
            <a:noFill/>
          </a:ln>
          <a:effectLst>
            <a:softEdge rad="6350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nvGraphicFramePr>
        <p:xfrm>
          <a:off x="899592" y="1340768"/>
          <a:ext cx="7272808" cy="1872208"/>
        </p:xfrm>
        <a:graphic>
          <a:graphicData uri="http://schemas.openxmlformats.org/drawingml/2006/table">
            <a:tbl>
              <a:tblPr firstRow="1" bandRow="1">
                <a:tableStyleId>{8799B23B-EC83-4686-B30A-512413B5E67A}</a:tableStyleId>
              </a:tblPr>
              <a:tblGrid>
                <a:gridCol w="3636404"/>
                <a:gridCol w="3636404"/>
              </a:tblGrid>
              <a:tr h="468052">
                <a:tc>
                  <a:txBody>
                    <a:bodyPr/>
                    <a:lstStyle/>
                    <a:p>
                      <a:r>
                        <a:rPr lang="tr-TR" sz="1800" b="1" dirty="0" smtClean="0"/>
                        <a:t>Batı </a:t>
                      </a:r>
                      <a:r>
                        <a:rPr lang="tr-TR" sz="1800" b="1" dirty="0" err="1" smtClean="0"/>
                        <a:t>avrupa</a:t>
                      </a:r>
                      <a:r>
                        <a:rPr lang="tr-TR" sz="1800" b="1" dirty="0" smtClean="0"/>
                        <a:t> </a:t>
                      </a:r>
                      <a:endParaRPr lang="tr-TR" sz="1800" b="1" dirty="0"/>
                    </a:p>
                  </a:txBody>
                  <a:tcPr/>
                </a:tc>
                <a:tc>
                  <a:txBody>
                    <a:bodyPr/>
                    <a:lstStyle/>
                    <a:p>
                      <a:r>
                        <a:rPr lang="tr-TR" sz="1800" b="1" dirty="0" smtClean="0"/>
                        <a:t>% 54  </a:t>
                      </a:r>
                      <a:endParaRPr lang="tr-TR" sz="1800" b="1" dirty="0"/>
                    </a:p>
                  </a:txBody>
                  <a:tcPr/>
                </a:tc>
              </a:tr>
              <a:tr h="468052">
                <a:tc>
                  <a:txBody>
                    <a:bodyPr/>
                    <a:lstStyle/>
                    <a:p>
                      <a:r>
                        <a:rPr lang="tr-TR" sz="1800" b="1" dirty="0" smtClean="0"/>
                        <a:t>Kuzey Amerika</a:t>
                      </a:r>
                      <a:r>
                        <a:rPr lang="tr-TR" sz="1800" b="1" baseline="0" dirty="0" smtClean="0"/>
                        <a:t> </a:t>
                      </a:r>
                      <a:endParaRPr lang="tr-TR" sz="1800" b="1" dirty="0"/>
                    </a:p>
                  </a:txBody>
                  <a:tcPr/>
                </a:tc>
                <a:tc>
                  <a:txBody>
                    <a:bodyPr/>
                    <a:lstStyle/>
                    <a:p>
                      <a:r>
                        <a:rPr lang="tr-TR" sz="1800" b="1" dirty="0" smtClean="0"/>
                        <a:t>%21</a:t>
                      </a:r>
                      <a:endParaRPr lang="tr-TR" sz="1800" b="1" dirty="0"/>
                    </a:p>
                  </a:txBody>
                  <a:tcPr/>
                </a:tc>
              </a:tr>
              <a:tr h="468052">
                <a:tc>
                  <a:txBody>
                    <a:bodyPr/>
                    <a:lstStyle/>
                    <a:p>
                      <a:r>
                        <a:rPr lang="tr-TR" sz="1800" b="1" dirty="0" smtClean="0"/>
                        <a:t>Japonya </a:t>
                      </a:r>
                      <a:endParaRPr lang="tr-TR" sz="1800" b="1" dirty="0"/>
                    </a:p>
                  </a:txBody>
                  <a:tcPr/>
                </a:tc>
                <a:tc>
                  <a:txBody>
                    <a:bodyPr/>
                    <a:lstStyle/>
                    <a:p>
                      <a:r>
                        <a:rPr lang="tr-TR" sz="1800" b="1" dirty="0" smtClean="0"/>
                        <a:t>% 16</a:t>
                      </a:r>
                      <a:endParaRPr lang="tr-TR" sz="1800" b="1" dirty="0"/>
                    </a:p>
                  </a:txBody>
                  <a:tcPr/>
                </a:tc>
              </a:tr>
              <a:tr h="468052">
                <a:tc>
                  <a:txBody>
                    <a:bodyPr/>
                    <a:lstStyle/>
                    <a:p>
                      <a:r>
                        <a:rPr lang="tr-TR" sz="1800" b="1" dirty="0" err="1" smtClean="0"/>
                        <a:t>Avusturalya</a:t>
                      </a:r>
                      <a:endParaRPr lang="tr-TR" sz="1800" b="1" dirty="0"/>
                    </a:p>
                  </a:txBody>
                  <a:tcPr/>
                </a:tc>
                <a:tc>
                  <a:txBody>
                    <a:bodyPr/>
                    <a:lstStyle/>
                    <a:p>
                      <a:r>
                        <a:rPr lang="tr-TR" sz="1800" b="1" dirty="0" smtClean="0"/>
                        <a:t>% 1</a:t>
                      </a:r>
                      <a:endParaRPr lang="tr-TR" sz="1800" b="1" dirty="0"/>
                    </a:p>
                  </a:txBody>
                  <a:tcPr/>
                </a:tc>
              </a:tr>
            </a:tbl>
          </a:graphicData>
        </a:graphic>
      </p:graphicFrame>
      <p:sp>
        <p:nvSpPr>
          <p:cNvPr id="6" name="5 Metin kutusu"/>
          <p:cNvSpPr txBox="1"/>
          <p:nvPr/>
        </p:nvSpPr>
        <p:spPr>
          <a:xfrm>
            <a:off x="467546" y="3356992"/>
            <a:ext cx="8352927" cy="646331"/>
          </a:xfrm>
          <a:prstGeom prst="rect">
            <a:avLst/>
          </a:prstGeom>
          <a:noFill/>
        </p:spPr>
        <p:txBody>
          <a:bodyPr wrap="square" rtlCol="0">
            <a:spAutoFit/>
          </a:bodyPr>
          <a:lstStyle/>
          <a:p>
            <a:r>
              <a:rPr lang="tr-TR" b="1" dirty="0" smtClean="0"/>
              <a:t>KAYAK ENDÜSTRİSİ DOĞU AVRUPA VE GÜNEY DOĞU ASYA DA GELİŞİMİNİ SÜRDÜRÜRKEN KUZEY AMERİKA VE BATI AVRUPA DA DURAĞANLAŞTI.</a:t>
            </a:r>
            <a:endParaRPr lang="tr-TR" b="1" dirty="0"/>
          </a:p>
        </p:txBody>
      </p:sp>
      <p:sp>
        <p:nvSpPr>
          <p:cNvPr id="7" name="6 Oval"/>
          <p:cNvSpPr/>
          <p:nvPr/>
        </p:nvSpPr>
        <p:spPr>
          <a:xfrm>
            <a:off x="1547664" y="4437113"/>
            <a:ext cx="2304256" cy="2276872"/>
          </a:xfrm>
          <a:prstGeom prst="ellipse">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r>
              <a:rPr lang="tr-TR" sz="1400" b="1" dirty="0" smtClean="0"/>
              <a:t>DOĞU AVRUPA GÜNEYDOĞU ASYA</a:t>
            </a:r>
            <a:endParaRPr lang="tr-TR" sz="1400" b="1" dirty="0"/>
          </a:p>
        </p:txBody>
      </p:sp>
      <p:sp>
        <p:nvSpPr>
          <p:cNvPr id="8" name="7 Sol Ok"/>
          <p:cNvSpPr/>
          <p:nvPr/>
        </p:nvSpPr>
        <p:spPr>
          <a:xfrm rot="5400000">
            <a:off x="2291587" y="4744238"/>
            <a:ext cx="631936" cy="334119"/>
          </a:xfrm>
          <a:prstGeom prst="leftArrow">
            <a:avLst>
              <a:gd name="adj1" fmla="val 47181"/>
              <a:gd name="adj2" fmla="val 40360"/>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sp>
        <p:nvSpPr>
          <p:cNvPr id="9" name="8 Oval"/>
          <p:cNvSpPr/>
          <p:nvPr/>
        </p:nvSpPr>
        <p:spPr>
          <a:xfrm>
            <a:off x="5436096" y="4365105"/>
            <a:ext cx="2304256" cy="2276872"/>
          </a:xfrm>
          <a:prstGeom prst="ellipse">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r>
              <a:rPr lang="tr-TR" sz="1400" b="1" dirty="0" smtClean="0"/>
              <a:t>KUZEY AMERİKA BATI AVRUPA</a:t>
            </a:r>
            <a:endParaRPr lang="tr-TR" sz="1400" b="1" dirty="0"/>
          </a:p>
        </p:txBody>
      </p:sp>
      <p:sp>
        <p:nvSpPr>
          <p:cNvPr id="10" name="9 Sol Ok"/>
          <p:cNvSpPr/>
          <p:nvPr/>
        </p:nvSpPr>
        <p:spPr>
          <a:xfrm rot="10800000">
            <a:off x="6300192" y="4797153"/>
            <a:ext cx="631936" cy="334118"/>
          </a:xfrm>
          <a:prstGeom prst="leftArrow">
            <a:avLst>
              <a:gd name="adj1" fmla="val 47181"/>
              <a:gd name="adj2" fmla="val 40360"/>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sp>
        <p:nvSpPr>
          <p:cNvPr id="11" name="10 Dikdörtgen"/>
          <p:cNvSpPr/>
          <p:nvPr/>
        </p:nvSpPr>
        <p:spPr>
          <a:xfrm>
            <a:off x="0" y="260648"/>
            <a:ext cx="91440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b="1" dirty="0" smtClean="0"/>
              <a:t>DÜNYADA YILLIK KAYAK BÖLGELERİNE GELEN ZİYARETÇİ SAYISI 330 MİLYON CİVARINDA .</a:t>
            </a:r>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kış Çizelgesi: Belge"/>
          <p:cNvSpPr/>
          <p:nvPr/>
        </p:nvSpPr>
        <p:spPr>
          <a:xfrm>
            <a:off x="0" y="0"/>
            <a:ext cx="9144000" cy="980728"/>
          </a:xfrm>
          <a:prstGeom prst="flowChartDocumen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400" b="1" dirty="0" smtClean="0"/>
              <a:t>İKLİM DEĞİŞİKLİKLERİNİN OLUMSUZ ETKİLERİNE ADABTASYON</a:t>
            </a:r>
            <a:endParaRPr lang="tr-TR" sz="2400" b="1" dirty="0"/>
          </a:p>
        </p:txBody>
      </p:sp>
      <p:pic>
        <p:nvPicPr>
          <p:cNvPr id="2050" name="Picture 2"/>
          <p:cNvPicPr>
            <a:picLocks noChangeAspect="1" noChangeArrowheads="1"/>
          </p:cNvPicPr>
          <p:nvPr/>
        </p:nvPicPr>
        <p:blipFill>
          <a:blip r:embed="rId2" cstate="print"/>
          <a:srcRect/>
          <a:stretch>
            <a:fillRect/>
          </a:stretch>
        </p:blipFill>
        <p:spPr bwMode="auto">
          <a:xfrm>
            <a:off x="0" y="2060848"/>
            <a:ext cx="9144000" cy="4797152"/>
          </a:xfrm>
          <a:prstGeom prst="rect">
            <a:avLst/>
          </a:prstGeom>
          <a:noFill/>
          <a:ln w="9525">
            <a:noFill/>
            <a:miter lim="800000"/>
            <a:headEnd/>
            <a:tailEnd/>
          </a:ln>
        </p:spPr>
      </p:pic>
      <p:sp>
        <p:nvSpPr>
          <p:cNvPr id="8" name="7 Metin kutusu"/>
          <p:cNvSpPr txBox="1"/>
          <p:nvPr/>
        </p:nvSpPr>
        <p:spPr>
          <a:xfrm>
            <a:off x="0" y="1052737"/>
            <a:ext cx="8964488" cy="1077218"/>
          </a:xfrm>
          <a:prstGeom prst="rect">
            <a:avLst/>
          </a:prstGeom>
          <a:noFill/>
        </p:spPr>
        <p:txBody>
          <a:bodyPr wrap="square" rtlCol="0">
            <a:spAutoFit/>
          </a:bodyPr>
          <a:lstStyle/>
          <a:p>
            <a:r>
              <a:rPr lang="tr-TR" sz="1600" b="1" dirty="0" smtClean="0"/>
              <a:t>KAYAK ENDÜSTRİSİ  TARAFINDAN KULLANILAN EN YAYGIN İKLİM ADAPTASYONU SUNİ KAR YAPIMIDIR.</a:t>
            </a:r>
          </a:p>
          <a:p>
            <a:r>
              <a:rPr lang="tr-TR" sz="1600" b="1" dirty="0" smtClean="0"/>
              <a:t>İLK KEZ  1952 YILINDA  NEW YORK FAENESTOCK DA UYGULANDI. 30YIL İÇİNDE AMERİKA AVUSTRALYA JAPONYA DA KAYAK ENDÜSTRİSİNİN TAMAMLAYICI BİR PARÇASI OLDU.  KAR YAPMA SİSTEMLERİNE MİLYONLARCA DOLAR YATIRIM YAPILDI.</a:t>
            </a:r>
            <a:endParaRPr lang="tr-TR" sz="16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8000" r="-16000" b="-7000"/>
          </a:stretch>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l="7065"/>
          <a:stretch>
            <a:fillRect/>
          </a:stretch>
        </p:blipFill>
        <p:spPr bwMode="auto">
          <a:xfrm rot="5400000">
            <a:off x="2569469" y="283469"/>
            <a:ext cx="4005063" cy="9144001"/>
          </a:xfrm>
          <a:prstGeom prst="rect">
            <a:avLst/>
          </a:prstGeom>
          <a:noFill/>
          <a:ln w="9525">
            <a:noFill/>
            <a:miter lim="800000"/>
            <a:headEnd/>
            <a:tailEnd/>
          </a:ln>
        </p:spPr>
      </p:pic>
      <p:sp>
        <p:nvSpPr>
          <p:cNvPr id="7" name="6 Metin kutusu"/>
          <p:cNvSpPr txBox="1"/>
          <p:nvPr/>
        </p:nvSpPr>
        <p:spPr>
          <a:xfrm>
            <a:off x="0" y="1"/>
            <a:ext cx="91440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600" b="1" dirty="0" smtClean="0"/>
              <a:t>KUZEY AMERİKA’NIN DOĞUSUNDAKİ ALTI KAYAK BÖLGESİNDE YAPAY KAR YAPIMININ ORTALAMA KAYAK SEZONUNUN 1961 -1990  YILLARI ARASINDA   55 İLE 120 GÜN UZATTIĞI BİLDİRİLDİ.</a:t>
            </a:r>
            <a:endParaRPr lang="tr-TR" sz="1600" b="1" dirty="0"/>
          </a:p>
        </p:txBody>
      </p:sp>
      <p:pic>
        <p:nvPicPr>
          <p:cNvPr id="9" name="8 Resim" descr="zapada-artificiala-4.jpg"/>
          <p:cNvPicPr>
            <a:picLocks noChangeAspect="1"/>
          </p:cNvPicPr>
          <p:nvPr/>
        </p:nvPicPr>
        <p:blipFill>
          <a:blip r:embed="rId4" cstate="print"/>
          <a:stretch>
            <a:fillRect/>
          </a:stretch>
        </p:blipFill>
        <p:spPr>
          <a:xfrm>
            <a:off x="2627784" y="476672"/>
            <a:ext cx="3481192" cy="2520280"/>
          </a:xfrm>
          <a:prstGeom prst="ellipse">
            <a:avLst/>
          </a:prstGeom>
          <a:ln>
            <a:noFill/>
          </a:ln>
          <a:effectLst>
            <a:softEdge rad="317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6 Metin kutusu"/>
          <p:cNvSpPr txBox="1"/>
          <p:nvPr/>
        </p:nvSpPr>
        <p:spPr>
          <a:xfrm>
            <a:off x="323528" y="548681"/>
            <a:ext cx="7704856" cy="1200329"/>
          </a:xfrm>
          <a:prstGeom prst="rect">
            <a:avLst/>
          </a:prstGeom>
          <a:noFill/>
        </p:spPr>
        <p:txBody>
          <a:bodyPr wrap="square" rtlCol="0">
            <a:spAutoFit/>
          </a:bodyPr>
          <a:lstStyle/>
          <a:p>
            <a:endParaRPr lang="tr-TR" b="1" dirty="0" smtClean="0"/>
          </a:p>
          <a:p>
            <a:endParaRPr lang="tr-TR" b="1" dirty="0" smtClean="0"/>
          </a:p>
          <a:p>
            <a:endParaRPr lang="tr-TR" b="1" dirty="0" smtClean="0"/>
          </a:p>
          <a:p>
            <a:endParaRPr lang="tr-TR" b="1" dirty="0"/>
          </a:p>
        </p:txBody>
      </p:sp>
      <p:sp>
        <p:nvSpPr>
          <p:cNvPr id="8" name="7 Dikdörtgen"/>
          <p:cNvSpPr/>
          <p:nvPr/>
        </p:nvSpPr>
        <p:spPr>
          <a:xfrm>
            <a:off x="899592" y="1484785"/>
            <a:ext cx="7524328" cy="1200329"/>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400050" indent="-400050">
              <a:buFont typeface="Wingdings" pitchFamily="2" charset="2"/>
              <a:buChar char="ü"/>
            </a:pPr>
            <a:r>
              <a:rPr lang="tr-TR" b="1" dirty="0" smtClean="0"/>
              <a:t>Giderek artan alt yapı ve enerji maliyetleri,</a:t>
            </a:r>
          </a:p>
          <a:p>
            <a:pPr marL="400050" indent="-400050">
              <a:buFont typeface="Wingdings" pitchFamily="2" charset="2"/>
              <a:buChar char="ü"/>
            </a:pPr>
            <a:r>
              <a:rPr lang="tr-TR" b="1" dirty="0" smtClean="0"/>
              <a:t>Doğal su kaynaklarının çekilmesi,</a:t>
            </a:r>
          </a:p>
          <a:p>
            <a:pPr marL="400050" indent="-400050">
              <a:buFont typeface="Wingdings" pitchFamily="2" charset="2"/>
              <a:buChar char="ü"/>
            </a:pPr>
            <a:r>
              <a:rPr lang="tr-TR" b="1" dirty="0" smtClean="0"/>
              <a:t>0 dereceye yakın sıcaklıklarda buz parçacıklarının oluşumunu sağlayan zararlı kimyasallar,</a:t>
            </a:r>
          </a:p>
        </p:txBody>
      </p:sp>
      <p:sp>
        <p:nvSpPr>
          <p:cNvPr id="9" name="8 Dikdörtgen"/>
          <p:cNvSpPr/>
          <p:nvPr/>
        </p:nvSpPr>
        <p:spPr>
          <a:xfrm>
            <a:off x="0" y="332656"/>
            <a:ext cx="9144000" cy="707886"/>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r>
              <a:rPr lang="tr-TR" sz="2000" b="1" dirty="0" smtClean="0">
                <a:solidFill>
                  <a:schemeClr val="tx1"/>
                </a:solidFill>
              </a:rPr>
              <a:t>YAPAY KAR YAPIMIYLA İLGİLİ ÖNEMLİ BİR SORUN BU ARTAN KAR İHTİYACINI KARŞILAMANIN NE KADAR SÜRDÜRÜLEBİLİR OLDUĞUDUR. </a:t>
            </a:r>
          </a:p>
        </p:txBody>
      </p:sp>
      <p:pic>
        <p:nvPicPr>
          <p:cNvPr id="10" name="9 Resim" descr="untitled.bmp"/>
          <p:cNvPicPr>
            <a:picLocks noChangeAspect="1"/>
          </p:cNvPicPr>
          <p:nvPr/>
        </p:nvPicPr>
        <p:blipFill>
          <a:blip r:embed="rId2" cstate="print"/>
          <a:stretch>
            <a:fillRect/>
          </a:stretch>
        </p:blipFill>
        <p:spPr>
          <a:xfrm>
            <a:off x="1475656" y="3140968"/>
            <a:ext cx="6120680" cy="3456384"/>
          </a:xfrm>
          <a:prstGeom prst="rect">
            <a:avLst/>
          </a:prstGeom>
          <a:ln/>
        </p:spPr>
        <p:style>
          <a:lnRef idx="2">
            <a:schemeClr val="accent3"/>
          </a:lnRef>
          <a:fillRef idx="1">
            <a:schemeClr val="lt1"/>
          </a:fillRef>
          <a:effectRef idx="0">
            <a:schemeClr val="accent3"/>
          </a:effectRef>
          <a:fontRef idx="minor">
            <a:schemeClr val="dk1"/>
          </a:fontRef>
        </p:style>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0"/>
            <a:ext cx="9144000"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tr-TR" b="1" dirty="0" smtClean="0"/>
              <a:t>ÇOK FAZLA KULLANILMASA DA  DİĞER BİR KAR YAPMA TEKNİĞİ  BULUTLARIN TOHUMLANMASIDIR. KUZEY AMERİKA VE AVUSTURALYA DA BU TEKNİK KULANINDI. KOLORADA  DA DÖRT KAYAK RESORT 23 YILDIR BULUT TOHUMLAMA PROGRAMINA SAHİP  VE HER BİRİ YILLIK 134 000 DOLAR HARCAMA YAPTIKLARI BİLDİRLMEKTEDİR.</a:t>
            </a:r>
            <a:endParaRPr lang="tr-TR" b="1" dirty="0"/>
          </a:p>
        </p:txBody>
      </p:sp>
      <p:pic>
        <p:nvPicPr>
          <p:cNvPr id="5" name="4 Resim" descr="natural_seed_schem.jpg"/>
          <p:cNvPicPr>
            <a:picLocks noChangeAspect="1"/>
          </p:cNvPicPr>
          <p:nvPr/>
        </p:nvPicPr>
        <p:blipFill>
          <a:blip r:embed="rId2" cstate="print"/>
          <a:srcRect b="4827"/>
          <a:stretch>
            <a:fillRect/>
          </a:stretch>
        </p:blipFill>
        <p:spPr>
          <a:xfrm>
            <a:off x="0" y="1556793"/>
            <a:ext cx="9144000" cy="5472608"/>
          </a:xfrm>
          <a:prstGeom prst="rect">
            <a:avLst/>
          </a:prstGeom>
        </p:spPr>
      </p:pic>
      <p:pic>
        <p:nvPicPr>
          <p:cNvPr id="7" name="6 Resim" descr="snow.gif"/>
          <p:cNvPicPr>
            <a:picLocks noChangeAspect="1"/>
          </p:cNvPicPr>
          <p:nvPr/>
        </p:nvPicPr>
        <p:blipFill>
          <a:blip r:embed="rId3" cstate="print"/>
          <a:stretch>
            <a:fillRect/>
          </a:stretch>
        </p:blipFill>
        <p:spPr>
          <a:xfrm>
            <a:off x="2577913" y="4080364"/>
            <a:ext cx="2013007" cy="2162900"/>
          </a:xfrm>
          <a:prstGeom prst="rect">
            <a:avLst/>
          </a:prstGeom>
        </p:spPr>
      </p:pic>
      <p:pic>
        <p:nvPicPr>
          <p:cNvPr id="8" name="7 Resim" descr="snow.gif"/>
          <p:cNvPicPr>
            <a:picLocks noChangeAspect="1"/>
          </p:cNvPicPr>
          <p:nvPr/>
        </p:nvPicPr>
        <p:blipFill>
          <a:blip r:embed="rId3" cstate="print"/>
          <a:stretch>
            <a:fillRect/>
          </a:stretch>
        </p:blipFill>
        <p:spPr>
          <a:xfrm>
            <a:off x="6113149" y="4213199"/>
            <a:ext cx="2635315" cy="1814163"/>
          </a:xfrm>
          <a:prstGeom prst="rect">
            <a:avLst/>
          </a:prstGeom>
        </p:spPr>
      </p:pic>
      <p:pic>
        <p:nvPicPr>
          <p:cNvPr id="9" name="8 Resim" descr="1_air_shot.jpg"/>
          <p:cNvPicPr>
            <a:picLocks noChangeAspect="1"/>
          </p:cNvPicPr>
          <p:nvPr/>
        </p:nvPicPr>
        <p:blipFill>
          <a:blip r:embed="rId4" cstate="print"/>
          <a:srcRect l="8039" b="5122"/>
          <a:stretch>
            <a:fillRect/>
          </a:stretch>
        </p:blipFill>
        <p:spPr>
          <a:xfrm rot="19135947">
            <a:off x="6300471" y="1624999"/>
            <a:ext cx="2492317" cy="2002735"/>
          </a:xfrm>
          <a:prstGeom prst="ellipse">
            <a:avLst/>
          </a:prstGeom>
          <a:ln>
            <a:noFill/>
          </a:ln>
          <a:effectLst>
            <a:softEdge rad="317500"/>
          </a:effectLst>
        </p:spPr>
      </p:pic>
      <p:pic>
        <p:nvPicPr>
          <p:cNvPr id="11" name="10 Resim" descr="08_12_01_cloud_seeding011.jpg"/>
          <p:cNvPicPr>
            <a:picLocks noChangeAspect="1"/>
          </p:cNvPicPr>
          <p:nvPr/>
        </p:nvPicPr>
        <p:blipFill>
          <a:blip r:embed="rId5" cstate="print"/>
          <a:srcRect t="15819" r="56926"/>
          <a:stretch>
            <a:fillRect/>
          </a:stretch>
        </p:blipFill>
        <p:spPr>
          <a:xfrm>
            <a:off x="1403649" y="1556792"/>
            <a:ext cx="3756267" cy="2851404"/>
          </a:xfrm>
          <a:prstGeom prst="ellipse">
            <a:avLst/>
          </a:prstGeom>
          <a:ln>
            <a:noFill/>
          </a:ln>
          <a:effectLst>
            <a:softEdge rad="635000"/>
          </a:effectLst>
        </p:spPr>
      </p:pic>
      <p:pic>
        <p:nvPicPr>
          <p:cNvPr id="12" name="11 Resim" descr="snow.gif"/>
          <p:cNvPicPr>
            <a:picLocks noChangeAspect="1"/>
          </p:cNvPicPr>
          <p:nvPr/>
        </p:nvPicPr>
        <p:blipFill>
          <a:blip r:embed="rId3" cstate="print"/>
          <a:stretch>
            <a:fillRect/>
          </a:stretch>
        </p:blipFill>
        <p:spPr>
          <a:xfrm>
            <a:off x="6265549" y="4365599"/>
            <a:ext cx="2635315" cy="1814163"/>
          </a:xfrm>
          <a:prstGeom prst="rect">
            <a:avLst/>
          </a:prstGeom>
        </p:spPr>
      </p:pic>
      <p:pic>
        <p:nvPicPr>
          <p:cNvPr id="13" name="12 Resim" descr="snow.gif"/>
          <p:cNvPicPr>
            <a:picLocks noChangeAspect="1"/>
          </p:cNvPicPr>
          <p:nvPr/>
        </p:nvPicPr>
        <p:blipFill>
          <a:blip r:embed="rId3" cstate="print"/>
          <a:stretch>
            <a:fillRect/>
          </a:stretch>
        </p:blipFill>
        <p:spPr>
          <a:xfrm>
            <a:off x="6732241" y="4581128"/>
            <a:ext cx="2635315" cy="1814163"/>
          </a:xfrm>
          <a:prstGeom prst="rect">
            <a:avLst/>
          </a:prstGeom>
        </p:spPr>
      </p:pic>
      <p:pic>
        <p:nvPicPr>
          <p:cNvPr id="14" name="13 Resim" descr="snow.gif"/>
          <p:cNvPicPr>
            <a:picLocks noChangeAspect="1"/>
          </p:cNvPicPr>
          <p:nvPr/>
        </p:nvPicPr>
        <p:blipFill>
          <a:blip r:embed="rId3" cstate="print"/>
          <a:stretch>
            <a:fillRect/>
          </a:stretch>
        </p:blipFill>
        <p:spPr>
          <a:xfrm>
            <a:off x="6508685" y="4797152"/>
            <a:ext cx="2635315" cy="1814163"/>
          </a:xfrm>
          <a:prstGeom prst="rect">
            <a:avLst/>
          </a:prstGeom>
        </p:spPr>
      </p:pic>
      <p:pic>
        <p:nvPicPr>
          <p:cNvPr id="15" name="14 Resim" descr="snow.gif"/>
          <p:cNvPicPr>
            <a:picLocks noChangeAspect="1"/>
          </p:cNvPicPr>
          <p:nvPr/>
        </p:nvPicPr>
        <p:blipFill>
          <a:blip r:embed="rId3" cstate="print"/>
          <a:stretch>
            <a:fillRect/>
          </a:stretch>
        </p:blipFill>
        <p:spPr>
          <a:xfrm>
            <a:off x="1979713" y="4149080"/>
            <a:ext cx="2635315" cy="1814163"/>
          </a:xfrm>
          <a:prstGeom prst="rect">
            <a:avLst/>
          </a:prstGeom>
        </p:spPr>
      </p:pic>
      <p:pic>
        <p:nvPicPr>
          <p:cNvPr id="16" name="15 Resim" descr="snow.gif"/>
          <p:cNvPicPr>
            <a:picLocks noChangeAspect="1"/>
          </p:cNvPicPr>
          <p:nvPr/>
        </p:nvPicPr>
        <p:blipFill>
          <a:blip r:embed="rId3" cstate="print"/>
          <a:stretch>
            <a:fillRect/>
          </a:stretch>
        </p:blipFill>
        <p:spPr>
          <a:xfrm>
            <a:off x="2339753" y="4077073"/>
            <a:ext cx="2635315" cy="1814163"/>
          </a:xfrm>
          <a:prstGeom prst="rect">
            <a:avLst/>
          </a:prstGeom>
        </p:spPr>
      </p:pic>
      <p:pic>
        <p:nvPicPr>
          <p:cNvPr id="17" name="16 Resim" descr="snow.gif"/>
          <p:cNvPicPr>
            <a:picLocks noChangeAspect="1"/>
          </p:cNvPicPr>
          <p:nvPr/>
        </p:nvPicPr>
        <p:blipFill>
          <a:blip r:embed="rId3" cstate="print"/>
          <a:stretch>
            <a:fillRect/>
          </a:stretch>
        </p:blipFill>
        <p:spPr>
          <a:xfrm>
            <a:off x="2411761" y="4437113"/>
            <a:ext cx="2635315" cy="181416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4097" name="Picture 1"/>
          <p:cNvPicPr>
            <a:picLocks noChangeAspect="1" noChangeArrowheads="1"/>
          </p:cNvPicPr>
          <p:nvPr/>
        </p:nvPicPr>
        <p:blipFill>
          <a:blip r:embed="rId2" cstate="print"/>
          <a:srcRect/>
          <a:stretch>
            <a:fillRect/>
          </a:stretch>
        </p:blipFill>
        <p:spPr bwMode="auto">
          <a:xfrm>
            <a:off x="144016" y="980729"/>
            <a:ext cx="8460432" cy="4437112"/>
          </a:xfrm>
          <a:prstGeom prst="rect">
            <a:avLst/>
          </a:prstGeom>
          <a:solidFill>
            <a:schemeClr val="accent2">
              <a:lumMod val="20000"/>
              <a:lumOff val="80000"/>
            </a:schemeClr>
          </a:solidFill>
          <a:effectLst/>
        </p:spPr>
      </p:pic>
      <p:sp>
        <p:nvSpPr>
          <p:cNvPr id="8" name="7 Dikdörtgen"/>
          <p:cNvSpPr/>
          <p:nvPr/>
        </p:nvSpPr>
        <p:spPr>
          <a:xfrm rot="16200000">
            <a:off x="6880903" y="2760893"/>
            <a:ext cx="3672408" cy="400110"/>
          </a:xfrm>
          <a:prstGeom prst="rect">
            <a:avLst/>
          </a:prstGeom>
        </p:spPr>
        <p:txBody>
          <a:bodyPr wrap="square">
            <a:spAutoFit/>
          </a:bodyPr>
          <a:lstStyle/>
          <a:p>
            <a:pPr lvl="0" algn="ctr"/>
            <a:r>
              <a:rPr lang="tr-TR" sz="2000" b="1" dirty="0" smtClean="0">
                <a:solidFill>
                  <a:prstClr val="black"/>
                </a:solidFill>
              </a:rPr>
              <a:t>Kar Yüksekliği cm</a:t>
            </a:r>
            <a:endParaRPr lang="tr-TR" sz="2000" b="1" dirty="0">
              <a:solidFill>
                <a:prstClr val="black"/>
              </a:solidFill>
            </a:endParaRPr>
          </a:p>
        </p:txBody>
      </p:sp>
      <p:sp>
        <p:nvSpPr>
          <p:cNvPr id="10" name="9 Metin kutusu"/>
          <p:cNvSpPr txBox="1"/>
          <p:nvPr/>
        </p:nvSpPr>
        <p:spPr>
          <a:xfrm>
            <a:off x="467544" y="5517232"/>
            <a:ext cx="7488832" cy="707886"/>
          </a:xfrm>
          <a:prstGeom prst="rect">
            <a:avLst/>
          </a:prstGeom>
          <a:noFill/>
        </p:spPr>
        <p:txBody>
          <a:bodyPr wrap="square" rtlCol="0">
            <a:spAutoFit/>
          </a:bodyPr>
          <a:lstStyle/>
          <a:p>
            <a:pPr algn="ctr"/>
            <a:r>
              <a:rPr lang="tr-TR" sz="2000" b="1" dirty="0" smtClean="0"/>
              <a:t>Uludağ Kayak Merkezinde 1970 – 2009 Yılları  Aralık  Ayı Ortalama Kar Yükseklikleri</a:t>
            </a:r>
            <a:endParaRPr lang="tr-TR" sz="2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30721" name="Picture 1"/>
          <p:cNvPicPr>
            <a:picLocks noChangeAspect="1" noChangeArrowheads="1"/>
          </p:cNvPicPr>
          <p:nvPr/>
        </p:nvPicPr>
        <p:blipFill>
          <a:blip r:embed="rId2" cstate="print"/>
          <a:srcRect/>
          <a:stretch>
            <a:fillRect/>
          </a:stretch>
        </p:blipFill>
        <p:spPr bwMode="auto">
          <a:xfrm>
            <a:off x="179513" y="908721"/>
            <a:ext cx="8376956" cy="4464496"/>
          </a:xfrm>
          <a:prstGeom prst="rect">
            <a:avLst/>
          </a:prstGeom>
          <a:solidFill>
            <a:schemeClr val="accent6">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pic>
      <p:sp>
        <p:nvSpPr>
          <p:cNvPr id="6" name="5 Dikdörtgen"/>
          <p:cNvSpPr/>
          <p:nvPr/>
        </p:nvSpPr>
        <p:spPr>
          <a:xfrm rot="16200000">
            <a:off x="6880903" y="2760893"/>
            <a:ext cx="3672408" cy="400110"/>
          </a:xfrm>
          <a:prstGeom prst="rect">
            <a:avLst/>
          </a:prstGeom>
        </p:spPr>
        <p:txBody>
          <a:bodyPr wrap="square">
            <a:spAutoFit/>
          </a:bodyPr>
          <a:lstStyle/>
          <a:p>
            <a:pPr lvl="0" algn="ctr"/>
            <a:r>
              <a:rPr lang="tr-TR" sz="2000" b="1" dirty="0" smtClean="0">
                <a:solidFill>
                  <a:prstClr val="black"/>
                </a:solidFill>
              </a:rPr>
              <a:t>Kar Yüksekliği cm</a:t>
            </a:r>
            <a:endParaRPr lang="tr-TR" sz="2000" b="1" dirty="0">
              <a:solidFill>
                <a:prstClr val="black"/>
              </a:solidFill>
            </a:endParaRPr>
          </a:p>
        </p:txBody>
      </p:sp>
      <p:sp>
        <p:nvSpPr>
          <p:cNvPr id="7" name="6 Metin kutusu"/>
          <p:cNvSpPr txBox="1"/>
          <p:nvPr/>
        </p:nvSpPr>
        <p:spPr>
          <a:xfrm>
            <a:off x="539552" y="5805264"/>
            <a:ext cx="7488832" cy="707886"/>
          </a:xfrm>
          <a:prstGeom prst="rect">
            <a:avLst/>
          </a:prstGeom>
          <a:noFill/>
        </p:spPr>
        <p:txBody>
          <a:bodyPr wrap="square" rtlCol="0">
            <a:spAutoFit/>
          </a:bodyPr>
          <a:lstStyle/>
          <a:p>
            <a:pPr algn="ctr"/>
            <a:r>
              <a:rPr lang="tr-TR" sz="2000" b="1" dirty="0" smtClean="0"/>
              <a:t>Uludağ Kayak Merkezinde 1970 </a:t>
            </a:r>
            <a:r>
              <a:rPr lang="tr-TR" sz="2000" b="1" dirty="0" smtClean="0"/>
              <a:t>– 2009 Yılları  Ocak  Ayı Ortalama Kar Yükseklikleri</a:t>
            </a:r>
            <a:endParaRPr lang="tr-TR" sz="2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31745" name="Picture 1"/>
          <p:cNvPicPr>
            <a:picLocks noChangeAspect="1" noChangeArrowheads="1"/>
          </p:cNvPicPr>
          <p:nvPr/>
        </p:nvPicPr>
        <p:blipFill>
          <a:blip r:embed="rId2" cstate="print"/>
          <a:srcRect/>
          <a:stretch>
            <a:fillRect/>
          </a:stretch>
        </p:blipFill>
        <p:spPr bwMode="auto">
          <a:xfrm>
            <a:off x="179512" y="836712"/>
            <a:ext cx="8208912" cy="4680520"/>
          </a:xfrm>
          <a:prstGeom prst="rect">
            <a:avLst/>
          </a:prstGeom>
          <a:solidFill>
            <a:schemeClr val="accent3">
              <a:lumMod val="20000"/>
              <a:lumOff val="80000"/>
            </a:schemeClr>
          </a:solidFill>
          <a:effectLst/>
        </p:spPr>
      </p:pic>
      <p:sp>
        <p:nvSpPr>
          <p:cNvPr id="6" name="5 Dikdörtgen"/>
          <p:cNvSpPr/>
          <p:nvPr/>
        </p:nvSpPr>
        <p:spPr>
          <a:xfrm rot="16200000">
            <a:off x="6880903" y="2760893"/>
            <a:ext cx="3672408" cy="400110"/>
          </a:xfrm>
          <a:prstGeom prst="rect">
            <a:avLst/>
          </a:prstGeom>
        </p:spPr>
        <p:txBody>
          <a:bodyPr wrap="square">
            <a:spAutoFit/>
          </a:bodyPr>
          <a:lstStyle/>
          <a:p>
            <a:pPr lvl="0" algn="ctr"/>
            <a:r>
              <a:rPr lang="tr-TR" sz="2000" b="1" dirty="0" smtClean="0">
                <a:solidFill>
                  <a:prstClr val="black"/>
                </a:solidFill>
              </a:rPr>
              <a:t>Kar Yüksekliği cm</a:t>
            </a:r>
            <a:endParaRPr lang="tr-TR" sz="2000" b="1" dirty="0">
              <a:solidFill>
                <a:prstClr val="black"/>
              </a:solidFill>
            </a:endParaRPr>
          </a:p>
        </p:txBody>
      </p:sp>
      <p:sp>
        <p:nvSpPr>
          <p:cNvPr id="7" name="6 Metin kutusu"/>
          <p:cNvSpPr txBox="1"/>
          <p:nvPr/>
        </p:nvSpPr>
        <p:spPr>
          <a:xfrm>
            <a:off x="467544" y="5949280"/>
            <a:ext cx="7488832" cy="707886"/>
          </a:xfrm>
          <a:prstGeom prst="rect">
            <a:avLst/>
          </a:prstGeom>
          <a:noFill/>
        </p:spPr>
        <p:txBody>
          <a:bodyPr wrap="square" rtlCol="0">
            <a:spAutoFit/>
          </a:bodyPr>
          <a:lstStyle/>
          <a:p>
            <a:pPr algn="ctr"/>
            <a:r>
              <a:rPr lang="tr-TR" sz="2000" b="1" dirty="0" smtClean="0"/>
              <a:t>Uludağ Kayak Merkezinde 1970 – 2009 Yılları  Şubat  Ayı Ortalama Kar Yükseklikleri</a:t>
            </a:r>
            <a:endParaRPr lang="tr-TR"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1520" y="332657"/>
            <a:ext cx="8568952" cy="1015663"/>
          </a:xfrm>
          <a:prstGeom prst="rect">
            <a:avLst/>
          </a:prstGeom>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000" b="1" dirty="0" smtClean="0"/>
              <a:t>GÜNÜMÜZDE YAŞANMAKTA OLAN İKLİM DEĞİŞİKLİKLERİNİ İNSANLARIN DOĞAN DENGEYE  MÜDAHALESİ  VE ATMOSFERE SALINAN SERA ETKİSİ  YAPAN  GAZLARIN SONUCU OLDUĞU  AÇIKÇA ORTAYA KONMUŞTUR.</a:t>
            </a:r>
            <a:endParaRPr lang="tr-TR" sz="2000" b="1" dirty="0"/>
          </a:p>
        </p:txBody>
      </p:sp>
      <p:pic>
        <p:nvPicPr>
          <p:cNvPr id="5" name="4 Resim" descr="http://www.arkitera.com/UserFiles/Image/spotlight/2007/kureselisinma/nedenleri1.jpg"/>
          <p:cNvPicPr/>
          <p:nvPr/>
        </p:nvPicPr>
        <p:blipFill>
          <a:blip r:embed="rId2" cstate="print"/>
          <a:srcRect/>
          <a:stretch>
            <a:fillRect/>
          </a:stretch>
        </p:blipFill>
        <p:spPr bwMode="auto">
          <a:xfrm>
            <a:off x="251520" y="1628801"/>
            <a:ext cx="5616624" cy="4680520"/>
          </a:xfrm>
          <a:prstGeom prst="rect">
            <a:avLst/>
          </a:prstGeom>
          <a:ln/>
          <a:effectLst>
            <a:glow rad="1397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pic>
      <p:sp>
        <p:nvSpPr>
          <p:cNvPr id="7" name="6 Metin kutusu"/>
          <p:cNvSpPr txBox="1"/>
          <p:nvPr/>
        </p:nvSpPr>
        <p:spPr>
          <a:xfrm>
            <a:off x="6156176" y="1916833"/>
            <a:ext cx="2592288"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b="1" dirty="0" smtClean="0"/>
              <a:t>KARBONDİOKSİT  % 60</a:t>
            </a:r>
            <a:endParaRPr lang="tr-TR" sz="1600" b="1" dirty="0"/>
          </a:p>
        </p:txBody>
      </p:sp>
      <p:sp>
        <p:nvSpPr>
          <p:cNvPr id="8" name="7 Metin kutusu"/>
          <p:cNvSpPr txBox="1"/>
          <p:nvPr/>
        </p:nvSpPr>
        <p:spPr>
          <a:xfrm>
            <a:off x="6156176" y="2946430"/>
            <a:ext cx="2592288"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b="1" dirty="0" smtClean="0"/>
              <a:t>METAN % 20</a:t>
            </a:r>
            <a:endParaRPr lang="tr-TR" sz="1600" b="1" dirty="0"/>
          </a:p>
        </p:txBody>
      </p:sp>
      <p:sp>
        <p:nvSpPr>
          <p:cNvPr id="9" name="8 Metin kutusu"/>
          <p:cNvSpPr txBox="1"/>
          <p:nvPr/>
        </p:nvSpPr>
        <p:spPr>
          <a:xfrm>
            <a:off x="6156176" y="3810527"/>
            <a:ext cx="2592288"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b="1" dirty="0" smtClean="0"/>
              <a:t>KLOROFLOROKARBON  %13</a:t>
            </a:r>
            <a:endParaRPr lang="tr-TR" sz="1600" b="1" dirty="0"/>
          </a:p>
        </p:txBody>
      </p:sp>
      <p:sp>
        <p:nvSpPr>
          <p:cNvPr id="10" name="9 Metin kutusu"/>
          <p:cNvSpPr txBox="1"/>
          <p:nvPr/>
        </p:nvSpPr>
        <p:spPr>
          <a:xfrm>
            <a:off x="6228184" y="4746631"/>
            <a:ext cx="252028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b="1" dirty="0" smtClean="0"/>
              <a:t>DİAZOTMONOKSİT % 6</a:t>
            </a:r>
            <a:endParaRPr lang="tr-TR" sz="16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32769" name="Picture 1"/>
          <p:cNvPicPr>
            <a:picLocks noChangeAspect="1" noChangeArrowheads="1"/>
          </p:cNvPicPr>
          <p:nvPr/>
        </p:nvPicPr>
        <p:blipFill>
          <a:blip r:embed="rId2" cstate="print"/>
          <a:srcRect/>
          <a:stretch>
            <a:fillRect/>
          </a:stretch>
        </p:blipFill>
        <p:spPr bwMode="auto">
          <a:xfrm>
            <a:off x="323528" y="692696"/>
            <a:ext cx="8064896" cy="4968552"/>
          </a:xfrm>
          <a:prstGeom prst="rect">
            <a:avLst/>
          </a:prstGeom>
          <a:solidFill>
            <a:schemeClr val="accent5">
              <a:lumMod val="20000"/>
              <a:lumOff val="80000"/>
            </a:schemeClr>
          </a:solidFill>
          <a:effectLst/>
        </p:spPr>
      </p:pic>
      <p:sp>
        <p:nvSpPr>
          <p:cNvPr id="6" name="5 Dikdörtgen"/>
          <p:cNvSpPr/>
          <p:nvPr/>
        </p:nvSpPr>
        <p:spPr>
          <a:xfrm rot="16200000">
            <a:off x="6880903" y="2760893"/>
            <a:ext cx="3672408" cy="400110"/>
          </a:xfrm>
          <a:prstGeom prst="rect">
            <a:avLst/>
          </a:prstGeom>
        </p:spPr>
        <p:txBody>
          <a:bodyPr wrap="square">
            <a:spAutoFit/>
          </a:bodyPr>
          <a:lstStyle/>
          <a:p>
            <a:pPr lvl="0" algn="ctr"/>
            <a:r>
              <a:rPr lang="tr-TR" sz="2000" b="1" dirty="0" smtClean="0">
                <a:solidFill>
                  <a:prstClr val="black"/>
                </a:solidFill>
              </a:rPr>
              <a:t>Kar Yüksekliği cm</a:t>
            </a:r>
            <a:endParaRPr lang="tr-TR" sz="2000" b="1" dirty="0">
              <a:solidFill>
                <a:prstClr val="black"/>
              </a:solidFill>
            </a:endParaRPr>
          </a:p>
        </p:txBody>
      </p:sp>
      <p:sp>
        <p:nvSpPr>
          <p:cNvPr id="7" name="6 Metin kutusu"/>
          <p:cNvSpPr txBox="1"/>
          <p:nvPr/>
        </p:nvSpPr>
        <p:spPr>
          <a:xfrm>
            <a:off x="467544" y="5949280"/>
            <a:ext cx="7488832" cy="707886"/>
          </a:xfrm>
          <a:prstGeom prst="rect">
            <a:avLst/>
          </a:prstGeom>
          <a:noFill/>
        </p:spPr>
        <p:txBody>
          <a:bodyPr wrap="square" rtlCol="0">
            <a:spAutoFit/>
          </a:bodyPr>
          <a:lstStyle/>
          <a:p>
            <a:pPr algn="ctr"/>
            <a:r>
              <a:rPr lang="tr-TR" sz="2000" b="1" dirty="0" smtClean="0"/>
              <a:t>Uludağ Kayak Merkezinde 1970 – 2009 Yılları  Mart  Ayı Ortalama Kar Yükseklikleri</a:t>
            </a:r>
            <a:endParaRPr lang="tr-TR" sz="2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6" name="Picture 1"/>
          <p:cNvPicPr>
            <a:picLocks noChangeAspect="1" noChangeArrowheads="1"/>
          </p:cNvPicPr>
          <p:nvPr/>
        </p:nvPicPr>
        <p:blipFill>
          <a:blip r:embed="rId2" cstate="print"/>
          <a:srcRect/>
          <a:stretch>
            <a:fillRect/>
          </a:stretch>
        </p:blipFill>
        <p:spPr bwMode="auto">
          <a:xfrm>
            <a:off x="179512" y="908721"/>
            <a:ext cx="8280920" cy="4464496"/>
          </a:xfrm>
          <a:prstGeom prst="rect">
            <a:avLst/>
          </a:prstGeom>
          <a:noFill/>
          <a:effectLst/>
        </p:spPr>
      </p:pic>
      <p:sp>
        <p:nvSpPr>
          <p:cNvPr id="7" name="6 Dikdörtgen"/>
          <p:cNvSpPr/>
          <p:nvPr/>
        </p:nvSpPr>
        <p:spPr>
          <a:xfrm rot="16200000">
            <a:off x="6880903" y="2760893"/>
            <a:ext cx="3672408" cy="400110"/>
          </a:xfrm>
          <a:prstGeom prst="rect">
            <a:avLst/>
          </a:prstGeom>
        </p:spPr>
        <p:txBody>
          <a:bodyPr wrap="square">
            <a:spAutoFit/>
          </a:bodyPr>
          <a:lstStyle/>
          <a:p>
            <a:pPr lvl="0" algn="ctr"/>
            <a:r>
              <a:rPr lang="tr-TR" sz="2000" b="1" dirty="0" smtClean="0">
                <a:solidFill>
                  <a:prstClr val="black"/>
                </a:solidFill>
              </a:rPr>
              <a:t>Kar Yüksekliği cm</a:t>
            </a:r>
            <a:endParaRPr lang="tr-TR" sz="2000" b="1" dirty="0">
              <a:solidFill>
                <a:prstClr val="black"/>
              </a:solidFill>
            </a:endParaRPr>
          </a:p>
        </p:txBody>
      </p:sp>
      <p:sp>
        <p:nvSpPr>
          <p:cNvPr id="8" name="7 Metin kutusu"/>
          <p:cNvSpPr txBox="1"/>
          <p:nvPr/>
        </p:nvSpPr>
        <p:spPr>
          <a:xfrm>
            <a:off x="467544" y="5949280"/>
            <a:ext cx="7488832" cy="707886"/>
          </a:xfrm>
          <a:prstGeom prst="rect">
            <a:avLst/>
          </a:prstGeom>
          <a:noFill/>
        </p:spPr>
        <p:txBody>
          <a:bodyPr wrap="square" rtlCol="0">
            <a:spAutoFit/>
          </a:bodyPr>
          <a:lstStyle/>
          <a:p>
            <a:pPr algn="ctr"/>
            <a:r>
              <a:rPr lang="tr-TR" sz="2000" b="1" dirty="0" smtClean="0"/>
              <a:t>Uludağ Kayak Merkezinde 1970 – 2009 Yılları 1 -15  Nisan  </a:t>
            </a:r>
            <a:r>
              <a:rPr lang="tr-TR" sz="2000" b="1" dirty="0" smtClean="0"/>
              <a:t>Ortalama </a:t>
            </a:r>
            <a:r>
              <a:rPr lang="tr-TR" sz="2000" b="1" dirty="0" smtClean="0"/>
              <a:t>Kar Yükseklikleri</a:t>
            </a:r>
            <a:endParaRPr lang="tr-TR" sz="2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alga"/>
          <p:cNvSpPr/>
          <p:nvPr/>
        </p:nvSpPr>
        <p:spPr>
          <a:xfrm>
            <a:off x="0" y="188641"/>
            <a:ext cx="9144000" cy="936104"/>
          </a:xfrm>
          <a:prstGeom prst="wave">
            <a:avLst>
              <a:gd name="adj1" fmla="val 20000"/>
              <a:gd name="adj2" fmla="val -1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800" b="1" dirty="0" smtClean="0"/>
              <a:t>SICAKLIKLAR</a:t>
            </a:r>
            <a:endParaRPr lang="tr-TR" sz="2800" b="1" dirty="0"/>
          </a:p>
        </p:txBody>
      </p:sp>
      <p:sp>
        <p:nvSpPr>
          <p:cNvPr id="34818"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34817" name="Picture 1"/>
          <p:cNvPicPr>
            <a:picLocks noChangeAspect="1" noChangeArrowheads="1"/>
          </p:cNvPicPr>
          <p:nvPr/>
        </p:nvPicPr>
        <p:blipFill>
          <a:blip r:embed="rId2" cstate="print"/>
          <a:srcRect/>
          <a:stretch>
            <a:fillRect/>
          </a:stretch>
        </p:blipFill>
        <p:spPr bwMode="auto">
          <a:xfrm>
            <a:off x="611560" y="1340768"/>
            <a:ext cx="8280920" cy="4752528"/>
          </a:xfrm>
          <a:prstGeom prst="rect">
            <a:avLst/>
          </a:prstGeom>
          <a:noFill/>
        </p:spPr>
      </p:pic>
      <p:sp>
        <p:nvSpPr>
          <p:cNvPr id="8" name="7 Dikdörtgen"/>
          <p:cNvSpPr/>
          <p:nvPr/>
        </p:nvSpPr>
        <p:spPr>
          <a:xfrm rot="16200000">
            <a:off x="-1456637" y="3264950"/>
            <a:ext cx="3672408" cy="400110"/>
          </a:xfrm>
          <a:prstGeom prst="rect">
            <a:avLst/>
          </a:prstGeom>
        </p:spPr>
        <p:txBody>
          <a:bodyPr wrap="square">
            <a:spAutoFit/>
          </a:bodyPr>
          <a:lstStyle/>
          <a:p>
            <a:pPr lvl="0" algn="ctr"/>
            <a:r>
              <a:rPr lang="tr-TR" sz="2000" b="1" dirty="0" smtClean="0">
                <a:solidFill>
                  <a:prstClr val="black"/>
                </a:solidFill>
              </a:rPr>
              <a:t> HAVA SICAKLIĞI</a:t>
            </a:r>
            <a:endParaRPr lang="tr-TR" sz="2000" b="1" dirty="0">
              <a:solidFill>
                <a:prstClr val="black"/>
              </a:solidFill>
            </a:endParaRPr>
          </a:p>
        </p:txBody>
      </p:sp>
      <p:sp>
        <p:nvSpPr>
          <p:cNvPr id="9" name="8 Metin kutusu"/>
          <p:cNvSpPr txBox="1"/>
          <p:nvPr/>
        </p:nvSpPr>
        <p:spPr>
          <a:xfrm>
            <a:off x="611560" y="6165304"/>
            <a:ext cx="7488832" cy="400110"/>
          </a:xfrm>
          <a:prstGeom prst="rect">
            <a:avLst/>
          </a:prstGeom>
          <a:noFill/>
        </p:spPr>
        <p:txBody>
          <a:bodyPr wrap="square" rtlCol="0">
            <a:spAutoFit/>
          </a:bodyPr>
          <a:lstStyle/>
          <a:p>
            <a:pPr algn="ctr"/>
            <a:r>
              <a:rPr lang="tr-TR" sz="2000" b="1" dirty="0" smtClean="0"/>
              <a:t>Uludağ Kayak Merkezinde 1975– 2006 aralık ayı ortalama sıcaklıklar</a:t>
            </a:r>
            <a:endParaRPr lang="tr-TR" sz="20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b="11267"/>
          <a:stretch>
            <a:fillRect/>
          </a:stretch>
        </p:blipFill>
        <p:spPr bwMode="auto">
          <a:xfrm>
            <a:off x="323528" y="1124744"/>
            <a:ext cx="8280920" cy="4536504"/>
          </a:xfrm>
          <a:prstGeom prst="rect">
            <a:avLst/>
          </a:prstGeom>
          <a:noFill/>
          <a:ln w="9525">
            <a:noFill/>
            <a:miter lim="800000"/>
            <a:headEnd/>
            <a:tailEnd/>
          </a:ln>
        </p:spPr>
      </p:pic>
      <p:sp>
        <p:nvSpPr>
          <p:cNvPr id="5" name="4 Dikdörtgen"/>
          <p:cNvSpPr/>
          <p:nvPr/>
        </p:nvSpPr>
        <p:spPr>
          <a:xfrm rot="16200000">
            <a:off x="-1456637" y="3264950"/>
            <a:ext cx="3672408" cy="400110"/>
          </a:xfrm>
          <a:prstGeom prst="rect">
            <a:avLst/>
          </a:prstGeom>
        </p:spPr>
        <p:txBody>
          <a:bodyPr wrap="square">
            <a:spAutoFit/>
          </a:bodyPr>
          <a:lstStyle/>
          <a:p>
            <a:pPr lvl="0" algn="ctr"/>
            <a:r>
              <a:rPr lang="tr-TR" sz="2000" b="1" dirty="0" smtClean="0">
                <a:solidFill>
                  <a:prstClr val="black"/>
                </a:solidFill>
              </a:rPr>
              <a:t> HAVA SICAKLIĞI</a:t>
            </a:r>
            <a:endParaRPr lang="tr-TR" sz="2000" b="1" dirty="0">
              <a:solidFill>
                <a:prstClr val="black"/>
              </a:solidFill>
            </a:endParaRPr>
          </a:p>
        </p:txBody>
      </p:sp>
      <p:sp>
        <p:nvSpPr>
          <p:cNvPr id="6" name="5 Metin kutusu"/>
          <p:cNvSpPr txBox="1"/>
          <p:nvPr/>
        </p:nvSpPr>
        <p:spPr>
          <a:xfrm>
            <a:off x="611560" y="6165304"/>
            <a:ext cx="7488832" cy="400110"/>
          </a:xfrm>
          <a:prstGeom prst="rect">
            <a:avLst/>
          </a:prstGeom>
          <a:noFill/>
        </p:spPr>
        <p:txBody>
          <a:bodyPr wrap="square" rtlCol="0">
            <a:spAutoFit/>
          </a:bodyPr>
          <a:lstStyle/>
          <a:p>
            <a:pPr algn="ctr"/>
            <a:r>
              <a:rPr lang="tr-TR" sz="2000" b="1" dirty="0" smtClean="0"/>
              <a:t>Uludağ Kayak Merkezinde 1975– 2006 Ocak Ayı Ortalama Sıcaklıklar</a:t>
            </a:r>
            <a:endParaRPr lang="tr-TR" sz="20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b="10256"/>
          <a:stretch>
            <a:fillRect/>
          </a:stretch>
        </p:blipFill>
        <p:spPr bwMode="auto">
          <a:xfrm>
            <a:off x="179512" y="620690"/>
            <a:ext cx="8712968" cy="5040559"/>
          </a:xfrm>
          <a:prstGeom prst="rect">
            <a:avLst/>
          </a:prstGeom>
          <a:noFill/>
          <a:ln w="9525">
            <a:noFill/>
            <a:miter lim="800000"/>
            <a:headEnd/>
            <a:tailEnd/>
          </a:ln>
        </p:spPr>
      </p:pic>
      <p:sp>
        <p:nvSpPr>
          <p:cNvPr id="7" name="6 Dikdörtgen"/>
          <p:cNvSpPr/>
          <p:nvPr/>
        </p:nvSpPr>
        <p:spPr>
          <a:xfrm rot="16200000">
            <a:off x="-1456637" y="3264950"/>
            <a:ext cx="3672408" cy="400110"/>
          </a:xfrm>
          <a:prstGeom prst="rect">
            <a:avLst/>
          </a:prstGeom>
        </p:spPr>
        <p:txBody>
          <a:bodyPr wrap="square">
            <a:spAutoFit/>
          </a:bodyPr>
          <a:lstStyle/>
          <a:p>
            <a:pPr lvl="0" algn="ctr"/>
            <a:r>
              <a:rPr lang="tr-TR" sz="2000" b="1" dirty="0" smtClean="0">
                <a:solidFill>
                  <a:prstClr val="black"/>
                </a:solidFill>
              </a:rPr>
              <a:t> HAVA SICAKLIĞI</a:t>
            </a:r>
            <a:endParaRPr lang="tr-TR" sz="2000" b="1" dirty="0">
              <a:solidFill>
                <a:prstClr val="black"/>
              </a:solidFill>
            </a:endParaRPr>
          </a:p>
        </p:txBody>
      </p:sp>
      <p:sp>
        <p:nvSpPr>
          <p:cNvPr id="8" name="7 Metin kutusu"/>
          <p:cNvSpPr txBox="1"/>
          <p:nvPr/>
        </p:nvSpPr>
        <p:spPr>
          <a:xfrm>
            <a:off x="611560" y="6165304"/>
            <a:ext cx="7488832" cy="400110"/>
          </a:xfrm>
          <a:prstGeom prst="rect">
            <a:avLst/>
          </a:prstGeom>
          <a:noFill/>
        </p:spPr>
        <p:txBody>
          <a:bodyPr wrap="square" rtlCol="0">
            <a:spAutoFit/>
          </a:bodyPr>
          <a:lstStyle/>
          <a:p>
            <a:pPr algn="ctr"/>
            <a:r>
              <a:rPr lang="tr-TR" sz="2000" b="1" dirty="0" smtClean="0"/>
              <a:t>Uludağ Kayak Merkezinde 1975– 2006 Şubat ayı Ortalama Sıcaklıklar</a:t>
            </a:r>
            <a:endParaRPr lang="tr-TR" sz="20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b="11737"/>
          <a:stretch>
            <a:fillRect/>
          </a:stretch>
        </p:blipFill>
        <p:spPr bwMode="auto">
          <a:xfrm>
            <a:off x="467545" y="476673"/>
            <a:ext cx="8424936" cy="5472608"/>
          </a:xfrm>
          <a:prstGeom prst="rect">
            <a:avLst/>
          </a:prstGeom>
          <a:noFill/>
          <a:ln w="9525">
            <a:noFill/>
            <a:miter lim="800000"/>
            <a:headEnd/>
            <a:tailEnd/>
          </a:ln>
        </p:spPr>
      </p:pic>
      <p:sp>
        <p:nvSpPr>
          <p:cNvPr id="6" name="5 Metin kutusu"/>
          <p:cNvSpPr txBox="1"/>
          <p:nvPr/>
        </p:nvSpPr>
        <p:spPr>
          <a:xfrm>
            <a:off x="971600" y="6165304"/>
            <a:ext cx="7488832" cy="400110"/>
          </a:xfrm>
          <a:prstGeom prst="rect">
            <a:avLst/>
          </a:prstGeom>
          <a:noFill/>
        </p:spPr>
        <p:txBody>
          <a:bodyPr wrap="square" rtlCol="0">
            <a:spAutoFit/>
          </a:bodyPr>
          <a:lstStyle/>
          <a:p>
            <a:pPr algn="ctr"/>
            <a:r>
              <a:rPr lang="tr-TR" sz="2000" b="1" dirty="0" smtClean="0"/>
              <a:t>Uludağ Kayak Merkezinde 1975– 2006 Mart Ayı Ortalama Sıcaklıklar</a:t>
            </a:r>
            <a:endParaRPr lang="tr-TR" sz="2000" b="1" dirty="0"/>
          </a:p>
        </p:txBody>
      </p:sp>
      <p:sp>
        <p:nvSpPr>
          <p:cNvPr id="7" name="6 Dikdörtgen"/>
          <p:cNvSpPr/>
          <p:nvPr/>
        </p:nvSpPr>
        <p:spPr>
          <a:xfrm rot="16200000">
            <a:off x="-1316812" y="3413158"/>
            <a:ext cx="3680792" cy="400110"/>
          </a:xfrm>
          <a:prstGeom prst="rect">
            <a:avLst/>
          </a:prstGeom>
        </p:spPr>
        <p:txBody>
          <a:bodyPr wrap="square">
            <a:spAutoFit/>
          </a:bodyPr>
          <a:lstStyle/>
          <a:p>
            <a:pPr lvl="0" algn="ctr"/>
            <a:r>
              <a:rPr lang="tr-TR" sz="2000" b="1" dirty="0" smtClean="0">
                <a:solidFill>
                  <a:prstClr val="black"/>
                </a:solidFill>
              </a:rPr>
              <a:t> HAVA SICAKLIĞI</a:t>
            </a:r>
            <a:endParaRPr lang="tr-TR" sz="2000" b="1" dirty="0">
              <a:solidFill>
                <a:prstClr val="black"/>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b="10959"/>
          <a:stretch>
            <a:fillRect/>
          </a:stretch>
        </p:blipFill>
        <p:spPr bwMode="auto">
          <a:xfrm>
            <a:off x="539553" y="692697"/>
            <a:ext cx="8496945" cy="5256584"/>
          </a:xfrm>
          <a:prstGeom prst="rect">
            <a:avLst/>
          </a:prstGeom>
          <a:noFill/>
          <a:ln w="9525">
            <a:noFill/>
            <a:miter lim="800000"/>
            <a:headEnd/>
            <a:tailEnd/>
          </a:ln>
        </p:spPr>
      </p:pic>
      <p:sp>
        <p:nvSpPr>
          <p:cNvPr id="5" name="4 Metin kutusu"/>
          <p:cNvSpPr txBox="1"/>
          <p:nvPr/>
        </p:nvSpPr>
        <p:spPr>
          <a:xfrm>
            <a:off x="971600" y="6165304"/>
            <a:ext cx="7488832" cy="400110"/>
          </a:xfrm>
          <a:prstGeom prst="rect">
            <a:avLst/>
          </a:prstGeom>
          <a:noFill/>
        </p:spPr>
        <p:txBody>
          <a:bodyPr wrap="square" rtlCol="0">
            <a:spAutoFit/>
          </a:bodyPr>
          <a:lstStyle/>
          <a:p>
            <a:pPr algn="ctr"/>
            <a:r>
              <a:rPr lang="tr-TR" sz="2000" b="1" dirty="0" smtClean="0"/>
              <a:t>Uludağ Kayak Merkezinde 1975– 2006 Nisan Ayı Ortalama Sıcaklıklar</a:t>
            </a:r>
            <a:endParaRPr lang="tr-TR" sz="2000" b="1" dirty="0"/>
          </a:p>
        </p:txBody>
      </p:sp>
      <p:sp>
        <p:nvSpPr>
          <p:cNvPr id="6" name="5 Dikdörtgen"/>
          <p:cNvSpPr/>
          <p:nvPr/>
        </p:nvSpPr>
        <p:spPr>
          <a:xfrm rot="16200000">
            <a:off x="-1316812" y="3413158"/>
            <a:ext cx="3680792" cy="400110"/>
          </a:xfrm>
          <a:prstGeom prst="rect">
            <a:avLst/>
          </a:prstGeom>
        </p:spPr>
        <p:txBody>
          <a:bodyPr wrap="square">
            <a:spAutoFit/>
          </a:bodyPr>
          <a:lstStyle/>
          <a:p>
            <a:pPr lvl="0" algn="ctr"/>
            <a:r>
              <a:rPr lang="tr-TR" sz="2000" b="1" dirty="0" smtClean="0">
                <a:solidFill>
                  <a:prstClr val="black"/>
                </a:solidFill>
              </a:rPr>
              <a:t> HAVA SICAKLIĞI</a:t>
            </a:r>
            <a:endParaRPr lang="tr-TR" sz="2000" b="1" dirty="0">
              <a:solidFill>
                <a:prstClr val="black"/>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p:nvPr/>
        </p:nvSpPr>
        <p:spPr>
          <a:xfrm rot="16200000">
            <a:off x="-1316812" y="3413158"/>
            <a:ext cx="3680792" cy="400110"/>
          </a:xfrm>
          <a:prstGeom prst="rect">
            <a:avLst/>
          </a:prstGeom>
        </p:spPr>
        <p:txBody>
          <a:bodyPr wrap="square">
            <a:spAutoFit/>
          </a:bodyPr>
          <a:lstStyle/>
          <a:p>
            <a:pPr lvl="0" algn="ctr"/>
            <a:r>
              <a:rPr lang="tr-TR" sz="2000" b="1" dirty="0" smtClean="0">
                <a:solidFill>
                  <a:prstClr val="black"/>
                </a:solidFill>
              </a:rPr>
              <a:t> 50 CM ÜZERİNDEKİ GÜNER </a:t>
            </a:r>
            <a:endParaRPr lang="tr-TR" sz="2000" b="1" dirty="0">
              <a:solidFill>
                <a:prstClr val="black"/>
              </a:solidFill>
            </a:endParaRPr>
          </a:p>
        </p:txBody>
      </p:sp>
      <p:pic>
        <p:nvPicPr>
          <p:cNvPr id="39941" name="Picture 5" descr="C:\Users\hp\Desktop\123456\Resim1.png"/>
          <p:cNvPicPr>
            <a:picLocks noChangeAspect="1" noChangeArrowheads="1"/>
          </p:cNvPicPr>
          <p:nvPr/>
        </p:nvPicPr>
        <p:blipFill>
          <a:blip r:embed="rId2" cstate="print"/>
          <a:srcRect/>
          <a:stretch>
            <a:fillRect/>
          </a:stretch>
        </p:blipFill>
        <p:spPr bwMode="auto">
          <a:xfrm>
            <a:off x="755576" y="332656"/>
            <a:ext cx="8136904" cy="5688632"/>
          </a:xfrm>
          <a:prstGeom prst="rect">
            <a:avLst/>
          </a:prstGeom>
          <a:noFill/>
        </p:spPr>
      </p:pic>
      <p:pic>
        <p:nvPicPr>
          <p:cNvPr id="39942" name="Picture 6"/>
          <p:cNvPicPr>
            <a:picLocks noChangeAspect="1" noChangeArrowheads="1"/>
          </p:cNvPicPr>
          <p:nvPr/>
        </p:nvPicPr>
        <p:blipFill>
          <a:blip r:embed="rId3" cstate="print"/>
          <a:srcRect/>
          <a:stretch>
            <a:fillRect/>
          </a:stretch>
        </p:blipFill>
        <p:spPr bwMode="auto">
          <a:xfrm>
            <a:off x="7092280" y="620688"/>
            <a:ext cx="1639863" cy="1080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b="10636"/>
          <a:stretch>
            <a:fillRect/>
          </a:stretch>
        </p:blipFill>
        <p:spPr bwMode="auto">
          <a:xfrm>
            <a:off x="827584" y="332656"/>
            <a:ext cx="8316416" cy="5445224"/>
          </a:xfrm>
          <a:prstGeom prst="rect">
            <a:avLst/>
          </a:prstGeom>
          <a:noFill/>
          <a:ln w="9525">
            <a:noFill/>
            <a:miter lim="800000"/>
            <a:headEnd/>
            <a:tailEnd/>
          </a:ln>
        </p:spPr>
      </p:pic>
      <p:pic>
        <p:nvPicPr>
          <p:cNvPr id="5" name="Picture 5" descr="C:\Users\hp\Desktop\123456\Resim1.png"/>
          <p:cNvPicPr>
            <a:picLocks noChangeAspect="1" noChangeArrowheads="1"/>
          </p:cNvPicPr>
          <p:nvPr/>
        </p:nvPicPr>
        <p:blipFill>
          <a:blip r:embed="rId3" cstate="print"/>
          <a:srcRect/>
          <a:stretch>
            <a:fillRect/>
          </a:stretch>
        </p:blipFill>
        <p:spPr bwMode="auto">
          <a:xfrm>
            <a:off x="7020272" y="908720"/>
            <a:ext cx="1254215" cy="876841"/>
          </a:xfrm>
          <a:prstGeom prst="rect">
            <a:avLst/>
          </a:prstGeom>
          <a:noFill/>
        </p:spPr>
      </p:pic>
      <p:sp>
        <p:nvSpPr>
          <p:cNvPr id="7" name="6 Dikdörtgen"/>
          <p:cNvSpPr/>
          <p:nvPr/>
        </p:nvSpPr>
        <p:spPr>
          <a:xfrm rot="16200000">
            <a:off x="-1172797" y="2981109"/>
            <a:ext cx="3680792" cy="400110"/>
          </a:xfrm>
          <a:prstGeom prst="rect">
            <a:avLst/>
          </a:prstGeom>
        </p:spPr>
        <p:txBody>
          <a:bodyPr wrap="square">
            <a:spAutoFit/>
          </a:bodyPr>
          <a:lstStyle/>
          <a:p>
            <a:pPr lvl="0" algn="ctr"/>
            <a:r>
              <a:rPr lang="tr-TR" sz="2000" b="1" dirty="0" smtClean="0">
                <a:solidFill>
                  <a:prstClr val="black"/>
                </a:solidFill>
              </a:rPr>
              <a:t> 50 CM ÜZERİNDEKİ GÜNER </a:t>
            </a:r>
            <a:endParaRPr lang="tr-TR" sz="2000" b="1" dirty="0">
              <a:solidFill>
                <a:prstClr val="black"/>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4" name="3 Metin kutusu"/>
          <p:cNvSpPr txBox="1"/>
          <p:nvPr/>
        </p:nvSpPr>
        <p:spPr>
          <a:xfrm>
            <a:off x="0" y="3212976"/>
            <a:ext cx="9144000" cy="923330"/>
          </a:xfrm>
          <a:prstGeom prst="rect">
            <a:avLst/>
          </a:prstGeom>
          <a:ln>
            <a:noFill/>
          </a:ln>
          <a:effectLst>
            <a:glow rad="101600">
              <a:schemeClr val="accent5">
                <a:satMod val="175000"/>
                <a:alpha val="40000"/>
              </a:schemeClr>
            </a:glow>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5400" b="1" dirty="0" smtClean="0">
                <a:solidFill>
                  <a:schemeClr val="bg1"/>
                </a:solidFill>
              </a:rPr>
              <a:t>TEŞEKKÜRLER</a:t>
            </a:r>
            <a:endParaRPr lang="tr-TR" sz="54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http://www.dmi.gov.tr/files/genel/saglik/iklimdegisikligi/02.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3563889" y="116633"/>
            <a:ext cx="2827337" cy="4413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0" y="4494600"/>
            <a:ext cx="9144000" cy="1938992"/>
          </a:xfrm>
          <a:prstGeom prst="rect">
            <a:avLst/>
          </a:prstGeom>
          <a:effectLst>
            <a:glow rad="1397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b="1" dirty="0" smtClean="0"/>
              <a:t>20. YÜZYILDA DÜNYA ORTALAMA 1 DERECE ISINDI.   BU ARTIŞ 1976 YILINDAN SONRA ÇOK HIZLI GERÇEKLEŞTİ GEÇEN YÜZYILIN EN SICAK YILLARI  SON 30 YILDA  OLUŞTU. NASA'NIN DÜNYADA Kİ 7200 ÖLÇÜM İSTASYONUNDA ALDIĞI VERİLERDE 2005 YILI EN SICAK YIL ORTALAMASINA SAHİPTİ.BU YÜZYILIN SONUNDA ORTALAMA GLOBAL ISININ 3 İLE 10 DERECE ARTA BİLECEĞİ ÖNGÖRÜLÜYOR. 1979 SONRA KUZEY BUZ DENİZİNDE BUZULLAR %20 ORANINDA ERİDİ.</a:t>
            </a:r>
            <a:endParaRPr lang="tr-TR" sz="2000" b="1" dirty="0"/>
          </a:p>
        </p:txBody>
      </p:sp>
      <p:pic>
        <p:nvPicPr>
          <p:cNvPr id="3074" name="Picture 2"/>
          <p:cNvPicPr>
            <a:picLocks noChangeAspect="1" noChangeArrowheads="1"/>
          </p:cNvPicPr>
          <p:nvPr/>
        </p:nvPicPr>
        <p:blipFill>
          <a:blip r:embed="rId2" cstate="print"/>
          <a:srcRect b="3251"/>
          <a:stretch>
            <a:fillRect/>
          </a:stretch>
        </p:blipFill>
        <p:spPr bwMode="auto">
          <a:xfrm>
            <a:off x="0" y="1"/>
            <a:ext cx="9144000" cy="4365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51520" y="476673"/>
            <a:ext cx="8460432" cy="369332"/>
          </a:xfrm>
          <a:prstGeom prst="rect">
            <a:avLst/>
          </a:prstGeom>
          <a:gradFill>
            <a:gsLst>
              <a:gs pos="11000">
                <a:schemeClr val="accent6">
                  <a:tint val="50000"/>
                  <a:satMod val="300000"/>
                  <a:alpha val="31000"/>
                </a:schemeClr>
              </a:gs>
              <a:gs pos="35000">
                <a:schemeClr val="accent6">
                  <a:tint val="37000"/>
                  <a:satMod val="300000"/>
                </a:schemeClr>
              </a:gs>
              <a:gs pos="100000">
                <a:schemeClr val="accent6">
                  <a:tint val="15000"/>
                  <a:satMod val="350000"/>
                </a:schemeClr>
              </a:gs>
            </a:gsLst>
          </a:gradFill>
        </p:spPr>
        <p:style>
          <a:lnRef idx="1">
            <a:schemeClr val="accent6"/>
          </a:lnRef>
          <a:fillRef idx="2">
            <a:schemeClr val="accent6"/>
          </a:fillRef>
          <a:effectRef idx="1">
            <a:schemeClr val="accent6"/>
          </a:effectRef>
          <a:fontRef idx="minor">
            <a:schemeClr val="dk1"/>
          </a:fontRef>
        </p:style>
        <p:txBody>
          <a:bodyPr wrap="square">
            <a:spAutoFit/>
          </a:bodyPr>
          <a:lstStyle/>
          <a:p>
            <a:r>
              <a:rPr lang="tr-TR" b="1" dirty="0" smtClean="0"/>
              <a:t>1960 YILINDAN SONRA KUZEY YARIM KÜREDE KAR ÖRTÜSÜ  %10 AZALDI.</a:t>
            </a:r>
            <a:endParaRPr lang="tr-TR" dirty="0"/>
          </a:p>
        </p:txBody>
      </p:sp>
      <p:pic>
        <p:nvPicPr>
          <p:cNvPr id="1026" name="Picture 2"/>
          <p:cNvPicPr>
            <a:picLocks noChangeAspect="1" noChangeArrowheads="1"/>
          </p:cNvPicPr>
          <p:nvPr/>
        </p:nvPicPr>
        <p:blipFill>
          <a:blip r:embed="rId2" cstate="print"/>
          <a:srcRect/>
          <a:stretch>
            <a:fillRect/>
          </a:stretch>
        </p:blipFill>
        <p:spPr bwMode="auto">
          <a:xfrm>
            <a:off x="251520" y="1772816"/>
            <a:ext cx="8640960" cy="4752528"/>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3000"/>
          </a:stretch>
        </a:blipFill>
        <a:effectLst/>
      </p:bgPr>
    </p:bg>
    <p:spTree>
      <p:nvGrpSpPr>
        <p:cNvPr id="1" name=""/>
        <p:cNvGrpSpPr/>
        <p:nvPr/>
      </p:nvGrpSpPr>
      <p:grpSpPr>
        <a:xfrm>
          <a:off x="0" y="0"/>
          <a:ext cx="0" cy="0"/>
          <a:chOff x="0" y="0"/>
          <a:chExt cx="0" cy="0"/>
        </a:xfrm>
      </p:grpSpPr>
      <p:sp>
        <p:nvSpPr>
          <p:cNvPr id="4" name="3 Metin kutusu"/>
          <p:cNvSpPr txBox="1"/>
          <p:nvPr/>
        </p:nvSpPr>
        <p:spPr>
          <a:xfrm>
            <a:off x="0" y="188641"/>
            <a:ext cx="9144000" cy="92333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b="1" dirty="0" smtClean="0"/>
              <a:t>YAPILAN ÇALIŞMALAR ISININ ORTALAMA 1 DERECE ARTMASIYLA KAYAK YAPMAK İÇİN YETERLİ KAR  ALAN VE  SNOW RELİABLE OLARAK İSİMLENDİRİLEN KAR ÇİZGİSİNİN YAKLAŞIK 150 METRE YÜKSEĞE ÇIKTIĞINI ORTAYA KOYMUŞTUR. </a:t>
            </a:r>
            <a:endParaRPr lang="tr-TR" b="1" dirty="0"/>
          </a:p>
        </p:txBody>
      </p:sp>
      <p:sp>
        <p:nvSpPr>
          <p:cNvPr id="7" name="6 Dalga"/>
          <p:cNvSpPr/>
          <p:nvPr/>
        </p:nvSpPr>
        <p:spPr>
          <a:xfrm>
            <a:off x="287016" y="2204864"/>
            <a:ext cx="8856984" cy="864096"/>
          </a:xfrm>
          <a:prstGeom prst="wave">
            <a:avLst>
              <a:gd name="adj1" fmla="val 20000"/>
              <a:gd name="adj2" fmla="val 6928"/>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tr-TR" b="1" dirty="0" smtClean="0"/>
              <a:t>SNOW RELİABLE ALAN NEDİR ?</a:t>
            </a:r>
            <a:endParaRPr lang="tr-TR" b="1" dirty="0"/>
          </a:p>
        </p:txBody>
      </p:sp>
      <p:sp>
        <p:nvSpPr>
          <p:cNvPr id="10" name="9 Metin kutusu"/>
          <p:cNvSpPr txBox="1"/>
          <p:nvPr/>
        </p:nvSpPr>
        <p:spPr>
          <a:xfrm>
            <a:off x="0" y="4797153"/>
            <a:ext cx="9144000" cy="175432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b="1" dirty="0" smtClean="0"/>
              <a:t>ON KIŞ SEZONUN YEDİSİNDE 1 ARALIK -15 NİSAN  TARİHLERİ ARASINDA Kİ EN AZ 100 GÜNLÜK  SÜRE  BOYUNCA 50 CM KAR YÜKSEKLİĞİNİ  KORUYA BİLEN BÖLGELER  SNOW RELİABLE OLARAK  TANIMLANIR.</a:t>
            </a:r>
          </a:p>
          <a:p>
            <a:r>
              <a:rPr lang="tr-TR" b="1" dirty="0" smtClean="0"/>
              <a:t>BU DURUMDA DÜŞÜK RAKIMDAKİ KAYAK MERKEZLERİ GLOBAL ISINMANIN İLK KURBANLARI OLACAK .</a:t>
            </a:r>
          </a:p>
          <a:p>
            <a:endParaRPr lang="tr-TR"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95537" y="404665"/>
            <a:ext cx="842493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b="1" dirty="0" smtClean="0"/>
              <a:t>KONUN ELE ALINDIĞI EN ÖNEMLİ TOPLANTILARDAN BİRİ 2003 YILINDA İTALYALIN TURİN KENTİNDE YAPILAN  DÜNYA  SPOR  VE ÇEVRE KONUNU  KONFERANSTI KATILIMCILAR MEVCUT DURUM İLE GELECEKLE İLGİLİ ÇEŞİTLİ SENARYOLARI DİLE GETİRDİLER.  </a:t>
            </a:r>
            <a:endParaRPr lang="tr-TR" b="1" dirty="0"/>
          </a:p>
        </p:txBody>
      </p:sp>
      <p:sp>
        <p:nvSpPr>
          <p:cNvPr id="7" name="6 Dikdörtgen"/>
          <p:cNvSpPr/>
          <p:nvPr/>
        </p:nvSpPr>
        <p:spPr>
          <a:xfrm>
            <a:off x="4283968" y="2060848"/>
            <a:ext cx="4499992" cy="152349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b="1" dirty="0" smtClean="0"/>
              <a:t>AVUSTURYA’NIN SNOW RELİABİLİTY  KAR ÇİZGİSİ GELECEK 30 - 50 YIL İÇİNDE 300 METRE YÜKSELECEĞİ VE AUSTURYANIN BATI VE MERKEZ BÖLGESİNDE BİR ÇOK SKİ RESORT  EKONOMİSİNİ KAYBEDECEK.</a:t>
            </a:r>
            <a:endParaRPr lang="tr-TR" b="1" dirty="0"/>
          </a:p>
        </p:txBody>
      </p:sp>
      <p:pic>
        <p:nvPicPr>
          <p:cNvPr id="8" name="7 Resim" descr="Resim1.jpg"/>
          <p:cNvPicPr>
            <a:picLocks noChangeAspect="1"/>
          </p:cNvPicPr>
          <p:nvPr/>
        </p:nvPicPr>
        <p:blipFill>
          <a:blip r:embed="rId2" cstate="print"/>
          <a:stretch>
            <a:fillRect/>
          </a:stretch>
        </p:blipFill>
        <p:spPr>
          <a:xfrm>
            <a:off x="395536" y="2060849"/>
            <a:ext cx="3610853" cy="4464496"/>
          </a:xfrm>
          <a:prstGeom prst="rect">
            <a:avLst/>
          </a:prstGeom>
          <a:ln/>
        </p:spPr>
        <p:style>
          <a:lnRef idx="2">
            <a:schemeClr val="accent2"/>
          </a:lnRef>
          <a:fillRef idx="1">
            <a:schemeClr val="lt1"/>
          </a:fillRef>
          <a:effectRef idx="0">
            <a:schemeClr val="accent2"/>
          </a:effectRef>
          <a:fontRef idx="minor">
            <a:schemeClr val="dk1"/>
          </a:fontRef>
        </p:style>
      </p:pic>
      <p:sp>
        <p:nvSpPr>
          <p:cNvPr id="9" name="8 Dikdörtgen"/>
          <p:cNvSpPr/>
          <p:nvPr/>
        </p:nvSpPr>
        <p:spPr>
          <a:xfrm>
            <a:off x="4355976" y="3717032"/>
            <a:ext cx="4392488"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endParaRPr lang="tr-TR" b="1" dirty="0" smtClean="0"/>
          </a:p>
          <a:p>
            <a:r>
              <a:rPr lang="tr-TR" b="1" dirty="0" smtClean="0"/>
              <a:t>İTALYADA KIŞ SPORLARI MERKEZLERİNİN YARISI 1300 METRENİN ALTINDA BU MERKEZLERİN ÇOĞU GÜNÜMÜZDE BİLE YETERSİZ KAR YAĞIŞI İLE LİGLİ PROBLEMLERLE KARŞI KARŞIYALAR.EGER SNOW RELİABLE KAR ÇİZGİSİ 1500 METREYE YÜKSELİRSE BİR ÇOK SKİ REASORT  EKONOMİK OLARAK VARLIĞINI KORUYAMAYACAK</a:t>
            </a:r>
            <a:endParaRPr lang="tr-TR"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216024" y="44625"/>
            <a:ext cx="8892480" cy="2585323"/>
          </a:xfrm>
          <a:prstGeom prst="rect">
            <a:avLst/>
          </a:prstGeom>
          <a:noFill/>
        </p:spPr>
        <p:txBody>
          <a:bodyPr wrap="square" rtlCol="0">
            <a:spAutoFit/>
          </a:bodyPr>
          <a:lstStyle/>
          <a:p>
            <a:r>
              <a:rPr lang="tr-TR" b="1" dirty="0" smtClean="0"/>
              <a:t>ALMANYADAKİ SKİ  RESORTLERİN ÇOĞU NİSPETEN DÜŞÜK RAKIMLARDA ÇALIŞMALARIN ÇOĞU TİPİK BİR KIŞ SPORLARI ÜLKESİ OLAN İSVİÇRE ÜZERİNE ODAKLANDI. ŞU ANDA İSVİÇRENİN 230 SKİ REASORT ‘DEN %85 ‘i SNOW RELİBE OLARAK SINIFLANDIRINMAKTADIR.  BU BÖLGELER 1200 METRENİN ÜZERİNDEKİ </a:t>
            </a:r>
            <a:r>
              <a:rPr lang="tr-TR" b="1" dirty="0" smtClean="0"/>
              <a:t>BÖLGELER. </a:t>
            </a:r>
            <a:r>
              <a:rPr lang="tr-TR" b="1" dirty="0" smtClean="0"/>
              <a:t>BİR SENARYOYA  GÖRE  50 YIL SONRA SNOW  RELİABLE OLARAK SINIFLANDIRILAN BÖLGELER GLOBAL ISINMANIN ETKİSİYLE 1500 METREYE ÇIKACAK VE YETERLİ KAR ALAN BÖLGELERDEKİ SKİ REASORTLERİN SAYISI %63 ‘e DÜŞECEKTİR. EĞER BU ÇİZGİ 1800 METREYE ÇIKARSA KAYAK BÖLGELERİNİN YALNIZCA  % 44’ü  YETERLİ KAR ALABİLECEKTİR. </a:t>
            </a:r>
          </a:p>
          <a:p>
            <a:endParaRPr lang="tr-TR" b="1" dirty="0"/>
          </a:p>
        </p:txBody>
      </p:sp>
      <p:pic>
        <p:nvPicPr>
          <p:cNvPr id="5122" name="Picture 2"/>
          <p:cNvPicPr>
            <a:picLocks noChangeAspect="1" noChangeArrowheads="1"/>
          </p:cNvPicPr>
          <p:nvPr/>
        </p:nvPicPr>
        <p:blipFill>
          <a:blip r:embed="rId2" cstate="print"/>
          <a:srcRect/>
          <a:stretch>
            <a:fillRect/>
          </a:stretch>
        </p:blipFill>
        <p:spPr bwMode="auto">
          <a:xfrm>
            <a:off x="323528" y="2780928"/>
            <a:ext cx="8640960" cy="3384376"/>
          </a:xfrm>
          <a:prstGeom prst="rect">
            <a:avLst/>
          </a:prstGeom>
          <a:ln>
            <a:headEnd/>
            <a:tailEnd/>
          </a:ln>
        </p:spPr>
        <p:style>
          <a:lnRef idx="3">
            <a:schemeClr val="lt1"/>
          </a:lnRef>
          <a:fillRef idx="1">
            <a:schemeClr val="accent2"/>
          </a:fillRef>
          <a:effectRef idx="1">
            <a:schemeClr val="accent2"/>
          </a:effectRef>
          <a:fontRef idx="minor">
            <a:schemeClr val="lt1"/>
          </a:fontRef>
        </p:style>
      </p:pic>
      <p:pic>
        <p:nvPicPr>
          <p:cNvPr id="5123" name="Picture 3"/>
          <p:cNvPicPr>
            <a:picLocks noChangeAspect="1" noChangeArrowheads="1"/>
          </p:cNvPicPr>
          <p:nvPr/>
        </p:nvPicPr>
        <p:blipFill>
          <a:blip r:embed="rId3" cstate="print"/>
          <a:srcRect/>
          <a:stretch>
            <a:fillRect/>
          </a:stretch>
        </p:blipFill>
        <p:spPr bwMode="auto">
          <a:xfrm>
            <a:off x="3131840" y="6381328"/>
            <a:ext cx="3312368" cy="28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188641"/>
            <a:ext cx="9144000" cy="707886"/>
          </a:xfrm>
          <a:prstGeom prst="rect">
            <a:avLst/>
          </a:prstGeom>
        </p:spPr>
        <p:style>
          <a:lnRef idx="1">
            <a:schemeClr val="accent1"/>
          </a:lnRef>
          <a:fillRef idx="1002">
            <a:schemeClr val="dk2"/>
          </a:fillRef>
          <a:effectRef idx="1">
            <a:schemeClr val="accent1"/>
          </a:effectRef>
          <a:fontRef idx="minor">
            <a:schemeClr val="dk1"/>
          </a:fontRef>
        </p:style>
        <p:txBody>
          <a:bodyPr wrap="square" rtlCol="0">
            <a:spAutoFit/>
          </a:bodyPr>
          <a:lstStyle/>
          <a:p>
            <a:r>
              <a:rPr lang="tr-TR" sz="2000" b="1" dirty="0" smtClean="0">
                <a:solidFill>
                  <a:schemeClr val="bg1"/>
                </a:solidFill>
              </a:rPr>
              <a:t> Alplerdeki </a:t>
            </a:r>
            <a:r>
              <a:rPr lang="tr-TR" sz="2000" b="1" dirty="0" err="1" smtClean="0">
                <a:solidFill>
                  <a:schemeClr val="bg1"/>
                </a:solidFill>
              </a:rPr>
              <a:t>snow</a:t>
            </a:r>
            <a:r>
              <a:rPr lang="tr-TR" sz="2000" b="1" dirty="0" smtClean="0">
                <a:solidFill>
                  <a:schemeClr val="bg1"/>
                </a:solidFill>
              </a:rPr>
              <a:t> </a:t>
            </a:r>
            <a:r>
              <a:rPr lang="tr-TR" sz="2000" b="1" dirty="0" err="1" smtClean="0">
                <a:solidFill>
                  <a:schemeClr val="bg1"/>
                </a:solidFill>
              </a:rPr>
              <a:t>relibe</a:t>
            </a:r>
            <a:r>
              <a:rPr lang="tr-TR" sz="2000" b="1" dirty="0" smtClean="0">
                <a:solidFill>
                  <a:schemeClr val="bg1"/>
                </a:solidFill>
              </a:rPr>
              <a:t> ski </a:t>
            </a:r>
            <a:r>
              <a:rPr lang="tr-TR" sz="2000" b="1" dirty="0" err="1" smtClean="0">
                <a:solidFill>
                  <a:schemeClr val="bg1"/>
                </a:solidFill>
              </a:rPr>
              <a:t>resorts</a:t>
            </a:r>
            <a:r>
              <a:rPr lang="tr-TR" sz="2000" b="1" dirty="0" smtClean="0">
                <a:solidFill>
                  <a:schemeClr val="bg1"/>
                </a:solidFill>
              </a:rPr>
              <a:t> sayısının  sıcaklık artışıyla ilişkisi  gösterilmektedir. (İSVİÇRE, FRANSA, İTALYA, AUSTURYA  ve ALMANYA)</a:t>
            </a:r>
            <a:endParaRPr lang="tr-TR" sz="2000" b="1" dirty="0">
              <a:solidFill>
                <a:schemeClr val="bg1"/>
              </a:solidFill>
            </a:endParaRPr>
          </a:p>
        </p:txBody>
      </p:sp>
      <p:pic>
        <p:nvPicPr>
          <p:cNvPr id="6146" name="Picture 2"/>
          <p:cNvPicPr>
            <a:picLocks noChangeAspect="1" noChangeArrowheads="1"/>
          </p:cNvPicPr>
          <p:nvPr/>
        </p:nvPicPr>
        <p:blipFill>
          <a:blip r:embed="rId2" cstate="print"/>
          <a:srcRect b="29730"/>
          <a:stretch>
            <a:fillRect/>
          </a:stretch>
        </p:blipFill>
        <p:spPr bwMode="auto">
          <a:xfrm>
            <a:off x="1043608" y="1268760"/>
            <a:ext cx="6480720"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1122</TotalTime>
  <Words>890</Words>
  <Application>Microsoft Office PowerPoint</Application>
  <PresentationFormat>Ekran Gösterisi (4:3)</PresentationFormat>
  <Paragraphs>98</Paragraphs>
  <Slides>29</Slides>
  <Notes>0</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hp</dc:creator>
  <cp:lastModifiedBy>hp</cp:lastModifiedBy>
  <cp:revision>55</cp:revision>
  <dcterms:created xsi:type="dcterms:W3CDTF">2011-01-19T09:08:57Z</dcterms:created>
  <dcterms:modified xsi:type="dcterms:W3CDTF">2011-01-24T09:55:26Z</dcterms:modified>
</cp:coreProperties>
</file>