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7"/>
  </p:notesMasterIdLst>
  <p:handoutMasterIdLst>
    <p:handoutMasterId r:id="rId48"/>
  </p:handoutMasterIdLst>
  <p:sldIdLst>
    <p:sldId id="257" r:id="rId2"/>
    <p:sldId id="316" r:id="rId3"/>
    <p:sldId id="258" r:id="rId4"/>
    <p:sldId id="259" r:id="rId5"/>
    <p:sldId id="260" r:id="rId6"/>
    <p:sldId id="296" r:id="rId7"/>
    <p:sldId id="309" r:id="rId8"/>
    <p:sldId id="282" r:id="rId9"/>
    <p:sldId id="283" r:id="rId10"/>
    <p:sldId id="284" r:id="rId11"/>
    <p:sldId id="298" r:id="rId12"/>
    <p:sldId id="285" r:id="rId13"/>
    <p:sldId id="286" r:id="rId14"/>
    <p:sldId id="288" r:id="rId15"/>
    <p:sldId id="299" r:id="rId16"/>
    <p:sldId id="289" r:id="rId17"/>
    <p:sldId id="290" r:id="rId18"/>
    <p:sldId id="291" r:id="rId19"/>
    <p:sldId id="301" r:id="rId20"/>
    <p:sldId id="293" r:id="rId21"/>
    <p:sldId id="307" r:id="rId22"/>
    <p:sldId id="308" r:id="rId23"/>
    <p:sldId id="306" r:id="rId24"/>
    <p:sldId id="311" r:id="rId25"/>
    <p:sldId id="312" r:id="rId26"/>
    <p:sldId id="264" r:id="rId27"/>
    <p:sldId id="265" r:id="rId28"/>
    <p:sldId id="314" r:id="rId29"/>
    <p:sldId id="269" r:id="rId30"/>
    <p:sldId id="303" r:id="rId31"/>
    <p:sldId id="271" r:id="rId32"/>
    <p:sldId id="304" r:id="rId33"/>
    <p:sldId id="272" r:id="rId34"/>
    <p:sldId id="297" r:id="rId35"/>
    <p:sldId id="315" r:id="rId36"/>
    <p:sldId id="319" r:id="rId37"/>
    <p:sldId id="274" r:id="rId38"/>
    <p:sldId id="318" r:id="rId39"/>
    <p:sldId id="305" r:id="rId40"/>
    <p:sldId id="275" r:id="rId41"/>
    <p:sldId id="277" r:id="rId42"/>
    <p:sldId id="281" r:id="rId43"/>
    <p:sldId id="279" r:id="rId44"/>
    <p:sldId id="317" r:id="rId45"/>
    <p:sldId id="280" r:id="rId46"/>
  </p:sldIdLst>
  <p:sldSz cx="9144000" cy="666115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714" autoAdjust="0"/>
  </p:normalViewPr>
  <p:slideViewPr>
    <p:cSldViewPr>
      <p:cViewPr varScale="1">
        <p:scale>
          <a:sx n="80" d="100"/>
          <a:sy n="80" d="100"/>
        </p:scale>
        <p:origin x="-1464" y="-90"/>
      </p:cViewPr>
      <p:guideLst>
        <p:guide orient="horz" pos="209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50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8D37F-35A0-45C7-9EB8-31506993A73A}" type="datetimeFigureOut">
              <a:rPr lang="en-CA" smtClean="0"/>
              <a:pPr/>
              <a:t>25/01/2011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BD882-2EB4-485F-B909-13169F2E197C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EE5B0-B38F-482D-9E6C-C6187249E867}" type="datetimeFigureOut">
              <a:rPr lang="en-CA" smtClean="0"/>
              <a:pPr/>
              <a:t>25/01/2011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74738" y="685800"/>
            <a:ext cx="4708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56938-6598-41C7-96A1-1E3ABE700AD5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4738" y="685800"/>
            <a:ext cx="47085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56938-6598-41C7-96A1-1E3ABE700AD5}" type="slidenum">
              <a:rPr lang="en-CA" smtClean="0"/>
              <a:pPr/>
              <a:t>33</a:t>
            </a:fld>
            <a:endParaRPr lang="en-CA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4738" y="685800"/>
            <a:ext cx="47085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56938-6598-41C7-96A1-1E3ABE700AD5}" type="slidenum">
              <a:rPr lang="en-CA" smtClean="0"/>
              <a:pPr/>
              <a:t>37</a:t>
            </a:fld>
            <a:endParaRPr lang="en-CA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4738" y="685800"/>
            <a:ext cx="47085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56938-6598-41C7-96A1-1E3ABE700AD5}" type="slidenum">
              <a:rPr lang="en-CA" smtClean="0"/>
              <a:pPr/>
              <a:t>40</a:t>
            </a:fld>
            <a:endParaRPr lang="en-CA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4738" y="685800"/>
            <a:ext cx="47085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56938-6598-41C7-96A1-1E3ABE700AD5}" type="slidenum">
              <a:rPr lang="en-CA" smtClean="0"/>
              <a:pPr/>
              <a:t>41</a:t>
            </a:fld>
            <a:endParaRPr lang="en-CA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4738" y="685800"/>
            <a:ext cx="47085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56938-6598-41C7-96A1-1E3ABE700AD5}" type="slidenum">
              <a:rPr lang="en-CA" smtClean="0"/>
              <a:pPr/>
              <a:t>42</a:t>
            </a:fld>
            <a:endParaRPr lang="en-CA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4738" y="685800"/>
            <a:ext cx="47085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56938-6598-41C7-96A1-1E3ABE700AD5}" type="slidenum">
              <a:rPr lang="en-CA" smtClean="0"/>
              <a:pPr/>
              <a:t>43</a:t>
            </a:fld>
            <a:endParaRPr lang="en-CA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4738" y="685800"/>
            <a:ext cx="47085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56938-6598-41C7-96A1-1E3ABE700AD5}" type="slidenum">
              <a:rPr lang="en-CA" smtClean="0"/>
              <a:pPr/>
              <a:t>45</a:t>
            </a:fld>
            <a:endParaRPr lang="en-C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32230"/>
            <a:ext cx="7851648" cy="1776307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135865"/>
            <a:ext cx="7854696" cy="1702294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A9164-63EC-426E-9FA4-89F2CD4FA2D9}" type="datetime1">
              <a:rPr lang="en-CA" smtClean="0"/>
              <a:pPr/>
              <a:t>25/01/2011</a:t>
            </a:fld>
            <a:endParaRPr lang="en-CA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Dr. Janice A. Harvey  FISU CM</a:t>
            </a:r>
            <a:endParaRPr lang="en-CA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C9F7-E916-4DA9-B9BA-09B8677FBF43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43DD-408C-4A63-A0BA-0FD760FEDEC9}" type="datetime1">
              <a:rPr lang="en-CA" smtClean="0"/>
              <a:pPr/>
              <a:t>25/01/2011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Dr. Janice A. Harvey  FISU CM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C9F7-E916-4DA9-B9BA-09B8677FBF43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88155"/>
            <a:ext cx="2057400" cy="5062166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88155"/>
            <a:ext cx="6019800" cy="50621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5FBDA-1D1D-46C8-80C1-813E30A906C9}" type="datetime1">
              <a:rPr lang="en-CA" smtClean="0"/>
              <a:pPr/>
              <a:t>25/01/2011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Dr. Janice A. Harvey  FISU CM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C9F7-E916-4DA9-B9BA-09B8677FBF43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536" y="683878"/>
            <a:ext cx="8748464" cy="1110192"/>
          </a:xfrm>
        </p:spPr>
        <p:txBody>
          <a:bodyPr>
            <a:noAutofit/>
          </a:bodyPr>
          <a:lstStyle>
            <a:lvl1pPr algn="ctr">
              <a:defRPr sz="4000" b="1" baseline="0"/>
            </a:lvl1pPr>
          </a:lstStyle>
          <a:p>
            <a:r>
              <a:rPr kumimoji="0" lang="en-US" dirty="0" smtClean="0"/>
              <a:t>DOPING CONTROL IN A WINTER GAMES </a:t>
            </a:r>
            <a:br>
              <a:rPr kumimoji="0" lang="en-US" dirty="0" smtClean="0"/>
            </a:br>
            <a:r>
              <a:rPr kumimoji="0" lang="en-US" dirty="0" smtClean="0"/>
              <a:t>An Olympic Perspective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A6D4-EED8-4C99-BEB2-0C9873DBF69C}" type="datetime1">
              <a:rPr lang="en-CA" smtClean="0"/>
              <a:pPr/>
              <a:t>25/01/2011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CA" dirty="0" smtClean="0"/>
              <a:t>Dr. Janice A. Harvey  FISU CM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C9F7-E916-4DA9-B9BA-09B8677FBF43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278941"/>
            <a:ext cx="7772400" cy="1323348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627030"/>
            <a:ext cx="7772400" cy="1466378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4AF6-8159-4861-B120-C97E51810AA7}" type="datetime1">
              <a:rPr lang="en-CA" smtClean="0"/>
              <a:pPr/>
              <a:t>25/01/2011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Dr. Janice A. Harvey  FISU CM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C9F7-E916-4DA9-B9BA-09B8677FBF43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3878"/>
            <a:ext cx="8229600" cy="111019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64971"/>
            <a:ext cx="4038600" cy="4307544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64971"/>
            <a:ext cx="4038600" cy="4307544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6610-889D-4D11-A037-CDFE6D12C037}" type="datetime1">
              <a:rPr lang="en-CA" smtClean="0"/>
              <a:pPr/>
              <a:t>25/01/2011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Dr. Janice A. Harvey  FISU CM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C9F7-E916-4DA9-B9BA-09B8677FBF43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3878"/>
            <a:ext cx="8229600" cy="1110192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1996"/>
            <a:ext cx="4040188" cy="640426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06375"/>
            <a:ext cx="4041775" cy="636047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42421"/>
            <a:ext cx="4040188" cy="3735334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42421"/>
            <a:ext cx="4041775" cy="3735334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3D97-EB77-46EE-A568-50647A49432A}" type="datetime1">
              <a:rPr lang="en-CA" smtClean="0"/>
              <a:pPr/>
              <a:t>25/01/2011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Dr. Janice A. Harvey  FISU CM</a:t>
            </a: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C9F7-E916-4DA9-B9BA-09B8677FBF43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3878"/>
            <a:ext cx="8305800" cy="1110192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14C3-C201-4F10-8672-887555F1B135}" type="datetime1">
              <a:rPr lang="en-CA" smtClean="0"/>
              <a:pPr/>
              <a:t>25/01/2011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Dr. Janice A. Harvey  FISU CM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C9F7-E916-4DA9-B9BA-09B8677FBF43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7D236-5EF5-451A-BAE5-BBB18E65E161}" type="datetime1">
              <a:rPr lang="en-CA" smtClean="0"/>
              <a:pPr/>
              <a:t>25/01/2011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Dr. Janice A. Harvey  FISU CM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C9F7-E916-4DA9-B9BA-09B8677FBF43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99588"/>
            <a:ext cx="2743200" cy="1128695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28281"/>
            <a:ext cx="2743200" cy="4440767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28281"/>
            <a:ext cx="5111750" cy="4440767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2F68F-FDA6-4D3F-BCBE-B6F4A3209AE6}" type="datetime1">
              <a:rPr lang="en-CA" smtClean="0"/>
              <a:pPr/>
              <a:t>25/01/2011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Dr. Janice A. Harvey  FISU CM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C9F7-E916-4DA9-B9BA-09B8677FBF43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076271"/>
            <a:ext cx="5257800" cy="399669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205924"/>
            <a:ext cx="155448" cy="1509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212"/>
            <a:ext cx="2212848" cy="1537194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747589"/>
            <a:ext cx="2209800" cy="2116765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24DD0-CC91-4461-BC6C-DC8B3142323F}" type="datetime1">
              <a:rPr lang="en-CA" smtClean="0"/>
              <a:pPr/>
              <a:t>25/01/2011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Dr. Janice A. Harvey  FISU CM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173899"/>
            <a:ext cx="609600" cy="354645"/>
          </a:xfrm>
        </p:spPr>
        <p:txBody>
          <a:bodyPr/>
          <a:lstStyle/>
          <a:p>
            <a:fld id="{CF2CC9F7-E916-4DA9-B9BA-09B8677FBF43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65087"/>
            <a:ext cx="4617720" cy="3819059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649642"/>
            <a:ext cx="9163050" cy="101150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041293"/>
            <a:ext cx="4762500" cy="61985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6939"/>
            <a:ext cx="9163050" cy="101150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6938"/>
            <a:ext cx="4762500" cy="61985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683878"/>
            <a:ext cx="8229600" cy="111019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879925"/>
            <a:ext cx="8229600" cy="42631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173899"/>
            <a:ext cx="2133600" cy="35464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E803D8-65AD-4DC8-AA9E-1F7C5B741B93}" type="datetime1">
              <a:rPr lang="en-CA" smtClean="0"/>
              <a:pPr/>
              <a:t>25/01/2011</a:t>
            </a:fld>
            <a:endParaRPr lang="en-CA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173899"/>
            <a:ext cx="3352800" cy="35464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CA" dirty="0" smtClean="0"/>
              <a:t>Dr. Janice A. Harvey  FISU CM</a:t>
            </a:r>
            <a:endParaRPr lang="en-CA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173899"/>
            <a:ext cx="762000" cy="35464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2CC9F7-E916-4DA9-B9BA-09B8677FBF43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196598"/>
            <a:ext cx="9180548" cy="630589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ces.ca/vancouver2010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baldro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A" b="1" dirty="0" smtClean="0">
                <a:solidFill>
                  <a:schemeClr val="tx1"/>
                </a:solidFill>
              </a:rPr>
              <a:t>DOPING CONTROL IN A WINTER GAMES</a:t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sz="4000" b="1" dirty="0" smtClean="0">
                <a:solidFill>
                  <a:schemeClr val="tx1"/>
                </a:solidFill>
              </a:rPr>
              <a:t>AN OLYMPIC PERSPECTIVE</a:t>
            </a:r>
            <a:endParaRPr lang="en-CA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CA" dirty="0"/>
          </a:p>
          <a:p>
            <a:pPr>
              <a:buNone/>
            </a:pPr>
            <a:endParaRPr lang="en-CA" sz="4300" dirty="0"/>
          </a:p>
          <a:p>
            <a:endParaRPr lang="en-CA" sz="3400" dirty="0"/>
          </a:p>
          <a:p>
            <a:endParaRPr lang="en-CA" b="1" dirty="0"/>
          </a:p>
          <a:p>
            <a:endParaRPr lang="en-CA" dirty="0"/>
          </a:p>
        </p:txBody>
      </p:sp>
      <p:pic>
        <p:nvPicPr>
          <p:cNvPr id="4" name="Picture 3" descr="DSC014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3474591"/>
            <a:ext cx="4968552" cy="2664296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580112" y="6066879"/>
            <a:ext cx="3352800" cy="389657"/>
          </a:xfrm>
        </p:spPr>
        <p:txBody>
          <a:bodyPr/>
          <a:lstStyle/>
          <a:p>
            <a:pPr algn="r"/>
            <a:r>
              <a:rPr lang="en-CA" b="1" dirty="0" smtClean="0"/>
              <a:t>Dr. Janice A. Harvey  FISU CM</a:t>
            </a:r>
            <a:endParaRPr lang="en-C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600" b="1" dirty="0" smtClean="0"/>
              <a:t>DOPING CONTROL IN A WINTER GAMES</a:t>
            </a:r>
            <a:br>
              <a:rPr lang="en-CA" sz="3600" b="1" dirty="0" smtClean="0"/>
            </a:br>
            <a:r>
              <a:rPr lang="en-CA" sz="3600" b="1" dirty="0" smtClean="0"/>
              <a:t> AN OLYMPIC PERSPECTIVE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sz="3600" b="1" dirty="0"/>
              <a:t>Anti-Doping Program</a:t>
            </a:r>
            <a:r>
              <a:rPr lang="en-CA" sz="3600" b="1" dirty="0" smtClean="0"/>
              <a:t>:</a:t>
            </a:r>
          </a:p>
          <a:p>
            <a:r>
              <a:rPr lang="en-CA" b="1" dirty="0" smtClean="0"/>
              <a:t>2157</a:t>
            </a:r>
            <a:r>
              <a:rPr lang="en-CA" dirty="0" smtClean="0"/>
              <a:t> </a:t>
            </a:r>
            <a:r>
              <a:rPr lang="en-CA" dirty="0"/>
              <a:t>tests at the </a:t>
            </a:r>
            <a:r>
              <a:rPr lang="en-CA" dirty="0" smtClean="0"/>
              <a:t>Olympics</a:t>
            </a:r>
          </a:p>
          <a:p>
            <a:pPr>
              <a:buNone/>
            </a:pPr>
            <a:endParaRPr lang="en-CA" dirty="0" smtClean="0"/>
          </a:p>
          <a:p>
            <a:r>
              <a:rPr lang="en-CA" b="1" dirty="0" smtClean="0"/>
              <a:t>444</a:t>
            </a:r>
            <a:r>
              <a:rPr lang="en-CA" dirty="0" smtClean="0"/>
              <a:t> </a:t>
            </a:r>
            <a:r>
              <a:rPr lang="en-CA" dirty="0"/>
              <a:t>tests at </a:t>
            </a:r>
            <a:r>
              <a:rPr lang="en-CA" dirty="0" smtClean="0"/>
              <a:t>the Paralympics </a:t>
            </a:r>
            <a:r>
              <a:rPr lang="en-CA" dirty="0"/>
              <a:t>(</a:t>
            </a:r>
            <a:r>
              <a:rPr lang="en-CA" b="1" dirty="0"/>
              <a:t>both</a:t>
            </a:r>
            <a:r>
              <a:rPr lang="en-CA" dirty="0"/>
              <a:t> </a:t>
            </a:r>
            <a:r>
              <a:rPr lang="en-CA" dirty="0" smtClean="0"/>
              <a:t>blood and </a:t>
            </a:r>
            <a:r>
              <a:rPr lang="en-CA" dirty="0"/>
              <a:t>urine </a:t>
            </a:r>
            <a:r>
              <a:rPr lang="en-CA" dirty="0" smtClean="0"/>
              <a:t>)</a:t>
            </a:r>
            <a:endParaRPr lang="en-CA" dirty="0"/>
          </a:p>
        </p:txBody>
      </p:sp>
      <p:pic>
        <p:nvPicPr>
          <p:cNvPr id="6" name="Content Placeholder 5" descr="DSC0150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504281"/>
            <a:ext cx="4038600" cy="302895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CA" dirty="0" smtClean="0"/>
              <a:t>Dr. Janice A. Harvey  FISU CM</a:t>
            </a:r>
            <a:endParaRPr lang="en-CA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DOPING CONTROL IN A WINTER GAMES </a:t>
            </a:r>
            <a:br>
              <a:rPr lang="en-CA" b="1" dirty="0" smtClean="0"/>
            </a:br>
            <a:r>
              <a:rPr lang="en-CA" b="1" dirty="0" smtClean="0"/>
              <a:t> AN OLYMPIC PERSPECTIVE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01695"/>
            <a:ext cx="8229600" cy="4396051"/>
          </a:xfrm>
        </p:spPr>
        <p:txBody>
          <a:bodyPr>
            <a:normAutofit lnSpcReduction="10000"/>
          </a:bodyPr>
          <a:lstStyle/>
          <a:p>
            <a:r>
              <a:rPr lang="en-CA" sz="3600" b="1" dirty="0" smtClean="0"/>
              <a:t>Anti-Doping Program: Detection and Deterrence</a:t>
            </a:r>
          </a:p>
          <a:p>
            <a:pPr>
              <a:buNone/>
            </a:pPr>
            <a:endParaRPr lang="en-CA" b="1" dirty="0" smtClean="0"/>
          </a:p>
          <a:p>
            <a:r>
              <a:rPr lang="en-CA" dirty="0" smtClean="0"/>
              <a:t>Testing conducted </a:t>
            </a:r>
            <a:r>
              <a:rPr lang="en-CA" b="1" dirty="0" smtClean="0"/>
              <a:t>anytime,</a:t>
            </a:r>
            <a:r>
              <a:rPr lang="en-CA" dirty="0" smtClean="0"/>
              <a:t> </a:t>
            </a:r>
            <a:r>
              <a:rPr lang="en-CA" b="1" dirty="0" smtClean="0"/>
              <a:t>anywhere</a:t>
            </a:r>
            <a:r>
              <a:rPr lang="en-CA" dirty="0" smtClean="0"/>
              <a:t> from Feb 4-</a:t>
            </a:r>
          </a:p>
          <a:p>
            <a:pPr>
              <a:buNone/>
            </a:pPr>
            <a:r>
              <a:rPr lang="en-CA" dirty="0" smtClean="0"/>
              <a:t>	28 and March 6 – March 21, 2010</a:t>
            </a:r>
          </a:p>
          <a:p>
            <a:r>
              <a:rPr lang="en-CA" dirty="0" smtClean="0"/>
              <a:t>Intelligence based, targeted testing – (use of</a:t>
            </a:r>
          </a:p>
          <a:p>
            <a:pPr>
              <a:buNone/>
            </a:pPr>
            <a:r>
              <a:rPr lang="en-CA" dirty="0" smtClean="0"/>
              <a:t>	</a:t>
            </a:r>
            <a:r>
              <a:rPr lang="en-CA" b="1" dirty="0" smtClean="0"/>
              <a:t>ADAMS</a:t>
            </a:r>
            <a:r>
              <a:rPr lang="en-CA" dirty="0" smtClean="0"/>
              <a:t> and </a:t>
            </a:r>
            <a:r>
              <a:rPr lang="en-CA" b="1" dirty="0" smtClean="0"/>
              <a:t>Athlete Whereabouts Program</a:t>
            </a:r>
            <a:r>
              <a:rPr lang="en-CA" dirty="0" smtClean="0"/>
              <a:t>)</a:t>
            </a:r>
          </a:p>
          <a:p>
            <a:r>
              <a:rPr lang="en-CA" dirty="0" smtClean="0"/>
              <a:t>Significant cooperation with WADA and</a:t>
            </a:r>
          </a:p>
          <a:p>
            <a:pPr>
              <a:buNone/>
            </a:pPr>
            <a:r>
              <a:rPr lang="en-CA" dirty="0" smtClean="0"/>
              <a:t>	International Federations</a:t>
            </a:r>
          </a:p>
          <a:p>
            <a:endParaRPr lang="en-CA" b="1" dirty="0" smtClean="0"/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52120" y="6138887"/>
            <a:ext cx="3352800" cy="354645"/>
          </a:xfrm>
        </p:spPr>
        <p:txBody>
          <a:bodyPr/>
          <a:lstStyle/>
          <a:p>
            <a:pPr algn="r"/>
            <a:r>
              <a:rPr lang="en-CA" dirty="0" smtClean="0"/>
              <a:t>Dr. Janice A. Harvey  FISU CM</a:t>
            </a:r>
            <a:endParaRPr lang="en-CA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600" b="1" dirty="0" smtClean="0"/>
              <a:t>DOPING CONTROL IN A WINTER GAMES</a:t>
            </a:r>
            <a:br>
              <a:rPr lang="en-CA" sz="3600" b="1" dirty="0" smtClean="0"/>
            </a:br>
            <a:r>
              <a:rPr lang="en-CA" sz="3600" b="1" dirty="0" smtClean="0"/>
              <a:t> AN OLYMPIC PERSPECTIVE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CA" sz="3000" b="1" dirty="0" smtClean="0"/>
              <a:t>Vancouver 2010 Olympic </a:t>
            </a:r>
            <a:r>
              <a:rPr lang="en-CA" sz="3000" b="1" dirty="0"/>
              <a:t>Games </a:t>
            </a:r>
            <a:r>
              <a:rPr lang="en-CA" sz="3000" b="1" dirty="0" smtClean="0"/>
              <a:t>Summary</a:t>
            </a:r>
          </a:p>
          <a:p>
            <a:pPr>
              <a:buNone/>
            </a:pPr>
            <a:endParaRPr lang="en-CA" sz="3000" b="1" dirty="0" smtClean="0"/>
          </a:p>
          <a:p>
            <a:pPr algn="ctr"/>
            <a:r>
              <a:rPr lang="en-CA" b="1" dirty="0" smtClean="0"/>
              <a:t>15 </a:t>
            </a:r>
            <a:r>
              <a:rPr lang="en-CA" dirty="0" smtClean="0"/>
              <a:t>Olympic disciplines</a:t>
            </a:r>
            <a:r>
              <a:rPr lang="en-CA" b="1" dirty="0" smtClean="0"/>
              <a:t>: 2157 tests</a:t>
            </a:r>
          </a:p>
          <a:p>
            <a:pPr algn="ctr"/>
            <a:endParaRPr lang="en-CA" b="1" dirty="0" smtClean="0"/>
          </a:p>
          <a:p>
            <a:pPr algn="ctr"/>
            <a:r>
              <a:rPr lang="en-CA" sz="3000" b="1" dirty="0" smtClean="0"/>
              <a:t>878</a:t>
            </a:r>
            <a:r>
              <a:rPr lang="en-CA" sz="2400" b="1" dirty="0" smtClean="0"/>
              <a:t> </a:t>
            </a:r>
            <a:r>
              <a:rPr lang="en-CA" sz="3000" dirty="0" smtClean="0"/>
              <a:t>Pre-competition:</a:t>
            </a:r>
          </a:p>
          <a:p>
            <a:pPr algn="ctr"/>
            <a:r>
              <a:rPr lang="en-CA" sz="2200" dirty="0" smtClean="0"/>
              <a:t>(</a:t>
            </a:r>
            <a:r>
              <a:rPr lang="en-CA" sz="2200" b="1" dirty="0" smtClean="0"/>
              <a:t>632</a:t>
            </a:r>
            <a:r>
              <a:rPr lang="en-CA" sz="2200" dirty="0" smtClean="0"/>
              <a:t> urine / </a:t>
            </a:r>
            <a:r>
              <a:rPr lang="en-CA" sz="2200" b="1" dirty="0" smtClean="0"/>
              <a:t>246 </a:t>
            </a:r>
            <a:r>
              <a:rPr lang="en-CA" sz="2200" dirty="0" smtClean="0"/>
              <a:t>blood</a:t>
            </a:r>
            <a:r>
              <a:rPr lang="en-CA" sz="2600" dirty="0" smtClean="0"/>
              <a:t>)</a:t>
            </a:r>
          </a:p>
          <a:p>
            <a:pPr algn="ctr"/>
            <a:r>
              <a:rPr lang="en-CA" sz="2800" b="1" dirty="0" smtClean="0"/>
              <a:t>1279 </a:t>
            </a:r>
            <a:r>
              <a:rPr lang="en-CA" sz="2800" dirty="0" smtClean="0"/>
              <a:t>Post-competition:</a:t>
            </a:r>
          </a:p>
          <a:p>
            <a:pPr algn="ctr"/>
            <a:r>
              <a:rPr lang="en-CA" sz="2200" b="1" dirty="0" smtClean="0"/>
              <a:t>(1084 </a:t>
            </a:r>
            <a:r>
              <a:rPr lang="en-CA" sz="2200" dirty="0" smtClean="0"/>
              <a:t>urine </a:t>
            </a:r>
            <a:r>
              <a:rPr lang="en-CA" sz="2200" b="1" dirty="0" smtClean="0"/>
              <a:t>/ 195 </a:t>
            </a:r>
            <a:r>
              <a:rPr lang="en-CA" sz="2200" dirty="0" smtClean="0"/>
              <a:t>blood</a:t>
            </a:r>
            <a:r>
              <a:rPr lang="en-CA" sz="2200" b="1" dirty="0" smtClean="0"/>
              <a:t>)</a:t>
            </a:r>
          </a:p>
          <a:p>
            <a:pPr lvl="8">
              <a:buNone/>
            </a:pPr>
            <a:endParaRPr lang="en-CA" dirty="0"/>
          </a:p>
        </p:txBody>
      </p:sp>
      <p:pic>
        <p:nvPicPr>
          <p:cNvPr id="11" name="Content Placeholder 10" descr="DSC0154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504281"/>
            <a:ext cx="4038600" cy="302895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CA" dirty="0" smtClean="0"/>
              <a:t>Dr. Janice A. Harvey  FISU CM</a:t>
            </a:r>
            <a:endParaRPr lang="en-CA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600" b="1" dirty="0" smtClean="0"/>
              <a:t>DOPING CONTROL IN A WINTER GAMES</a:t>
            </a:r>
            <a:br>
              <a:rPr lang="en-CA" sz="3600" b="1" dirty="0" smtClean="0"/>
            </a:br>
            <a:r>
              <a:rPr lang="en-CA" sz="3600" b="1" dirty="0" smtClean="0"/>
              <a:t> AN OLYMPIC PERSPECTIVE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CA" sz="3600" b="1" dirty="0" smtClean="0"/>
              <a:t>IF Blood </a:t>
            </a:r>
            <a:r>
              <a:rPr lang="en-CA" sz="3600" b="1" dirty="0"/>
              <a:t>Screening </a:t>
            </a:r>
            <a:r>
              <a:rPr lang="en-CA" sz="3600" b="1" dirty="0" smtClean="0"/>
              <a:t>Program Summary:</a:t>
            </a:r>
          </a:p>
          <a:p>
            <a:pPr>
              <a:buNone/>
            </a:pPr>
            <a:endParaRPr lang="en-CA" b="1" dirty="0" smtClean="0"/>
          </a:p>
          <a:p>
            <a:r>
              <a:rPr lang="en-CA" b="1" dirty="0" smtClean="0"/>
              <a:t>FIS</a:t>
            </a:r>
            <a:r>
              <a:rPr lang="en-CA" dirty="0" smtClean="0"/>
              <a:t> (X-country + Nordic Combined)  - </a:t>
            </a:r>
            <a:r>
              <a:rPr lang="en-CA" b="1" dirty="0" smtClean="0"/>
              <a:t>345</a:t>
            </a:r>
          </a:p>
          <a:p>
            <a:r>
              <a:rPr lang="en-CA" b="1" dirty="0" smtClean="0"/>
              <a:t>IBU</a:t>
            </a:r>
            <a:r>
              <a:rPr lang="en-CA" dirty="0" smtClean="0"/>
              <a:t> (Biathlon) – </a:t>
            </a:r>
            <a:r>
              <a:rPr lang="en-CA" b="1" dirty="0" smtClean="0"/>
              <a:t>31</a:t>
            </a:r>
          </a:p>
          <a:p>
            <a:r>
              <a:rPr lang="en-CA" b="1" dirty="0" smtClean="0"/>
              <a:t>ISU </a:t>
            </a:r>
            <a:r>
              <a:rPr lang="en-CA" dirty="0" smtClean="0"/>
              <a:t>(Speed Skating + Short Track) – </a:t>
            </a:r>
            <a:r>
              <a:rPr lang="en-CA" b="1" dirty="0" smtClean="0"/>
              <a:t>659</a:t>
            </a:r>
          </a:p>
          <a:p>
            <a:pPr>
              <a:buNone/>
            </a:pPr>
            <a:endParaRPr lang="en-CA" dirty="0" smtClean="0"/>
          </a:p>
          <a:p>
            <a:pPr lvl="1"/>
            <a:r>
              <a:rPr lang="en-CA" sz="3600" b="1" dirty="0" smtClean="0"/>
              <a:t>TOTAL IF samples </a:t>
            </a:r>
            <a:r>
              <a:rPr lang="en-CA" b="1" dirty="0" smtClean="0"/>
              <a:t> </a:t>
            </a:r>
            <a:r>
              <a:rPr lang="en-CA" sz="3300" b="1" dirty="0" smtClean="0"/>
              <a:t>1035</a:t>
            </a:r>
            <a:endParaRPr lang="en-CA" sz="3300" dirty="0"/>
          </a:p>
        </p:txBody>
      </p:sp>
      <p:pic>
        <p:nvPicPr>
          <p:cNvPr id="6" name="Content Placeholder 5" descr="DSC0143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106439"/>
            <a:ext cx="4038600" cy="396044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CA" dirty="0" smtClean="0"/>
              <a:t>Dr. Janice A. Harvey  FISU CM</a:t>
            </a:r>
            <a:endParaRPr lang="en-CA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600" b="1" dirty="0" smtClean="0"/>
              <a:t>DOPING CONTROL IN A WINTER GAMES</a:t>
            </a:r>
            <a:br>
              <a:rPr lang="en-CA" sz="3600" b="1" dirty="0" smtClean="0"/>
            </a:br>
            <a:r>
              <a:rPr lang="en-CA" sz="3600" b="1" dirty="0" smtClean="0"/>
              <a:t> AN OLYMPIC PERSPECTIVE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2178447"/>
            <a:ext cx="4038600" cy="4307544"/>
          </a:xfrm>
        </p:spPr>
        <p:txBody>
          <a:bodyPr>
            <a:normAutofit fontScale="25000" lnSpcReduction="20000"/>
          </a:bodyPr>
          <a:lstStyle/>
          <a:p>
            <a:r>
              <a:rPr lang="en-CA" sz="11100" b="1" dirty="0"/>
              <a:t>Doping Control </a:t>
            </a:r>
            <a:r>
              <a:rPr lang="en-CA" sz="11100" b="1" dirty="0" smtClean="0"/>
              <a:t>Laboratory</a:t>
            </a:r>
          </a:p>
          <a:p>
            <a:pPr>
              <a:buNone/>
            </a:pPr>
            <a:endParaRPr lang="en-CA" sz="7300" b="1" dirty="0" smtClean="0"/>
          </a:p>
          <a:p>
            <a:pPr>
              <a:buNone/>
            </a:pPr>
            <a:endParaRPr lang="en-CA" sz="8600" b="1" dirty="0" smtClean="0"/>
          </a:p>
          <a:p>
            <a:r>
              <a:rPr lang="en-CA" sz="8600" b="1" dirty="0"/>
              <a:t>15,000</a:t>
            </a:r>
            <a:r>
              <a:rPr lang="en-CA" sz="8600" dirty="0"/>
              <a:t> square feet including wet laboratory, </a:t>
            </a:r>
            <a:r>
              <a:rPr lang="en-CA" sz="8600" dirty="0" smtClean="0"/>
              <a:t>instrumentation room </a:t>
            </a:r>
            <a:r>
              <a:rPr lang="en-CA" sz="8600" dirty="0"/>
              <a:t>and office </a:t>
            </a:r>
            <a:r>
              <a:rPr lang="en-CA" sz="8600" dirty="0" smtClean="0"/>
              <a:t>areas</a:t>
            </a:r>
          </a:p>
          <a:p>
            <a:pPr>
              <a:buNone/>
            </a:pPr>
            <a:endParaRPr lang="en-CA" sz="8600" dirty="0"/>
          </a:p>
          <a:p>
            <a:r>
              <a:rPr lang="en-CA" sz="8600" dirty="0" smtClean="0"/>
              <a:t>Latest </a:t>
            </a:r>
            <a:r>
              <a:rPr lang="en-CA" sz="8600" dirty="0"/>
              <a:t>analytical techniques for 2010 Prohibited </a:t>
            </a:r>
            <a:r>
              <a:rPr lang="en-CA" sz="8600" dirty="0" smtClean="0"/>
              <a:t>List - </a:t>
            </a:r>
            <a:r>
              <a:rPr lang="en-CA" sz="8600" b="1" dirty="0" smtClean="0"/>
              <a:t>IRMS</a:t>
            </a:r>
          </a:p>
          <a:p>
            <a:endParaRPr lang="en-CA" sz="8600" dirty="0"/>
          </a:p>
        </p:txBody>
      </p:sp>
      <p:pic>
        <p:nvPicPr>
          <p:cNvPr id="6" name="Content Placeholder 5" descr="DSC0147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504281"/>
            <a:ext cx="4038600" cy="302895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CA" dirty="0" smtClean="0"/>
              <a:t>Dr. Janice A. Harvey  FISU CM</a:t>
            </a:r>
            <a:endParaRPr lang="en-CA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DOPING CONTROL IN A WINTER GAMES</a:t>
            </a:r>
            <a:br>
              <a:rPr lang="en-CA" b="1" dirty="0" smtClean="0"/>
            </a:br>
            <a:r>
              <a:rPr lang="en-CA" b="1" dirty="0" smtClean="0"/>
              <a:t> AN OLYMPIC PERSPECTIVE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31753"/>
            <a:ext cx="8229600" cy="4396051"/>
          </a:xfrm>
        </p:spPr>
        <p:txBody>
          <a:bodyPr>
            <a:normAutofit fontScale="92500" lnSpcReduction="10000"/>
          </a:bodyPr>
          <a:lstStyle/>
          <a:p>
            <a:r>
              <a:rPr lang="en-CA" sz="3900" b="1" dirty="0" smtClean="0"/>
              <a:t>Doping Control Laboratory: Detection and Deterrence</a:t>
            </a:r>
          </a:p>
          <a:p>
            <a:endParaRPr lang="en-CA" dirty="0" smtClean="0"/>
          </a:p>
          <a:p>
            <a:r>
              <a:rPr lang="en-CA" dirty="0" smtClean="0"/>
              <a:t>Urine and blood analysis (</a:t>
            </a:r>
            <a:r>
              <a:rPr lang="en-CA" b="1" dirty="0" smtClean="0"/>
              <a:t>EPO</a:t>
            </a:r>
            <a:r>
              <a:rPr lang="en-CA" dirty="0" smtClean="0"/>
              <a:t>, </a:t>
            </a:r>
            <a:r>
              <a:rPr lang="en-CA" b="1" dirty="0" smtClean="0"/>
              <a:t>CERA</a:t>
            </a:r>
            <a:r>
              <a:rPr lang="en-CA" dirty="0" smtClean="0"/>
              <a:t>, </a:t>
            </a:r>
            <a:r>
              <a:rPr lang="en-CA" b="1" dirty="0" smtClean="0"/>
              <a:t>Insulin, hGH, </a:t>
            </a:r>
          </a:p>
          <a:p>
            <a:pPr>
              <a:buNone/>
            </a:pPr>
            <a:r>
              <a:rPr lang="en-CA" b="1" dirty="0" smtClean="0"/>
              <a:t>	Transfusions/HBOCs, Biological Passport)</a:t>
            </a:r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Most experienced staff and newest equipment of all </a:t>
            </a:r>
            <a:r>
              <a:rPr lang="en-CA" b="1" dirty="0" smtClean="0"/>
              <a:t>35</a:t>
            </a:r>
          </a:p>
          <a:p>
            <a:pPr>
              <a:buNone/>
            </a:pPr>
            <a:r>
              <a:rPr lang="en-CA" dirty="0" smtClean="0"/>
              <a:t>	WADA-accredited laboratories led by Dr. Christiane Ayotte</a:t>
            </a:r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Operating 24/7 during the Testing Period in 2010</a:t>
            </a:r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52120" y="6138887"/>
            <a:ext cx="3352800" cy="354645"/>
          </a:xfrm>
        </p:spPr>
        <p:txBody>
          <a:bodyPr/>
          <a:lstStyle/>
          <a:p>
            <a:pPr algn="r"/>
            <a:r>
              <a:rPr lang="en-CA" dirty="0" smtClean="0"/>
              <a:t>Dr. Janice A. Harvey  FISU CM</a:t>
            </a:r>
            <a:endParaRPr lang="en-CA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600" b="1" dirty="0" smtClean="0"/>
              <a:t>DOPING CONTROL IN A WINTER GAMES </a:t>
            </a:r>
            <a:br>
              <a:rPr lang="en-CA" sz="3600" b="1" dirty="0" smtClean="0"/>
            </a:br>
            <a:r>
              <a:rPr lang="en-CA" sz="3600" b="1" dirty="0" smtClean="0"/>
              <a:t> AN OLYMPIC PERSPECTIVE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CA" sz="12800" b="1" dirty="0" smtClean="0"/>
              <a:t>Anti-Doping Program</a:t>
            </a:r>
          </a:p>
          <a:p>
            <a:pPr>
              <a:buNone/>
            </a:pPr>
            <a:endParaRPr lang="en-CA" dirty="0" smtClean="0"/>
          </a:p>
          <a:p>
            <a:r>
              <a:rPr lang="en-CA" sz="8600" dirty="0" smtClean="0"/>
              <a:t>Cooperation </a:t>
            </a:r>
            <a:r>
              <a:rPr lang="en-CA" sz="8600" dirty="0"/>
              <a:t>with law enforcement </a:t>
            </a:r>
            <a:r>
              <a:rPr lang="en-CA" sz="8600" dirty="0" smtClean="0"/>
              <a:t>agencies</a:t>
            </a:r>
          </a:p>
          <a:p>
            <a:r>
              <a:rPr lang="en-CA" sz="8600" dirty="0" smtClean="0"/>
              <a:t>Integration </a:t>
            </a:r>
            <a:r>
              <a:rPr lang="en-CA" sz="8600" dirty="0"/>
              <a:t>with security, waste management and</a:t>
            </a:r>
          </a:p>
          <a:p>
            <a:pPr>
              <a:buNone/>
            </a:pPr>
            <a:r>
              <a:rPr lang="en-CA" sz="8600" dirty="0" smtClean="0"/>
              <a:t>	cleaning  organizations</a:t>
            </a:r>
          </a:p>
          <a:p>
            <a:r>
              <a:rPr lang="en-CA" sz="8600" dirty="0" smtClean="0"/>
              <a:t>Highly experienced international group of Doping</a:t>
            </a:r>
          </a:p>
          <a:p>
            <a:pPr>
              <a:buNone/>
            </a:pPr>
            <a:r>
              <a:rPr lang="en-CA" sz="8600" dirty="0" smtClean="0"/>
              <a:t>	Control Officers, Blood Collection Officers and</a:t>
            </a:r>
          </a:p>
          <a:p>
            <a:pPr>
              <a:buNone/>
            </a:pPr>
            <a:r>
              <a:rPr lang="en-CA" sz="8600" dirty="0" smtClean="0"/>
              <a:t>	Chaperones (</a:t>
            </a:r>
            <a:r>
              <a:rPr lang="en-CA" sz="8600" b="1" dirty="0" smtClean="0"/>
              <a:t>600</a:t>
            </a:r>
            <a:r>
              <a:rPr lang="en-CA" sz="8600" dirty="0" smtClean="0"/>
              <a:t>)</a:t>
            </a:r>
          </a:p>
          <a:p>
            <a:pPr>
              <a:buNone/>
            </a:pPr>
            <a:endParaRPr lang="en-CA" sz="4500" dirty="0"/>
          </a:p>
        </p:txBody>
      </p:sp>
      <p:pic>
        <p:nvPicPr>
          <p:cNvPr id="6" name="Content Placeholder 5" descr="DSC0152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178447"/>
            <a:ext cx="4038600" cy="388843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CA" dirty="0" smtClean="0"/>
              <a:t>Dr. Janice A. Harvey  FISU CM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600" b="1" dirty="0" smtClean="0"/>
              <a:t>DOPING CONTROL IN A WINTER GAMES</a:t>
            </a:r>
            <a:br>
              <a:rPr lang="en-CA" sz="3600" b="1" dirty="0" smtClean="0"/>
            </a:br>
            <a:r>
              <a:rPr lang="en-CA" sz="3600" b="1" dirty="0" smtClean="0"/>
              <a:t> AN OLYMPIC PERSPECTIVE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endParaRPr lang="en-CA" b="1" i="1" dirty="0" smtClean="0"/>
          </a:p>
          <a:p>
            <a:pPr algn="ctr">
              <a:buNone/>
            </a:pPr>
            <a:r>
              <a:rPr lang="en-CA" sz="4000" b="1" i="1" dirty="0" smtClean="0"/>
              <a:t>“</a:t>
            </a:r>
            <a:r>
              <a:rPr lang="en-CA" sz="4200" b="1" i="1" dirty="0" smtClean="0"/>
              <a:t>Leave </a:t>
            </a:r>
            <a:r>
              <a:rPr lang="en-CA" sz="4200" b="1" i="1" dirty="0"/>
              <a:t>a legacy by developing and</a:t>
            </a:r>
          </a:p>
          <a:p>
            <a:pPr algn="ctr">
              <a:buNone/>
            </a:pPr>
            <a:r>
              <a:rPr lang="en-CA" sz="4200" b="1" i="1" dirty="0"/>
              <a:t>implementing a leading anti-doping program</a:t>
            </a:r>
          </a:p>
          <a:p>
            <a:pPr algn="ctr">
              <a:buNone/>
            </a:pPr>
            <a:r>
              <a:rPr lang="en-CA" sz="4200" b="1" i="1" dirty="0"/>
              <a:t>focusing on pre-games information and</a:t>
            </a:r>
          </a:p>
          <a:p>
            <a:pPr algn="ctr">
              <a:buNone/>
            </a:pPr>
            <a:r>
              <a:rPr lang="en-CA" sz="4200" b="1" i="1" dirty="0"/>
              <a:t>awareness programs to promote the values</a:t>
            </a:r>
          </a:p>
          <a:p>
            <a:pPr algn="ctr">
              <a:buNone/>
            </a:pPr>
            <a:r>
              <a:rPr lang="en-CA" sz="4200" b="1" i="1" dirty="0"/>
              <a:t>of doping free sport</a:t>
            </a:r>
            <a:r>
              <a:rPr lang="en-CA" sz="4000" b="1" i="1" dirty="0" smtClean="0"/>
              <a:t>.”</a:t>
            </a:r>
            <a:endParaRPr lang="en-CA" sz="4000" dirty="0"/>
          </a:p>
        </p:txBody>
      </p:sp>
      <p:pic>
        <p:nvPicPr>
          <p:cNvPr id="6" name="Content Placeholder 5" descr="DSC0142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2250455"/>
            <a:ext cx="4038600" cy="367240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CA" dirty="0" smtClean="0"/>
              <a:t>Dr. Janice A. Harvey  FISU CM</a:t>
            </a:r>
            <a:endParaRPr lang="en-CA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600" b="1" dirty="0" smtClean="0"/>
              <a:t>DOPING CONTROL IN A WINTER GAMES</a:t>
            </a:r>
            <a:br>
              <a:rPr lang="en-CA" sz="3600" b="1" dirty="0" smtClean="0"/>
            </a:br>
            <a:r>
              <a:rPr lang="en-CA" sz="3600" b="1" dirty="0" smtClean="0"/>
              <a:t> AN OLYMPIC PERSPECTIVE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sz="3600" b="1" dirty="0"/>
              <a:t>Anti-Doping Program</a:t>
            </a:r>
            <a:r>
              <a:rPr lang="en-CA" sz="3600" b="1" dirty="0" smtClean="0"/>
              <a:t>: Education </a:t>
            </a:r>
            <a:r>
              <a:rPr lang="en-CA" sz="3600" b="1" dirty="0"/>
              <a:t>and </a:t>
            </a:r>
            <a:r>
              <a:rPr lang="en-CA" sz="3600" b="1" dirty="0" smtClean="0"/>
              <a:t>Resources</a:t>
            </a:r>
          </a:p>
          <a:p>
            <a:pPr>
              <a:buNone/>
            </a:pPr>
            <a:endParaRPr lang="en-CA" sz="3600" b="1" dirty="0" smtClean="0"/>
          </a:p>
          <a:p>
            <a:r>
              <a:rPr lang="en-CA" sz="3100" dirty="0" smtClean="0"/>
              <a:t>Delivery </a:t>
            </a:r>
            <a:r>
              <a:rPr lang="en-CA" sz="3100" dirty="0"/>
              <a:t>of </a:t>
            </a:r>
            <a:r>
              <a:rPr lang="en-CA" sz="3100" b="1" dirty="0"/>
              <a:t>Outreach</a:t>
            </a:r>
            <a:r>
              <a:rPr lang="en-CA" sz="3100" dirty="0"/>
              <a:t>, in partnership with</a:t>
            </a:r>
          </a:p>
          <a:p>
            <a:pPr>
              <a:buNone/>
            </a:pPr>
            <a:r>
              <a:rPr lang="en-CA" sz="3100" dirty="0" smtClean="0"/>
              <a:t>	WADA</a:t>
            </a:r>
            <a:r>
              <a:rPr lang="en-CA" sz="3100" dirty="0"/>
              <a:t>, at Test Events</a:t>
            </a:r>
          </a:p>
          <a:p>
            <a:r>
              <a:rPr lang="en-CA" sz="3100" dirty="0" smtClean="0"/>
              <a:t>Distribute </a:t>
            </a:r>
            <a:r>
              <a:rPr lang="en-CA" sz="3100" dirty="0"/>
              <a:t>anti-doping information</a:t>
            </a:r>
          </a:p>
          <a:p>
            <a:r>
              <a:rPr lang="en-CA" sz="3100" dirty="0" smtClean="0"/>
              <a:t>In-person </a:t>
            </a:r>
            <a:r>
              <a:rPr lang="en-CA" sz="3100" dirty="0"/>
              <a:t>discussions with athletes and </a:t>
            </a:r>
            <a:r>
              <a:rPr lang="en-CA" sz="3100" dirty="0" smtClean="0"/>
              <a:t>support personnel</a:t>
            </a:r>
            <a:endParaRPr lang="en-CA" sz="3100" b="1" dirty="0" smtClean="0"/>
          </a:p>
          <a:p>
            <a:endParaRPr lang="en-CA" dirty="0"/>
          </a:p>
        </p:txBody>
      </p:sp>
      <p:pic>
        <p:nvPicPr>
          <p:cNvPr id="6" name="Content Placeholder 5" descr="DSC0147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178447"/>
            <a:ext cx="4038600" cy="374441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CA" dirty="0" smtClean="0"/>
              <a:t>Dr. Janice A. Harvey  FISU CM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DOPING CONTROL IN A WINTER GAMES </a:t>
            </a:r>
            <a:br>
              <a:rPr lang="en-CA" b="1" dirty="0" smtClean="0"/>
            </a:br>
            <a:r>
              <a:rPr lang="en-CA" b="1" dirty="0" smtClean="0"/>
              <a:t> AN OLYMPIC PERSPECTIVE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71636"/>
            <a:ext cx="8229600" cy="4396051"/>
          </a:xfrm>
        </p:spPr>
        <p:txBody>
          <a:bodyPr>
            <a:normAutofit fontScale="25000" lnSpcReduction="20000"/>
          </a:bodyPr>
          <a:lstStyle/>
          <a:p>
            <a:r>
              <a:rPr lang="en-CA" sz="14400" b="1" dirty="0" smtClean="0"/>
              <a:t>Anti-Doping Program: Education and Resources</a:t>
            </a:r>
          </a:p>
          <a:p>
            <a:pPr>
              <a:buNone/>
            </a:pPr>
            <a:endParaRPr lang="en-CA" sz="9600" dirty="0" smtClean="0"/>
          </a:p>
          <a:p>
            <a:pPr>
              <a:buNone/>
            </a:pPr>
            <a:endParaRPr lang="en-CA" sz="9600" dirty="0" smtClean="0"/>
          </a:p>
          <a:p>
            <a:r>
              <a:rPr lang="en-CA" sz="11200" dirty="0" smtClean="0"/>
              <a:t>Anti-Doping resources provided to NOCs/NPCs in August 2009</a:t>
            </a:r>
          </a:p>
          <a:p>
            <a:pPr>
              <a:buNone/>
            </a:pPr>
            <a:endParaRPr lang="en-CA" sz="11200" dirty="0" smtClean="0"/>
          </a:p>
          <a:p>
            <a:r>
              <a:rPr lang="en-CA" sz="11200" dirty="0" smtClean="0"/>
              <a:t>Specific requirements related to athlete whereabouts outlined in</a:t>
            </a:r>
          </a:p>
          <a:p>
            <a:pPr>
              <a:buNone/>
            </a:pPr>
            <a:r>
              <a:rPr lang="en-CA" sz="11200" dirty="0" smtClean="0"/>
              <a:t>	the IOC and IPC Rules</a:t>
            </a:r>
          </a:p>
          <a:p>
            <a:endParaRPr lang="en-CA" sz="11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52120" y="6138887"/>
            <a:ext cx="3352800" cy="354645"/>
          </a:xfrm>
        </p:spPr>
        <p:txBody>
          <a:bodyPr/>
          <a:lstStyle/>
          <a:p>
            <a:pPr algn="r"/>
            <a:r>
              <a:rPr lang="en-CA" dirty="0" smtClean="0"/>
              <a:t>Dr. Janice A. Harvey  FISU CM</a:t>
            </a:r>
            <a:endParaRPr lang="en-CA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12696"/>
            <a:ext cx="8229600" cy="1110191"/>
          </a:xfrm>
        </p:spPr>
        <p:txBody>
          <a:bodyPr>
            <a:normAutofit fontScale="90000"/>
          </a:bodyPr>
          <a:lstStyle/>
          <a:p>
            <a:r>
              <a:rPr lang="en-CA" b="1" dirty="0" smtClean="0"/>
              <a:t>DOPING CONTROL IN A WINTER GAMES  AN OLYMPIC PERSPECTIVE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41576"/>
            <a:ext cx="8229600" cy="4263136"/>
          </a:xfrm>
        </p:spPr>
        <p:txBody>
          <a:bodyPr>
            <a:normAutofit fontScale="85000" lnSpcReduction="20000"/>
          </a:bodyPr>
          <a:lstStyle/>
          <a:p>
            <a:r>
              <a:rPr lang="en-CA" sz="4200" b="1" dirty="0" smtClean="0"/>
              <a:t>VANOC Anti-Doping Mission</a:t>
            </a:r>
            <a:r>
              <a:rPr lang="en-CA" sz="3600" b="1" dirty="0" smtClean="0"/>
              <a:t>:</a:t>
            </a:r>
          </a:p>
          <a:p>
            <a:pPr>
              <a:buNone/>
            </a:pPr>
            <a:endParaRPr lang="en-CA" sz="3600" dirty="0" smtClean="0"/>
          </a:p>
          <a:p>
            <a:r>
              <a:rPr lang="en-CA" sz="2800" dirty="0" smtClean="0"/>
              <a:t>Deliver a state-of-the-art doping control program at the 2010 Games to ensure all athletes can compete on a level playing field.</a:t>
            </a:r>
          </a:p>
          <a:p>
            <a:endParaRPr lang="en-CA" dirty="0" smtClean="0"/>
          </a:p>
          <a:p>
            <a:r>
              <a:rPr lang="en-CA" sz="2800" dirty="0" smtClean="0"/>
              <a:t>Leave a legacy by developing and implementing a leading anti-doping program focusing on pre-games information and awareness programs to promote the values of doping free sport</a:t>
            </a:r>
            <a:r>
              <a:rPr lang="en-CA" dirty="0" smtClean="0"/>
              <a:t>.</a:t>
            </a:r>
          </a:p>
          <a:p>
            <a:endParaRPr lang="en-CA" dirty="0" smtClean="0"/>
          </a:p>
          <a:p>
            <a:r>
              <a:rPr lang="en-CA" sz="2800" dirty="0" smtClean="0"/>
              <a:t>Doping-free Games</a:t>
            </a:r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80112" y="6138887"/>
            <a:ext cx="3417168" cy="354645"/>
          </a:xfrm>
        </p:spPr>
        <p:txBody>
          <a:bodyPr/>
          <a:lstStyle/>
          <a:p>
            <a:pPr algn="r"/>
            <a:r>
              <a:rPr lang="en-CA" dirty="0" smtClean="0"/>
              <a:t>Dr. Janice A. Harvey  FISU CM</a:t>
            </a:r>
            <a:endParaRPr lang="en-CA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600" b="1" dirty="0" smtClean="0"/>
              <a:t>DOPING CONTROL IN A WINTER GAMES</a:t>
            </a:r>
            <a:br>
              <a:rPr lang="en-CA" sz="3600" b="1" dirty="0" smtClean="0"/>
            </a:br>
            <a:r>
              <a:rPr lang="en-CA" sz="3600" b="1" dirty="0" smtClean="0"/>
              <a:t> AN OLYMPIC PERSPECTIVE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sz="3000" b="1" dirty="0" smtClean="0"/>
              <a:t>Anti-Doping Program: Education and Resources</a:t>
            </a:r>
          </a:p>
          <a:p>
            <a:pPr>
              <a:buNone/>
            </a:pPr>
            <a:endParaRPr lang="en-CA" dirty="0" smtClean="0"/>
          </a:p>
          <a:p>
            <a:r>
              <a:rPr lang="en-CA" sz="2800" dirty="0" smtClean="0"/>
              <a:t>Education </a:t>
            </a:r>
            <a:r>
              <a:rPr lang="en-CA" sz="2800" dirty="0"/>
              <a:t>sessions provided to </a:t>
            </a:r>
            <a:r>
              <a:rPr lang="en-CA" sz="2800" b="1" dirty="0"/>
              <a:t>VANOC</a:t>
            </a:r>
          </a:p>
          <a:p>
            <a:pPr>
              <a:buNone/>
            </a:pPr>
            <a:r>
              <a:rPr lang="en-CA" sz="2800" dirty="0" smtClean="0"/>
              <a:t>	medical </a:t>
            </a:r>
            <a:r>
              <a:rPr lang="en-CA" sz="2800" dirty="0"/>
              <a:t>community</a:t>
            </a:r>
          </a:p>
          <a:p>
            <a:r>
              <a:rPr lang="en-CA" sz="2800" dirty="0" smtClean="0"/>
              <a:t>Resources </a:t>
            </a:r>
            <a:r>
              <a:rPr lang="en-CA" sz="2800" dirty="0"/>
              <a:t>provided to Border Officers and</a:t>
            </a:r>
          </a:p>
          <a:p>
            <a:pPr>
              <a:buNone/>
            </a:pPr>
            <a:r>
              <a:rPr lang="en-CA" sz="2800" dirty="0" smtClean="0"/>
              <a:t>	over </a:t>
            </a:r>
            <a:r>
              <a:rPr lang="en-CA" sz="2800" b="1" dirty="0"/>
              <a:t>6000</a:t>
            </a:r>
            <a:r>
              <a:rPr lang="en-CA" sz="2800" dirty="0"/>
              <a:t> Police </a:t>
            </a:r>
            <a:r>
              <a:rPr lang="en-CA" sz="2800" dirty="0" smtClean="0"/>
              <a:t>Officers</a:t>
            </a:r>
            <a:endParaRPr lang="en-CA" sz="2800" dirty="0"/>
          </a:p>
        </p:txBody>
      </p:sp>
      <p:pic>
        <p:nvPicPr>
          <p:cNvPr id="6" name="Content Placeholder 5" descr="DSC0145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890415"/>
            <a:ext cx="4038600" cy="417646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CA" dirty="0" smtClean="0"/>
              <a:t>Dr. Janice A. Harvey  FISU CM</a:t>
            </a:r>
            <a:endParaRPr lang="en-CA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DOPING CONTROL IN A WINTER GAMES </a:t>
            </a:r>
            <a:br>
              <a:rPr lang="en-CA" b="1" dirty="0" smtClean="0"/>
            </a:br>
            <a:r>
              <a:rPr lang="en-CA" b="1" dirty="0" smtClean="0"/>
              <a:t> AN OLYMPIC PERSPECTIVE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01695"/>
            <a:ext cx="8229600" cy="4396051"/>
          </a:xfrm>
        </p:spPr>
        <p:txBody>
          <a:bodyPr>
            <a:normAutofit/>
          </a:bodyPr>
          <a:lstStyle/>
          <a:p>
            <a:r>
              <a:rPr lang="en-CA" sz="3600" b="1" dirty="0" smtClean="0"/>
              <a:t>Anti-Doping Program: Education and Resources</a:t>
            </a:r>
            <a:endParaRPr lang="en-CA" sz="3600" dirty="0" smtClean="0"/>
          </a:p>
          <a:p>
            <a:endParaRPr lang="en-CA" dirty="0" smtClean="0"/>
          </a:p>
          <a:p>
            <a:r>
              <a:rPr lang="en-CA" sz="2800" dirty="0" smtClean="0"/>
              <a:t>Media invited to attend Doping Control Officer Training</a:t>
            </a:r>
          </a:p>
          <a:p>
            <a:r>
              <a:rPr lang="en-CA" sz="2800" dirty="0" smtClean="0"/>
              <a:t>Invited to attend</a:t>
            </a:r>
          </a:p>
          <a:p>
            <a:pPr>
              <a:buNone/>
            </a:pPr>
            <a:r>
              <a:rPr lang="en-CA" sz="2800" dirty="0" smtClean="0"/>
              <a:t> 	opening of the laboratory</a:t>
            </a:r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52120" y="6138887"/>
            <a:ext cx="3352800" cy="354645"/>
          </a:xfrm>
        </p:spPr>
        <p:txBody>
          <a:bodyPr/>
          <a:lstStyle/>
          <a:p>
            <a:pPr algn="r"/>
            <a:r>
              <a:rPr lang="en-CA" dirty="0" smtClean="0"/>
              <a:t>Dr. Janice A. Harvey  FISU CM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600" b="1" dirty="0" smtClean="0"/>
              <a:t>DOPING CONTROL IN A WINTER GAMES </a:t>
            </a:r>
            <a:br>
              <a:rPr lang="en-CA" sz="3600" b="1" dirty="0" smtClean="0"/>
            </a:br>
            <a:r>
              <a:rPr lang="en-CA" sz="3600" b="1" dirty="0" smtClean="0"/>
              <a:t> AN OLYMPIC PERSPECTIVE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CA" sz="3600" b="1" dirty="0" smtClean="0"/>
              <a:t>Lessons Learned for Future Games Organizers</a:t>
            </a:r>
          </a:p>
          <a:p>
            <a:r>
              <a:rPr lang="en-CA" sz="2800" dirty="0" smtClean="0"/>
              <a:t>Capability to truly carryout testing anytime/anywhere with the use of </a:t>
            </a:r>
            <a:r>
              <a:rPr lang="en-CA" sz="2800" b="1" dirty="0" smtClean="0"/>
              <a:t>Whereabouts Program</a:t>
            </a:r>
          </a:p>
          <a:p>
            <a:r>
              <a:rPr lang="en-CA" sz="2800" dirty="0" smtClean="0"/>
              <a:t>Early cooperation and engagement vital with International Sport Federations </a:t>
            </a:r>
          </a:p>
          <a:p>
            <a:endParaRPr lang="en-CA" sz="2800" b="1" dirty="0" smtClean="0"/>
          </a:p>
          <a:p>
            <a:pPr>
              <a:buNone/>
            </a:pPr>
            <a:endParaRPr lang="en-CA" sz="2800" b="1" dirty="0" smtClean="0"/>
          </a:p>
          <a:p>
            <a:endParaRPr lang="en-CA" dirty="0"/>
          </a:p>
        </p:txBody>
      </p:sp>
      <p:pic>
        <p:nvPicPr>
          <p:cNvPr id="6" name="Content Placeholder 5" descr="DSC0144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178447"/>
            <a:ext cx="4038600" cy="381642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CA" dirty="0" smtClean="0"/>
              <a:t>Dr. Janice A. Harvey  FISU CM</a:t>
            </a:r>
            <a:endParaRPr lang="en-CA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DOPING CONTROL IN A WINTER GAMES </a:t>
            </a:r>
            <a:br>
              <a:rPr lang="en-CA" b="1" dirty="0" smtClean="0"/>
            </a:br>
            <a:r>
              <a:rPr lang="en-CA" b="1" dirty="0" smtClean="0"/>
              <a:t> AN OLYMPIC PERSPECTIVE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01695"/>
            <a:ext cx="8229600" cy="4396051"/>
          </a:xfrm>
        </p:spPr>
        <p:txBody>
          <a:bodyPr>
            <a:normAutofit/>
          </a:bodyPr>
          <a:lstStyle/>
          <a:p>
            <a:r>
              <a:rPr lang="en-CA" sz="3600" b="1" dirty="0" smtClean="0"/>
              <a:t>Anti-Doping Program: Lessons Learned</a:t>
            </a:r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State of the art doping control laboratory</a:t>
            </a:r>
          </a:p>
          <a:p>
            <a:r>
              <a:rPr lang="en-CA" dirty="0" smtClean="0"/>
              <a:t>Education and awareness</a:t>
            </a:r>
          </a:p>
          <a:p>
            <a:r>
              <a:rPr lang="en-CA" dirty="0" smtClean="0"/>
              <a:t>Use the Games as a legacy for your national anti-doping program</a:t>
            </a:r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52120" y="6138887"/>
            <a:ext cx="3352800" cy="354645"/>
          </a:xfrm>
        </p:spPr>
        <p:txBody>
          <a:bodyPr/>
          <a:lstStyle/>
          <a:p>
            <a:pPr algn="r"/>
            <a:r>
              <a:rPr lang="en-CA" dirty="0" smtClean="0"/>
              <a:t>Dr. Janice A. Harvey  FISU CM</a:t>
            </a:r>
            <a:endParaRPr lang="en-CA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DOPING CONTROL IN A WINTER GAMES </a:t>
            </a:r>
            <a:br>
              <a:rPr lang="en-CA" b="1" dirty="0" smtClean="0"/>
            </a:br>
            <a:r>
              <a:rPr lang="en-CA" b="1" dirty="0" smtClean="0"/>
              <a:t> AN OLYMPIC PERSPECTIVE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31753"/>
            <a:ext cx="8229600" cy="4396051"/>
          </a:xfrm>
        </p:spPr>
        <p:txBody>
          <a:bodyPr/>
          <a:lstStyle/>
          <a:p>
            <a:r>
              <a:rPr lang="en-CA" sz="3600" b="1" dirty="0" smtClean="0"/>
              <a:t>Lessons Learned</a:t>
            </a:r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Translation services critical to anti-doping operations in particular around blood collection</a:t>
            </a:r>
          </a:p>
          <a:p>
            <a:r>
              <a:rPr lang="en-CA" dirty="0" smtClean="0"/>
              <a:t>Model of best practice needed for testing athletes with a disability</a:t>
            </a:r>
          </a:p>
          <a:p>
            <a:r>
              <a:rPr lang="en-CA" dirty="0" smtClean="0"/>
              <a:t>Role of International Sport Federations and their differing practices 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52120" y="6138887"/>
            <a:ext cx="3352800" cy="354645"/>
          </a:xfrm>
        </p:spPr>
        <p:txBody>
          <a:bodyPr/>
          <a:lstStyle/>
          <a:p>
            <a:pPr algn="r"/>
            <a:r>
              <a:rPr lang="en-CA" dirty="0" smtClean="0"/>
              <a:t>Dr. Janice A. Harvey  FISU CM</a:t>
            </a:r>
            <a:endParaRPr lang="en-CA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600" b="1" dirty="0" smtClean="0"/>
              <a:t>DOPING CONTROL IN A WINTER GAMES</a:t>
            </a:r>
            <a:br>
              <a:rPr lang="en-CA" sz="3600" b="1" dirty="0" smtClean="0"/>
            </a:br>
            <a:r>
              <a:rPr lang="en-CA" sz="3600" b="1" dirty="0" smtClean="0"/>
              <a:t> AN OLYMPIC PERSPECTIVE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CA" sz="3600" b="1" dirty="0" smtClean="0"/>
              <a:t>Lessons Learned</a:t>
            </a:r>
          </a:p>
          <a:p>
            <a:r>
              <a:rPr lang="en-CA" sz="2800" dirty="0" smtClean="0"/>
              <a:t>Cooperation with medal ceremonies (if athletes have to go to the washroom ?)</a:t>
            </a:r>
          </a:p>
          <a:p>
            <a:r>
              <a:rPr lang="en-CA" sz="2800" dirty="0" smtClean="0"/>
              <a:t>How to limit dilute samples ? (</a:t>
            </a:r>
            <a:r>
              <a:rPr lang="en-CA" sz="2800" b="1" dirty="0" smtClean="0"/>
              <a:t>1 – 2 in &gt; 300 tests</a:t>
            </a:r>
            <a:r>
              <a:rPr lang="en-CA" sz="2800" dirty="0" smtClean="0"/>
              <a:t>)</a:t>
            </a:r>
          </a:p>
          <a:p>
            <a:r>
              <a:rPr lang="en-CA" sz="2800" dirty="0" smtClean="0"/>
              <a:t>How to limit partial samples ?</a:t>
            </a:r>
          </a:p>
          <a:p>
            <a:endParaRPr lang="en-CA" dirty="0"/>
          </a:p>
        </p:txBody>
      </p:sp>
      <p:pic>
        <p:nvPicPr>
          <p:cNvPr id="6" name="Content Placeholder 5" descr="DSC0144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178447"/>
            <a:ext cx="4038600" cy="388843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CA" dirty="0" smtClean="0"/>
              <a:t>Dr. Janice A. Harvey  FISU CM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DOPING CONTROL IN A WINTER GAMES </a:t>
            </a:r>
            <a:br>
              <a:rPr lang="en-CA" b="1" dirty="0" smtClean="0"/>
            </a:br>
            <a:r>
              <a:rPr lang="en-CA" b="1" dirty="0" smtClean="0"/>
              <a:t> AN OLYMPIC PERSPECTIVE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31753"/>
            <a:ext cx="8229600" cy="4396051"/>
          </a:xfrm>
        </p:spPr>
        <p:txBody>
          <a:bodyPr>
            <a:normAutofit/>
          </a:bodyPr>
          <a:lstStyle/>
          <a:p>
            <a:r>
              <a:rPr lang="en-CA" sz="3600" b="1" dirty="0" smtClean="0"/>
              <a:t>Lessons Learned</a:t>
            </a:r>
          </a:p>
          <a:p>
            <a:pPr>
              <a:buNone/>
            </a:pPr>
            <a:endParaRPr lang="en-CA" sz="4000" b="1" dirty="0" smtClean="0"/>
          </a:p>
          <a:p>
            <a:r>
              <a:rPr lang="en-CA" dirty="0" smtClean="0"/>
              <a:t>Experienced phlebotomists </a:t>
            </a:r>
          </a:p>
          <a:p>
            <a:r>
              <a:rPr lang="en-CA" dirty="0" smtClean="0"/>
              <a:t>Blood </a:t>
            </a:r>
            <a:r>
              <a:rPr lang="en-CA" dirty="0"/>
              <a:t>screening programs with ISU, FIS and IBU need to be well coordinated</a:t>
            </a:r>
          </a:p>
          <a:p>
            <a:r>
              <a:rPr lang="en-CA" dirty="0" smtClean="0"/>
              <a:t>Fatigue </a:t>
            </a:r>
            <a:r>
              <a:rPr lang="en-CA" dirty="0"/>
              <a:t>of staff and volunteers (shift lengths, meals, accommodations, etc)</a:t>
            </a:r>
          </a:p>
          <a:p>
            <a:pPr>
              <a:buNone/>
            </a:pP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52120" y="6138887"/>
            <a:ext cx="3352800" cy="354645"/>
          </a:xfrm>
        </p:spPr>
        <p:txBody>
          <a:bodyPr/>
          <a:lstStyle/>
          <a:p>
            <a:pPr algn="r"/>
            <a:r>
              <a:rPr lang="en-CA" dirty="0" smtClean="0"/>
              <a:t>Dr. Janice A. Harvey  FISU CM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DOPING CONTROL IN A WINTER GAMES </a:t>
            </a:r>
            <a:br>
              <a:rPr lang="en-CA" b="1" dirty="0" smtClean="0"/>
            </a:br>
            <a:r>
              <a:rPr lang="en-CA" b="1" dirty="0" smtClean="0"/>
              <a:t> AN OLYMPIC PERSPECTIVE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01695"/>
            <a:ext cx="8229600" cy="4396051"/>
          </a:xfrm>
        </p:spPr>
        <p:txBody>
          <a:bodyPr>
            <a:normAutofit/>
          </a:bodyPr>
          <a:lstStyle/>
          <a:p>
            <a:r>
              <a:rPr lang="en-CA" sz="3900" b="1" dirty="0" smtClean="0"/>
              <a:t>Lessons Learned</a:t>
            </a:r>
          </a:p>
          <a:p>
            <a:pPr lvl="1">
              <a:buNone/>
            </a:pPr>
            <a:r>
              <a:rPr lang="en-CA" sz="3600" dirty="0" smtClean="0"/>
              <a:t>“</a:t>
            </a:r>
            <a:r>
              <a:rPr lang="en-CA" sz="3000" i="1" dirty="0" smtClean="0"/>
              <a:t>How can we generally decrease the amount of time associated with doping control </a:t>
            </a:r>
            <a:r>
              <a:rPr lang="en-CA" sz="3600" i="1" dirty="0" smtClean="0"/>
              <a:t>?”</a:t>
            </a:r>
          </a:p>
          <a:p>
            <a:pPr>
              <a:buNone/>
            </a:pPr>
            <a:endParaRPr lang="en-CA" dirty="0"/>
          </a:p>
          <a:p>
            <a:r>
              <a:rPr lang="en-CA" dirty="0" smtClean="0"/>
              <a:t>Athlete </a:t>
            </a:r>
            <a:r>
              <a:rPr lang="en-CA" dirty="0"/>
              <a:t>rights on notification form</a:t>
            </a:r>
          </a:p>
          <a:p>
            <a:r>
              <a:rPr lang="en-CA" dirty="0" smtClean="0"/>
              <a:t>Have </a:t>
            </a:r>
            <a:r>
              <a:rPr lang="en-CA" dirty="0"/>
              <a:t>medications written down in advance</a:t>
            </a:r>
          </a:p>
          <a:p>
            <a:r>
              <a:rPr lang="en-CA" dirty="0" smtClean="0"/>
              <a:t>DCO </a:t>
            </a:r>
            <a:r>
              <a:rPr lang="en-CA" dirty="0"/>
              <a:t>to pour urine and seal </a:t>
            </a:r>
            <a:r>
              <a:rPr lang="en-CA" dirty="0" smtClean="0"/>
              <a:t>bottles instead of athletes</a:t>
            </a:r>
            <a:endParaRPr lang="en-CA" dirty="0"/>
          </a:p>
          <a:p>
            <a:r>
              <a:rPr lang="en-CA" dirty="0" smtClean="0"/>
              <a:t>Translation services</a:t>
            </a:r>
            <a:endParaRPr lang="en-CA" dirty="0"/>
          </a:p>
          <a:p>
            <a:pPr>
              <a:buNone/>
            </a:pPr>
            <a:endParaRPr lang="en-CA" dirty="0"/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52120" y="6066879"/>
            <a:ext cx="3352800" cy="354645"/>
          </a:xfrm>
        </p:spPr>
        <p:txBody>
          <a:bodyPr/>
          <a:lstStyle/>
          <a:p>
            <a:pPr algn="r"/>
            <a:r>
              <a:rPr lang="en-CA" dirty="0" smtClean="0"/>
              <a:t>Dr. Janice A. Harvey  FISU CM</a:t>
            </a:r>
            <a:endParaRPr lang="en-CA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600" b="1" dirty="0" smtClean="0"/>
              <a:t>DOPING CONTROL IN A WINTER GAMES </a:t>
            </a:r>
            <a:br>
              <a:rPr lang="en-CA" sz="3600" b="1" dirty="0" smtClean="0"/>
            </a:br>
            <a:r>
              <a:rPr lang="en-CA" sz="3600" b="1" dirty="0" smtClean="0"/>
              <a:t> AN OLYMPIC PERSPECTIVE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2034431"/>
            <a:ext cx="4038600" cy="4307544"/>
          </a:xfrm>
        </p:spPr>
        <p:txBody>
          <a:bodyPr>
            <a:normAutofit/>
          </a:bodyPr>
          <a:lstStyle/>
          <a:p>
            <a:r>
              <a:rPr lang="en-CA" sz="3600" b="1" dirty="0" smtClean="0"/>
              <a:t>Anti-Doping Program</a:t>
            </a:r>
          </a:p>
          <a:p>
            <a:pPr>
              <a:buNone/>
            </a:pPr>
            <a:endParaRPr lang="en-CA" sz="3600" b="1" dirty="0" smtClean="0"/>
          </a:p>
          <a:p>
            <a:r>
              <a:rPr lang="en-CA" sz="3000" dirty="0" smtClean="0"/>
              <a:t>Auditing + Inspection by </a:t>
            </a:r>
            <a:r>
              <a:rPr lang="en-CA" sz="3000" b="1" dirty="0" smtClean="0"/>
              <a:t>WADA</a:t>
            </a:r>
            <a:r>
              <a:rPr lang="en-CA" sz="3000" dirty="0" smtClean="0"/>
              <a:t>, then auditing by the </a:t>
            </a:r>
            <a:r>
              <a:rPr lang="en-CA" sz="3000" b="1" dirty="0" smtClean="0"/>
              <a:t>ISO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sz="2800" dirty="0" smtClean="0"/>
          </a:p>
          <a:p>
            <a:endParaRPr lang="en-CA" dirty="0"/>
          </a:p>
        </p:txBody>
      </p:sp>
      <p:pic>
        <p:nvPicPr>
          <p:cNvPr id="7" name="Content Placeholder 6" descr="DSC0145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890415"/>
            <a:ext cx="4038600" cy="424847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CA" dirty="0" smtClean="0"/>
              <a:t>Dr. Janice A. Harvey  FISU CM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DOPING CONTROL IN A WINTER GAMES </a:t>
            </a:r>
            <a:br>
              <a:rPr lang="en-CA" b="1" dirty="0" smtClean="0"/>
            </a:br>
            <a:r>
              <a:rPr lang="en-CA" b="1" dirty="0" smtClean="0"/>
              <a:t> AN OLYMPIC PERSPECTIVE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31753"/>
            <a:ext cx="8229600" cy="4396051"/>
          </a:xfrm>
        </p:spPr>
        <p:txBody>
          <a:bodyPr>
            <a:normAutofit/>
          </a:bodyPr>
          <a:lstStyle/>
          <a:p>
            <a:r>
              <a:rPr lang="en-CA" sz="3600" b="1" dirty="0" smtClean="0"/>
              <a:t>Anti-Doping Program: Who’s job is it?</a:t>
            </a:r>
            <a:endParaRPr lang="en-CA" sz="3600" b="1" dirty="0"/>
          </a:p>
          <a:p>
            <a:endParaRPr lang="en-CA" dirty="0"/>
          </a:p>
          <a:p>
            <a:r>
              <a:rPr lang="en-CA" b="1" dirty="0" smtClean="0"/>
              <a:t>ADAMS</a:t>
            </a:r>
            <a:r>
              <a:rPr lang="en-CA" dirty="0" smtClean="0"/>
              <a:t> to </a:t>
            </a:r>
            <a:r>
              <a:rPr lang="en-CA" dirty="0"/>
              <a:t>be used by the </a:t>
            </a:r>
            <a:r>
              <a:rPr lang="en-CA" b="1" dirty="0"/>
              <a:t>IOC </a:t>
            </a:r>
            <a:r>
              <a:rPr lang="en-CA" dirty="0"/>
              <a:t>and </a:t>
            </a:r>
            <a:r>
              <a:rPr lang="en-CA" b="1" dirty="0"/>
              <a:t>IPC</a:t>
            </a:r>
          </a:p>
          <a:p>
            <a:r>
              <a:rPr lang="en-CA" dirty="0" smtClean="0"/>
              <a:t>Paperwork </a:t>
            </a:r>
            <a:r>
              <a:rPr lang="en-CA" dirty="0"/>
              <a:t>entered into </a:t>
            </a:r>
            <a:r>
              <a:rPr lang="en-CA" b="1" dirty="0"/>
              <a:t>ADAMS</a:t>
            </a:r>
            <a:r>
              <a:rPr lang="en-CA" dirty="0"/>
              <a:t> in doping control stations </a:t>
            </a:r>
          </a:p>
          <a:p>
            <a:r>
              <a:rPr lang="en-CA" b="1" dirty="0" smtClean="0"/>
              <a:t>IOC</a:t>
            </a:r>
            <a:r>
              <a:rPr lang="en-CA" dirty="0" smtClean="0"/>
              <a:t> </a:t>
            </a:r>
            <a:r>
              <a:rPr lang="en-CA" dirty="0"/>
              <a:t>and </a:t>
            </a:r>
            <a:r>
              <a:rPr lang="en-CA" b="1" dirty="0"/>
              <a:t>IPC</a:t>
            </a:r>
            <a:r>
              <a:rPr lang="en-CA" dirty="0"/>
              <a:t> </a:t>
            </a:r>
            <a:r>
              <a:rPr lang="en-CA" dirty="0" smtClean="0"/>
              <a:t>managed the </a:t>
            </a:r>
            <a:r>
              <a:rPr lang="en-CA" dirty="0"/>
              <a:t>Athlete </a:t>
            </a:r>
            <a:r>
              <a:rPr lang="en-CA" dirty="0" smtClean="0"/>
              <a:t>Whereabouts Program, TUE’s and Results </a:t>
            </a:r>
            <a:endParaRPr lang="en-CA" dirty="0"/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52120" y="6138887"/>
            <a:ext cx="3352800" cy="354645"/>
          </a:xfrm>
        </p:spPr>
        <p:txBody>
          <a:bodyPr/>
          <a:lstStyle/>
          <a:p>
            <a:pPr algn="r"/>
            <a:r>
              <a:rPr lang="en-CA" dirty="0" smtClean="0"/>
              <a:t>Dr. Janice A. Harvey  FISU CM</a:t>
            </a:r>
            <a:endParaRPr lang="en-CA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DOPING CONTROL IN A WINTER GAMES </a:t>
            </a:r>
            <a:br>
              <a:rPr lang="en-CA" b="1" dirty="0" smtClean="0"/>
            </a:br>
            <a:r>
              <a:rPr lang="en-CA" b="1" dirty="0" smtClean="0"/>
              <a:t> AN OLYMPIC PERSPECTIVE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CA" dirty="0"/>
          </a:p>
          <a:p>
            <a:r>
              <a:rPr lang="en-CA" sz="3600" b="1" dirty="0" smtClean="0"/>
              <a:t>Test Events:  2009 - Goals</a:t>
            </a:r>
            <a:endParaRPr lang="en-CA" sz="3600" b="1" dirty="0"/>
          </a:p>
          <a:p>
            <a:pPr>
              <a:buNone/>
            </a:pPr>
            <a:endParaRPr lang="en-CA" dirty="0"/>
          </a:p>
          <a:p>
            <a:r>
              <a:rPr lang="en-CA" dirty="0" smtClean="0"/>
              <a:t>Carryout </a:t>
            </a:r>
            <a:r>
              <a:rPr lang="en-CA" dirty="0"/>
              <a:t>doping control at </a:t>
            </a:r>
            <a:r>
              <a:rPr lang="en-CA" b="1" dirty="0"/>
              <a:t>all </a:t>
            </a:r>
            <a:r>
              <a:rPr lang="en-CA" dirty="0"/>
              <a:t>Test Events</a:t>
            </a:r>
          </a:p>
          <a:p>
            <a:r>
              <a:rPr lang="en-CA" dirty="0" smtClean="0"/>
              <a:t>Test </a:t>
            </a:r>
            <a:r>
              <a:rPr lang="en-CA" dirty="0"/>
              <a:t>anti-doping program operations and personnel </a:t>
            </a:r>
            <a:r>
              <a:rPr lang="en-CA" b="1" dirty="0"/>
              <a:t>including</a:t>
            </a:r>
            <a:r>
              <a:rPr lang="en-CA" dirty="0"/>
              <a:t> blood collection</a:t>
            </a:r>
          </a:p>
          <a:p>
            <a:r>
              <a:rPr lang="en-CA" dirty="0" smtClean="0"/>
              <a:t>Ensure </a:t>
            </a:r>
            <a:r>
              <a:rPr lang="en-CA" b="1" dirty="0"/>
              <a:t>all</a:t>
            </a:r>
            <a:r>
              <a:rPr lang="en-CA" dirty="0"/>
              <a:t> athletes coming to Vancouver realize they will be subject to doping control</a:t>
            </a:r>
          </a:p>
          <a:p>
            <a:r>
              <a:rPr lang="en-CA" dirty="0" smtClean="0"/>
              <a:t>Educate </a:t>
            </a:r>
            <a:r>
              <a:rPr lang="en-CA" dirty="0"/>
              <a:t>and inform athletes and support personnel</a:t>
            </a:r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36096" y="6138887"/>
            <a:ext cx="3384376" cy="354645"/>
          </a:xfrm>
        </p:spPr>
        <p:txBody>
          <a:bodyPr/>
          <a:lstStyle/>
          <a:p>
            <a:pPr algn="r"/>
            <a:r>
              <a:rPr lang="en-CA" dirty="0" smtClean="0"/>
              <a:t>Dr. Janice A. Harvey  FISU CM</a:t>
            </a:r>
            <a:endParaRPr lang="en-CA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DOPING CONTROL IN A WINTER GAMES </a:t>
            </a:r>
            <a:br>
              <a:rPr lang="en-CA" b="1" dirty="0" smtClean="0"/>
            </a:br>
            <a:r>
              <a:rPr lang="en-CA" b="1" dirty="0" smtClean="0"/>
              <a:t> AN OLYMPIC PERSPECTIVE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71636"/>
            <a:ext cx="8229600" cy="4396051"/>
          </a:xfrm>
        </p:spPr>
        <p:txBody>
          <a:bodyPr>
            <a:normAutofit/>
          </a:bodyPr>
          <a:lstStyle/>
          <a:p>
            <a:r>
              <a:rPr lang="en-CA" sz="3600" b="1" dirty="0" smtClean="0"/>
              <a:t>Anti-Doping Program: Rules and Publications</a:t>
            </a:r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Anti-Doping resources provided to NOC’s/NPC’s and NADO’s in August 2009</a:t>
            </a:r>
          </a:p>
          <a:p>
            <a:pPr>
              <a:buNone/>
            </a:pPr>
            <a:endParaRPr lang="en-CA" dirty="0" smtClean="0"/>
          </a:p>
          <a:p>
            <a:pPr lvl="1"/>
            <a:r>
              <a:rPr lang="en-CA" dirty="0" smtClean="0"/>
              <a:t>Template presentation for athletes</a:t>
            </a:r>
          </a:p>
          <a:p>
            <a:pPr lvl="1"/>
            <a:r>
              <a:rPr lang="en-CA" dirty="0" smtClean="0"/>
              <a:t>Sample collection procedures brochure/video</a:t>
            </a:r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52120" y="6138887"/>
            <a:ext cx="3352800" cy="354645"/>
          </a:xfrm>
        </p:spPr>
        <p:txBody>
          <a:bodyPr/>
          <a:lstStyle/>
          <a:p>
            <a:pPr algn="r"/>
            <a:r>
              <a:rPr lang="en-CA" dirty="0" smtClean="0"/>
              <a:t>Dr. Janice A. Harvey  FISU CM</a:t>
            </a:r>
            <a:endParaRPr lang="en-CA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600" b="1" dirty="0" smtClean="0"/>
              <a:t>DOPING CONTROL IN A WINTER GAMES </a:t>
            </a:r>
            <a:br>
              <a:rPr lang="en-CA" sz="3600" b="1" dirty="0" smtClean="0"/>
            </a:br>
            <a:r>
              <a:rPr lang="en-CA" sz="3600" b="1" dirty="0" smtClean="0"/>
              <a:t> AN OLYMPIC PERSPECTIVE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2178447"/>
            <a:ext cx="4038600" cy="4307544"/>
          </a:xfrm>
        </p:spPr>
        <p:txBody>
          <a:bodyPr>
            <a:normAutofit fontScale="85000" lnSpcReduction="20000"/>
          </a:bodyPr>
          <a:lstStyle/>
          <a:p>
            <a:r>
              <a:rPr lang="en-CA" sz="3600" b="1" dirty="0" smtClean="0"/>
              <a:t>Anti-Doping </a:t>
            </a:r>
            <a:r>
              <a:rPr lang="en-CA" sz="3600" b="1" dirty="0"/>
              <a:t>Program</a:t>
            </a:r>
            <a:r>
              <a:rPr lang="en-CA" sz="3600" b="1" dirty="0" smtClean="0"/>
              <a:t>: Reminders for NADO’s</a:t>
            </a:r>
          </a:p>
          <a:p>
            <a:pPr>
              <a:buNone/>
            </a:pPr>
            <a:endParaRPr lang="en-CA" dirty="0"/>
          </a:p>
          <a:p>
            <a:r>
              <a:rPr lang="en-CA" dirty="0"/>
              <a:t>Work with your National Olympic and National </a:t>
            </a:r>
            <a:r>
              <a:rPr lang="en-CA" dirty="0" smtClean="0"/>
              <a:t>Paralympic Committee</a:t>
            </a:r>
          </a:p>
          <a:p>
            <a:pPr>
              <a:buNone/>
            </a:pPr>
            <a:endParaRPr lang="en-CA" dirty="0"/>
          </a:p>
          <a:p>
            <a:r>
              <a:rPr lang="en-CA" dirty="0" smtClean="0"/>
              <a:t>Educate </a:t>
            </a:r>
            <a:r>
              <a:rPr lang="en-CA" dirty="0"/>
              <a:t>your athletes on anti-doping prior to the Games (use VANOC resources)</a:t>
            </a:r>
          </a:p>
          <a:p>
            <a:endParaRPr lang="en-CA" b="1" dirty="0" smtClean="0"/>
          </a:p>
          <a:p>
            <a:pPr>
              <a:buNone/>
            </a:pPr>
            <a:endParaRPr lang="en-CA" dirty="0"/>
          </a:p>
          <a:p>
            <a:pPr>
              <a:buNone/>
            </a:pPr>
            <a:endParaRPr lang="en-CA" b="1" dirty="0"/>
          </a:p>
          <a:p>
            <a:pPr>
              <a:buNone/>
            </a:pPr>
            <a:endParaRPr lang="en-CA" b="1" dirty="0"/>
          </a:p>
        </p:txBody>
      </p:sp>
      <p:pic>
        <p:nvPicPr>
          <p:cNvPr id="6" name="Content Placeholder 5" descr="DSC0149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178447"/>
            <a:ext cx="4038600" cy="367240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CA" dirty="0" smtClean="0"/>
              <a:t>Dr. Janice A. Harvey  FISU CM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DOPING CONTROL IN A WINTER GAMES</a:t>
            </a:r>
            <a:br>
              <a:rPr lang="en-CA" b="1" dirty="0" smtClean="0"/>
            </a:br>
            <a:r>
              <a:rPr lang="en-CA" b="1" dirty="0" smtClean="0"/>
              <a:t> AN OLYMPIC PERSPECTIVE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31753"/>
            <a:ext cx="8229600" cy="4396051"/>
          </a:xfrm>
        </p:spPr>
        <p:txBody>
          <a:bodyPr>
            <a:normAutofit/>
          </a:bodyPr>
          <a:lstStyle/>
          <a:p>
            <a:r>
              <a:rPr lang="en-CA" sz="3600" b="1" dirty="0" smtClean="0"/>
              <a:t>Anti-Doping Program: Reminders for NADOs</a:t>
            </a:r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Designate individuals to be athlete representatives</a:t>
            </a:r>
          </a:p>
          <a:p>
            <a:r>
              <a:rPr lang="en-CA" dirty="0" smtClean="0"/>
              <a:t>Chief Medical Officer  to review all medications </a:t>
            </a:r>
          </a:p>
          <a:p>
            <a:r>
              <a:rPr lang="en-CA" dirty="0" smtClean="0"/>
              <a:t>Ensure an increased level of  ‘</a:t>
            </a:r>
            <a:r>
              <a:rPr lang="en-CA" b="1" dirty="0" smtClean="0"/>
              <a:t>out-of-competition’</a:t>
            </a:r>
            <a:r>
              <a:rPr lang="en-CA" dirty="0" smtClean="0"/>
              <a:t> testing is taking place on your athletes coming to the Games</a:t>
            </a:r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52120" y="6138887"/>
            <a:ext cx="3352800" cy="354645"/>
          </a:xfrm>
        </p:spPr>
        <p:txBody>
          <a:bodyPr/>
          <a:lstStyle/>
          <a:p>
            <a:pPr algn="r"/>
            <a:r>
              <a:rPr lang="en-CA" dirty="0" smtClean="0"/>
              <a:t>Dr. Janice A. Harvey  FISU CM</a:t>
            </a:r>
            <a:endParaRPr lang="en-CA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600" b="1" dirty="0" smtClean="0"/>
              <a:t>DOPING CONTROL IN A WINTER GAMES </a:t>
            </a:r>
            <a:br>
              <a:rPr lang="en-CA" sz="3600" b="1" dirty="0" smtClean="0"/>
            </a:br>
            <a:r>
              <a:rPr lang="en-CA" sz="3600" b="1" dirty="0" smtClean="0"/>
              <a:t> AN OLYMPIC PERSPECTIVE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CA" sz="11100" b="1" dirty="0"/>
              <a:t>Olympic Anti-Doping Education a Huge </a:t>
            </a:r>
            <a:r>
              <a:rPr lang="en-CA" sz="11100" b="1" dirty="0" smtClean="0"/>
              <a:t>Success</a:t>
            </a:r>
          </a:p>
          <a:p>
            <a:pPr>
              <a:buNone/>
            </a:pPr>
            <a:endParaRPr lang="en-CA" b="1" dirty="0"/>
          </a:p>
          <a:p>
            <a:r>
              <a:rPr lang="en-CA" sz="8600" dirty="0"/>
              <a:t>(Ottawa, Ontario – February 11, 2010) </a:t>
            </a:r>
            <a:endParaRPr lang="en-CA" sz="8600" dirty="0" smtClean="0"/>
          </a:p>
          <a:p>
            <a:pPr>
              <a:buNone/>
            </a:pPr>
            <a:endParaRPr lang="en-CA" sz="8600" dirty="0" smtClean="0"/>
          </a:p>
          <a:p>
            <a:r>
              <a:rPr lang="en-CA" sz="8600" dirty="0" smtClean="0"/>
              <a:t> </a:t>
            </a:r>
            <a:r>
              <a:rPr lang="en-CA" sz="8600" dirty="0"/>
              <a:t>The Vancouver Olympic Winter Games begin tomorrow, and the Canadian Centre for Ethics in Sport (CCES) would like to congratulate the sports that have achieved a very high completion rate for anti-doping education</a:t>
            </a:r>
            <a:r>
              <a:rPr lang="en-CA" sz="8600" dirty="0" smtClean="0"/>
              <a:t>.</a:t>
            </a:r>
          </a:p>
          <a:p>
            <a:endParaRPr lang="en-CA" sz="7200" dirty="0"/>
          </a:p>
          <a:p>
            <a:r>
              <a:rPr lang="en-CA" dirty="0" smtClean="0"/>
              <a:t>.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CA" dirty="0" smtClean="0"/>
              <a:t>Dr. Janice A. Harvey  FISU CM</a:t>
            </a:r>
            <a:endParaRPr lang="en-CA" dirty="0"/>
          </a:p>
        </p:txBody>
      </p:sp>
      <p:pic>
        <p:nvPicPr>
          <p:cNvPr id="8" name="Content Placeholder 7" descr="DSC0141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394471"/>
            <a:ext cx="4038600" cy="357080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DOPING CONTROL IN A WINTER GAMES </a:t>
            </a:r>
            <a:br>
              <a:rPr lang="en-CA" b="1" dirty="0" smtClean="0"/>
            </a:br>
            <a:r>
              <a:rPr lang="en-CA" b="1" dirty="0" smtClean="0"/>
              <a:t> AN OLYMPIC PERSPECTIVE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61812"/>
            <a:ext cx="8229600" cy="4396051"/>
          </a:xfrm>
        </p:spPr>
        <p:txBody>
          <a:bodyPr>
            <a:normAutofit/>
          </a:bodyPr>
          <a:lstStyle/>
          <a:p>
            <a:r>
              <a:rPr lang="en-CA" dirty="0" smtClean="0"/>
              <a:t>“Team Canada athletes in the sports of curling, Nordic combined, ski jumping, skeleton, and luge have all successfully completed the 15-minute course.”</a:t>
            </a:r>
          </a:p>
          <a:p>
            <a:r>
              <a:rPr lang="en-CA" dirty="0" smtClean="0"/>
              <a:t>“Women’s hockey, biathlon, bobsleigh, figure skating, snowboarding, and speed skating (long track) are close behind with over 90% of their athletes through.” </a:t>
            </a:r>
          </a:p>
          <a:p>
            <a:r>
              <a:rPr lang="en-CA" dirty="0" smtClean="0"/>
              <a:t>“Overall, </a:t>
            </a:r>
            <a:r>
              <a:rPr lang="en-CA" b="1" dirty="0" smtClean="0"/>
              <a:t>almost 80% </a:t>
            </a:r>
            <a:r>
              <a:rPr lang="en-CA" dirty="0" smtClean="0"/>
              <a:t>of the 2010 Canadian Olympic team have completed the </a:t>
            </a:r>
            <a:r>
              <a:rPr lang="en-CA" b="1" dirty="0" smtClean="0"/>
              <a:t>True Sport Clean Advantage </a:t>
            </a:r>
            <a:r>
              <a:rPr lang="en-CA" dirty="0" smtClean="0"/>
              <a:t>online learning program.”</a:t>
            </a:r>
          </a:p>
          <a:p>
            <a:pPr>
              <a:buNone/>
            </a:pPr>
            <a:endParaRPr lang="en-CA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52120" y="6138887"/>
            <a:ext cx="3352800" cy="354645"/>
          </a:xfrm>
        </p:spPr>
        <p:txBody>
          <a:bodyPr/>
          <a:lstStyle/>
          <a:p>
            <a:pPr algn="r"/>
            <a:r>
              <a:rPr lang="en-CA" dirty="0" smtClean="0"/>
              <a:t>Dr. Janice A. Harvey  FISU CM</a:t>
            </a:r>
            <a:endParaRPr lang="en-CA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DOPING CONTROL IN A WINTER GAMES</a:t>
            </a:r>
            <a:br>
              <a:rPr lang="en-CA" b="1" dirty="0" smtClean="0"/>
            </a:br>
            <a:r>
              <a:rPr lang="en-CA" b="1" dirty="0" smtClean="0"/>
              <a:t> AN OLYMPIC PERSPECTIVE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01695"/>
            <a:ext cx="8229600" cy="4396051"/>
          </a:xfrm>
        </p:spPr>
        <p:txBody>
          <a:bodyPr>
            <a:normAutofit/>
          </a:bodyPr>
          <a:lstStyle/>
          <a:p>
            <a:r>
              <a:rPr lang="en-CA" dirty="0" smtClean="0"/>
              <a:t>“Canadians can be confident that these athletes understand and are able to comply with their anti-doping rights and responsibilities under the International Olympic Committee (IOC) rules. </a:t>
            </a:r>
          </a:p>
          <a:p>
            <a:r>
              <a:rPr lang="en-CA" dirty="0" smtClean="0"/>
              <a:t>With the IOC’s increasingly rigorous program and the Vancouver organizing committee’s stated goal of a doping-free Games, the CCES considers education to be an essential part of an athlete’s Olympic preparations.”</a:t>
            </a:r>
          </a:p>
          <a:p>
            <a:r>
              <a:rPr lang="en-CA" dirty="0" smtClean="0"/>
              <a:t>Go to </a:t>
            </a:r>
            <a:r>
              <a:rPr lang="en-CA" dirty="0" smtClean="0">
                <a:solidFill>
                  <a:srgbClr val="FF0000"/>
                </a:solidFill>
                <a:hlinkClick r:id="rId2"/>
              </a:rPr>
              <a:t>www.cces.ca/vancouver2010</a:t>
            </a:r>
            <a:r>
              <a:rPr lang="en-CA" dirty="0" smtClean="0"/>
              <a:t> to access the </a:t>
            </a:r>
            <a:r>
              <a:rPr lang="en-CA" b="1" dirty="0" smtClean="0"/>
              <a:t>True Sport Clean Advantage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52120" y="6138887"/>
            <a:ext cx="3352800" cy="354645"/>
          </a:xfrm>
        </p:spPr>
        <p:txBody>
          <a:bodyPr/>
          <a:lstStyle/>
          <a:p>
            <a:pPr algn="r"/>
            <a:r>
              <a:rPr lang="en-CA" dirty="0" smtClean="0"/>
              <a:t>Dr. Janice A. Harvey  FISU CM</a:t>
            </a:r>
            <a:endParaRPr lang="en-CA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600" b="1" dirty="0" smtClean="0"/>
              <a:t>DOPING CONTROL IN A WINTER GAMES</a:t>
            </a:r>
            <a:br>
              <a:rPr lang="en-CA" sz="3600" b="1" dirty="0" smtClean="0"/>
            </a:br>
            <a:r>
              <a:rPr lang="en-CA" sz="3600" b="1" dirty="0" smtClean="0"/>
              <a:t>AN OLYMPIC PERSPECTIVE</a:t>
            </a:r>
            <a:endParaRPr lang="en-CA" sz="3600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b="1" dirty="0" smtClean="0"/>
              <a:t>SO HOW DID WE DO?</a:t>
            </a:r>
          </a:p>
          <a:p>
            <a:endParaRPr lang="en-CA" b="1" dirty="0" smtClean="0"/>
          </a:p>
          <a:p>
            <a:pPr lvl="1"/>
            <a:r>
              <a:rPr lang="en-CA" b="1" dirty="0" smtClean="0"/>
              <a:t>1 </a:t>
            </a:r>
            <a:r>
              <a:rPr lang="en-CA" dirty="0" smtClean="0"/>
              <a:t>POSITIVE TEST FOR </a:t>
            </a:r>
            <a:r>
              <a:rPr lang="en-CA" b="1" dirty="0" smtClean="0"/>
              <a:t>EPO</a:t>
            </a:r>
          </a:p>
          <a:p>
            <a:pPr lvl="1"/>
            <a:r>
              <a:rPr lang="en-CA" b="1" dirty="0" smtClean="0"/>
              <a:t>1 </a:t>
            </a:r>
            <a:r>
              <a:rPr lang="en-CA" dirty="0" smtClean="0"/>
              <a:t>NON-SANCTIONED INADVERTANT DOPING OFFENCE WITH </a:t>
            </a:r>
            <a:r>
              <a:rPr lang="en-CA" b="1" dirty="0" smtClean="0"/>
              <a:t>PSEUDOEPHEDRINE</a:t>
            </a:r>
          </a:p>
          <a:p>
            <a:pPr lvl="1"/>
            <a:r>
              <a:rPr lang="en-CA" b="1" dirty="0" smtClean="0"/>
              <a:t>1 </a:t>
            </a:r>
            <a:r>
              <a:rPr lang="en-CA" dirty="0" smtClean="0"/>
              <a:t>INADVERTANT OFFENCE WITH A </a:t>
            </a:r>
            <a:r>
              <a:rPr lang="en-CA" b="1" dirty="0" smtClean="0"/>
              <a:t>BETA-BLOCKER IN A </a:t>
            </a:r>
            <a:r>
              <a:rPr lang="en-CA" dirty="0" smtClean="0"/>
              <a:t>PARALYMPIC ATHLETE</a:t>
            </a:r>
            <a:endParaRPr lang="en-CA" dirty="0"/>
          </a:p>
        </p:txBody>
      </p:sp>
      <p:pic>
        <p:nvPicPr>
          <p:cNvPr id="10" name="Content Placeholder 9" descr="DSC0142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178447"/>
            <a:ext cx="4038600" cy="396044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CA" smtClean="0"/>
              <a:t>Dr. Janice A. Harvey  FISU CM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600" b="1" dirty="0" smtClean="0"/>
              <a:t>DOPING CONTROL IN A WINTER GAMES</a:t>
            </a:r>
            <a:br>
              <a:rPr lang="en-CA" sz="3600" b="1" dirty="0" smtClean="0"/>
            </a:br>
            <a:r>
              <a:rPr lang="en-CA" sz="3600" b="1" dirty="0" smtClean="0"/>
              <a:t> AN OLYMPIC PERSPECTIVE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sz="3600" b="1" dirty="0" smtClean="0"/>
              <a:t>MOVING FORWARD</a:t>
            </a:r>
          </a:p>
          <a:p>
            <a:pPr>
              <a:buNone/>
            </a:pPr>
            <a:endParaRPr lang="en-CA" dirty="0" smtClean="0"/>
          </a:p>
          <a:p>
            <a:r>
              <a:rPr lang="en-CA" sz="3300" dirty="0" smtClean="0"/>
              <a:t>The </a:t>
            </a:r>
            <a:r>
              <a:rPr lang="en-CA" sz="3300" dirty="0"/>
              <a:t>CCES </a:t>
            </a:r>
            <a:r>
              <a:rPr lang="en-CA" sz="3300" dirty="0" smtClean="0"/>
              <a:t>offers community animators to school groups  </a:t>
            </a:r>
            <a:r>
              <a:rPr lang="en-CA" sz="3300" dirty="0"/>
              <a:t>to bring </a:t>
            </a:r>
            <a:r>
              <a:rPr lang="en-CA" sz="3300" b="1" dirty="0"/>
              <a:t>True</a:t>
            </a:r>
            <a:r>
              <a:rPr lang="en-CA" sz="3300" dirty="0"/>
              <a:t> </a:t>
            </a:r>
            <a:r>
              <a:rPr lang="en-CA" sz="3300" b="1" dirty="0"/>
              <a:t>Sport</a:t>
            </a:r>
            <a:r>
              <a:rPr lang="en-CA" sz="3300" dirty="0"/>
              <a:t> </a:t>
            </a:r>
            <a:r>
              <a:rPr lang="en-CA" sz="3300" dirty="0" smtClean="0"/>
              <a:t> program to </a:t>
            </a:r>
            <a:r>
              <a:rPr lang="en-CA" sz="3300" dirty="0"/>
              <a:t>school and community groups</a:t>
            </a:r>
            <a:r>
              <a:rPr lang="en-CA" sz="3300" dirty="0" smtClean="0"/>
              <a:t>.</a:t>
            </a:r>
          </a:p>
          <a:p>
            <a:pPr>
              <a:buNone/>
            </a:pPr>
            <a:endParaRPr lang="en-CA" sz="3300" dirty="0" smtClean="0"/>
          </a:p>
          <a:p>
            <a:r>
              <a:rPr lang="en-CA" sz="3300" dirty="0" smtClean="0"/>
              <a:t> </a:t>
            </a:r>
            <a:r>
              <a:rPr lang="en-CA" sz="3300" dirty="0"/>
              <a:t>A workshop on asset-based community development was held for sport administrators to help them help themselves</a:t>
            </a:r>
            <a:r>
              <a:rPr lang="en-CA" dirty="0" smtClean="0"/>
              <a:t>.</a:t>
            </a:r>
          </a:p>
          <a:p>
            <a:pPr>
              <a:buNone/>
            </a:pPr>
            <a:endParaRPr lang="en-CA" dirty="0"/>
          </a:p>
        </p:txBody>
      </p:sp>
      <p:pic>
        <p:nvPicPr>
          <p:cNvPr id="6" name="Content Placeholder 5" descr="DSC0152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04281"/>
            <a:ext cx="4038600" cy="341858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CA" dirty="0" smtClean="0"/>
              <a:t>Dr. Janice A. Harvey  FISU CM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CA" sz="3600" b="1" dirty="0" smtClean="0"/>
              <a:t>DOPING CONTROL IN WINTER GAMES</a:t>
            </a:r>
            <a:br>
              <a:rPr lang="en-CA" sz="3600" b="1" dirty="0" smtClean="0"/>
            </a:br>
            <a:r>
              <a:rPr lang="en-CA" sz="3600" b="1" dirty="0" smtClean="0"/>
              <a:t>AN OLYMPIC PERSPECTIVE</a:t>
            </a:r>
            <a:endParaRPr lang="en-CA" sz="3600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sz="3600" b="1" dirty="0" smtClean="0"/>
              <a:t>Anti-Doping Athlete Outreach</a:t>
            </a:r>
            <a:endParaRPr lang="en-CA" sz="3600" dirty="0" smtClean="0"/>
          </a:p>
          <a:p>
            <a:r>
              <a:rPr lang="en-CA" dirty="0" smtClean="0"/>
              <a:t>Designed </a:t>
            </a:r>
            <a:r>
              <a:rPr lang="en-CA" dirty="0" smtClean="0"/>
              <a:t>and built based on the </a:t>
            </a:r>
            <a:r>
              <a:rPr lang="en-CA" b="1" dirty="0" smtClean="0"/>
              <a:t>WADA Athlete Outreach </a:t>
            </a:r>
            <a:r>
              <a:rPr lang="en-CA" dirty="0" smtClean="0"/>
              <a:t>model</a:t>
            </a:r>
          </a:p>
          <a:p>
            <a:r>
              <a:rPr lang="en-CA" dirty="0" smtClean="0"/>
              <a:t>Positive and enthusiastically received by hundreds of athletes, coaches, volunteers, and support staff</a:t>
            </a:r>
          </a:p>
          <a:p>
            <a:r>
              <a:rPr lang="en-CA" dirty="0" smtClean="0"/>
              <a:t>Available since at </a:t>
            </a:r>
            <a:r>
              <a:rPr lang="en-CA" b="1" dirty="0" smtClean="0"/>
              <a:t>9</a:t>
            </a:r>
            <a:r>
              <a:rPr lang="en-CA" dirty="0" smtClean="0"/>
              <a:t> major sport events, Chef de Mission seminars, DCO and Chaperone workshops, ANADO conference</a:t>
            </a:r>
          </a:p>
          <a:p>
            <a:pPr>
              <a:buNone/>
            </a:pPr>
            <a:endParaRPr lang="en-CA" dirty="0" smtClean="0"/>
          </a:p>
          <a:p>
            <a:endParaRPr lang="en-CA" dirty="0"/>
          </a:p>
        </p:txBody>
      </p:sp>
      <p:pic>
        <p:nvPicPr>
          <p:cNvPr id="9" name="Content Placeholder 8" descr="DSC0140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178447"/>
            <a:ext cx="4038600" cy="3672408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Dr. Janice A. Harvey  FISU CM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DOPING CONTROL IN A WINTER GAMES</a:t>
            </a:r>
            <a:br>
              <a:rPr lang="en-CA" b="1" dirty="0" smtClean="0"/>
            </a:br>
            <a:r>
              <a:rPr lang="en-CA" b="1" dirty="0" smtClean="0"/>
              <a:t> AN OLYMPIC PERSPECTIVE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31753"/>
            <a:ext cx="8229600" cy="4396051"/>
          </a:xfrm>
        </p:spPr>
        <p:txBody>
          <a:bodyPr>
            <a:normAutofit fontScale="92500" lnSpcReduction="10000"/>
          </a:bodyPr>
          <a:lstStyle/>
          <a:p>
            <a:r>
              <a:rPr lang="en-CA" sz="4700" dirty="0" smtClean="0"/>
              <a:t> </a:t>
            </a:r>
            <a:r>
              <a:rPr lang="en-CA" sz="3900" b="1" dirty="0" smtClean="0"/>
              <a:t>MOVING FORWARD</a:t>
            </a:r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The </a:t>
            </a:r>
            <a:r>
              <a:rPr lang="en-CA" b="1" dirty="0" smtClean="0"/>
              <a:t>CCES </a:t>
            </a:r>
            <a:r>
              <a:rPr lang="en-CA" dirty="0" smtClean="0"/>
              <a:t>team of doping control officers powered </a:t>
            </a:r>
            <a:r>
              <a:rPr lang="en-CA" b="1" dirty="0" smtClean="0"/>
              <a:t>VANOC’s</a:t>
            </a:r>
            <a:r>
              <a:rPr lang="en-CA" dirty="0" smtClean="0"/>
              <a:t> anti-doping program – and was commended in the </a:t>
            </a:r>
            <a:r>
              <a:rPr lang="en-CA" b="1" dirty="0" smtClean="0"/>
              <a:t>World</a:t>
            </a:r>
            <a:r>
              <a:rPr lang="en-CA" dirty="0" smtClean="0"/>
              <a:t> </a:t>
            </a:r>
            <a:r>
              <a:rPr lang="en-CA" b="1" dirty="0" smtClean="0"/>
              <a:t>Anti-Doping Agency (WADA) </a:t>
            </a:r>
            <a:r>
              <a:rPr lang="en-CA" dirty="0" smtClean="0"/>
              <a:t>independent observers report for its role in a doping-free Games.</a:t>
            </a:r>
          </a:p>
          <a:p>
            <a:pPr>
              <a:buNone/>
            </a:pPr>
            <a:r>
              <a:rPr lang="en-CA" dirty="0" smtClean="0"/>
              <a:t> </a:t>
            </a:r>
          </a:p>
          <a:p>
            <a:r>
              <a:rPr lang="en-CA" dirty="0" smtClean="0"/>
              <a:t>Mr. Melia commented, “I am extremely proud of our staff and volunteers – their dedication to the ideals of sport made it possible to achieve the cleanest Olympic and Paralympic Games ever”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52120" y="6138887"/>
            <a:ext cx="3352800" cy="354645"/>
          </a:xfrm>
        </p:spPr>
        <p:txBody>
          <a:bodyPr/>
          <a:lstStyle/>
          <a:p>
            <a:pPr algn="r"/>
            <a:r>
              <a:rPr lang="en-CA" dirty="0" smtClean="0"/>
              <a:t>Dr. Janice A. Harvey  FISU CM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DOPING CONTROL IN A WINTER GAMES</a:t>
            </a:r>
            <a:br>
              <a:rPr lang="en-CA" b="1" dirty="0" smtClean="0"/>
            </a:br>
            <a:r>
              <a:rPr lang="en-CA" b="1" dirty="0" smtClean="0"/>
              <a:t> AN OLYMPIC PERSPECTIVE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31753"/>
            <a:ext cx="8229600" cy="4396051"/>
          </a:xfrm>
        </p:spPr>
        <p:txBody>
          <a:bodyPr>
            <a:normAutofit/>
          </a:bodyPr>
          <a:lstStyle/>
          <a:p>
            <a:r>
              <a:rPr lang="en-CA" sz="3600" b="1" dirty="0" smtClean="0"/>
              <a:t>Sample Collection Personnel</a:t>
            </a:r>
            <a:endParaRPr lang="en-CA" sz="3600" dirty="0" smtClean="0"/>
          </a:p>
          <a:p>
            <a:pPr>
              <a:buNone/>
            </a:pPr>
            <a:endParaRPr lang="en-CA" dirty="0"/>
          </a:p>
          <a:p>
            <a:r>
              <a:rPr lang="en-CA" b="1" dirty="0" smtClean="0"/>
              <a:t>103</a:t>
            </a:r>
            <a:r>
              <a:rPr lang="en-CA" dirty="0" smtClean="0"/>
              <a:t> </a:t>
            </a:r>
            <a:r>
              <a:rPr lang="en-CA" dirty="0"/>
              <a:t>Doping Control Officers </a:t>
            </a:r>
          </a:p>
          <a:p>
            <a:r>
              <a:rPr lang="en-CA" b="1" dirty="0" smtClean="0"/>
              <a:t>42 </a:t>
            </a:r>
            <a:r>
              <a:rPr lang="en-CA" dirty="0"/>
              <a:t>Blood Collection Officers</a:t>
            </a:r>
          </a:p>
          <a:p>
            <a:r>
              <a:rPr lang="en-CA" b="1" dirty="0" smtClean="0"/>
              <a:t>290</a:t>
            </a:r>
            <a:r>
              <a:rPr lang="en-CA" dirty="0" smtClean="0"/>
              <a:t> Chaperones</a:t>
            </a:r>
          </a:p>
          <a:p>
            <a:pPr>
              <a:buNone/>
            </a:pPr>
            <a:endParaRPr lang="en-CA" dirty="0"/>
          </a:p>
          <a:p>
            <a:r>
              <a:rPr lang="en-CA" dirty="0" smtClean="0"/>
              <a:t>Training </a:t>
            </a:r>
            <a:r>
              <a:rPr lang="en-CA" dirty="0"/>
              <a:t>prior to the sport event along with evaluations of all personnel during the sport event</a:t>
            </a:r>
          </a:p>
          <a:p>
            <a:pPr>
              <a:buNone/>
            </a:pP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80112" y="6138887"/>
            <a:ext cx="3352800" cy="354645"/>
          </a:xfrm>
        </p:spPr>
        <p:txBody>
          <a:bodyPr/>
          <a:lstStyle/>
          <a:p>
            <a:pPr algn="r"/>
            <a:r>
              <a:rPr lang="en-CA" dirty="0" smtClean="0"/>
              <a:t>Dr. Janice A. Harvey  FISU CM</a:t>
            </a:r>
            <a:endParaRPr lang="en-CA" dirty="0"/>
          </a:p>
        </p:txBody>
      </p:sp>
      <p:pic>
        <p:nvPicPr>
          <p:cNvPr id="5" name="Picture 4" descr="DSC015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2538487"/>
            <a:ext cx="3456384" cy="244827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DOPING CONTROL IN A WINTER GAMES </a:t>
            </a:r>
            <a:br>
              <a:rPr lang="en-CA" b="1" dirty="0" smtClean="0"/>
            </a:br>
            <a:r>
              <a:rPr lang="en-CA" b="1" dirty="0" smtClean="0"/>
              <a:t> AN OLYMPIC PERSPECTIVE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31753"/>
            <a:ext cx="8229600" cy="4396051"/>
          </a:xfrm>
        </p:spPr>
        <p:txBody>
          <a:bodyPr>
            <a:normAutofit lnSpcReduction="10000"/>
          </a:bodyPr>
          <a:lstStyle/>
          <a:p>
            <a:r>
              <a:rPr lang="en-CA" sz="3600" b="1" dirty="0" smtClean="0"/>
              <a:t>IN THE COMMUNITY</a:t>
            </a:r>
          </a:p>
          <a:p>
            <a:pPr>
              <a:buNone/>
            </a:pPr>
            <a:endParaRPr lang="en-CA" sz="4200" b="1" dirty="0" smtClean="0"/>
          </a:p>
          <a:p>
            <a:r>
              <a:rPr lang="en-CA" dirty="0" smtClean="0"/>
              <a:t>The </a:t>
            </a:r>
            <a:r>
              <a:rPr lang="en-CA" b="1" dirty="0"/>
              <a:t>CCES</a:t>
            </a:r>
            <a:r>
              <a:rPr lang="en-CA" dirty="0"/>
              <a:t> influenced leaders outside of sport as well, including medical and municipal leaders</a:t>
            </a:r>
            <a:r>
              <a:rPr lang="en-CA" dirty="0" smtClean="0"/>
              <a:t>.</a:t>
            </a:r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The </a:t>
            </a:r>
            <a:r>
              <a:rPr lang="en-CA" b="1" dirty="0"/>
              <a:t>CCES</a:t>
            </a:r>
            <a:r>
              <a:rPr lang="en-CA" dirty="0"/>
              <a:t> partnered with </a:t>
            </a:r>
            <a:r>
              <a:rPr lang="en-CA" b="1" dirty="0"/>
              <a:t>Active Healthy Kids Canada </a:t>
            </a:r>
            <a:r>
              <a:rPr lang="en-CA" dirty="0"/>
              <a:t>at the </a:t>
            </a:r>
            <a:r>
              <a:rPr lang="en-CA" b="1" dirty="0"/>
              <a:t>Canadian </a:t>
            </a:r>
            <a:r>
              <a:rPr lang="en-CA" b="1" dirty="0" smtClean="0"/>
              <a:t>Academy </a:t>
            </a:r>
            <a:r>
              <a:rPr lang="en-CA" b="1" dirty="0"/>
              <a:t>of Sport </a:t>
            </a:r>
            <a:r>
              <a:rPr lang="en-CA" b="1" dirty="0" smtClean="0"/>
              <a:t>and Exercise Medicine’</a:t>
            </a:r>
            <a:r>
              <a:rPr lang="en-CA" dirty="0" smtClean="0"/>
              <a:t>s </a:t>
            </a:r>
            <a:r>
              <a:rPr lang="en-CA" dirty="0"/>
              <a:t>annual </a:t>
            </a:r>
            <a:r>
              <a:rPr lang="en-CA" dirty="0" smtClean="0"/>
              <a:t>conference - working </a:t>
            </a:r>
            <a:r>
              <a:rPr lang="en-CA" dirty="0"/>
              <a:t>with physicians to identify ways to help get children and youth more active and healthy.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52120" y="6138887"/>
            <a:ext cx="3352800" cy="354645"/>
          </a:xfrm>
        </p:spPr>
        <p:txBody>
          <a:bodyPr/>
          <a:lstStyle/>
          <a:p>
            <a:pPr algn="r"/>
            <a:r>
              <a:rPr lang="en-CA" dirty="0" smtClean="0"/>
              <a:t>Dr. Janice A. Harvey  FISU CM</a:t>
            </a:r>
            <a:endParaRPr lang="en-CA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DOPING CONTROL IN A WINTER GAMES</a:t>
            </a:r>
            <a:br>
              <a:rPr lang="en-CA" b="1" dirty="0" smtClean="0"/>
            </a:br>
            <a:r>
              <a:rPr lang="en-CA" b="1" dirty="0" smtClean="0"/>
              <a:t> AN OLYMPIC PERSPECTIVE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31753"/>
            <a:ext cx="8229600" cy="4396051"/>
          </a:xfrm>
        </p:spPr>
        <p:txBody>
          <a:bodyPr>
            <a:normAutofit fontScale="77500" lnSpcReduction="20000"/>
          </a:bodyPr>
          <a:lstStyle/>
          <a:p>
            <a:r>
              <a:rPr lang="en-CA" sz="4600" b="1" dirty="0" smtClean="0"/>
              <a:t>OUTSIDE THE GAMES</a:t>
            </a:r>
          </a:p>
          <a:p>
            <a:pPr>
              <a:buNone/>
            </a:pPr>
            <a:endParaRPr lang="en-CA" sz="3400" b="1" dirty="0" smtClean="0"/>
          </a:p>
          <a:p>
            <a:r>
              <a:rPr lang="en-CA" sz="3400" dirty="0" smtClean="0"/>
              <a:t>Education </a:t>
            </a:r>
            <a:r>
              <a:rPr lang="en-CA" sz="3400" dirty="0" smtClean="0"/>
              <a:t>was provided </a:t>
            </a:r>
            <a:r>
              <a:rPr lang="en-CA" sz="3400" dirty="0"/>
              <a:t>to </a:t>
            </a:r>
            <a:r>
              <a:rPr lang="en-CA" sz="3400" b="1" dirty="0" smtClean="0"/>
              <a:t>&gt; 20,000 </a:t>
            </a:r>
            <a:r>
              <a:rPr lang="en-CA" sz="3400" dirty="0" smtClean="0"/>
              <a:t>Canadian </a:t>
            </a:r>
            <a:r>
              <a:rPr lang="en-CA" sz="3400" dirty="0"/>
              <a:t>athletes on ethical sport and anti-doping rights and </a:t>
            </a:r>
            <a:r>
              <a:rPr lang="en-CA" sz="3400" dirty="0" smtClean="0"/>
              <a:t>responsibilities</a:t>
            </a:r>
          </a:p>
          <a:p>
            <a:endParaRPr lang="en-CA" dirty="0" smtClean="0"/>
          </a:p>
          <a:p>
            <a:r>
              <a:rPr lang="en-CA" sz="3400" dirty="0" smtClean="0"/>
              <a:t>Courses </a:t>
            </a:r>
            <a:r>
              <a:rPr lang="en-CA" sz="3400" dirty="0"/>
              <a:t>were provided to </a:t>
            </a:r>
            <a:r>
              <a:rPr lang="en-CA" sz="3400" b="1" dirty="0"/>
              <a:t>university and college student-athletes</a:t>
            </a:r>
            <a:r>
              <a:rPr lang="en-CA" sz="3400" dirty="0"/>
              <a:t>, all members of </a:t>
            </a:r>
            <a:r>
              <a:rPr lang="en-CA" sz="3400" b="1" dirty="0"/>
              <a:t>Football Canada’s junior football program</a:t>
            </a:r>
            <a:r>
              <a:rPr lang="en-CA" sz="3400" dirty="0"/>
              <a:t>, </a:t>
            </a:r>
            <a:r>
              <a:rPr lang="en-CA" sz="3400" b="1" dirty="0"/>
              <a:t>Canada Games athletes</a:t>
            </a:r>
            <a:r>
              <a:rPr lang="en-CA" sz="3400" dirty="0" smtClean="0"/>
              <a:t>, </a:t>
            </a:r>
            <a:r>
              <a:rPr lang="en-CA" sz="3400" dirty="0"/>
              <a:t>and the members of </a:t>
            </a:r>
            <a:r>
              <a:rPr lang="en-CA" sz="3400" b="1" dirty="0"/>
              <a:t>Team Canada </a:t>
            </a:r>
            <a:r>
              <a:rPr lang="en-CA" sz="3400" dirty="0"/>
              <a:t>for the Olympic and Paralympic Games</a:t>
            </a:r>
            <a:r>
              <a:rPr lang="en-CA" sz="3400" dirty="0" smtClean="0"/>
              <a:t>.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52120" y="6138887"/>
            <a:ext cx="3352800" cy="354645"/>
          </a:xfrm>
        </p:spPr>
        <p:txBody>
          <a:bodyPr/>
          <a:lstStyle/>
          <a:p>
            <a:pPr algn="r"/>
            <a:r>
              <a:rPr lang="en-CA" dirty="0" smtClean="0"/>
              <a:t>Dr. Janice A. Harvey  FISU CM</a:t>
            </a:r>
            <a:endParaRPr lang="en-CA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600" b="1" dirty="0" smtClean="0"/>
              <a:t>DOPING CONTROL IN A WINTER GAMES </a:t>
            </a:r>
            <a:br>
              <a:rPr lang="en-CA" sz="3600" b="1" dirty="0" smtClean="0"/>
            </a:br>
            <a:r>
              <a:rPr lang="en-CA" sz="3600" b="1" dirty="0" smtClean="0"/>
              <a:t> AN OLYMPIC PERSPECTIVE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2106439"/>
            <a:ext cx="4038600" cy="430754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CA" sz="3600" b="1" dirty="0" smtClean="0"/>
              <a:t>OUTSIDE THE GAMES</a:t>
            </a:r>
          </a:p>
          <a:p>
            <a:r>
              <a:rPr lang="en-CA" dirty="0" smtClean="0"/>
              <a:t>In </a:t>
            </a:r>
            <a:r>
              <a:rPr lang="en-CA" dirty="0" smtClean="0"/>
              <a:t>support of the domestic program, the CCES processed </a:t>
            </a:r>
            <a:r>
              <a:rPr lang="en-CA" b="1" dirty="0" smtClean="0"/>
              <a:t>672</a:t>
            </a:r>
            <a:r>
              <a:rPr lang="en-CA" dirty="0" smtClean="0"/>
              <a:t> therapeutic use exemption (TUE) applications. </a:t>
            </a:r>
            <a:endParaRPr lang="en-CA" dirty="0" smtClean="0"/>
          </a:p>
          <a:p>
            <a:r>
              <a:rPr lang="en-CA" dirty="0" smtClean="0"/>
              <a:t>Staff </a:t>
            </a:r>
            <a:r>
              <a:rPr lang="en-CA" dirty="0" smtClean="0"/>
              <a:t>responded to </a:t>
            </a:r>
            <a:r>
              <a:rPr lang="en-CA" b="1" dirty="0" smtClean="0"/>
              <a:t>1,046</a:t>
            </a:r>
            <a:r>
              <a:rPr lang="en-CA" dirty="0" smtClean="0"/>
              <a:t> substance inquiries through phone and </a:t>
            </a:r>
            <a:r>
              <a:rPr lang="en-CA" dirty="0" smtClean="0"/>
              <a:t>email</a:t>
            </a:r>
            <a:endParaRPr lang="en-CA" dirty="0" smtClean="0"/>
          </a:p>
          <a:p>
            <a:r>
              <a:rPr lang="en-CA" dirty="0" smtClean="0"/>
              <a:t> </a:t>
            </a:r>
            <a:r>
              <a:rPr lang="en-CA" dirty="0" smtClean="0"/>
              <a:t>new </a:t>
            </a:r>
            <a:r>
              <a:rPr lang="en-CA" b="1" dirty="0" smtClean="0"/>
              <a:t>Global DRO </a:t>
            </a:r>
            <a:r>
              <a:rPr lang="en-CA" dirty="0" smtClean="0"/>
              <a:t>(</a:t>
            </a:r>
            <a:r>
              <a:rPr lang="en-CA" dirty="0" smtClean="0">
                <a:hlinkClick r:id="rId3"/>
              </a:rPr>
              <a:t>www.globaldro.com</a:t>
            </a:r>
            <a:r>
              <a:rPr lang="en-CA" dirty="0" smtClean="0"/>
              <a:t>) handled responses to almost </a:t>
            </a:r>
            <a:r>
              <a:rPr lang="en-CA" b="1" dirty="0" smtClean="0"/>
              <a:t>25,000</a:t>
            </a:r>
            <a:r>
              <a:rPr lang="en-CA" dirty="0" smtClean="0"/>
              <a:t> online inquiries (since its launch in October).</a:t>
            </a:r>
          </a:p>
          <a:p>
            <a:endParaRPr lang="en-CA" dirty="0"/>
          </a:p>
        </p:txBody>
      </p:sp>
      <p:pic>
        <p:nvPicPr>
          <p:cNvPr id="6" name="Content Placeholder 5" descr="DSC01473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504281"/>
            <a:ext cx="4038600" cy="334657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CA" dirty="0" smtClean="0"/>
              <a:t>Dr. Janice A. Harvey  FISU CM</a:t>
            </a:r>
            <a:endParaRPr lang="en-CA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DOPING CONTROL IN A WINTER GAMES </a:t>
            </a:r>
            <a:br>
              <a:rPr lang="en-CA" b="1" dirty="0" smtClean="0"/>
            </a:br>
            <a:r>
              <a:rPr lang="en-CA" b="1" dirty="0" smtClean="0"/>
              <a:t> AN OLYMPIC PERSPECTIVE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91871"/>
            <a:ext cx="8229600" cy="4396051"/>
          </a:xfrm>
        </p:spPr>
        <p:txBody>
          <a:bodyPr>
            <a:normAutofit/>
          </a:bodyPr>
          <a:lstStyle/>
          <a:p>
            <a:r>
              <a:rPr lang="en-CA" sz="3900" b="1" dirty="0" smtClean="0"/>
              <a:t>WHAT’S NEXT</a:t>
            </a:r>
            <a:r>
              <a:rPr lang="en-CA" sz="4000" b="1" dirty="0" smtClean="0"/>
              <a:t>?</a:t>
            </a:r>
          </a:p>
          <a:p>
            <a:endParaRPr lang="en-CA" dirty="0" smtClean="0"/>
          </a:p>
          <a:p>
            <a:r>
              <a:rPr lang="en-CA" sz="2800" dirty="0" smtClean="0"/>
              <a:t>A </a:t>
            </a:r>
            <a:r>
              <a:rPr lang="en-CA" sz="2800" dirty="0"/>
              <a:t>500-member </a:t>
            </a:r>
            <a:r>
              <a:rPr lang="en-CA" sz="2800" dirty="0" smtClean="0"/>
              <a:t>Registered </a:t>
            </a:r>
            <a:r>
              <a:rPr lang="en-CA" sz="2800" dirty="0"/>
              <a:t>T</a:t>
            </a:r>
            <a:r>
              <a:rPr lang="en-CA" sz="2800" dirty="0" smtClean="0"/>
              <a:t>esting Pool </a:t>
            </a:r>
            <a:r>
              <a:rPr lang="en-CA" sz="2800" dirty="0"/>
              <a:t>(</a:t>
            </a:r>
            <a:r>
              <a:rPr lang="en-CA" sz="2800" b="1" dirty="0"/>
              <a:t>RTP</a:t>
            </a:r>
            <a:r>
              <a:rPr lang="en-CA" sz="2800" dirty="0"/>
              <a:t>) is the main target of CCES testing</a:t>
            </a:r>
            <a:r>
              <a:rPr lang="en-CA" sz="2800" dirty="0" smtClean="0"/>
              <a:t>.</a:t>
            </a:r>
          </a:p>
          <a:p>
            <a:r>
              <a:rPr lang="en-CA" sz="2800" dirty="0" smtClean="0"/>
              <a:t> </a:t>
            </a:r>
            <a:r>
              <a:rPr lang="en-CA" sz="2800" dirty="0"/>
              <a:t>Online </a:t>
            </a:r>
            <a:r>
              <a:rPr lang="en-CA" sz="2800" b="1" dirty="0"/>
              <a:t>ADAMS </a:t>
            </a:r>
            <a:r>
              <a:rPr lang="en-CA" sz="2800" dirty="0"/>
              <a:t>whereabouts submissions are now </a:t>
            </a:r>
            <a:r>
              <a:rPr lang="en-CA" sz="2800" b="1" dirty="0"/>
              <a:t>mandatory</a:t>
            </a:r>
            <a:r>
              <a:rPr lang="en-CA" sz="2800" dirty="0"/>
              <a:t> for all winter sport </a:t>
            </a:r>
            <a:r>
              <a:rPr lang="en-CA" sz="2800" dirty="0" smtClean="0"/>
              <a:t>athletes.</a:t>
            </a:r>
          </a:p>
          <a:p>
            <a:pPr>
              <a:buNone/>
            </a:pPr>
            <a:endParaRPr lang="en-CA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52120" y="6138887"/>
            <a:ext cx="3352800" cy="354645"/>
          </a:xfrm>
        </p:spPr>
        <p:txBody>
          <a:bodyPr/>
          <a:lstStyle/>
          <a:p>
            <a:pPr algn="r"/>
            <a:r>
              <a:rPr lang="en-CA" dirty="0" smtClean="0"/>
              <a:t>Dr. Janice A. Harvey  FISU CM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smtClean="0"/>
              <a:t>DOPING CONTROL IN A WINTER GAMES</a:t>
            </a:r>
            <a:br>
              <a:rPr lang="en-CA" sz="3600" dirty="0" smtClean="0"/>
            </a:br>
            <a:r>
              <a:rPr lang="en-CA" sz="3600" dirty="0" smtClean="0"/>
              <a:t>AN OLYMPIC PERSPECTIVE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sz="3900" b="1" dirty="0" smtClean="0"/>
              <a:t>LOOKING BACK</a:t>
            </a:r>
          </a:p>
          <a:p>
            <a:r>
              <a:rPr lang="en-CA" dirty="0" smtClean="0"/>
              <a:t>Mr. </a:t>
            </a:r>
            <a:r>
              <a:rPr lang="en-CA" dirty="0" err="1" smtClean="0"/>
              <a:t>Melia</a:t>
            </a:r>
            <a:r>
              <a:rPr lang="en-CA" dirty="0" smtClean="0"/>
              <a:t> said, “For the youngest athlete, good sport might be a coach who doesn’t shorten his bench to win. For a developing athlete, it could be a pledge to respect opponents throughout a competition. “</a:t>
            </a:r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“For the elite athlete, ethical sport has to be a way of life.” </a:t>
            </a:r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“And it was in evidence in the remarkable lack of doping and unethical behaviour during the Vancouver Games. We provided support for all these achievements in 2009-2010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CA" smtClean="0"/>
              <a:t>Dr. Janice A. Harvey  FISU CM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600" b="1" dirty="0" smtClean="0"/>
              <a:t>DOPING CONTROL IN A WINTER GAMES</a:t>
            </a:r>
            <a:br>
              <a:rPr lang="en-CA" sz="3600" b="1" dirty="0" smtClean="0"/>
            </a:br>
            <a:r>
              <a:rPr lang="en-CA" sz="3600" b="1" dirty="0" smtClean="0"/>
              <a:t> AN OLYMPIC PERSPECTIVE</a:t>
            </a:r>
            <a:endParaRPr lang="en-CA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CA" dirty="0" smtClean="0"/>
              <a:t>Dr. Janice A. Harvey  FISU CM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23528" y="1890415"/>
            <a:ext cx="8229600" cy="4264025"/>
          </a:xfrm>
        </p:spPr>
        <p:txBody>
          <a:bodyPr/>
          <a:lstStyle/>
          <a:p>
            <a:pPr lvl="7" algn="just">
              <a:buNone/>
            </a:pPr>
            <a:endParaRPr lang="en-CA" sz="3600" b="1" dirty="0" smtClean="0"/>
          </a:p>
          <a:p>
            <a:pPr lvl="7" algn="just">
              <a:buNone/>
            </a:pPr>
            <a:endParaRPr lang="en-CA" sz="3600" b="1" dirty="0" smtClean="0"/>
          </a:p>
        </p:txBody>
      </p:sp>
      <p:pic>
        <p:nvPicPr>
          <p:cNvPr id="5" name="Picture 4" descr="DSC015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2322463"/>
            <a:ext cx="6912768" cy="374441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DOPING CONTROL IN A WINTER GAMES</a:t>
            </a:r>
            <a:br>
              <a:rPr lang="en-CA" b="1" dirty="0" smtClean="0"/>
            </a:br>
            <a:r>
              <a:rPr lang="en-CA" b="1" dirty="0" smtClean="0"/>
              <a:t> AN OLYMPIC PERSPECTIVE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31753"/>
            <a:ext cx="8229600" cy="4396051"/>
          </a:xfrm>
        </p:spPr>
        <p:txBody>
          <a:bodyPr>
            <a:normAutofit/>
          </a:bodyPr>
          <a:lstStyle/>
          <a:p>
            <a:r>
              <a:rPr lang="en-CA" sz="3600" b="1" dirty="0" smtClean="0"/>
              <a:t>INRS </a:t>
            </a:r>
            <a:r>
              <a:rPr lang="en-CA" sz="3600" b="1" dirty="0"/>
              <a:t>Laboratory</a:t>
            </a:r>
          </a:p>
          <a:p>
            <a:endParaRPr lang="en-CA" dirty="0"/>
          </a:p>
          <a:p>
            <a:r>
              <a:rPr lang="en-CA" b="1" dirty="0" smtClean="0"/>
              <a:t>All</a:t>
            </a:r>
            <a:r>
              <a:rPr lang="en-CA" dirty="0" smtClean="0"/>
              <a:t> </a:t>
            </a:r>
            <a:r>
              <a:rPr lang="en-CA" dirty="0"/>
              <a:t>samples (urine and blood) collected </a:t>
            </a:r>
            <a:r>
              <a:rPr lang="en-CA" dirty="0" smtClean="0"/>
              <a:t>were sent </a:t>
            </a:r>
            <a:r>
              <a:rPr lang="en-CA" dirty="0"/>
              <a:t>to INRS Laboratory for analysis.</a:t>
            </a:r>
          </a:p>
          <a:p>
            <a:r>
              <a:rPr lang="en-CA" dirty="0" smtClean="0"/>
              <a:t>Urine </a:t>
            </a:r>
            <a:r>
              <a:rPr lang="en-CA" dirty="0"/>
              <a:t>samples sent by </a:t>
            </a:r>
            <a:r>
              <a:rPr lang="en-CA" b="1" dirty="0"/>
              <a:t>FedEx</a:t>
            </a:r>
            <a:r>
              <a:rPr lang="en-CA" dirty="0"/>
              <a:t> for analysis.</a:t>
            </a:r>
          </a:p>
          <a:p>
            <a:r>
              <a:rPr lang="en-CA" dirty="0" smtClean="0"/>
              <a:t>Blood </a:t>
            </a:r>
            <a:r>
              <a:rPr lang="en-CA" dirty="0"/>
              <a:t>samples packaged in Berlinger cooler boxes and sent by </a:t>
            </a:r>
            <a:r>
              <a:rPr lang="en-CA" b="1" dirty="0"/>
              <a:t>World Courier </a:t>
            </a:r>
            <a:r>
              <a:rPr lang="en-CA" dirty="0"/>
              <a:t>for expedited analysis.</a:t>
            </a:r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52120" y="6138887"/>
            <a:ext cx="3352800" cy="354645"/>
          </a:xfrm>
        </p:spPr>
        <p:txBody>
          <a:bodyPr/>
          <a:lstStyle/>
          <a:p>
            <a:pPr algn="r"/>
            <a:r>
              <a:rPr lang="en-CA" dirty="0" smtClean="0"/>
              <a:t>Dr. Janice A. Harvey  FISU CM</a:t>
            </a:r>
            <a:endParaRPr lang="en-CA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600" b="1" dirty="0" smtClean="0"/>
              <a:t>DOPING CONTROL IN A WINTER GAMES </a:t>
            </a:r>
            <a:br>
              <a:rPr lang="en-CA" sz="3600" b="1" dirty="0" smtClean="0"/>
            </a:br>
            <a:r>
              <a:rPr lang="en-CA" sz="3600" b="1" dirty="0" smtClean="0"/>
              <a:t> AN OLYMPIC PERSPECTIVE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962423"/>
            <a:ext cx="4038600" cy="4307544"/>
          </a:xfrm>
        </p:spPr>
        <p:txBody>
          <a:bodyPr>
            <a:normAutofit fontScale="92500" lnSpcReduction="20000"/>
          </a:bodyPr>
          <a:lstStyle/>
          <a:p>
            <a:r>
              <a:rPr lang="en-CA" sz="3600" b="1" dirty="0" smtClean="0"/>
              <a:t>INRS Laboratory</a:t>
            </a:r>
          </a:p>
          <a:p>
            <a:pPr>
              <a:buNone/>
            </a:pPr>
            <a:endParaRPr lang="en-CA" sz="4300" b="1" dirty="0" smtClean="0"/>
          </a:p>
          <a:p>
            <a:r>
              <a:rPr lang="en-CA" dirty="0" smtClean="0"/>
              <a:t>All results sent directly to the </a:t>
            </a:r>
            <a:r>
              <a:rPr lang="en-CA" b="1" dirty="0" smtClean="0"/>
              <a:t>International Federation </a:t>
            </a:r>
            <a:r>
              <a:rPr lang="en-CA" dirty="0" smtClean="0"/>
              <a:t>(VANOC acted only as sample collection authority)</a:t>
            </a:r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Provided laboratory  the opportunity to become familiar with VANOC anti-doping operations.</a:t>
            </a:r>
          </a:p>
          <a:p>
            <a:endParaRPr lang="en-CA" dirty="0"/>
          </a:p>
        </p:txBody>
      </p:sp>
      <p:pic>
        <p:nvPicPr>
          <p:cNvPr id="7" name="Content Placeholder 6" descr="DSC0144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178447"/>
            <a:ext cx="4038600" cy="374441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CA" dirty="0" smtClean="0"/>
              <a:t>Dr. Janice A. Harvey  FISU CM</a:t>
            </a:r>
            <a:endParaRPr lang="en-CA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DOPING CONTROL IN A WINTER GAMES </a:t>
            </a:r>
            <a:br>
              <a:rPr lang="en-CA" b="1" dirty="0" smtClean="0"/>
            </a:br>
            <a:r>
              <a:rPr lang="en-CA" b="1" dirty="0" smtClean="0"/>
              <a:t> AN OLYMPIC PERSPECTIVE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31753"/>
            <a:ext cx="8229600" cy="4396051"/>
          </a:xfrm>
        </p:spPr>
        <p:txBody>
          <a:bodyPr/>
          <a:lstStyle/>
          <a:p>
            <a:r>
              <a:rPr lang="en-CA" sz="3600" b="1" dirty="0" smtClean="0"/>
              <a:t>INRS Laboratory</a:t>
            </a:r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Communication plan was developed between VANOC + INRS to advise of when samples / types would be sent for analysis.</a:t>
            </a:r>
          </a:p>
          <a:p>
            <a:r>
              <a:rPr lang="en-CA" dirty="0" smtClean="0"/>
              <a:t>Sample transportation plan mimicked Games in order to determine time readiness</a:t>
            </a:r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52120" y="6138887"/>
            <a:ext cx="3352800" cy="354645"/>
          </a:xfrm>
        </p:spPr>
        <p:txBody>
          <a:bodyPr/>
          <a:lstStyle/>
          <a:p>
            <a:pPr algn="r"/>
            <a:r>
              <a:rPr lang="en-CA" dirty="0" smtClean="0"/>
              <a:t>Dr. Janice A. Harvey  FISU CM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600" b="1" dirty="0" smtClean="0"/>
              <a:t>DOPING CONTROL IN A WINTER GAMES </a:t>
            </a:r>
            <a:br>
              <a:rPr lang="en-CA" sz="3600" b="1" dirty="0" smtClean="0"/>
            </a:br>
            <a:r>
              <a:rPr lang="en-CA" sz="3600" b="1" dirty="0" smtClean="0"/>
              <a:t> AN OLYMPIC PERSPECTIVE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2034431"/>
            <a:ext cx="4038600" cy="4307544"/>
          </a:xfrm>
        </p:spPr>
        <p:txBody>
          <a:bodyPr>
            <a:normAutofit fontScale="92500" lnSpcReduction="10000"/>
          </a:bodyPr>
          <a:lstStyle/>
          <a:p>
            <a:r>
              <a:rPr lang="en-CA" sz="3600" b="1" dirty="0"/>
              <a:t>Anti-Doping Program</a:t>
            </a:r>
            <a:r>
              <a:rPr lang="en-CA" sz="3600" b="1" dirty="0" smtClean="0"/>
              <a:t>: IOC </a:t>
            </a:r>
            <a:r>
              <a:rPr lang="en-CA" sz="3600" b="1" dirty="0"/>
              <a:t>and IPC </a:t>
            </a:r>
            <a:r>
              <a:rPr lang="en-CA" sz="3600" b="1" dirty="0" smtClean="0"/>
              <a:t>Authority</a:t>
            </a:r>
          </a:p>
          <a:p>
            <a:r>
              <a:rPr lang="en-CA" dirty="0" smtClean="0"/>
              <a:t>Under </a:t>
            </a:r>
            <a:r>
              <a:rPr lang="en-CA" dirty="0"/>
              <a:t>the authority and jurisdiction of the IOC and</a:t>
            </a:r>
          </a:p>
          <a:p>
            <a:pPr>
              <a:buNone/>
            </a:pPr>
            <a:r>
              <a:rPr lang="en-CA" dirty="0" smtClean="0"/>
              <a:t>	IPC </a:t>
            </a:r>
            <a:r>
              <a:rPr lang="en-CA" dirty="0"/>
              <a:t>Anti-Doping Rules</a:t>
            </a:r>
          </a:p>
          <a:p>
            <a:r>
              <a:rPr lang="en-CA" dirty="0" smtClean="0"/>
              <a:t>Consistent </a:t>
            </a:r>
            <a:r>
              <a:rPr lang="en-CA" dirty="0"/>
              <a:t>with the World Anti-Doping Agency</a:t>
            </a:r>
          </a:p>
          <a:p>
            <a:pPr>
              <a:buNone/>
            </a:pPr>
            <a:r>
              <a:rPr lang="en-CA" dirty="0"/>
              <a:t>	</a:t>
            </a:r>
            <a:r>
              <a:rPr lang="en-CA" dirty="0" smtClean="0"/>
              <a:t>(</a:t>
            </a:r>
            <a:r>
              <a:rPr lang="en-CA" dirty="0"/>
              <a:t>WADA) Code, </a:t>
            </a:r>
            <a:r>
              <a:rPr lang="en-CA" dirty="0" smtClean="0"/>
              <a:t> and the WADA </a:t>
            </a:r>
            <a:r>
              <a:rPr lang="en-CA" dirty="0"/>
              <a:t>Prohibited List </a:t>
            </a:r>
          </a:p>
        </p:txBody>
      </p:sp>
      <p:pic>
        <p:nvPicPr>
          <p:cNvPr id="6" name="Content Placeholder 5" descr="DSC0140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034431"/>
            <a:ext cx="4038600" cy="388843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CA" dirty="0" smtClean="0"/>
              <a:t>Dr. Janice A. Harvey  FISU CM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DOPING CONTROL IN A WINTER GAMES </a:t>
            </a:r>
            <a:br>
              <a:rPr lang="en-CA" b="1" dirty="0" smtClean="0"/>
            </a:br>
            <a:r>
              <a:rPr lang="en-CA" b="1" dirty="0" smtClean="0"/>
              <a:t> AN OLYMPIC PERSPECTIVE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CA" b="1" i="1" dirty="0"/>
          </a:p>
          <a:p>
            <a:pPr algn="ctr">
              <a:buNone/>
            </a:pPr>
            <a:r>
              <a:rPr lang="en-CA" b="1" i="1" dirty="0" smtClean="0"/>
              <a:t>“</a:t>
            </a:r>
            <a:r>
              <a:rPr lang="en-CA" sz="3600" b="1" i="1" dirty="0" smtClean="0"/>
              <a:t>Deliver </a:t>
            </a:r>
            <a:r>
              <a:rPr lang="en-CA" sz="3600" b="1" i="1" dirty="0"/>
              <a:t>a state-of-the-art doping control</a:t>
            </a:r>
          </a:p>
          <a:p>
            <a:pPr algn="ctr">
              <a:buNone/>
            </a:pPr>
            <a:r>
              <a:rPr lang="en-CA" sz="3600" b="1" i="1" dirty="0"/>
              <a:t>program at the 2010 Games to ensure all</a:t>
            </a:r>
          </a:p>
          <a:p>
            <a:pPr algn="ctr">
              <a:buNone/>
            </a:pPr>
            <a:r>
              <a:rPr lang="en-CA" sz="3600" b="1" i="1" dirty="0"/>
              <a:t>athletes can compete on a level playing </a:t>
            </a:r>
            <a:r>
              <a:rPr lang="en-CA" sz="3600" b="1" i="1" dirty="0" smtClean="0"/>
              <a:t>field”</a:t>
            </a:r>
            <a:endParaRPr lang="en-CA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52120" y="6138887"/>
            <a:ext cx="3352800" cy="354645"/>
          </a:xfrm>
        </p:spPr>
        <p:txBody>
          <a:bodyPr/>
          <a:lstStyle/>
          <a:p>
            <a:pPr algn="r"/>
            <a:r>
              <a:rPr lang="en-CA" dirty="0" smtClean="0"/>
              <a:t>Dr. Janice A. Harvey  FISU CM</a:t>
            </a:r>
            <a:endParaRPr lang="en-CA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1248</TotalTime>
  <Words>2177</Words>
  <Application>Microsoft Office PowerPoint</Application>
  <PresentationFormat>Custom</PresentationFormat>
  <Paragraphs>338</Paragraphs>
  <Slides>45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Flow</vt:lpstr>
      <vt:lpstr>DOPING CONTROL IN A WINTER GAMES AN OLYMPIC PERSPECTIVE</vt:lpstr>
      <vt:lpstr>DOPING CONTROL IN A WINTER GAMES  AN OLYMPIC PERSPECTIVE</vt:lpstr>
      <vt:lpstr>DOPING CONTROL IN A WINTER GAMES   AN OLYMPIC PERSPECTIVE</vt:lpstr>
      <vt:lpstr>DOPING CONTROL IN A WINTER GAMES  AN OLYMPIC PERSPECTIVE</vt:lpstr>
      <vt:lpstr>DOPING CONTROL IN A WINTER GAMES  AN OLYMPIC PERSPECTIVE</vt:lpstr>
      <vt:lpstr>DOPING CONTROL IN A WINTER GAMES   AN OLYMPIC PERSPECTIVE</vt:lpstr>
      <vt:lpstr>DOPING CONTROL IN A WINTER GAMES   AN OLYMPIC PERSPECTIVE</vt:lpstr>
      <vt:lpstr>DOPING CONTROL IN A WINTER GAMES   AN OLYMPIC PERSPECTIVE</vt:lpstr>
      <vt:lpstr>DOPING CONTROL IN A WINTER GAMES   AN OLYMPIC PERSPECTIVE</vt:lpstr>
      <vt:lpstr>DOPING CONTROL IN A WINTER GAMES  AN OLYMPIC PERSPECTIVE</vt:lpstr>
      <vt:lpstr>DOPING CONTROL IN A WINTER GAMES   AN OLYMPIC PERSPECTIVE</vt:lpstr>
      <vt:lpstr>DOPING CONTROL IN A WINTER GAMES  AN OLYMPIC PERSPECTIVE</vt:lpstr>
      <vt:lpstr>DOPING CONTROL IN A WINTER GAMES  AN OLYMPIC PERSPECTIVE</vt:lpstr>
      <vt:lpstr>DOPING CONTROL IN A WINTER GAMES  AN OLYMPIC PERSPECTIVE</vt:lpstr>
      <vt:lpstr>DOPING CONTROL IN A WINTER GAMES  AN OLYMPIC PERSPECTIVE</vt:lpstr>
      <vt:lpstr>DOPING CONTROL IN A WINTER GAMES   AN OLYMPIC PERSPECTIVE</vt:lpstr>
      <vt:lpstr>DOPING CONTROL IN A WINTER GAMES  AN OLYMPIC PERSPECTIVE</vt:lpstr>
      <vt:lpstr>DOPING CONTROL IN A WINTER GAMES  AN OLYMPIC PERSPECTIVE</vt:lpstr>
      <vt:lpstr>DOPING CONTROL IN A WINTER GAMES   AN OLYMPIC PERSPECTIVE</vt:lpstr>
      <vt:lpstr>DOPING CONTROL IN A WINTER GAMES  AN OLYMPIC PERSPECTIVE</vt:lpstr>
      <vt:lpstr>DOPING CONTROL IN A WINTER GAMES   AN OLYMPIC PERSPECTIVE</vt:lpstr>
      <vt:lpstr>DOPING CONTROL IN A WINTER GAMES   AN OLYMPIC PERSPECTIVE</vt:lpstr>
      <vt:lpstr>DOPING CONTROL IN A WINTER GAMES   AN OLYMPIC PERSPECTIVE</vt:lpstr>
      <vt:lpstr>DOPING CONTROL IN A WINTER GAMES   AN OLYMPIC PERSPECTIVE</vt:lpstr>
      <vt:lpstr>DOPING CONTROL IN A WINTER GAMES  AN OLYMPIC PERSPECTIVE</vt:lpstr>
      <vt:lpstr>DOPING CONTROL IN A WINTER GAMES   AN OLYMPIC PERSPECTIVE</vt:lpstr>
      <vt:lpstr>DOPING CONTROL IN A WINTER GAMES   AN OLYMPIC PERSPECTIVE</vt:lpstr>
      <vt:lpstr>DOPING CONTROL IN A WINTER GAMES   AN OLYMPIC PERSPECTIVE</vt:lpstr>
      <vt:lpstr>DOPING CONTROL IN A WINTER GAMES   AN OLYMPIC PERSPECTIVE</vt:lpstr>
      <vt:lpstr>DOPING CONTROL IN A WINTER GAMES   AN OLYMPIC PERSPECTIVE</vt:lpstr>
      <vt:lpstr>DOPING CONTROL IN A WINTER GAMES   AN OLYMPIC PERSPECTIVE</vt:lpstr>
      <vt:lpstr>DOPING CONTROL IN A WINTER GAMES  AN OLYMPIC PERSPECTIVE</vt:lpstr>
      <vt:lpstr>DOPING CONTROL IN A WINTER GAMES   AN OLYMPIC PERSPECTIVE</vt:lpstr>
      <vt:lpstr>DOPING CONTROL IN A WINTER GAMES   AN OLYMPIC PERSPECTIVE</vt:lpstr>
      <vt:lpstr>DOPING CONTROL IN A WINTER GAMES  AN OLYMPIC PERSPECTIVE</vt:lpstr>
      <vt:lpstr>DOPING CONTROL IN A WINTER GAMES AN OLYMPIC PERSPECTIVE</vt:lpstr>
      <vt:lpstr>DOPING CONTROL IN A WINTER GAMES  AN OLYMPIC PERSPECTIVE</vt:lpstr>
      <vt:lpstr>DOPING CONTROL IN WINTER GAMES AN OLYMPIC PERSPECTIVE</vt:lpstr>
      <vt:lpstr>DOPING CONTROL IN A WINTER GAMES  AN OLYMPIC PERSPECTIVE</vt:lpstr>
      <vt:lpstr>DOPING CONTROL IN A WINTER GAMES   AN OLYMPIC PERSPECTIVE</vt:lpstr>
      <vt:lpstr>DOPING CONTROL IN A WINTER GAMES  AN OLYMPIC PERSPECTIVE</vt:lpstr>
      <vt:lpstr>DOPING CONTROL IN A WINTER GAMES   AN OLYMPIC PERSPECTIVE</vt:lpstr>
      <vt:lpstr>DOPING CONTROL IN A WINTER GAMES   AN OLYMPIC PERSPECTIVE</vt:lpstr>
      <vt:lpstr>DOPING CONTROL IN A WINTER GAMES AN OLYMPIC PERSPECTIVE</vt:lpstr>
      <vt:lpstr>DOPING CONTROL IN A WINTER GAMES  AN OLYMPIC PERSPECTIVE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Event Goals</dc:title>
  <dc:creator>Owner</dc:creator>
  <cp:lastModifiedBy>Owner</cp:lastModifiedBy>
  <cp:revision>75</cp:revision>
  <dcterms:created xsi:type="dcterms:W3CDTF">2010-12-20T01:27:33Z</dcterms:created>
  <dcterms:modified xsi:type="dcterms:W3CDTF">2011-01-26T03:46:47Z</dcterms:modified>
</cp:coreProperties>
</file>