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74" r:id="rId7"/>
    <p:sldId id="261" r:id="rId8"/>
    <p:sldId id="262" r:id="rId9"/>
    <p:sldId id="263" r:id="rId10"/>
    <p:sldId id="264" r:id="rId11"/>
    <p:sldId id="265" r:id="rId12"/>
    <p:sldId id="266" r:id="rId13"/>
    <p:sldId id="267" r:id="rId14"/>
    <p:sldId id="268" r:id="rId15"/>
    <p:sldId id="269" r:id="rId16"/>
    <p:sldId id="270" r:id="rId17"/>
    <p:sldId id="271" r:id="rId18"/>
    <p:sldId id="275" r:id="rId19"/>
    <p:sldId id="276"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5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BBCEE7-D1D0-4F43-A0B9-71E54087CD86}" type="datetimeFigureOut">
              <a:rPr lang="tr-TR" smtClean="0"/>
              <a:pPr/>
              <a:t>25.01.2011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4268A0-A2C8-427F-838A-6ABDE04E60F1}"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44268A0-A2C8-427F-838A-6ABDE04E60F1}" type="slidenum">
              <a:rPr lang="tr-TR" smtClean="0"/>
              <a:pPr/>
              <a:t>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44268A0-A2C8-427F-838A-6ABDE04E60F1}" type="slidenum">
              <a:rPr lang="tr-TR" smtClean="0"/>
              <a:pPr/>
              <a:t>10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DBD455-A101-4D20-B94B-FBCF4E59EAB0}"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386B7-58EA-476F-B2AB-F057234A56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BD455-A101-4D20-B94B-FBCF4E59EAB0}"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386B7-58EA-476F-B2AB-F057234A56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BD455-A101-4D20-B94B-FBCF4E59EAB0}"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386B7-58EA-476F-B2AB-F057234A56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BD455-A101-4D20-B94B-FBCF4E59EAB0}"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386B7-58EA-476F-B2AB-F057234A56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BD455-A101-4D20-B94B-FBCF4E59EAB0}"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386B7-58EA-476F-B2AB-F057234A56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DBD455-A101-4D20-B94B-FBCF4E59EAB0}"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386B7-58EA-476F-B2AB-F057234A56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DBD455-A101-4D20-B94B-FBCF4E59EAB0}" type="datetimeFigureOut">
              <a:rPr lang="en-US" smtClean="0"/>
              <a:pPr/>
              <a:t>1/25/2011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1386B7-58EA-476F-B2AB-F057234A56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DBD455-A101-4D20-B94B-FBCF4E59EAB0}" type="datetimeFigureOut">
              <a:rPr lang="en-US" smtClean="0"/>
              <a:pPr/>
              <a:t>1/25/2011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1386B7-58EA-476F-B2AB-F057234A56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BD455-A101-4D20-B94B-FBCF4E59EAB0}" type="datetimeFigureOut">
              <a:rPr lang="en-US" smtClean="0"/>
              <a:pPr/>
              <a:t>1/25/2011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1386B7-58EA-476F-B2AB-F057234A56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BD455-A101-4D20-B94B-FBCF4E59EAB0}"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386B7-58EA-476F-B2AB-F057234A56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BD455-A101-4D20-B94B-FBCF4E59EAB0}"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386B7-58EA-476F-B2AB-F057234A56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BD455-A101-4D20-B94B-FBCF4E59EAB0}" type="datetimeFigureOut">
              <a:rPr lang="en-US" smtClean="0"/>
              <a:pPr/>
              <a:t>1/25/2011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386B7-58EA-476F-B2AB-F057234A56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gif"/><Relationship Id="rId1" Type="http://schemas.openxmlformats.org/officeDocument/2006/relationships/slideLayout" Target="../slideLayouts/slideLayout2.xml"/><Relationship Id="rId5" Type="http://schemas.openxmlformats.org/officeDocument/2006/relationships/image" Target="../media/image47.gif"/><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dubai-ski-dome.jpg"/>
          <p:cNvPicPr>
            <a:picLocks noChangeAspect="1"/>
          </p:cNvPicPr>
          <p:nvPr/>
        </p:nvPicPr>
        <p:blipFill>
          <a:blip r:embed="rId2" cstate="print"/>
          <a:stretch>
            <a:fillRect/>
          </a:stretch>
        </p:blipFill>
        <p:spPr>
          <a:xfrm>
            <a:off x="0" y="0"/>
            <a:ext cx="9144000" cy="6858000"/>
          </a:xfrm>
          <a:prstGeom prst="rect">
            <a:avLst/>
          </a:prstGeom>
        </p:spPr>
      </p:pic>
      <p:sp>
        <p:nvSpPr>
          <p:cNvPr id="4" name="3 Dikdörtgen"/>
          <p:cNvSpPr/>
          <p:nvPr/>
        </p:nvSpPr>
        <p:spPr>
          <a:xfrm>
            <a:off x="152400" y="381000"/>
            <a:ext cx="8991600" cy="5201424"/>
          </a:xfrm>
          <a:prstGeom prst="rect">
            <a:avLst/>
          </a:prstGeom>
        </p:spPr>
        <p:txBody>
          <a:bodyPr wrap="square">
            <a:spAutoFit/>
          </a:bodyPr>
          <a:lstStyle/>
          <a:p>
            <a:pPr algn="ctr"/>
            <a:r>
              <a:rPr lang="tr-TR" sz="4000" b="1" dirty="0" smtClean="0">
                <a:latin typeface="Arial" pitchFamily="34" charset="0"/>
                <a:cs typeface="Arial" pitchFamily="34" charset="0"/>
              </a:rPr>
              <a:t>KAYAK VE YÜKSEK PERFORMANS KAYAKÇILARININ ÖZELLİKLERİ</a:t>
            </a:r>
            <a:r>
              <a:rPr lang="en-US" sz="4400" dirty="0" smtClean="0">
                <a:latin typeface="Arial" pitchFamily="34" charset="0"/>
                <a:cs typeface="Arial" pitchFamily="34" charset="0"/>
              </a:rPr>
              <a:t/>
            </a:r>
            <a:br>
              <a:rPr lang="en-US" sz="4400" dirty="0" smtClean="0">
                <a:latin typeface="Arial" pitchFamily="34" charset="0"/>
                <a:cs typeface="Arial" pitchFamily="34" charset="0"/>
              </a:rPr>
            </a:b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endParaRPr lang="en-US" sz="3600" dirty="0"/>
          </a:p>
        </p:txBody>
      </p:sp>
      <p:sp>
        <p:nvSpPr>
          <p:cNvPr id="5" name="4 Dikdörtgen"/>
          <p:cNvSpPr/>
          <p:nvPr/>
        </p:nvSpPr>
        <p:spPr>
          <a:xfrm>
            <a:off x="3048000" y="3048000"/>
            <a:ext cx="29718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000" b="1" u="sng" dirty="0" smtClean="0">
                <a:latin typeface="Arial" pitchFamily="34" charset="0"/>
                <a:cs typeface="Arial" pitchFamily="34" charset="0"/>
              </a:rPr>
              <a:t> </a:t>
            </a:r>
            <a:r>
              <a:rPr lang="tr-TR" sz="2000" b="1" u="sng" dirty="0" smtClean="0">
                <a:latin typeface="Arial" pitchFamily="34" charset="0"/>
                <a:cs typeface="Arial" pitchFamily="34" charset="0"/>
              </a:rPr>
              <a:t>Recep Gürsoy</a:t>
            </a:r>
            <a:endParaRPr lang="en-US" sz="2000" dirty="0">
              <a:latin typeface="Arial" pitchFamily="34" charset="0"/>
              <a:cs typeface="Arial" pitchFamily="34" charset="0"/>
            </a:endParaRPr>
          </a:p>
        </p:txBody>
      </p:sp>
      <p:sp>
        <p:nvSpPr>
          <p:cNvPr id="6" name="5 Dikdörtgen"/>
          <p:cNvSpPr/>
          <p:nvPr/>
        </p:nvSpPr>
        <p:spPr>
          <a:xfrm>
            <a:off x="-533400" y="6019800"/>
            <a:ext cx="9372600" cy="461665"/>
          </a:xfrm>
          <a:prstGeom prst="rect">
            <a:avLst/>
          </a:prstGeom>
        </p:spPr>
        <p:txBody>
          <a:bodyPr wrap="square">
            <a:spAutoFit/>
          </a:bodyPr>
          <a:lstStyle/>
          <a:p>
            <a:pPr algn="r"/>
            <a:r>
              <a:rPr lang="tr-TR" sz="2400" b="1" dirty="0" smtClean="0"/>
              <a:t>* Atatürk Üniversitesi, Beden Eğitimi ve Spor Yüksekokulu, Erzurum</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11000" r="-27000"/>
          </a:stretch>
        </a:blipFill>
        <a:effectLst/>
      </p:bgPr>
    </p:bg>
    <p:spTree>
      <p:nvGrpSpPr>
        <p:cNvPr id="1" name=""/>
        <p:cNvGrpSpPr/>
        <p:nvPr/>
      </p:nvGrpSpPr>
      <p:grpSpPr>
        <a:xfrm>
          <a:off x="0" y="0"/>
          <a:ext cx="0" cy="0"/>
          <a:chOff x="0" y="0"/>
          <a:chExt cx="0" cy="0"/>
        </a:xfrm>
      </p:grpSpPr>
      <p:sp>
        <p:nvSpPr>
          <p:cNvPr id="6" name="5 Dikdörtgen"/>
          <p:cNvSpPr/>
          <p:nvPr/>
        </p:nvSpPr>
        <p:spPr>
          <a:xfrm>
            <a:off x="152400" y="228600"/>
            <a:ext cx="5867400" cy="3477875"/>
          </a:xfrm>
          <a:prstGeom prst="rect">
            <a:avLst/>
          </a:prstGeom>
          <a:ln>
            <a:noFill/>
          </a:ln>
          <a:effectLst>
            <a:glow rad="101600">
              <a:schemeClr val="accent5">
                <a:lumMod val="20000"/>
                <a:lumOff val="80000"/>
                <a:alpha val="60000"/>
              </a:schemeClr>
            </a:glow>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dirty="0" smtClean="0">
                <a:latin typeface="Arial" pitchFamily="34" charset="0"/>
                <a:cs typeface="Arial" pitchFamily="34" charset="0"/>
              </a:rPr>
              <a:t>Eğer kayak yapılan yer sert, ham, buzlu, engebeli veya loş bir duruma sahip ise panik yapmayın. Elde etmiş olduğunuz becerilerle bu tür durumlarda nasıl davranmanız gerektiğini bilirsiniz.</a:t>
            </a:r>
          </a:p>
          <a:p>
            <a:pPr algn="just"/>
            <a:endParaRPr lang="tr-TR" sz="2000" dirty="0" smtClean="0">
              <a:latin typeface="Arial" pitchFamily="34" charset="0"/>
              <a:cs typeface="Arial" pitchFamily="34" charset="0"/>
            </a:endParaRPr>
          </a:p>
          <a:p>
            <a:pPr algn="just"/>
            <a:r>
              <a:rPr lang="tr-TR" sz="2000" dirty="0" smtClean="0">
                <a:latin typeface="Arial" pitchFamily="34" charset="0"/>
                <a:cs typeface="Arial" pitchFamily="34" charset="0"/>
              </a:rPr>
              <a:t>Mevcut şartlara göre en uygun reaksiyon ve tepki vermeniz</a:t>
            </a:r>
            <a:r>
              <a:rPr lang="en-US" sz="2000" dirty="0" smtClean="0">
                <a:latin typeface="Arial" pitchFamily="34" charset="0"/>
                <a:cs typeface="Arial" pitchFamily="34" charset="0"/>
              </a:rPr>
              <a:t>,</a:t>
            </a:r>
            <a:r>
              <a:rPr lang="tr-TR" sz="2000" dirty="0" smtClean="0">
                <a:latin typeface="Arial" pitchFamily="34" charset="0"/>
                <a:cs typeface="Arial" pitchFamily="34" charset="0"/>
              </a:rPr>
              <a:t> minimal derecede enerji harcamanıza ve daha fazla iş yapmanıza olanak sağlar. Bu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ise</a:t>
            </a:r>
            <a:r>
              <a:rPr lang="en-US" sz="2000" dirty="0" smtClean="0">
                <a:latin typeface="Arial" pitchFamily="34" charset="0"/>
                <a:cs typeface="Arial" pitchFamily="34" charset="0"/>
              </a:rPr>
              <a:t> </a:t>
            </a:r>
            <a:r>
              <a:rPr lang="tr-TR" sz="2000" dirty="0" smtClean="0">
                <a:latin typeface="Arial" pitchFamily="34" charset="0"/>
                <a:cs typeface="Arial" pitchFamily="34" charset="0"/>
              </a:rPr>
              <a:t>yüksek seviyede kayak yapmanıza yardım edebilir. </a:t>
            </a:r>
            <a:endParaRPr lang="en-US" sz="2000" dirty="0">
              <a:latin typeface="Arial" pitchFamily="34" charset="0"/>
              <a:cs typeface="Arial" pitchFamily="34" charset="0"/>
            </a:endParaRPr>
          </a:p>
        </p:txBody>
      </p:sp>
      <p:pic>
        <p:nvPicPr>
          <p:cNvPr id="5" name="4 Resim" descr="bingol-yolacti-kayak-merkezi3.jpg"/>
          <p:cNvPicPr>
            <a:picLocks noChangeAspect="1"/>
          </p:cNvPicPr>
          <p:nvPr/>
        </p:nvPicPr>
        <p:blipFill>
          <a:blip r:embed="rId4" cstate="print"/>
          <a:stretch>
            <a:fillRect/>
          </a:stretch>
        </p:blipFill>
        <p:spPr>
          <a:xfrm>
            <a:off x="228600" y="4419600"/>
            <a:ext cx="2047240"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9 Resim" descr="hans-saari-skis-the-grand-teton.jpg"/>
          <p:cNvPicPr>
            <a:picLocks noChangeAspect="1"/>
          </p:cNvPicPr>
          <p:nvPr/>
        </p:nvPicPr>
        <p:blipFill>
          <a:blip r:embed="rId5" cstate="print"/>
          <a:stretch>
            <a:fillRect/>
          </a:stretch>
        </p:blipFill>
        <p:spPr>
          <a:xfrm>
            <a:off x="4503420" y="3379279"/>
            <a:ext cx="137160" cy="99441"/>
          </a:xfrm>
          <a:prstGeom prst="rect">
            <a:avLst/>
          </a:prstGeom>
        </p:spPr>
      </p:pic>
      <p:pic>
        <p:nvPicPr>
          <p:cNvPr id="11" name="10 Resim" descr="CecileSki.jpg"/>
          <p:cNvPicPr>
            <a:picLocks noChangeAspect="1"/>
          </p:cNvPicPr>
          <p:nvPr/>
        </p:nvPicPr>
        <p:blipFill>
          <a:blip r:embed="rId6" cstate="print"/>
          <a:stretch>
            <a:fillRect/>
          </a:stretch>
        </p:blipFill>
        <p:spPr>
          <a:xfrm>
            <a:off x="4519765" y="3394710"/>
            <a:ext cx="104470" cy="68580"/>
          </a:xfrm>
          <a:prstGeom prst="rect">
            <a:avLst/>
          </a:prstGeom>
        </p:spPr>
      </p:pic>
      <p:pic>
        <p:nvPicPr>
          <p:cNvPr id="13" name="12 Resim" descr="hans-saari-skis-the-grand-teton.jpg"/>
          <p:cNvPicPr>
            <a:picLocks noChangeAspect="1"/>
          </p:cNvPicPr>
          <p:nvPr/>
        </p:nvPicPr>
        <p:blipFill>
          <a:blip r:embed="rId7" cstate="print"/>
          <a:srcRect b="10759"/>
          <a:stretch>
            <a:fillRect/>
          </a:stretch>
        </p:blipFill>
        <p:spPr>
          <a:xfrm>
            <a:off x="5791200" y="4800600"/>
            <a:ext cx="3352800" cy="2057400"/>
          </a:xfrm>
          <a:prstGeom prst="rect">
            <a:avLst/>
          </a:prstGeom>
          <a:ln>
            <a:noFill/>
          </a:ln>
          <a:effectLst>
            <a:softEdge rad="6350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c_proprioception.jpg"/>
          <p:cNvPicPr>
            <a:picLocks noChangeAspect="1"/>
          </p:cNvPicPr>
          <p:nvPr/>
        </p:nvPicPr>
        <p:blipFill>
          <a:blip r:embed="rId2" cstate="print"/>
          <a:stretch>
            <a:fillRect/>
          </a:stretch>
        </p:blipFill>
        <p:spPr>
          <a:xfrm>
            <a:off x="0" y="0"/>
            <a:ext cx="3733800" cy="4648200"/>
          </a:xfrm>
          <a:prstGeom prst="rect">
            <a:avLst/>
          </a:prstGeom>
        </p:spPr>
      </p:pic>
      <p:sp>
        <p:nvSpPr>
          <p:cNvPr id="7" name="6 Dikdörtgen"/>
          <p:cNvSpPr/>
          <p:nvPr/>
        </p:nvSpPr>
        <p:spPr>
          <a:xfrm>
            <a:off x="228600" y="5410200"/>
            <a:ext cx="8610600"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000" dirty="0" smtClean="0">
                <a:solidFill>
                  <a:srgbClr val="000000"/>
                </a:solidFill>
                <a:latin typeface="Arial" pitchFamily="34" charset="0"/>
                <a:cs typeface="Arial" pitchFamily="34" charset="0"/>
              </a:rPr>
              <a:t>Reaksiyonel olarak kaydığınız zaman sahip olduğunuz beceriler, karşılaştığınız her durumda hamle yapmaya hazır ve etkili olmanızı, bu ise kendine güven duygusu</a:t>
            </a:r>
            <a:r>
              <a:rPr lang="en-US" sz="2000" dirty="0" smtClean="0">
                <a:solidFill>
                  <a:srgbClr val="000000"/>
                </a:solidFill>
                <a:latin typeface="Arial" pitchFamily="34" charset="0"/>
                <a:cs typeface="Arial" pitchFamily="34" charset="0"/>
              </a:rPr>
              <a:t>, </a:t>
            </a:r>
            <a:r>
              <a:rPr lang="tr-TR" sz="2000" dirty="0" smtClean="0">
                <a:solidFill>
                  <a:srgbClr val="000000"/>
                </a:solidFill>
                <a:latin typeface="Arial" pitchFamily="34" charset="0"/>
                <a:cs typeface="Arial" pitchFamily="34" charset="0"/>
              </a:rPr>
              <a:t>kayak anında değişik durumlarda rahat ve agresif olmanızı sağlar.  </a:t>
            </a:r>
            <a:endParaRPr lang="en-US" sz="2000" dirty="0" smtClean="0">
              <a:solidFill>
                <a:srgbClr val="000000"/>
              </a:solidFill>
              <a:latin typeface="Arial" pitchFamily="34" charset="0"/>
              <a:cs typeface="Arial" pitchFamily="34" charset="0"/>
            </a:endParaRPr>
          </a:p>
        </p:txBody>
      </p:sp>
      <p:sp>
        <p:nvSpPr>
          <p:cNvPr id="8" name="7 Dikdörtgen"/>
          <p:cNvSpPr/>
          <p:nvPr/>
        </p:nvSpPr>
        <p:spPr>
          <a:xfrm>
            <a:off x="3352800" y="152400"/>
            <a:ext cx="5562600"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000" dirty="0" smtClean="0">
                <a:latin typeface="Arial" pitchFamily="34" charset="0"/>
                <a:cs typeface="Arial" pitchFamily="34" charset="0"/>
              </a:rPr>
              <a:t>Vücudunuzun üst kısmını rahat hissettiğiniz zaman, alt kısım bölgeden almış olduğu bilgileri beyine gönderir. Beyin eller, yüz, kulak, iç kulak</a:t>
            </a:r>
            <a:r>
              <a:rPr lang="en-US" sz="2000" dirty="0" smtClean="0">
                <a:latin typeface="Arial" pitchFamily="34" charset="0"/>
                <a:cs typeface="Arial" pitchFamily="34" charset="0"/>
              </a:rPr>
              <a:t>,</a:t>
            </a:r>
            <a:r>
              <a:rPr lang="tr-TR" sz="2000" dirty="0" smtClean="0">
                <a:latin typeface="Arial" pitchFamily="34" charset="0"/>
                <a:cs typeface="Arial" pitchFamily="34" charset="0"/>
              </a:rPr>
              <a:t> gözler ve ayaklardan almış olduğu işaretleri çok hızlı bir şekilde yorumlar ve hareket eder</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pic>
        <p:nvPicPr>
          <p:cNvPr id="11" name="10 Resim" descr="stacey-cook-psp-wallpaper.jpg"/>
          <p:cNvPicPr>
            <a:picLocks noChangeAspect="1"/>
          </p:cNvPicPr>
          <p:nvPr/>
        </p:nvPicPr>
        <p:blipFill>
          <a:blip r:embed="rId3" cstate="print"/>
          <a:stretch>
            <a:fillRect/>
          </a:stretch>
        </p:blipFill>
        <p:spPr>
          <a:xfrm>
            <a:off x="3733800" y="1981200"/>
            <a:ext cx="4953000" cy="3429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447800"/>
            <a:ext cx="7772400" cy="4495800"/>
          </a:xfrm>
        </p:spPr>
        <p:txBody>
          <a:bodyPr>
            <a:normAutofit/>
          </a:bodyPr>
          <a:lstStyle/>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lvl="0" algn="just"/>
            <a:endParaRPr lang="en-US" sz="1600" dirty="0" smtClean="0">
              <a:solidFill>
                <a:schemeClr val="tx1"/>
              </a:solidFill>
            </a:endParaRPr>
          </a:p>
          <a:p>
            <a:pPr algn="just"/>
            <a:endParaRPr lang="en-US" sz="1600" dirty="0" smtClean="0">
              <a:solidFill>
                <a:schemeClr val="tx1"/>
              </a:solidFill>
            </a:endParaRPr>
          </a:p>
          <a:p>
            <a:endParaRPr lang="en-US" dirty="0"/>
          </a:p>
        </p:txBody>
      </p:sp>
      <p:sp>
        <p:nvSpPr>
          <p:cNvPr id="4" name="3 Dikdörtgen"/>
          <p:cNvSpPr/>
          <p:nvPr/>
        </p:nvSpPr>
        <p:spPr>
          <a:xfrm>
            <a:off x="0" y="152400"/>
            <a:ext cx="9144000" cy="400110"/>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8100000" scaled="1"/>
            <a:tileRect/>
          </a:gradFill>
          <a:ln>
            <a:solidFill>
              <a:schemeClr val="accent2">
                <a:lumMod val="60000"/>
                <a:lumOff val="40000"/>
              </a:schemeClr>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tr-TR" sz="2000" b="1" dirty="0" smtClean="0">
                <a:latin typeface="Arial" pitchFamily="34" charset="0"/>
                <a:cs typeface="Arial" pitchFamily="34" charset="0"/>
              </a:rPr>
              <a:t>3. K</a:t>
            </a:r>
            <a:r>
              <a:rPr lang="en-US" sz="2000" b="1" dirty="0" smtClean="0">
                <a:latin typeface="Arial" pitchFamily="34" charset="0"/>
                <a:cs typeface="Arial" pitchFamily="34" charset="0"/>
              </a:rPr>
              <a:t>AYMAYI HISSETME</a:t>
            </a:r>
            <a:endParaRPr lang="en-US" sz="2000" dirty="0">
              <a:latin typeface="Arial" pitchFamily="34" charset="0"/>
              <a:cs typeface="Arial" pitchFamily="34" charset="0"/>
            </a:endParaRPr>
          </a:p>
        </p:txBody>
      </p:sp>
      <p:sp>
        <p:nvSpPr>
          <p:cNvPr id="7" name="6 Dikdörtgen"/>
          <p:cNvSpPr/>
          <p:nvPr/>
        </p:nvSpPr>
        <p:spPr>
          <a:xfrm>
            <a:off x="0" y="6550223"/>
            <a:ext cx="4953000" cy="307777"/>
          </a:xfrm>
          <a:prstGeom prst="rect">
            <a:avLst/>
          </a:prstGeom>
        </p:spPr>
        <p:txBody>
          <a:bodyPr wrap="square">
            <a:spAutoFit/>
          </a:bodyPr>
          <a:lstStyle/>
          <a:p>
            <a:pPr lvl="0" algn="ctr"/>
            <a:r>
              <a:rPr lang="en-US" sz="1400" dirty="0" smtClean="0">
                <a:latin typeface="Arial" pitchFamily="34" charset="0"/>
                <a:cs typeface="Arial" pitchFamily="34" charset="0"/>
              </a:rPr>
              <a:t>7. </a:t>
            </a:r>
            <a:r>
              <a:rPr lang="tr-TR" sz="1400" dirty="0" smtClean="0">
                <a:latin typeface="Arial" pitchFamily="34" charset="0"/>
                <a:cs typeface="Arial" pitchFamily="34" charset="0"/>
              </a:rPr>
              <a:t>Y, John. </a:t>
            </a:r>
            <a:r>
              <a:rPr lang="tr-TR" sz="1400" dirty="0" smtClean="0">
                <a:latin typeface="Arial" pitchFamily="34" charset="0"/>
                <a:cs typeface="Arial" pitchFamily="34" charset="0"/>
              </a:rPr>
              <a:t>1997  </a:t>
            </a:r>
            <a:endParaRPr lang="en-US" sz="1400" dirty="0" smtClean="0">
              <a:latin typeface="Arial" pitchFamily="34" charset="0"/>
              <a:cs typeface="Arial" pitchFamily="34" charset="0"/>
            </a:endParaRPr>
          </a:p>
        </p:txBody>
      </p:sp>
      <p:pic>
        <p:nvPicPr>
          <p:cNvPr id="8" name="7 Resim" descr="5389.jpg"/>
          <p:cNvPicPr>
            <a:picLocks noChangeAspect="1"/>
          </p:cNvPicPr>
          <p:nvPr/>
        </p:nvPicPr>
        <p:blipFill>
          <a:blip r:embed="rId2" cstate="print"/>
          <a:srcRect t="8868"/>
          <a:stretch>
            <a:fillRect/>
          </a:stretch>
        </p:blipFill>
        <p:spPr>
          <a:xfrm>
            <a:off x="4953000" y="838202"/>
            <a:ext cx="3429000" cy="2373922"/>
          </a:xfrm>
          <a:prstGeom prst="rect">
            <a:avLst/>
          </a:prstGeom>
          <a:ln>
            <a:noFill/>
          </a:ln>
          <a:effectLst>
            <a:softEdge rad="112500"/>
          </a:effectLst>
        </p:spPr>
      </p:pic>
      <p:pic>
        <p:nvPicPr>
          <p:cNvPr id="9" name="8 Resim" descr="20100930140833783738.gif"/>
          <p:cNvPicPr>
            <a:picLocks noChangeAspect="1"/>
          </p:cNvPicPr>
          <p:nvPr/>
        </p:nvPicPr>
        <p:blipFill>
          <a:blip r:embed="rId3" cstate="print"/>
          <a:stretch>
            <a:fillRect/>
          </a:stretch>
        </p:blipFill>
        <p:spPr>
          <a:xfrm>
            <a:off x="0" y="3124200"/>
            <a:ext cx="3397252" cy="3135925"/>
          </a:xfrm>
          <a:prstGeom prst="rect">
            <a:avLst/>
          </a:prstGeom>
        </p:spPr>
      </p:pic>
      <p:sp>
        <p:nvSpPr>
          <p:cNvPr id="10" name="9 Dikdörtgen"/>
          <p:cNvSpPr/>
          <p:nvPr/>
        </p:nvSpPr>
        <p:spPr>
          <a:xfrm>
            <a:off x="0" y="990600"/>
            <a:ext cx="4953000" cy="1938992"/>
          </a:xfrm>
          <a:prstGeom prst="rect">
            <a:avLst/>
          </a:prstGeom>
        </p:spPr>
        <p:txBody>
          <a:bodyPr wrap="square">
            <a:spAutoFit/>
          </a:bodyPr>
          <a:lstStyle/>
          <a:p>
            <a:pPr algn="just"/>
            <a:r>
              <a:rPr lang="tr-TR" sz="2000" dirty="0" smtClean="0">
                <a:latin typeface="Arial" pitchFamily="34" charset="0"/>
                <a:cs typeface="Arial" pitchFamily="34" charset="0"/>
              </a:rPr>
              <a:t>Yüksek performans kayakçıları özel bir yarışta nasıl kayabileceklerini ve kendilerini nasıl rahat hissedebilecekleri konusunda yeteneklere sahiptirler. Yarış anında kendini rahat hissetmeyen kayakçılar fonksiyonel kayamazlar. </a:t>
            </a:r>
            <a:endParaRPr lang="en-US" sz="2000" dirty="0" smtClean="0">
              <a:latin typeface="Arial" pitchFamily="34" charset="0"/>
              <a:cs typeface="Arial" pitchFamily="34" charset="0"/>
            </a:endParaRPr>
          </a:p>
        </p:txBody>
      </p:sp>
      <p:sp>
        <p:nvSpPr>
          <p:cNvPr id="11" name="10 Dikdörtgen"/>
          <p:cNvSpPr/>
          <p:nvPr/>
        </p:nvSpPr>
        <p:spPr>
          <a:xfrm>
            <a:off x="3429000" y="3276600"/>
            <a:ext cx="5715000" cy="2554545"/>
          </a:xfrm>
          <a:prstGeom prst="rect">
            <a:avLst/>
          </a:prstGeom>
        </p:spPr>
        <p:txBody>
          <a:bodyPr wrap="square">
            <a:spAutoFit/>
          </a:bodyPr>
          <a:lstStyle/>
          <a:p>
            <a:pPr algn="just"/>
            <a:r>
              <a:rPr lang="tr-TR" sz="2000" dirty="0" smtClean="0">
                <a:latin typeface="Arial" pitchFamily="34" charset="0"/>
                <a:cs typeface="Arial" pitchFamily="34" charset="0"/>
              </a:rPr>
              <a:t>Kaymayı hissetme, denge kavramı gibidir, içgüdüseldir ancak öğrenilebilir bir kavramdır. Dışarıdan bir gücün etkisiyle, yer çekimi, suya karşı direnç gösterme, buz, zemin veya karın etkisiyle geliştirilebilir. Yüksek performans kayakçıları içgüdüsel olarak farklı yüzeylerde ayak bilekleri</a:t>
            </a:r>
            <a:r>
              <a:rPr lang="en-US" sz="2000" dirty="0" err="1" smtClean="0">
                <a:latin typeface="Arial" pitchFamily="34" charset="0"/>
                <a:cs typeface="Arial" pitchFamily="34" charset="0"/>
              </a:rPr>
              <a:t>ni</a:t>
            </a:r>
            <a:r>
              <a:rPr lang="tr-TR" sz="2000" dirty="0" smtClean="0">
                <a:latin typeface="Arial" pitchFamily="34" charset="0"/>
                <a:cs typeface="Arial" pitchFamily="34" charset="0"/>
              </a:rPr>
              <a:t>, dizler</a:t>
            </a:r>
            <a:r>
              <a:rPr lang="en-US" sz="2000" dirty="0" err="1" smtClean="0">
                <a:latin typeface="Arial" pitchFamily="34" charset="0"/>
                <a:cs typeface="Arial" pitchFamily="34" charset="0"/>
              </a:rPr>
              <a:t>i</a:t>
            </a:r>
            <a:r>
              <a:rPr lang="tr-TR" sz="2000" dirty="0" smtClean="0">
                <a:latin typeface="Arial" pitchFamily="34" charset="0"/>
                <a:cs typeface="Arial" pitchFamily="34" charset="0"/>
              </a:rPr>
              <a:t>, kalçalar</a:t>
            </a:r>
            <a:r>
              <a:rPr lang="en-US" sz="2000" dirty="0" err="1" smtClean="0">
                <a:latin typeface="Arial" pitchFamily="34" charset="0"/>
                <a:cs typeface="Arial" pitchFamily="34" charset="0"/>
              </a:rPr>
              <a:t>i</a:t>
            </a:r>
            <a:r>
              <a:rPr lang="tr-TR" sz="2000" dirty="0" smtClean="0">
                <a:latin typeface="Arial" pitchFamily="34" charset="0"/>
                <a:cs typeface="Arial" pitchFamily="34" charset="0"/>
              </a:rPr>
              <a:t> ve omuzlarını ne zaman ve nasıl kullanacaklarını iyi bilirler </a:t>
            </a:r>
            <a:r>
              <a:rPr lang="tr-TR" sz="2000" b="1" dirty="0" smtClean="0">
                <a:latin typeface="Arial" pitchFamily="34" charset="0"/>
                <a:cs typeface="Arial" pitchFamily="34" charset="0"/>
              </a:rPr>
              <a:t>(7).</a:t>
            </a:r>
            <a:r>
              <a:rPr lang="tr-TR" sz="2000" dirty="0" smtClean="0">
                <a:latin typeface="Arial" pitchFamily="34" charset="0"/>
                <a:cs typeface="Arial" pitchFamily="34" charset="0"/>
              </a:rPr>
              <a:t>  </a:t>
            </a:r>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95800" y="1295400"/>
            <a:ext cx="3886200" cy="3124200"/>
          </a:xfrm>
        </p:spPr>
        <p:txBody>
          <a:bodyPr>
            <a:normAutofit/>
          </a:bodyPr>
          <a:lstStyle/>
          <a:p>
            <a:pPr lvl="0" algn="just"/>
            <a:endParaRPr lang="en-US" sz="1500" dirty="0" smtClean="0">
              <a:solidFill>
                <a:schemeClr val="tx1"/>
              </a:solidFill>
            </a:endParaRPr>
          </a:p>
          <a:p>
            <a:pPr lvl="0" algn="just"/>
            <a:endParaRPr lang="en-US" sz="1500" dirty="0" smtClean="0">
              <a:solidFill>
                <a:schemeClr val="tx1"/>
              </a:solidFill>
            </a:endParaRPr>
          </a:p>
          <a:p>
            <a:pPr lvl="0" algn="just"/>
            <a:endParaRPr lang="en-US" sz="1500" dirty="0" smtClean="0">
              <a:solidFill>
                <a:schemeClr val="tx1"/>
              </a:solidFill>
            </a:endParaRPr>
          </a:p>
          <a:p>
            <a:endParaRPr lang="en-US" dirty="0"/>
          </a:p>
        </p:txBody>
      </p:sp>
      <p:sp>
        <p:nvSpPr>
          <p:cNvPr id="4" name="3 Dikdörtgen"/>
          <p:cNvSpPr/>
          <p:nvPr/>
        </p:nvSpPr>
        <p:spPr>
          <a:xfrm>
            <a:off x="0" y="0"/>
            <a:ext cx="9144000" cy="584775"/>
          </a:xfrm>
          <a:prstGeom prst="rect">
            <a:avLst/>
          </a:prstGeom>
        </p:spPr>
        <p:txBody>
          <a:bodyPr wrap="square">
            <a:spAutoFit/>
          </a:bodyPr>
          <a:lstStyle/>
          <a:p>
            <a:r>
              <a:rPr lang="en-US" sz="1200" dirty="0" smtClean="0"/>
              <a:t/>
            </a:r>
            <a:br>
              <a:rPr lang="en-US" sz="1200" dirty="0" smtClean="0"/>
            </a:br>
            <a:endParaRPr lang="en-US" sz="2000" dirty="0"/>
          </a:p>
        </p:txBody>
      </p:sp>
      <p:sp>
        <p:nvSpPr>
          <p:cNvPr id="15" name="14 Dalga"/>
          <p:cNvSpPr/>
          <p:nvPr/>
        </p:nvSpPr>
        <p:spPr>
          <a:xfrm>
            <a:off x="0" y="152400"/>
            <a:ext cx="9144000" cy="914400"/>
          </a:xfrm>
          <a:prstGeom prst="wave">
            <a:avLst>
              <a:gd name="adj1" fmla="val 12500"/>
              <a:gd name="adj2" fmla="val -4337"/>
            </a:avLst>
          </a:prstGeom>
          <a:ln>
            <a:noFill/>
          </a:ln>
          <a:effectLst>
            <a:glow rad="101600">
              <a:schemeClr val="tx2">
                <a:alpha val="60000"/>
              </a:schemeClr>
            </a:glow>
          </a:effectLst>
          <a:scene3d>
            <a:camera prst="orthographicFront">
              <a:rot lat="0" lon="0" rev="0"/>
            </a:camera>
            <a:lightRig rig="chilly" dir="t">
              <a:rot lat="0" lon="0" rev="18480000"/>
            </a:lightRig>
          </a:scene3d>
          <a:sp3d prstMaterial="clear">
            <a:bevelT h="63500"/>
          </a:sp3d>
        </p:spPr>
        <p:style>
          <a:lnRef idx="1">
            <a:schemeClr val="accent5"/>
          </a:lnRef>
          <a:fillRef idx="2">
            <a:schemeClr val="accent5"/>
          </a:fillRef>
          <a:effectRef idx="1">
            <a:schemeClr val="accent5"/>
          </a:effectRef>
          <a:fontRef idx="minor">
            <a:schemeClr val="dk1"/>
          </a:fontRef>
        </p:style>
        <p:txBody>
          <a:bodyPr rtlCol="0" anchor="ctr"/>
          <a:lstStyle/>
          <a:p>
            <a:r>
              <a:rPr lang="tr-TR" sz="2000" b="1" dirty="0" smtClean="0">
                <a:solidFill>
                  <a:schemeClr val="bg2"/>
                </a:solidFill>
                <a:latin typeface="Arial" pitchFamily="34" charset="0"/>
                <a:cs typeface="Arial" pitchFamily="34" charset="0"/>
              </a:rPr>
              <a:t>Kayma Hissini Düşündüğünüz Zaman;</a:t>
            </a:r>
            <a:endParaRPr lang="en-US" sz="2000" dirty="0">
              <a:solidFill>
                <a:schemeClr val="bg2"/>
              </a:solidFill>
              <a:latin typeface="Arial" pitchFamily="34" charset="0"/>
              <a:cs typeface="Arial" pitchFamily="34" charset="0"/>
            </a:endParaRPr>
          </a:p>
        </p:txBody>
      </p:sp>
      <p:sp>
        <p:nvSpPr>
          <p:cNvPr id="10" name="9 Dikdörtgen"/>
          <p:cNvSpPr/>
          <p:nvPr/>
        </p:nvSpPr>
        <p:spPr>
          <a:xfrm>
            <a:off x="1600200" y="1447800"/>
            <a:ext cx="7543800" cy="1015663"/>
          </a:xfrm>
          <a:prstGeom prst="rect">
            <a:avLst/>
          </a:prstGeom>
        </p:spPr>
        <p:txBody>
          <a:bodyPr wrap="square">
            <a:spAutoFit/>
          </a:bodyPr>
          <a:lstStyle/>
          <a:p>
            <a:pPr lvl="0" algn="just"/>
            <a:r>
              <a:rPr lang="tr-TR" sz="2000" b="1" dirty="0" smtClean="0">
                <a:latin typeface="Arial" pitchFamily="34" charset="0"/>
                <a:cs typeface="Arial" pitchFamily="34" charset="0"/>
              </a:rPr>
              <a:t>Kar ve mevcut şartlara bakın.</a:t>
            </a:r>
            <a:r>
              <a:rPr lang="en-US" sz="2000" b="1" dirty="0" smtClean="0">
                <a:latin typeface="Arial" pitchFamily="34" charset="0"/>
                <a:cs typeface="Arial" pitchFamily="34" charset="0"/>
              </a:rPr>
              <a:t> </a:t>
            </a:r>
            <a:r>
              <a:rPr lang="tr-TR" sz="2000" b="1" dirty="0" smtClean="0">
                <a:latin typeface="Arial" pitchFamily="34" charset="0"/>
                <a:cs typeface="Arial" pitchFamily="34" charset="0"/>
              </a:rPr>
              <a:t>Kara karşı kayaklarınızın sesi, mevcut şartlar ve kayak becerileriniz hakkında oldukça bilgi verir. </a:t>
            </a:r>
            <a:r>
              <a:rPr lang="en-US" sz="2000" b="1" dirty="0" smtClean="0">
                <a:latin typeface="Arial" pitchFamily="34" charset="0"/>
                <a:cs typeface="Arial" pitchFamily="34" charset="0"/>
              </a:rPr>
              <a:t> </a:t>
            </a:r>
            <a:endParaRPr lang="tr-TR" sz="2000" b="1" dirty="0" smtClean="0">
              <a:latin typeface="Arial" pitchFamily="34" charset="0"/>
              <a:cs typeface="Arial" pitchFamily="34" charset="0"/>
            </a:endParaRPr>
          </a:p>
        </p:txBody>
      </p:sp>
      <p:sp>
        <p:nvSpPr>
          <p:cNvPr id="12" name="11 Dikdörtgen"/>
          <p:cNvSpPr/>
          <p:nvPr/>
        </p:nvSpPr>
        <p:spPr>
          <a:xfrm>
            <a:off x="0" y="5257800"/>
            <a:ext cx="9144000" cy="1015663"/>
          </a:xfrm>
          <a:prstGeom prst="rect">
            <a:avLst/>
          </a:prstGeom>
          <a:ln>
            <a:noFill/>
          </a:ln>
          <a:effectLst>
            <a:glow rad="101600">
              <a:schemeClr val="tx2">
                <a:lumMod val="20000"/>
                <a:lumOff val="80000"/>
                <a:alpha val="60000"/>
              </a:schemeClr>
            </a:glow>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wrap="square">
            <a:spAutoFit/>
          </a:bodyPr>
          <a:lstStyle/>
          <a:p>
            <a:pPr lvl="0" algn="just"/>
            <a:r>
              <a:rPr lang="tr-TR" sz="2000" b="1" dirty="0" smtClean="0">
                <a:latin typeface="Arial" pitchFamily="34" charset="0"/>
                <a:cs typeface="Arial" pitchFamily="34" charset="0"/>
              </a:rPr>
              <a:t>El ve ayaklarınızla karın dokusunu hissedin.</a:t>
            </a:r>
            <a:r>
              <a:rPr lang="en-US" sz="2000" b="1" dirty="0" smtClean="0">
                <a:latin typeface="Arial" pitchFamily="34" charset="0"/>
                <a:cs typeface="Arial" pitchFamily="34" charset="0"/>
              </a:rPr>
              <a:t> </a:t>
            </a:r>
            <a:r>
              <a:rPr lang="tr-TR" sz="2000" b="1" dirty="0" smtClean="0">
                <a:latin typeface="Arial" pitchFamily="34" charset="0"/>
                <a:cs typeface="Arial" pitchFamily="34" charset="0"/>
              </a:rPr>
              <a:t>Kendinizi ne kadar rahat ve güvenli hissederseniz sahip olduğunuz denge, karda beklenmedik şartlara ve yetersiz hareketlere verilecek reaksiyonlara yardım eder. </a:t>
            </a:r>
            <a:endParaRPr lang="en-US" sz="20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Resim" descr="AW-AG293C_WOMEN_DV_20090224111229.jpg"/>
          <p:cNvPicPr>
            <a:picLocks noChangeAspect="1"/>
          </p:cNvPicPr>
          <p:nvPr/>
        </p:nvPicPr>
        <p:blipFill>
          <a:blip r:embed="rId2" cstate="print"/>
          <a:stretch>
            <a:fillRect/>
          </a:stretch>
        </p:blipFill>
        <p:spPr>
          <a:xfrm>
            <a:off x="0" y="381000"/>
            <a:ext cx="5257800" cy="6477000"/>
          </a:xfrm>
          <a:prstGeom prst="rect">
            <a:avLst/>
          </a:prstGeom>
        </p:spPr>
      </p:pic>
      <p:sp>
        <p:nvSpPr>
          <p:cNvPr id="13" name="Subtitle 2"/>
          <p:cNvSpPr txBox="1">
            <a:spLocks/>
          </p:cNvSpPr>
          <p:nvPr/>
        </p:nvSpPr>
        <p:spPr>
          <a:xfrm>
            <a:off x="609600" y="685800"/>
            <a:ext cx="4191000" cy="3276600"/>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13 Dikdörtgen"/>
          <p:cNvSpPr/>
          <p:nvPr/>
        </p:nvSpPr>
        <p:spPr>
          <a:xfrm>
            <a:off x="0" y="0"/>
            <a:ext cx="91440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000" b="1" dirty="0" smtClean="0">
                <a:latin typeface="Arial" pitchFamily="34" charset="0"/>
                <a:cs typeface="Arial" pitchFamily="34" charset="0"/>
              </a:rPr>
              <a:t>                </a:t>
            </a:r>
            <a:r>
              <a:rPr lang="tr-TR" sz="2000" b="1" dirty="0" smtClean="0">
                <a:latin typeface="Arial" pitchFamily="34" charset="0"/>
                <a:cs typeface="Arial" pitchFamily="34" charset="0"/>
              </a:rPr>
              <a:t>KAYAKÇI TİPLERİ</a:t>
            </a:r>
            <a:endParaRPr lang="en-US" sz="2000" dirty="0">
              <a:latin typeface="Arial" pitchFamily="34" charset="0"/>
              <a:cs typeface="Arial" pitchFamily="34" charset="0"/>
            </a:endParaRPr>
          </a:p>
        </p:txBody>
      </p:sp>
      <p:sp>
        <p:nvSpPr>
          <p:cNvPr id="15" name="14 Dikdörtgen"/>
          <p:cNvSpPr/>
          <p:nvPr/>
        </p:nvSpPr>
        <p:spPr>
          <a:xfrm>
            <a:off x="0" y="1981200"/>
            <a:ext cx="5410200" cy="1508105"/>
          </a:xfrm>
          <a:prstGeom prst="rect">
            <a:avLst/>
          </a:prstGeom>
        </p:spPr>
        <p:txBody>
          <a:bodyPr wrap="square">
            <a:spAutoFit/>
          </a:bodyPr>
          <a:lstStyle/>
          <a:p>
            <a:pPr lvl="0" algn="just">
              <a:spcBef>
                <a:spcPct val="20000"/>
              </a:spcBef>
              <a:defRPr/>
            </a:pPr>
            <a:endParaRPr lang="en-US" sz="2000" dirty="0" smtClean="0">
              <a:latin typeface="Arial" pitchFamily="34" charset="0"/>
              <a:cs typeface="Arial" pitchFamily="34" charset="0"/>
            </a:endParaRPr>
          </a:p>
          <a:p>
            <a:pPr lvl="0" algn="just">
              <a:spcBef>
                <a:spcPct val="20000"/>
              </a:spcBef>
              <a:defRPr/>
            </a:pPr>
            <a:r>
              <a:rPr lang="en-US" sz="2000" dirty="0" smtClean="0">
                <a:latin typeface="Arial" pitchFamily="34" charset="0"/>
                <a:cs typeface="Arial" pitchFamily="34" charset="0"/>
              </a:rPr>
              <a:t>1. </a:t>
            </a:r>
            <a:r>
              <a:rPr lang="tr-TR" sz="2000" dirty="0" smtClean="0">
                <a:latin typeface="Arial" pitchFamily="34" charset="0"/>
                <a:cs typeface="Arial" pitchFamily="34" charset="0"/>
              </a:rPr>
              <a:t>Etkisiz kayakçı</a:t>
            </a:r>
            <a:endParaRPr lang="en-US" sz="2000" dirty="0" smtClean="0">
              <a:latin typeface="Arial" pitchFamily="34" charset="0"/>
              <a:cs typeface="Arial" pitchFamily="34" charset="0"/>
            </a:endParaRPr>
          </a:p>
          <a:p>
            <a:pPr lvl="0" algn="just">
              <a:spcBef>
                <a:spcPct val="20000"/>
              </a:spcBef>
              <a:defRPr/>
            </a:pPr>
            <a:r>
              <a:rPr lang="en-US" sz="2000" dirty="0" smtClean="0">
                <a:latin typeface="Arial" pitchFamily="34" charset="0"/>
                <a:cs typeface="Arial" pitchFamily="34" charset="0"/>
              </a:rPr>
              <a:t>2.</a:t>
            </a:r>
            <a:r>
              <a:rPr lang="tr-TR" sz="2000" dirty="0" smtClean="0">
                <a:latin typeface="Arial" pitchFamily="34" charset="0"/>
                <a:cs typeface="Arial" pitchFamily="34" charset="0"/>
              </a:rPr>
              <a:t>Etkili fakat yeterli </a:t>
            </a:r>
            <a:r>
              <a:rPr lang="en-US" sz="2000" dirty="0" err="1" smtClean="0">
                <a:latin typeface="Arial" pitchFamily="34" charset="0"/>
                <a:cs typeface="Arial" pitchFamily="34" charset="0"/>
              </a:rPr>
              <a:t>becerisi</a:t>
            </a:r>
            <a:r>
              <a:rPr lang="tr-TR" sz="2000" dirty="0" smtClean="0">
                <a:latin typeface="Arial" pitchFamily="34" charset="0"/>
                <a:cs typeface="Arial" pitchFamily="34" charset="0"/>
              </a:rPr>
              <a:t> olmayan kayakçı </a:t>
            </a:r>
            <a:endParaRPr lang="en-US" sz="2000" dirty="0" smtClean="0">
              <a:latin typeface="Arial" pitchFamily="34" charset="0"/>
              <a:cs typeface="Arial" pitchFamily="34" charset="0"/>
            </a:endParaRPr>
          </a:p>
          <a:p>
            <a:pPr lvl="0" algn="just">
              <a:spcBef>
                <a:spcPct val="20000"/>
              </a:spcBef>
              <a:defRPr/>
            </a:pPr>
            <a:r>
              <a:rPr lang="en-US" sz="2000" dirty="0" smtClean="0">
                <a:latin typeface="Arial" pitchFamily="34" charset="0"/>
                <a:cs typeface="Arial" pitchFamily="34" charset="0"/>
              </a:rPr>
              <a:t>3. </a:t>
            </a:r>
            <a:r>
              <a:rPr lang="tr-TR" sz="2000" dirty="0" smtClean="0">
                <a:latin typeface="Arial" pitchFamily="34" charset="0"/>
                <a:cs typeface="Arial" pitchFamily="34" charset="0"/>
              </a:rPr>
              <a:t>Disiplinli ve atletik kayakçı</a:t>
            </a:r>
            <a:endParaRPr lang="en-US" sz="2000" dirty="0" smtClean="0">
              <a:latin typeface="Arial" pitchFamily="34" charset="0"/>
              <a:cs typeface="Arial" pitchFamily="34" charset="0"/>
            </a:endParaRPr>
          </a:p>
        </p:txBody>
      </p:sp>
      <p:sp>
        <p:nvSpPr>
          <p:cNvPr id="16" name="15 Dikdörtgen"/>
          <p:cNvSpPr/>
          <p:nvPr/>
        </p:nvSpPr>
        <p:spPr>
          <a:xfrm>
            <a:off x="152400" y="762000"/>
            <a:ext cx="4800600" cy="1015663"/>
          </a:xfrm>
          <a:prstGeom prst="rect">
            <a:avLst/>
          </a:prstGeom>
        </p:spPr>
        <p:txBody>
          <a:bodyPr wrap="square">
            <a:spAutoFit/>
          </a:bodyPr>
          <a:lstStyle/>
          <a:p>
            <a:pPr lvl="0" algn="just">
              <a:spcBef>
                <a:spcPct val="20000"/>
              </a:spcBef>
              <a:defRPr/>
            </a:pPr>
            <a:r>
              <a:rPr lang="tr-TR" sz="2000" dirty="0" smtClean="0">
                <a:latin typeface="Arial" pitchFamily="34" charset="0"/>
                <a:cs typeface="Arial" pitchFamily="34" charset="0"/>
              </a:rPr>
              <a:t>Bir </a:t>
            </a:r>
            <a:r>
              <a:rPr lang="tr-TR" sz="2000" dirty="0" err="1" smtClean="0">
                <a:latin typeface="Arial" pitchFamily="34" charset="0"/>
                <a:cs typeface="Arial" pitchFamily="34" charset="0"/>
              </a:rPr>
              <a:t>master</a:t>
            </a:r>
            <a:r>
              <a:rPr lang="tr-TR" sz="2000" dirty="0" smtClean="0">
                <a:latin typeface="Arial" pitchFamily="34" charset="0"/>
                <a:cs typeface="Arial" pitchFamily="34" charset="0"/>
              </a:rPr>
              <a:t> eğitmeni olan </a:t>
            </a:r>
            <a:r>
              <a:rPr lang="tr-TR" sz="2000" dirty="0" err="1" smtClean="0">
                <a:latin typeface="Arial" pitchFamily="34" charset="0"/>
                <a:cs typeface="Arial" pitchFamily="34" charset="0"/>
              </a:rPr>
              <a:t>Mike</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Iman</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rekreasyonel</a:t>
            </a:r>
            <a:r>
              <a:rPr lang="tr-TR" sz="2000" dirty="0" smtClean="0">
                <a:latin typeface="Arial" pitchFamily="34" charset="0"/>
                <a:cs typeface="Arial" pitchFamily="34" charset="0"/>
              </a:rPr>
              <a:t> kayakçılarının üç farklı tipinden bahsetmektedir. Bunlar; </a:t>
            </a:r>
            <a:r>
              <a:rPr lang="en-US" sz="2000" dirty="0" smtClean="0">
                <a:latin typeface="Arial" pitchFamily="34" charset="0"/>
                <a:cs typeface="Arial" pitchFamily="34" charset="0"/>
              </a:rPr>
              <a:t> </a:t>
            </a:r>
          </a:p>
        </p:txBody>
      </p:sp>
      <p:pic>
        <p:nvPicPr>
          <p:cNvPr id="17" name="16 Resim" descr="ce637_Ski-and-Sky-Adventure-Wallpaper-.jpg"/>
          <p:cNvPicPr>
            <a:picLocks noChangeAspect="1"/>
          </p:cNvPicPr>
          <p:nvPr/>
        </p:nvPicPr>
        <p:blipFill>
          <a:blip r:embed="rId3" cstate="print"/>
          <a:stretch>
            <a:fillRect/>
          </a:stretch>
        </p:blipFill>
        <p:spPr>
          <a:xfrm>
            <a:off x="5257800" y="3200400"/>
            <a:ext cx="3810000" cy="3657600"/>
          </a:xfrm>
          <a:prstGeom prst="rect">
            <a:avLst/>
          </a:prstGeom>
          <a:ln>
            <a:noFill/>
          </a:ln>
          <a:effectLst>
            <a:softEdge rad="112500"/>
          </a:effectLst>
        </p:spPr>
      </p:pic>
      <p:pic>
        <p:nvPicPr>
          <p:cNvPr id="20" name="19 Resim" descr="滑雪2.jpg"/>
          <p:cNvPicPr>
            <a:picLocks noChangeAspect="1"/>
          </p:cNvPicPr>
          <p:nvPr/>
        </p:nvPicPr>
        <p:blipFill>
          <a:blip r:embed="rId4" cstate="print"/>
          <a:srcRect b="10828"/>
          <a:stretch>
            <a:fillRect/>
          </a:stretch>
        </p:blipFill>
        <p:spPr>
          <a:xfrm>
            <a:off x="5257800" y="381000"/>
            <a:ext cx="3886200" cy="2971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None/>
            </a:pPr>
            <a:r>
              <a:rPr lang="en-US" sz="1400" dirty="0" smtClean="0"/>
              <a:t>	</a:t>
            </a:r>
          </a:p>
          <a:p>
            <a:pPr algn="just">
              <a:buNone/>
            </a:pPr>
            <a:endParaRPr lang="en-US" sz="1400" dirty="0" smtClean="0"/>
          </a:p>
          <a:p>
            <a:pPr algn="just">
              <a:buNone/>
            </a:pPr>
            <a:endParaRPr lang="en-US" sz="1400" dirty="0" smtClean="0"/>
          </a:p>
          <a:p>
            <a:pPr algn="just">
              <a:buNone/>
            </a:pPr>
            <a:r>
              <a:rPr lang="en-US" sz="1400" dirty="0" smtClean="0"/>
              <a:t>	</a:t>
            </a:r>
            <a:endParaRPr lang="en-US" sz="1400" dirty="0"/>
          </a:p>
        </p:txBody>
      </p:sp>
      <p:sp>
        <p:nvSpPr>
          <p:cNvPr id="4" name="3 Dikdörtgen"/>
          <p:cNvSpPr/>
          <p:nvPr/>
        </p:nvSpPr>
        <p:spPr>
          <a:xfrm>
            <a:off x="0" y="228600"/>
            <a:ext cx="914400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000" b="1" dirty="0" smtClean="0">
                <a:latin typeface="Arial" pitchFamily="34" charset="0"/>
                <a:cs typeface="Arial" pitchFamily="34" charset="0"/>
              </a:rPr>
              <a:t>            </a:t>
            </a:r>
            <a:r>
              <a:rPr lang="tr-TR" sz="2000" b="1" dirty="0" smtClean="0">
                <a:latin typeface="Arial" pitchFamily="34" charset="0"/>
                <a:cs typeface="Arial" pitchFamily="34" charset="0"/>
              </a:rPr>
              <a:t>1.</a:t>
            </a:r>
            <a:r>
              <a:rPr lang="tr-TR" sz="2000" dirty="0" smtClean="0">
                <a:latin typeface="Arial" pitchFamily="34" charset="0"/>
                <a:cs typeface="Arial" pitchFamily="34" charset="0"/>
              </a:rPr>
              <a:t> </a:t>
            </a:r>
            <a:r>
              <a:rPr lang="tr-TR" sz="2000" b="1" dirty="0" smtClean="0">
                <a:latin typeface="Arial" pitchFamily="34" charset="0"/>
                <a:cs typeface="Arial" pitchFamily="34" charset="0"/>
              </a:rPr>
              <a:t>ETKİSİZ KAYAKÇI</a:t>
            </a:r>
            <a:endParaRPr lang="en-US" sz="2000" dirty="0">
              <a:latin typeface="Arial" pitchFamily="34" charset="0"/>
              <a:cs typeface="Arial" pitchFamily="34" charset="0"/>
            </a:endParaRPr>
          </a:p>
        </p:txBody>
      </p:sp>
      <p:sp>
        <p:nvSpPr>
          <p:cNvPr id="5" name="4 Dikdörtgen"/>
          <p:cNvSpPr/>
          <p:nvPr/>
        </p:nvSpPr>
        <p:spPr>
          <a:xfrm>
            <a:off x="0" y="685800"/>
            <a:ext cx="5715000" cy="3785652"/>
          </a:xfrm>
          <a:prstGeom prst="rect">
            <a:avLst/>
          </a:prstGeom>
          <a:ln w="57150">
            <a:solidFill>
              <a:schemeClr val="accent4">
                <a:lumMod val="60000"/>
                <a:lumOff val="40000"/>
              </a:schemeClr>
            </a:solidFill>
          </a:ln>
        </p:spPr>
        <p:txBody>
          <a:bodyPr wrap="square">
            <a:spAutoFit/>
          </a:bodyPr>
          <a:lstStyle/>
          <a:p>
            <a:pPr algn="just">
              <a:buNone/>
            </a:pPr>
            <a:r>
              <a:rPr lang="en-US" sz="2000" dirty="0" smtClean="0">
                <a:latin typeface="Arial" pitchFamily="34" charset="0"/>
                <a:cs typeface="Arial" pitchFamily="34" charset="0"/>
              </a:rPr>
              <a:t>E</a:t>
            </a:r>
            <a:r>
              <a:rPr lang="tr-TR" sz="2000" dirty="0" err="1" smtClean="0">
                <a:latin typeface="Arial" pitchFamily="34" charset="0"/>
                <a:cs typeface="Arial" pitchFamily="34" charset="0"/>
              </a:rPr>
              <a:t>tkisiz</a:t>
            </a:r>
            <a:r>
              <a:rPr lang="tr-TR" sz="2000" dirty="0" smtClean="0">
                <a:latin typeface="Arial" pitchFamily="34" charset="0"/>
                <a:cs typeface="Arial" pitchFamily="34" charset="0"/>
              </a:rPr>
              <a:t> kayakçılar öğleden sonra saat iki civarında yorgun olma eğilimindedirler. Bu durum fiziksel kondisyon eksikliği ve yetersizlikten kaynaklanmaktadır (kasların aşırı kullanımı ve hareketi vs). </a:t>
            </a:r>
          </a:p>
          <a:p>
            <a:pPr algn="just">
              <a:buNone/>
            </a:pPr>
            <a:endParaRPr lang="tr-TR" sz="2000" dirty="0" smtClean="0">
              <a:latin typeface="Arial" pitchFamily="34" charset="0"/>
              <a:cs typeface="Arial" pitchFamily="34" charset="0"/>
            </a:endParaRPr>
          </a:p>
          <a:p>
            <a:pPr algn="just">
              <a:buNone/>
            </a:pPr>
            <a:r>
              <a:rPr lang="tr-TR" sz="2000" dirty="0" smtClean="0">
                <a:latin typeface="Arial" pitchFamily="34" charset="0"/>
                <a:cs typeface="Arial" pitchFamily="34" charset="0"/>
              </a:rPr>
              <a:t>İskelete dayalı kaymanın yerine, dış etkilerin altında kalarak kayarlar. Yetersiz kayakçılar sıklıkla kaslarını kullanırlar ve fazla oranda enerji harcayarak çabuk yorulurlar. Bu ise kas yorgunluğu, incinme, ciddi eklem veya kemik yaralanmaları ile sonuçlanır. </a:t>
            </a:r>
            <a:endParaRPr lang="en-US" sz="2000" dirty="0" smtClean="0">
              <a:latin typeface="Arial" pitchFamily="34" charset="0"/>
              <a:cs typeface="Arial" pitchFamily="34" charset="0"/>
            </a:endParaRPr>
          </a:p>
        </p:txBody>
      </p:sp>
      <p:pic>
        <p:nvPicPr>
          <p:cNvPr id="6" name="5 Resim" descr="alpdisiplin1.jpg"/>
          <p:cNvPicPr>
            <a:picLocks noChangeAspect="1"/>
          </p:cNvPicPr>
          <p:nvPr/>
        </p:nvPicPr>
        <p:blipFill>
          <a:blip r:embed="rId2" cstate="print"/>
          <a:srcRect l="10000" t="23669" r="22000"/>
          <a:stretch>
            <a:fillRect/>
          </a:stretch>
        </p:blipFill>
        <p:spPr>
          <a:xfrm>
            <a:off x="5867400" y="673890"/>
            <a:ext cx="2856613" cy="3307559"/>
          </a:xfrm>
          <a:prstGeom prst="rect">
            <a:avLst/>
          </a:prstGeom>
        </p:spPr>
      </p:pic>
      <p:pic>
        <p:nvPicPr>
          <p:cNvPr id="7" name="6 Resim" descr="5f43a401.gif"/>
          <p:cNvPicPr>
            <a:picLocks noChangeAspect="1"/>
          </p:cNvPicPr>
          <p:nvPr/>
        </p:nvPicPr>
        <p:blipFill>
          <a:blip r:embed="rId3" cstate="print"/>
          <a:stretch>
            <a:fillRect/>
          </a:stretch>
        </p:blipFill>
        <p:spPr>
          <a:xfrm>
            <a:off x="4288972" y="4495800"/>
            <a:ext cx="4855028" cy="2362200"/>
          </a:xfrm>
          <a:prstGeom prst="rect">
            <a:avLst/>
          </a:prstGeom>
          <a:ln w="57150">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pic>
      <p:pic>
        <p:nvPicPr>
          <p:cNvPr id="10" name="9 Resim" descr="ski-13.jpg"/>
          <p:cNvPicPr>
            <a:picLocks noChangeAspect="1"/>
          </p:cNvPicPr>
          <p:nvPr/>
        </p:nvPicPr>
        <p:blipFill>
          <a:blip r:embed="rId4" cstate="print"/>
          <a:stretch>
            <a:fillRect/>
          </a:stretch>
        </p:blipFill>
        <p:spPr>
          <a:xfrm>
            <a:off x="0" y="4572000"/>
            <a:ext cx="3429000" cy="2286000"/>
          </a:xfrm>
          <a:prstGeom prst="rect">
            <a:avLst/>
          </a:prstGeom>
        </p:spPr>
      </p:pic>
      <p:cxnSp>
        <p:nvCxnSpPr>
          <p:cNvPr id="12" name="11 Düz Ok Bağlayıcısı"/>
          <p:cNvCxnSpPr/>
          <p:nvPr/>
        </p:nvCxnSpPr>
        <p:spPr>
          <a:xfrm flipV="1">
            <a:off x="152400" y="5943600"/>
            <a:ext cx="914400" cy="152400"/>
          </a:xfrm>
          <a:prstGeom prst="straightConnector1">
            <a:avLst/>
          </a:prstGeom>
          <a:ln w="38100">
            <a:solidFill>
              <a:schemeClr val="accent5">
                <a:lumMod val="50000"/>
              </a:schemeClr>
            </a:solidFill>
            <a:tailEnd type="arrow"/>
          </a:ln>
        </p:spPr>
        <p:style>
          <a:lnRef idx="3">
            <a:schemeClr val="accent5"/>
          </a:lnRef>
          <a:fillRef idx="0">
            <a:schemeClr val="accent5"/>
          </a:fillRef>
          <a:effectRef idx="2">
            <a:schemeClr val="accent5"/>
          </a:effectRef>
          <a:fontRef idx="minor">
            <a:schemeClr val="tx1"/>
          </a:fontRef>
        </p:style>
      </p:cxnSp>
      <p:cxnSp>
        <p:nvCxnSpPr>
          <p:cNvPr id="14" name="13 Düz Ok Bağlayıcısı"/>
          <p:cNvCxnSpPr/>
          <p:nvPr/>
        </p:nvCxnSpPr>
        <p:spPr>
          <a:xfrm rot="5400000">
            <a:off x="2057400" y="5638800"/>
            <a:ext cx="533400" cy="228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676400"/>
            <a:ext cx="7543800" cy="2438400"/>
          </a:xfrm>
        </p:spPr>
        <p:txBody>
          <a:bodyPr>
            <a:normAutofit/>
          </a:bodyPr>
          <a:lstStyle/>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a:p>
            <a:endParaRPr lang="en-US" sz="1400" dirty="0"/>
          </a:p>
        </p:txBody>
      </p:sp>
      <p:sp>
        <p:nvSpPr>
          <p:cNvPr id="4" name="3 Dikdörtgen"/>
          <p:cNvSpPr/>
          <p:nvPr/>
        </p:nvSpPr>
        <p:spPr>
          <a:xfrm>
            <a:off x="0" y="228600"/>
            <a:ext cx="91440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tr-TR" sz="2000" b="1" dirty="0" smtClean="0">
                <a:latin typeface="Arial" pitchFamily="34" charset="0"/>
                <a:cs typeface="Arial" pitchFamily="34" charset="0"/>
              </a:rPr>
              <a:t>2. E</a:t>
            </a:r>
            <a:r>
              <a:rPr lang="en-US" sz="2000" b="1" dirty="0" smtClean="0">
                <a:latin typeface="Arial" pitchFamily="34" charset="0"/>
                <a:cs typeface="Arial" pitchFamily="34" charset="0"/>
              </a:rPr>
              <a:t>TK</a:t>
            </a:r>
            <a:r>
              <a:rPr lang="tr-TR" sz="2000" b="1" dirty="0" smtClean="0">
                <a:latin typeface="Arial" pitchFamily="34" charset="0"/>
                <a:cs typeface="Arial" pitchFamily="34" charset="0"/>
              </a:rPr>
              <a:t>İ</a:t>
            </a:r>
            <a:r>
              <a:rPr lang="en-US" sz="2000" b="1" dirty="0" smtClean="0">
                <a:latin typeface="Arial" pitchFamily="34" charset="0"/>
                <a:cs typeface="Arial" pitchFamily="34" charset="0"/>
              </a:rPr>
              <a:t>L</a:t>
            </a:r>
            <a:r>
              <a:rPr lang="tr-TR" sz="2000" b="1" dirty="0" smtClean="0">
                <a:latin typeface="Arial" pitchFamily="34" charset="0"/>
                <a:cs typeface="Arial" pitchFamily="34" charset="0"/>
              </a:rPr>
              <a:t>İ</a:t>
            </a:r>
            <a:r>
              <a:rPr lang="en-US" sz="2000" b="1" dirty="0" smtClean="0">
                <a:latin typeface="Arial" pitchFamily="34" charset="0"/>
                <a:cs typeface="Arial" pitchFamily="34" charset="0"/>
              </a:rPr>
              <a:t> FAKAT YETERL</a:t>
            </a:r>
            <a:r>
              <a:rPr lang="tr-TR" sz="2000" b="1" dirty="0" smtClean="0">
                <a:latin typeface="Arial" pitchFamily="34" charset="0"/>
                <a:cs typeface="Arial" pitchFamily="34" charset="0"/>
              </a:rPr>
              <a:t>İ</a:t>
            </a:r>
            <a:r>
              <a:rPr lang="en-US" sz="2000" b="1" dirty="0" smtClean="0">
                <a:latin typeface="Arial" pitchFamily="34" charset="0"/>
                <a:cs typeface="Arial" pitchFamily="34" charset="0"/>
              </a:rPr>
              <a:t> BECER</a:t>
            </a:r>
            <a:r>
              <a:rPr lang="tr-TR" sz="2000" b="1" dirty="0" smtClean="0">
                <a:latin typeface="Arial" pitchFamily="34" charset="0"/>
                <a:cs typeface="Arial" pitchFamily="34" charset="0"/>
              </a:rPr>
              <a:t>İ</a:t>
            </a:r>
            <a:r>
              <a:rPr lang="en-US" sz="2000" b="1" dirty="0" smtClean="0">
                <a:latin typeface="Arial" pitchFamily="34" charset="0"/>
                <a:cs typeface="Arial" pitchFamily="34" charset="0"/>
              </a:rPr>
              <a:t>S</a:t>
            </a:r>
            <a:r>
              <a:rPr lang="tr-TR" sz="2000" b="1" dirty="0" smtClean="0">
                <a:latin typeface="Arial" pitchFamily="34" charset="0"/>
                <a:cs typeface="Arial" pitchFamily="34" charset="0"/>
              </a:rPr>
              <a:t>İ</a:t>
            </a:r>
            <a:r>
              <a:rPr lang="en-US" sz="2000" b="1" dirty="0" smtClean="0">
                <a:latin typeface="Arial" pitchFamily="34" charset="0"/>
                <a:cs typeface="Arial" pitchFamily="34" charset="0"/>
              </a:rPr>
              <a:t> OLMAYAN KAYAK</a:t>
            </a:r>
            <a:r>
              <a:rPr lang="tr-TR" sz="2000" b="1" dirty="0" smtClean="0">
                <a:latin typeface="Arial" pitchFamily="34" charset="0"/>
                <a:cs typeface="Arial" pitchFamily="34" charset="0"/>
              </a:rPr>
              <a:t>Ç</a:t>
            </a:r>
            <a:r>
              <a:rPr lang="en-US" sz="2000" b="1" dirty="0" smtClean="0">
                <a:latin typeface="Arial" pitchFamily="34" charset="0"/>
                <a:cs typeface="Arial" pitchFamily="34" charset="0"/>
              </a:rPr>
              <a:t>I</a:t>
            </a:r>
            <a:endParaRPr lang="en-US" sz="2000" b="1" dirty="0">
              <a:latin typeface="Arial" pitchFamily="34" charset="0"/>
              <a:cs typeface="Arial" pitchFamily="34" charset="0"/>
            </a:endParaRPr>
          </a:p>
        </p:txBody>
      </p:sp>
      <p:pic>
        <p:nvPicPr>
          <p:cNvPr id="6" name="5 Resim" descr="Giant_Slalom_Skiing,_Alpine_Ski_Racer.jpg"/>
          <p:cNvPicPr>
            <a:picLocks noChangeAspect="1"/>
          </p:cNvPicPr>
          <p:nvPr/>
        </p:nvPicPr>
        <p:blipFill>
          <a:blip r:embed="rId2" cstate="print"/>
          <a:stretch>
            <a:fillRect/>
          </a:stretch>
        </p:blipFill>
        <p:spPr>
          <a:xfrm>
            <a:off x="5867400" y="1524000"/>
            <a:ext cx="2743200" cy="4286250"/>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9" name="8 Dikdörtgen"/>
          <p:cNvSpPr/>
          <p:nvPr/>
        </p:nvSpPr>
        <p:spPr>
          <a:xfrm>
            <a:off x="228600" y="1143000"/>
            <a:ext cx="5334000" cy="5324535"/>
          </a:xfrm>
          <a:prstGeom prst="rect">
            <a:avLst/>
          </a:prstGeom>
        </p:spPr>
        <p:txBody>
          <a:bodyPr wrap="square">
            <a:spAutoFit/>
          </a:bodyPr>
          <a:lstStyle/>
          <a:p>
            <a:pPr algn="just"/>
            <a:r>
              <a:rPr lang="tr-TR" sz="2000" dirty="0" smtClean="0">
                <a:latin typeface="Arial" pitchFamily="34" charset="0"/>
                <a:cs typeface="Arial" pitchFamily="34" charset="0"/>
              </a:rPr>
              <a:t>Bu kayakçılar orta derecede kayak becerileri, </a:t>
            </a:r>
            <a:r>
              <a:rPr lang="tr-TR" sz="2000" dirty="0" err="1" smtClean="0">
                <a:latin typeface="Arial" pitchFamily="34" charset="0"/>
                <a:cs typeface="Arial" pitchFamily="34" charset="0"/>
              </a:rPr>
              <a:t>mental</a:t>
            </a:r>
            <a:r>
              <a:rPr lang="tr-TR" sz="2000" dirty="0" smtClean="0">
                <a:latin typeface="Arial" pitchFamily="34" charset="0"/>
                <a:cs typeface="Arial" pitchFamily="34" charset="0"/>
              </a:rPr>
              <a:t> yetenek ve fiziksel duruşa sahiptirler. Onlar gayet sakin fakat yüksek performans becerilerini sergileyemezler. </a:t>
            </a:r>
          </a:p>
          <a:p>
            <a:pPr algn="just"/>
            <a:endParaRPr lang="tr-TR" sz="2000" dirty="0" smtClean="0">
              <a:latin typeface="Arial" pitchFamily="34" charset="0"/>
              <a:cs typeface="Arial" pitchFamily="34" charset="0"/>
            </a:endParaRPr>
          </a:p>
          <a:p>
            <a:pPr algn="just"/>
            <a:endParaRPr lang="tr-TR" dirty="0" smtClean="0"/>
          </a:p>
          <a:p>
            <a:pPr algn="just"/>
            <a:endParaRPr lang="tr-TR" dirty="0" smtClean="0"/>
          </a:p>
          <a:p>
            <a:pPr algn="just"/>
            <a:endParaRPr lang="tr-TR" dirty="0" smtClean="0"/>
          </a:p>
          <a:p>
            <a:pPr algn="just"/>
            <a:endParaRPr lang="tr-TR" dirty="0" smtClean="0"/>
          </a:p>
          <a:p>
            <a:pPr algn="just"/>
            <a:endParaRPr lang="tr-TR" dirty="0" smtClean="0"/>
          </a:p>
          <a:p>
            <a:pPr algn="just"/>
            <a:endParaRPr lang="tr-TR" dirty="0" smtClean="0"/>
          </a:p>
          <a:p>
            <a:pPr algn="just"/>
            <a:endParaRPr lang="tr-TR" dirty="0" smtClean="0"/>
          </a:p>
          <a:p>
            <a:pPr algn="just"/>
            <a:endParaRPr lang="tr-TR" dirty="0" smtClean="0"/>
          </a:p>
          <a:p>
            <a:pPr algn="just"/>
            <a:endParaRPr lang="tr-TR" dirty="0" smtClean="0"/>
          </a:p>
          <a:p>
            <a:pPr algn="just"/>
            <a:endParaRPr lang="tr-TR" dirty="0" smtClean="0"/>
          </a:p>
          <a:p>
            <a:pPr algn="just"/>
            <a:endParaRPr lang="en-US" sz="2000" dirty="0" smtClean="0">
              <a:latin typeface="Arial" pitchFamily="34" charset="0"/>
              <a:cs typeface="Arial" pitchFamily="34" charset="0"/>
            </a:endParaRPr>
          </a:p>
          <a:p>
            <a:pPr algn="just"/>
            <a:r>
              <a:rPr lang="tr-TR" sz="2000" dirty="0" smtClean="0">
                <a:latin typeface="Arial" pitchFamily="34" charset="0"/>
                <a:cs typeface="Arial" pitchFamily="34" charset="0"/>
              </a:rPr>
              <a:t>En önemli özelliklerinden birisi korkarak kayak yapmalarıdır. </a:t>
            </a:r>
            <a:endParaRPr lang="en-US" sz="2000" dirty="0" smtClean="0">
              <a:latin typeface="Arial" pitchFamily="34" charset="0"/>
              <a:cs typeface="Arial" pitchFamily="34" charset="0"/>
            </a:endParaRPr>
          </a:p>
        </p:txBody>
      </p:sp>
      <p:pic>
        <p:nvPicPr>
          <p:cNvPr id="10" name="9 Resim" descr="96879075.jpg.13360_display_image.jpg"/>
          <p:cNvPicPr>
            <a:picLocks noChangeAspect="1"/>
          </p:cNvPicPr>
          <p:nvPr/>
        </p:nvPicPr>
        <p:blipFill>
          <a:blip r:embed="rId3" cstate="print"/>
          <a:stretch>
            <a:fillRect/>
          </a:stretch>
        </p:blipFill>
        <p:spPr>
          <a:xfrm>
            <a:off x="298939" y="2880360"/>
            <a:ext cx="4267200" cy="284073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524000"/>
            <a:ext cx="7772400" cy="2895600"/>
          </a:xfrm>
        </p:spPr>
        <p:txBody>
          <a:bodyPr>
            <a:normAutofit/>
          </a:bodyPr>
          <a:lstStyle/>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a:p>
        </p:txBody>
      </p:sp>
      <p:sp>
        <p:nvSpPr>
          <p:cNvPr id="5" name="4 Dikdörtgen"/>
          <p:cNvSpPr/>
          <p:nvPr/>
        </p:nvSpPr>
        <p:spPr>
          <a:xfrm>
            <a:off x="0" y="152400"/>
            <a:ext cx="9144000" cy="40011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000" b="1" dirty="0" smtClean="0">
                <a:latin typeface="Arial" pitchFamily="34" charset="0"/>
                <a:cs typeface="Arial" pitchFamily="34" charset="0"/>
              </a:rPr>
              <a:t>   </a:t>
            </a:r>
            <a:r>
              <a:rPr lang="tr-TR" sz="2000" b="1" dirty="0" smtClean="0">
                <a:latin typeface="Arial" pitchFamily="34" charset="0"/>
                <a:cs typeface="Arial" pitchFamily="34" charset="0"/>
              </a:rPr>
              <a:t>3.</a:t>
            </a:r>
            <a:r>
              <a:rPr lang="tr-TR" sz="2000" dirty="0" smtClean="0">
                <a:latin typeface="Arial" pitchFamily="34" charset="0"/>
                <a:cs typeface="Arial" pitchFamily="34" charset="0"/>
              </a:rPr>
              <a:t> </a:t>
            </a:r>
            <a:r>
              <a:rPr lang="tr-TR" sz="2000" b="1" dirty="0" smtClean="0">
                <a:latin typeface="Arial" pitchFamily="34" charset="0"/>
                <a:cs typeface="Arial" pitchFamily="34" charset="0"/>
              </a:rPr>
              <a:t>DİSİPLİNLİ VE ATLETİK KAYAKÇI</a:t>
            </a:r>
            <a:endParaRPr lang="en-US" sz="2000" dirty="0">
              <a:latin typeface="Arial" pitchFamily="34" charset="0"/>
              <a:cs typeface="Arial" pitchFamily="34" charset="0"/>
            </a:endParaRPr>
          </a:p>
        </p:txBody>
      </p:sp>
      <p:pic>
        <p:nvPicPr>
          <p:cNvPr id="13" name="12 Resim" descr="sc07_szq.jpg"/>
          <p:cNvPicPr>
            <a:picLocks noChangeAspect="1"/>
          </p:cNvPicPr>
          <p:nvPr/>
        </p:nvPicPr>
        <p:blipFill>
          <a:blip r:embed="rId2" cstate="print"/>
          <a:stretch>
            <a:fillRect/>
          </a:stretch>
        </p:blipFill>
        <p:spPr>
          <a:xfrm>
            <a:off x="6134582" y="685800"/>
            <a:ext cx="3009418" cy="3962400"/>
          </a:xfrm>
          <a:prstGeom prst="rect">
            <a:avLst/>
          </a:prstGeom>
          <a:ln>
            <a:noFill/>
          </a:ln>
          <a:effectLst>
            <a:softEdge rad="112500"/>
          </a:effectLst>
        </p:spPr>
      </p:pic>
      <p:pic>
        <p:nvPicPr>
          <p:cNvPr id="14" name="Picture 2" descr="D:\recep gürsoy\slalom-skiing-thumb3842420.jpg"/>
          <p:cNvPicPr>
            <a:picLocks noChangeAspect="1" noChangeArrowheads="1"/>
          </p:cNvPicPr>
          <p:nvPr/>
        </p:nvPicPr>
        <p:blipFill>
          <a:blip r:embed="rId3" cstate="print"/>
          <a:srcRect/>
          <a:stretch>
            <a:fillRect/>
          </a:stretch>
        </p:blipFill>
        <p:spPr bwMode="auto">
          <a:xfrm>
            <a:off x="381000" y="3505200"/>
            <a:ext cx="1524000" cy="3120571"/>
          </a:xfrm>
          <a:prstGeom prst="rect">
            <a:avLst/>
          </a:prstGeom>
          <a:ln>
            <a:noFill/>
          </a:ln>
          <a:effectLst>
            <a:softEdge rad="112500"/>
          </a:effectLst>
        </p:spPr>
      </p:pic>
      <p:sp>
        <p:nvSpPr>
          <p:cNvPr id="15" name="14 Dikdörtgen"/>
          <p:cNvSpPr/>
          <p:nvPr/>
        </p:nvSpPr>
        <p:spPr>
          <a:xfrm>
            <a:off x="228600" y="914400"/>
            <a:ext cx="5638800" cy="2246769"/>
          </a:xfrm>
          <a:prstGeom prst="rect">
            <a:avLst/>
          </a:prstGeom>
        </p:spPr>
        <p:txBody>
          <a:bodyPr wrap="square">
            <a:spAutoFit/>
          </a:bodyPr>
          <a:lstStyle/>
          <a:p>
            <a:pPr algn="just"/>
            <a:r>
              <a:rPr lang="tr-TR" sz="2000" dirty="0" smtClean="0">
                <a:latin typeface="Arial" pitchFamily="34" charset="0"/>
                <a:cs typeface="Arial" pitchFamily="34" charset="0"/>
              </a:rPr>
              <a:t>Bu kayakçılar etkili bir şekilde kaymanın nasıl olduğunu bilirler. Disipline olmuş ve atletik yapıya sahip kayakçılardır ve yüksek oranda performans sergilerler. Teknik olarak iyi, fiziksel olarak fit, kendine güvenen, agresif, kendini kayağa adamış ve sezon sonunda bile antrene olan kişilerdir. </a:t>
            </a:r>
            <a:endParaRPr lang="en-US" sz="2000" dirty="0" smtClean="0">
              <a:latin typeface="Arial" pitchFamily="34" charset="0"/>
              <a:cs typeface="Arial" pitchFamily="34" charset="0"/>
            </a:endParaRPr>
          </a:p>
        </p:txBody>
      </p:sp>
      <p:pic>
        <p:nvPicPr>
          <p:cNvPr id="16" name="15 Resim" descr="ski_challenge.jpg"/>
          <p:cNvPicPr>
            <a:picLocks noChangeAspect="1"/>
          </p:cNvPicPr>
          <p:nvPr/>
        </p:nvPicPr>
        <p:blipFill>
          <a:blip r:embed="rId4" cstate="print"/>
          <a:stretch>
            <a:fillRect/>
          </a:stretch>
        </p:blipFill>
        <p:spPr>
          <a:xfrm>
            <a:off x="3200400" y="3200400"/>
            <a:ext cx="2676525" cy="34019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685800"/>
            <a:ext cx="9144000" cy="646331"/>
          </a:xfrm>
          <a:prstGeom prst="rect">
            <a:avLst/>
          </a:prstGeom>
          <a:ln>
            <a:noFill/>
          </a:ln>
          <a:effectLst/>
          <a:scene3d>
            <a:camera prst="orthographicFront">
              <a:rot lat="0" lon="0" rev="0"/>
            </a:camera>
            <a:lightRig rig="chilly" dir="t">
              <a:rot lat="0" lon="0" rev="18480000"/>
            </a:lightRig>
          </a:scene3d>
          <a:sp3d prstMaterial="clear">
            <a:bevelT h="63500"/>
          </a:sp3d>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b="1" dirty="0" smtClean="0"/>
              <a:t>1. Kayakta sürekli gelişim göstermenize yardım edecek temel bilgileri öğrenmek ve optimal performans düzeyine sorunsuz ulaşmanız için kendinize daha fazla zaman ayırın. </a:t>
            </a:r>
            <a:endParaRPr lang="en-US" b="1" dirty="0" smtClean="0"/>
          </a:p>
        </p:txBody>
      </p:sp>
      <p:sp>
        <p:nvSpPr>
          <p:cNvPr id="7" name="6 Dikdörtgen"/>
          <p:cNvSpPr/>
          <p:nvPr/>
        </p:nvSpPr>
        <p:spPr>
          <a:xfrm>
            <a:off x="0" y="152400"/>
            <a:ext cx="9144000" cy="40011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tr-TR" sz="2000" b="1" dirty="0" smtClean="0">
                <a:latin typeface="Arial" pitchFamily="34" charset="0"/>
                <a:cs typeface="Arial" pitchFamily="34" charset="0"/>
              </a:rPr>
              <a:t>YÜ</a:t>
            </a:r>
            <a:r>
              <a:rPr lang="en-US" sz="2000" b="1" dirty="0" smtClean="0">
                <a:latin typeface="Arial" pitchFamily="34" charset="0"/>
                <a:cs typeface="Arial" pitchFamily="34" charset="0"/>
              </a:rPr>
              <a:t>KSEK PERFORMANSA G</a:t>
            </a:r>
            <a:r>
              <a:rPr lang="tr-TR" sz="2000" b="1" dirty="0" smtClean="0">
                <a:latin typeface="Arial" pitchFamily="34" charset="0"/>
                <a:cs typeface="Arial" pitchFamily="34" charset="0"/>
              </a:rPr>
              <a:t>İ</a:t>
            </a:r>
            <a:r>
              <a:rPr lang="en-US" sz="2000" b="1" dirty="0" smtClean="0">
                <a:latin typeface="Arial" pitchFamily="34" charset="0"/>
                <a:cs typeface="Arial" pitchFamily="34" charset="0"/>
              </a:rPr>
              <a:t>DEN YOL</a:t>
            </a:r>
            <a:r>
              <a:rPr lang="tr-TR" sz="2000" b="1" dirty="0" smtClean="0">
                <a:latin typeface="Arial" pitchFamily="34" charset="0"/>
                <a:cs typeface="Arial" pitchFamily="34" charset="0"/>
              </a:rPr>
              <a:t>; </a:t>
            </a:r>
            <a:endParaRPr lang="en-US" sz="2000" dirty="0">
              <a:latin typeface="Arial" pitchFamily="34" charset="0"/>
              <a:cs typeface="Arial" pitchFamily="34" charset="0"/>
            </a:endParaRPr>
          </a:p>
        </p:txBody>
      </p:sp>
      <p:sp>
        <p:nvSpPr>
          <p:cNvPr id="8" name="7 Dikdörtgen"/>
          <p:cNvSpPr/>
          <p:nvPr/>
        </p:nvSpPr>
        <p:spPr>
          <a:xfrm>
            <a:off x="0" y="1447800"/>
            <a:ext cx="9144000" cy="646331"/>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r>
              <a:rPr lang="tr-TR" b="1" dirty="0" smtClean="0"/>
              <a:t>2. Yüksek performans kayakçıları teknik becerilerini, fiziksel davranışlarını</a:t>
            </a:r>
            <a:r>
              <a:rPr lang="en-US" b="1" dirty="0" smtClean="0"/>
              <a:t> </a:t>
            </a:r>
            <a:r>
              <a:rPr lang="en-US" b="1" dirty="0" err="1" smtClean="0"/>
              <a:t>ve</a:t>
            </a:r>
            <a:r>
              <a:rPr lang="tr-TR" b="1" dirty="0" smtClean="0"/>
              <a:t> mental güçlerini harmanlarlar. </a:t>
            </a:r>
            <a:endParaRPr lang="en-US" b="1" dirty="0" smtClean="0"/>
          </a:p>
        </p:txBody>
      </p:sp>
      <p:pic>
        <p:nvPicPr>
          <p:cNvPr id="10" name="9 Resim" descr="sci2.jpg"/>
          <p:cNvPicPr>
            <a:picLocks noChangeAspect="1"/>
          </p:cNvPicPr>
          <p:nvPr/>
        </p:nvPicPr>
        <p:blipFill>
          <a:blip r:embed="rId2" cstate="print"/>
          <a:stretch>
            <a:fillRect/>
          </a:stretch>
        </p:blipFill>
        <p:spPr>
          <a:xfrm>
            <a:off x="152400" y="2209800"/>
            <a:ext cx="2907115" cy="1981200"/>
          </a:xfrm>
          <a:prstGeom prst="rect">
            <a:avLst/>
          </a:prstGeom>
          <a:ln w="38100"/>
        </p:spPr>
        <p:style>
          <a:lnRef idx="2">
            <a:schemeClr val="accent6"/>
          </a:lnRef>
          <a:fillRef idx="1">
            <a:schemeClr val="lt1"/>
          </a:fillRef>
          <a:effectRef idx="0">
            <a:schemeClr val="accent6"/>
          </a:effectRef>
          <a:fontRef idx="minor">
            <a:schemeClr val="dk1"/>
          </a:fontRef>
        </p:style>
      </p:pic>
      <p:sp>
        <p:nvSpPr>
          <p:cNvPr id="11" name="10 Dikdörtgen"/>
          <p:cNvSpPr/>
          <p:nvPr/>
        </p:nvSpPr>
        <p:spPr>
          <a:xfrm>
            <a:off x="0" y="4343400"/>
            <a:ext cx="9144000" cy="646331"/>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tr-TR" b="1" dirty="0" smtClean="0"/>
              <a:t>3. Yüksek performans kayakçıları kendi kayakları üzerinde sağlam ve dinamiktirler. Onların vücut durumu kayaklarının orta noktasında denge halindedir</a:t>
            </a:r>
            <a:r>
              <a:rPr lang="en-US" b="1" dirty="0" smtClean="0"/>
              <a:t>.</a:t>
            </a:r>
            <a:endParaRPr lang="en-US" b="1" dirty="0"/>
          </a:p>
        </p:txBody>
      </p:sp>
      <p:sp>
        <p:nvSpPr>
          <p:cNvPr id="12" name="11 Dikdörtgen"/>
          <p:cNvSpPr/>
          <p:nvPr/>
        </p:nvSpPr>
        <p:spPr>
          <a:xfrm>
            <a:off x="0" y="5144869"/>
            <a:ext cx="9144000" cy="646331"/>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tr-TR" b="1" dirty="0" smtClean="0"/>
              <a:t>4. Alanın eğimini, mevcut şartları zorluk derecesine göre algılar ve bu zorlukları zihninde pekiştirir</a:t>
            </a:r>
            <a:r>
              <a:rPr lang="en-US" b="1" dirty="0" smtClean="0"/>
              <a:t>.</a:t>
            </a:r>
            <a:endParaRPr lang="en-US" b="1" dirty="0"/>
          </a:p>
        </p:txBody>
      </p:sp>
      <p:sp>
        <p:nvSpPr>
          <p:cNvPr id="13" name="12 Dikdörtgen"/>
          <p:cNvSpPr/>
          <p:nvPr/>
        </p:nvSpPr>
        <p:spPr>
          <a:xfrm>
            <a:off x="0" y="5983069"/>
            <a:ext cx="9144000" cy="646331"/>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r>
              <a:rPr lang="tr-TR" b="1" dirty="0" smtClean="0"/>
              <a:t>5. Kendine güven çeşitli şartlarda tecrübe ile elde edilir</a:t>
            </a:r>
            <a:r>
              <a:rPr lang="en-US" b="1" dirty="0" smtClean="0"/>
              <a:t>.</a:t>
            </a:r>
            <a:r>
              <a:rPr lang="tr-TR" b="1" dirty="0" smtClean="0"/>
              <a:t> </a:t>
            </a:r>
            <a:r>
              <a:rPr lang="en-US" b="1" dirty="0" smtClean="0"/>
              <a:t>G</a:t>
            </a:r>
            <a:r>
              <a:rPr lang="tr-TR" b="1" dirty="0" smtClean="0"/>
              <a:t>üven duygusu geliştikçe kayma ile ilgili dinamik bir duruş ve becerisi de gelişir. </a:t>
            </a:r>
            <a:endParaRPr lang="en-US" b="1" dirty="0" smtClean="0"/>
          </a:p>
        </p:txBody>
      </p:sp>
      <p:pic>
        <p:nvPicPr>
          <p:cNvPr id="15" name="14 Resim" descr="xin_1921005200959421299719.jpg"/>
          <p:cNvPicPr>
            <a:picLocks noChangeAspect="1"/>
          </p:cNvPicPr>
          <p:nvPr/>
        </p:nvPicPr>
        <p:blipFill>
          <a:blip r:embed="rId3" cstate="print"/>
          <a:stretch>
            <a:fillRect/>
          </a:stretch>
        </p:blipFill>
        <p:spPr>
          <a:xfrm>
            <a:off x="3124200" y="2209800"/>
            <a:ext cx="3124200" cy="1981200"/>
          </a:xfrm>
          <a:prstGeom prst="rect">
            <a:avLst/>
          </a:prstGeom>
          <a:ln w="38100"/>
        </p:spPr>
        <p:style>
          <a:lnRef idx="2">
            <a:schemeClr val="accent6"/>
          </a:lnRef>
          <a:fillRef idx="1">
            <a:schemeClr val="lt1"/>
          </a:fillRef>
          <a:effectRef idx="0">
            <a:schemeClr val="accent6"/>
          </a:effectRef>
          <a:fontRef idx="minor">
            <a:schemeClr val="dk1"/>
          </a:fontRef>
        </p:style>
      </p:pic>
      <p:pic>
        <p:nvPicPr>
          <p:cNvPr id="16" name="15 Resim" descr="96879075.jpg.13360_display_image.jpg"/>
          <p:cNvPicPr>
            <a:picLocks noChangeAspect="1"/>
          </p:cNvPicPr>
          <p:nvPr/>
        </p:nvPicPr>
        <p:blipFill>
          <a:blip r:embed="rId4" cstate="print"/>
          <a:stretch>
            <a:fillRect/>
          </a:stretch>
        </p:blipFill>
        <p:spPr>
          <a:xfrm>
            <a:off x="6324600" y="2209800"/>
            <a:ext cx="2667000" cy="1981200"/>
          </a:xfrm>
          <a:prstGeom prst="rect">
            <a:avLst/>
          </a:prstGeom>
          <a:ln w="38100"/>
        </p:spPr>
        <p:style>
          <a:lnRef idx="2">
            <a:schemeClr val="accent6"/>
          </a:lnRef>
          <a:fillRef idx="1">
            <a:schemeClr val="lt1"/>
          </a:fillRef>
          <a:effectRef idx="0">
            <a:schemeClr val="accent6"/>
          </a:effectRef>
          <a:fontRef idx="minor">
            <a:schemeClr val="dk1"/>
          </a:fontRef>
        </p:style>
      </p:pic>
      <p:cxnSp>
        <p:nvCxnSpPr>
          <p:cNvPr id="18" name="17 Düz Bağlayıcı"/>
          <p:cNvCxnSpPr/>
          <p:nvPr/>
        </p:nvCxnSpPr>
        <p:spPr>
          <a:xfrm>
            <a:off x="0" y="5029200"/>
            <a:ext cx="9144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19 Düz Bağlayıcı"/>
          <p:cNvCxnSpPr/>
          <p:nvPr/>
        </p:nvCxnSpPr>
        <p:spPr>
          <a:xfrm>
            <a:off x="0" y="5867400"/>
            <a:ext cx="9144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1" name="20 Düz Bağlayıcı"/>
          <p:cNvCxnSpPr/>
          <p:nvPr/>
        </p:nvCxnSpPr>
        <p:spPr>
          <a:xfrm>
            <a:off x="0" y="6705600"/>
            <a:ext cx="9144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21 Düz Bağlayıcı"/>
          <p:cNvCxnSpPr/>
          <p:nvPr/>
        </p:nvCxnSpPr>
        <p:spPr>
          <a:xfrm>
            <a:off x="0" y="1295400"/>
            <a:ext cx="9144000" cy="0"/>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Dikdörtgen"/>
          <p:cNvSpPr/>
          <p:nvPr/>
        </p:nvSpPr>
        <p:spPr>
          <a:xfrm>
            <a:off x="0" y="152400"/>
            <a:ext cx="9144000" cy="707886"/>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r>
              <a:rPr lang="tr-TR" sz="2000" b="1" dirty="0" smtClean="0"/>
              <a:t>6. Yüksek performans kayakçıları özel şartlarda nasıl kaymaları gerektiğini çok iyi algılar ve ona göre tepki verirler. </a:t>
            </a:r>
            <a:endParaRPr lang="en-US" sz="2000" b="1" dirty="0" smtClean="0"/>
          </a:p>
        </p:txBody>
      </p:sp>
      <p:sp>
        <p:nvSpPr>
          <p:cNvPr id="5" name="4 Dikdörtgen"/>
          <p:cNvSpPr/>
          <p:nvPr/>
        </p:nvSpPr>
        <p:spPr>
          <a:xfrm>
            <a:off x="0" y="968514"/>
            <a:ext cx="9144000" cy="707886"/>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r>
              <a:rPr lang="tr-TR" sz="2000" b="1" dirty="0" smtClean="0"/>
              <a:t>7. Dengeyi en üst seviyeye çıkarıp, kayak hakkında daha fazla düşünmek ve daha fazla odaklaşmak gerekir. </a:t>
            </a:r>
            <a:endParaRPr lang="en-US" sz="2000" b="1" dirty="0" smtClean="0"/>
          </a:p>
        </p:txBody>
      </p:sp>
      <p:pic>
        <p:nvPicPr>
          <p:cNvPr id="6" name="5 Resim" descr="5389.jpg"/>
          <p:cNvPicPr>
            <a:picLocks noChangeAspect="1"/>
          </p:cNvPicPr>
          <p:nvPr/>
        </p:nvPicPr>
        <p:blipFill>
          <a:blip r:embed="rId2" cstate="print"/>
          <a:srcRect t="11547"/>
          <a:stretch>
            <a:fillRect/>
          </a:stretch>
        </p:blipFill>
        <p:spPr>
          <a:xfrm>
            <a:off x="228600" y="2667000"/>
            <a:ext cx="28194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6 Resim" descr="61043B24AE70872472019019567061CF.jpg"/>
          <p:cNvPicPr>
            <a:picLocks noChangeAspect="1"/>
          </p:cNvPicPr>
          <p:nvPr/>
        </p:nvPicPr>
        <p:blipFill>
          <a:blip r:embed="rId3" cstate="print"/>
          <a:stretch>
            <a:fillRect/>
          </a:stretch>
        </p:blipFill>
        <p:spPr>
          <a:xfrm>
            <a:off x="3352800" y="2667000"/>
            <a:ext cx="24892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7 Resim" descr="kj.jpg"/>
          <p:cNvPicPr>
            <a:picLocks noChangeAspect="1"/>
          </p:cNvPicPr>
          <p:nvPr/>
        </p:nvPicPr>
        <p:blipFill>
          <a:blip r:embed="rId4" cstate="print"/>
          <a:stretch>
            <a:fillRect/>
          </a:stretch>
        </p:blipFill>
        <p:spPr>
          <a:xfrm>
            <a:off x="6096000" y="2667000"/>
            <a:ext cx="28194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8 Dikdörtgen"/>
          <p:cNvSpPr/>
          <p:nvPr/>
        </p:nvSpPr>
        <p:spPr>
          <a:xfrm>
            <a:off x="0" y="1828800"/>
            <a:ext cx="9144000" cy="707886"/>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r>
              <a:rPr lang="tr-TR" sz="2000" b="1" dirty="0" smtClean="0"/>
              <a:t>8. Reaksiyonel ve içgüdüsel olarak kayıldığında bir kayakçı</a:t>
            </a:r>
            <a:r>
              <a:rPr lang="en-US" sz="2000" b="1" dirty="0" smtClean="0"/>
              <a:t>,</a:t>
            </a:r>
            <a:r>
              <a:rPr lang="tr-TR" sz="2000" b="1" dirty="0" smtClean="0"/>
              <a:t> değişen şartlara göre tepki verir asla statik bir pozisyonda kaymaz. </a:t>
            </a:r>
            <a:endParaRPr lang="en-US" sz="2000" b="1" dirty="0" smtClean="0"/>
          </a:p>
        </p:txBody>
      </p:sp>
      <p:sp>
        <p:nvSpPr>
          <p:cNvPr id="10" name="9 Dikdörtgen"/>
          <p:cNvSpPr/>
          <p:nvPr/>
        </p:nvSpPr>
        <p:spPr>
          <a:xfrm>
            <a:off x="0" y="4572000"/>
            <a:ext cx="9144000" cy="1015663"/>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r>
              <a:rPr lang="tr-TR" sz="2000" b="1" dirty="0" smtClean="0"/>
              <a:t>9. Yüksek performans kayakçıları teknik olarak çok iyi, fiziksel açıdan uygun, eğimler üzerinde savaşçı, kendine güvenen, kendini kayağa adamış ve sezon sonunda bile antrenman yapan kişidir. </a:t>
            </a:r>
            <a:endParaRPr lang="en-US" sz="2000" b="1" dirty="0" smtClean="0"/>
          </a:p>
        </p:txBody>
      </p:sp>
      <p:sp>
        <p:nvSpPr>
          <p:cNvPr id="11" name="10 Dikdörtgen"/>
          <p:cNvSpPr/>
          <p:nvPr/>
        </p:nvSpPr>
        <p:spPr>
          <a:xfrm>
            <a:off x="0" y="5726668"/>
            <a:ext cx="9144000" cy="400110"/>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lvl="0" algn="just"/>
            <a:r>
              <a:rPr lang="tr-TR" sz="2000" b="1" dirty="0" smtClean="0"/>
              <a:t>10. Yüksek performans kayakçısı olmadan yeni kayak deneyimlerinden kaçının (7).</a:t>
            </a:r>
            <a:endParaRPr lang="en-US" sz="2000" b="1" dirty="0" smtClean="0"/>
          </a:p>
        </p:txBody>
      </p:sp>
      <p:sp>
        <p:nvSpPr>
          <p:cNvPr id="12" name="11 Dikdörtgen"/>
          <p:cNvSpPr/>
          <p:nvPr/>
        </p:nvSpPr>
        <p:spPr>
          <a:xfrm>
            <a:off x="152400" y="6324600"/>
            <a:ext cx="8534400" cy="369332"/>
          </a:xfrm>
          <a:prstGeom prst="rect">
            <a:avLst/>
          </a:prstGeom>
        </p:spPr>
        <p:txBody>
          <a:bodyPr wrap="square">
            <a:spAutoFit/>
          </a:bodyPr>
          <a:lstStyle/>
          <a:p>
            <a:pPr lvl="0"/>
            <a:r>
              <a:rPr lang="tr-TR" dirty="0" smtClean="0"/>
              <a:t>7. </a:t>
            </a:r>
            <a:r>
              <a:rPr lang="tr-TR" dirty="0" smtClean="0"/>
              <a:t>Y, John. </a:t>
            </a:r>
            <a:r>
              <a:rPr lang="tr-TR" dirty="0" smtClean="0"/>
              <a:t>1997   </a:t>
            </a:r>
            <a:endParaRPr lang="en-US" dirty="0" smtClean="0"/>
          </a:p>
        </p:txBody>
      </p:sp>
      <p:cxnSp>
        <p:nvCxnSpPr>
          <p:cNvPr id="13" name="12 Düz Bağlayıcı"/>
          <p:cNvCxnSpPr/>
          <p:nvPr/>
        </p:nvCxnSpPr>
        <p:spPr>
          <a:xfrm>
            <a:off x="0" y="76200"/>
            <a:ext cx="9144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13 Düz Bağlayıcı"/>
          <p:cNvCxnSpPr/>
          <p:nvPr/>
        </p:nvCxnSpPr>
        <p:spPr>
          <a:xfrm>
            <a:off x="0" y="914400"/>
            <a:ext cx="9144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5" name="14 Düz Bağlayıcı"/>
          <p:cNvCxnSpPr/>
          <p:nvPr/>
        </p:nvCxnSpPr>
        <p:spPr>
          <a:xfrm>
            <a:off x="0" y="1752600"/>
            <a:ext cx="9144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15 Düz Bağlayıcı"/>
          <p:cNvCxnSpPr/>
          <p:nvPr/>
        </p:nvCxnSpPr>
        <p:spPr>
          <a:xfrm>
            <a:off x="0" y="4495800"/>
            <a:ext cx="9144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7" name="16 Düz Bağlayıcı"/>
          <p:cNvCxnSpPr/>
          <p:nvPr/>
        </p:nvCxnSpPr>
        <p:spPr>
          <a:xfrm>
            <a:off x="0" y="5638800"/>
            <a:ext cx="9144000" cy="0"/>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62000" t="-1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lumMod val="95000"/>
                  </a:schemeClr>
                </a:solidFill>
              </a:rPr>
              <a:t/>
            </a:r>
            <a:br>
              <a:rPr lang="en-US" sz="3200" dirty="0" smtClean="0">
                <a:solidFill>
                  <a:schemeClr val="bg1">
                    <a:lumMod val="95000"/>
                  </a:schemeClr>
                </a:solidFill>
              </a:rPr>
            </a:br>
            <a:endParaRPr lang="en-US" sz="3200" dirty="0">
              <a:solidFill>
                <a:schemeClr val="bg1">
                  <a:lumMod val="95000"/>
                </a:schemeClr>
              </a:solidFill>
            </a:endParaRPr>
          </a:p>
        </p:txBody>
      </p:sp>
      <p:pic>
        <p:nvPicPr>
          <p:cNvPr id="4" name="Picture 3"/>
          <p:cNvPicPr/>
          <p:nvPr/>
        </p:nvPicPr>
        <p:blipFill>
          <a:blip r:embed="rId3" cstate="print"/>
          <a:srcRect l="26472" t="36708" r="24509" b="47540"/>
          <a:stretch>
            <a:fillRect/>
          </a:stretch>
        </p:blipFill>
        <p:spPr bwMode="auto">
          <a:xfrm>
            <a:off x="381000" y="2895600"/>
            <a:ext cx="2667000"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4 Dikdörtgen"/>
          <p:cNvSpPr/>
          <p:nvPr/>
        </p:nvSpPr>
        <p:spPr>
          <a:xfrm>
            <a:off x="3048000" y="609600"/>
            <a:ext cx="5791200" cy="2554545"/>
          </a:xfrm>
          <a:prstGeom prst="rect">
            <a:avLst/>
          </a:prstGeom>
        </p:spPr>
        <p:txBody>
          <a:bodyPr wrap="square">
            <a:spAutoFit/>
          </a:bodyPr>
          <a:lstStyle/>
          <a:p>
            <a:pPr algn="just">
              <a:buNone/>
            </a:pPr>
            <a:r>
              <a:rPr lang="tr-TR" sz="2000" b="1" dirty="0" smtClean="0">
                <a:latin typeface="Arial" pitchFamily="34" charset="0"/>
                <a:cs typeface="Arial" pitchFamily="34" charset="0"/>
              </a:rPr>
              <a:t>KAYAK:</a:t>
            </a:r>
            <a:r>
              <a:rPr lang="tr-TR" sz="2000" dirty="0" smtClean="0">
                <a:latin typeface="Arial" pitchFamily="34" charset="0"/>
                <a:cs typeface="Arial" pitchFamily="34" charset="0"/>
              </a:rPr>
              <a:t> </a:t>
            </a:r>
            <a:r>
              <a:rPr lang="tr-TR" sz="2000" b="1" dirty="0" smtClean="0">
                <a:latin typeface="Arial" pitchFamily="34" charset="0"/>
                <a:cs typeface="Arial" pitchFamily="34" charset="0"/>
              </a:rPr>
              <a:t>Kışın hızlı gitme, avlanma ve savaş mücadelesi anlamında kullanılmıştır (1). </a:t>
            </a:r>
            <a:endParaRPr lang="en-US" sz="2000" b="1" dirty="0" smtClean="0">
              <a:latin typeface="Arial" pitchFamily="34" charset="0"/>
              <a:cs typeface="Arial" pitchFamily="34" charset="0"/>
            </a:endParaRPr>
          </a:p>
          <a:p>
            <a:pPr algn="just"/>
            <a:endParaRPr lang="en-US" sz="2000" b="1" dirty="0" smtClean="0">
              <a:latin typeface="Arial" pitchFamily="34" charset="0"/>
              <a:cs typeface="Arial" pitchFamily="34" charset="0"/>
            </a:endParaRPr>
          </a:p>
          <a:p>
            <a:pPr algn="just">
              <a:buNone/>
            </a:pPr>
            <a:r>
              <a:rPr lang="tr-TR" sz="2000" b="1" dirty="0" smtClean="0">
                <a:latin typeface="Arial" pitchFamily="34" charset="0"/>
                <a:cs typeface="Arial" pitchFamily="34" charset="0"/>
              </a:rPr>
              <a:t>Norveç’in Rodöy </a:t>
            </a:r>
            <a:r>
              <a:rPr lang="en-US" sz="2000" b="1" dirty="0" smtClean="0">
                <a:latin typeface="Arial" pitchFamily="34" charset="0"/>
                <a:cs typeface="Arial" pitchFamily="34" charset="0"/>
              </a:rPr>
              <a:t> </a:t>
            </a:r>
            <a:r>
              <a:rPr lang="tr-TR" sz="2000" b="1" dirty="0" smtClean="0">
                <a:latin typeface="Arial" pitchFamily="34" charset="0"/>
                <a:cs typeface="Arial" pitchFamily="34" charset="0"/>
              </a:rPr>
              <a:t>adasinda bir taş</a:t>
            </a:r>
            <a:r>
              <a:rPr lang="en-US" sz="2000" b="1" dirty="0" smtClean="0">
                <a:latin typeface="Arial" pitchFamily="34" charset="0"/>
                <a:cs typeface="Arial" pitchFamily="34" charset="0"/>
              </a:rPr>
              <a:t> </a:t>
            </a:r>
            <a:r>
              <a:rPr lang="tr-TR" sz="2000" b="1" dirty="0" smtClean="0">
                <a:latin typeface="Arial" pitchFamily="34" charset="0"/>
                <a:cs typeface="Arial" pitchFamily="34" charset="0"/>
              </a:rPr>
              <a:t>ü</a:t>
            </a:r>
            <a:r>
              <a:rPr lang="en-US" sz="2000" b="1" dirty="0" smtClean="0">
                <a:latin typeface="Arial" pitchFamily="34" charset="0"/>
                <a:cs typeface="Arial" pitchFamily="34" charset="0"/>
              </a:rPr>
              <a:t>zerinde 5.000 y</a:t>
            </a:r>
            <a:r>
              <a:rPr lang="tr-TR" sz="2000" b="1" dirty="0" smtClean="0">
                <a:latin typeface="Arial" pitchFamily="34" charset="0"/>
                <a:cs typeface="Arial" pitchFamily="34" charset="0"/>
              </a:rPr>
              <a:t>ı</a:t>
            </a:r>
            <a:r>
              <a:rPr lang="en-US" sz="2000" b="1" dirty="0" smtClean="0">
                <a:latin typeface="Arial" pitchFamily="34" charset="0"/>
                <a:cs typeface="Arial" pitchFamily="34" charset="0"/>
              </a:rPr>
              <a:t>l </a:t>
            </a:r>
            <a:r>
              <a:rPr lang="tr-TR" sz="2000" b="1" dirty="0" smtClean="0">
                <a:latin typeface="Arial" pitchFamily="34" charset="0"/>
                <a:cs typeface="Arial" pitchFamily="34" charset="0"/>
              </a:rPr>
              <a:t> ö</a:t>
            </a:r>
            <a:r>
              <a:rPr lang="en-US" sz="2000" b="1" dirty="0" smtClean="0">
                <a:latin typeface="Arial" pitchFamily="34" charset="0"/>
                <a:cs typeface="Arial" pitchFamily="34" charset="0"/>
              </a:rPr>
              <a:t>ncesine ait </a:t>
            </a:r>
            <a:r>
              <a:rPr lang="tr-TR" sz="2000" b="1" dirty="0" smtClean="0">
                <a:latin typeface="Arial" pitchFamily="34" charset="0"/>
                <a:cs typeface="Arial" pitchFamily="34" charset="0"/>
              </a:rPr>
              <a:t>büyük iki arka ayağı</a:t>
            </a:r>
            <a:r>
              <a:rPr lang="en-US" sz="2000" b="1" dirty="0" smtClean="0">
                <a:latin typeface="Arial" pitchFamily="34" charset="0"/>
                <a:cs typeface="Arial" pitchFamily="34" charset="0"/>
              </a:rPr>
              <a:t>nda</a:t>
            </a:r>
            <a:r>
              <a:rPr lang="tr-TR" sz="2000" b="1" dirty="0" smtClean="0">
                <a:latin typeface="Arial" pitchFamily="34" charset="0"/>
                <a:cs typeface="Arial" pitchFamily="34" charset="0"/>
              </a:rPr>
              <a:t> kayak </a:t>
            </a:r>
            <a:r>
              <a:rPr lang="en-US" sz="2000" b="1" dirty="0" smtClean="0">
                <a:latin typeface="Arial" pitchFamily="34" charset="0"/>
                <a:cs typeface="Arial" pitchFamily="34" charset="0"/>
              </a:rPr>
              <a:t> bulunan  bir tav</a:t>
            </a:r>
            <a:r>
              <a:rPr lang="tr-TR" sz="2000" b="1" dirty="0" smtClean="0">
                <a:latin typeface="Arial" pitchFamily="34" charset="0"/>
                <a:cs typeface="Arial" pitchFamily="34" charset="0"/>
              </a:rPr>
              <a:t>ş</a:t>
            </a:r>
            <a:r>
              <a:rPr lang="en-US" sz="2000" b="1" dirty="0" smtClean="0">
                <a:latin typeface="Arial" pitchFamily="34" charset="0"/>
                <a:cs typeface="Arial" pitchFamily="34" charset="0"/>
              </a:rPr>
              <a:t>an resmi </a:t>
            </a:r>
            <a:r>
              <a:rPr lang="tr-TR" sz="2000" b="1" dirty="0" smtClean="0">
                <a:latin typeface="Arial" pitchFamily="34" charset="0"/>
                <a:cs typeface="Arial" pitchFamily="34" charset="0"/>
              </a:rPr>
              <a:t>bulunmuştur. Dolayısıyla taş devrinde</a:t>
            </a:r>
            <a:r>
              <a:rPr lang="en-US" sz="2000" b="1" dirty="0" smtClean="0">
                <a:latin typeface="Arial" pitchFamily="34" charset="0"/>
                <a:cs typeface="Arial" pitchFamily="34" charset="0"/>
              </a:rPr>
              <a:t>n g</a:t>
            </a:r>
            <a:r>
              <a:rPr lang="tr-TR" sz="2000" b="1" dirty="0" smtClean="0">
                <a:latin typeface="Arial" pitchFamily="34" charset="0"/>
                <a:cs typeface="Arial" pitchFamily="34" charset="0"/>
              </a:rPr>
              <a:t>ü</a:t>
            </a:r>
            <a:r>
              <a:rPr lang="en-US" sz="2000" b="1" dirty="0" smtClean="0">
                <a:latin typeface="Arial" pitchFamily="34" charset="0"/>
                <a:cs typeface="Arial" pitchFamily="34" charset="0"/>
              </a:rPr>
              <a:t>n</a:t>
            </a:r>
            <a:r>
              <a:rPr lang="tr-TR" sz="2000" b="1" dirty="0" smtClean="0">
                <a:latin typeface="Arial" pitchFamily="34" charset="0"/>
                <a:cs typeface="Arial" pitchFamily="34" charset="0"/>
              </a:rPr>
              <a:t>ü</a:t>
            </a:r>
            <a:r>
              <a:rPr lang="en-US" sz="2000" b="1" dirty="0" smtClean="0">
                <a:latin typeface="Arial" pitchFamily="34" charset="0"/>
                <a:cs typeface="Arial" pitchFamily="34" charset="0"/>
              </a:rPr>
              <a:t>m</a:t>
            </a:r>
            <a:r>
              <a:rPr lang="tr-TR" sz="2000" b="1" dirty="0" smtClean="0">
                <a:latin typeface="Arial" pitchFamily="34" charset="0"/>
                <a:cs typeface="Arial" pitchFamily="34" charset="0"/>
              </a:rPr>
              <a:t>ü</a:t>
            </a:r>
            <a:r>
              <a:rPr lang="en-US" sz="2000" b="1" dirty="0" smtClean="0">
                <a:latin typeface="Arial" pitchFamily="34" charset="0"/>
                <a:cs typeface="Arial" pitchFamily="34" charset="0"/>
              </a:rPr>
              <a:t>ze</a:t>
            </a:r>
            <a:r>
              <a:rPr lang="tr-TR" sz="2000" b="1" dirty="0" smtClean="0">
                <a:latin typeface="Arial" pitchFamily="34" charset="0"/>
                <a:cs typeface="Arial" pitchFamily="34" charset="0"/>
              </a:rPr>
              <a:t> </a:t>
            </a:r>
            <a:r>
              <a:rPr lang="en-US" sz="2000" b="1" dirty="0" smtClean="0">
                <a:latin typeface="Arial" pitchFamily="34" charset="0"/>
                <a:cs typeface="Arial" pitchFamily="34" charset="0"/>
              </a:rPr>
              <a:t>kadar</a:t>
            </a:r>
            <a:r>
              <a:rPr lang="tr-TR" sz="2000" b="1" dirty="0" smtClean="0">
                <a:latin typeface="Arial" pitchFamily="34" charset="0"/>
                <a:cs typeface="Arial" pitchFamily="34" charset="0"/>
              </a:rPr>
              <a:t> ilk kayakçının da </a:t>
            </a:r>
            <a:r>
              <a:rPr lang="en-US" sz="2000" b="1" dirty="0" smtClean="0">
                <a:latin typeface="Arial" pitchFamily="34" charset="0"/>
                <a:cs typeface="Arial" pitchFamily="34" charset="0"/>
              </a:rPr>
              <a:t>o</a:t>
            </a:r>
            <a:r>
              <a:rPr lang="tr-TR" sz="2000" b="1" dirty="0" smtClean="0">
                <a:latin typeface="Arial" pitchFamily="34" charset="0"/>
                <a:cs typeface="Arial" pitchFamily="34" charset="0"/>
              </a:rPr>
              <a:t> olduğu </a:t>
            </a:r>
            <a:r>
              <a:rPr lang="en-US" sz="2000" b="1" dirty="0" smtClean="0">
                <a:latin typeface="Arial" pitchFamily="34" charset="0"/>
                <a:cs typeface="Arial" pitchFamily="34" charset="0"/>
              </a:rPr>
              <a:t> anla</a:t>
            </a:r>
            <a:r>
              <a:rPr lang="tr-TR" sz="2000" b="1" dirty="0" smtClean="0">
                <a:latin typeface="Arial" pitchFamily="34" charset="0"/>
                <a:cs typeface="Arial" pitchFamily="34" charset="0"/>
              </a:rPr>
              <a:t>şı</a:t>
            </a:r>
            <a:r>
              <a:rPr lang="en-US" sz="2000" b="1" dirty="0" smtClean="0">
                <a:latin typeface="Arial" pitchFamily="34" charset="0"/>
                <a:cs typeface="Arial" pitchFamily="34" charset="0"/>
              </a:rPr>
              <a:t>lmaktad</a:t>
            </a:r>
            <a:r>
              <a:rPr lang="tr-TR" sz="2000" b="1" dirty="0" smtClean="0">
                <a:latin typeface="Arial" pitchFamily="34" charset="0"/>
                <a:cs typeface="Arial" pitchFamily="34" charset="0"/>
              </a:rPr>
              <a:t>ı</a:t>
            </a:r>
            <a:r>
              <a:rPr lang="en-US" sz="2000" b="1" dirty="0" smtClean="0">
                <a:latin typeface="Arial" pitchFamily="34" charset="0"/>
                <a:cs typeface="Arial" pitchFamily="34" charset="0"/>
              </a:rPr>
              <a:t>r</a:t>
            </a:r>
            <a:r>
              <a:rPr lang="tr-TR" sz="2000" b="1" dirty="0" smtClean="0">
                <a:latin typeface="Arial" pitchFamily="34" charset="0"/>
                <a:cs typeface="Arial" pitchFamily="34" charset="0"/>
              </a:rPr>
              <a:t> (2).   </a:t>
            </a:r>
            <a:endParaRPr lang="en-US" sz="2000" b="1" dirty="0">
              <a:latin typeface="Arial" pitchFamily="34" charset="0"/>
              <a:cs typeface="Arial" pitchFamily="34" charset="0"/>
            </a:endParaRPr>
          </a:p>
        </p:txBody>
      </p:sp>
      <p:sp>
        <p:nvSpPr>
          <p:cNvPr id="6" name="5 Dikdörtgen"/>
          <p:cNvSpPr/>
          <p:nvPr/>
        </p:nvSpPr>
        <p:spPr>
          <a:xfrm>
            <a:off x="0" y="5780782"/>
            <a:ext cx="9144000" cy="738664"/>
          </a:xfrm>
          <a:prstGeom prst="rect">
            <a:avLst/>
          </a:prstGeom>
          <a:ln>
            <a:noFill/>
          </a:ln>
          <a:effectLst>
            <a:glow rad="139700">
              <a:schemeClr val="accent5">
                <a:satMod val="175000"/>
                <a:alpha val="40000"/>
              </a:schemeClr>
            </a:glow>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wrap="square">
            <a:spAutoFit/>
          </a:bodyPr>
          <a:lstStyle/>
          <a:p>
            <a:pPr lvl="0">
              <a:buNone/>
            </a:pPr>
            <a:r>
              <a:rPr lang="en-US" sz="1400" b="1" dirty="0" smtClean="0">
                <a:solidFill>
                  <a:schemeClr val="tx1"/>
                </a:solidFill>
                <a:latin typeface="Arial" pitchFamily="34" charset="0"/>
                <a:cs typeface="Arial" pitchFamily="34" charset="0"/>
              </a:rPr>
              <a:t> </a:t>
            </a:r>
            <a:r>
              <a:rPr lang="tr-TR" sz="1400" b="1" dirty="0" smtClean="0">
                <a:solidFill>
                  <a:schemeClr val="tx1"/>
                </a:solidFill>
                <a:latin typeface="Arial" pitchFamily="34" charset="0"/>
                <a:cs typeface="Arial" pitchFamily="34" charset="0"/>
              </a:rPr>
              <a:t>1. J</a:t>
            </a:r>
            <a:r>
              <a:rPr lang="tr-TR" sz="1400" b="1" dirty="0" smtClean="0">
                <a:solidFill>
                  <a:schemeClr val="tx1"/>
                </a:solidFill>
                <a:latin typeface="Arial" pitchFamily="34" charset="0"/>
                <a:cs typeface="Arial" pitchFamily="34" charset="0"/>
              </a:rPr>
              <a:t>, Fry. </a:t>
            </a:r>
            <a:r>
              <a:rPr lang="tr-TR" sz="1400" b="1" dirty="0" smtClean="0">
                <a:solidFill>
                  <a:schemeClr val="tx1"/>
                </a:solidFill>
                <a:latin typeface="Arial" pitchFamily="34" charset="0"/>
                <a:cs typeface="Arial" pitchFamily="34" charset="0"/>
              </a:rPr>
              <a:t>2006</a:t>
            </a:r>
            <a:endParaRPr lang="en-US" sz="1400" b="1" dirty="0" smtClean="0">
              <a:solidFill>
                <a:schemeClr val="tx1"/>
              </a:solidFill>
              <a:latin typeface="Arial" pitchFamily="34" charset="0"/>
              <a:cs typeface="Arial" pitchFamily="34" charset="0"/>
            </a:endParaRPr>
          </a:p>
          <a:p>
            <a:pPr lvl="0">
              <a:buNone/>
            </a:pPr>
            <a:endParaRPr lang="tr-TR" sz="1400" b="1" dirty="0" smtClean="0">
              <a:solidFill>
                <a:schemeClr val="tx1"/>
              </a:solidFill>
              <a:latin typeface="Arial" pitchFamily="34" charset="0"/>
              <a:cs typeface="Arial" pitchFamily="34" charset="0"/>
            </a:endParaRPr>
          </a:p>
          <a:p>
            <a:pPr lvl="0">
              <a:buNone/>
            </a:pPr>
            <a:r>
              <a:rPr lang="tr-TR" sz="1400" b="1" dirty="0" smtClean="0">
                <a:solidFill>
                  <a:schemeClr val="tx1"/>
                </a:solidFill>
                <a:latin typeface="Arial" pitchFamily="34" charset="0"/>
                <a:cs typeface="Arial" pitchFamily="34" charset="0"/>
              </a:rPr>
              <a:t>2. Susan </a:t>
            </a:r>
            <a:r>
              <a:rPr lang="tr-TR" sz="1400" b="1" dirty="0" smtClean="0">
                <a:solidFill>
                  <a:schemeClr val="tx1"/>
                </a:solidFill>
                <a:latin typeface="Arial" pitchFamily="34" charset="0"/>
                <a:cs typeface="Arial" pitchFamily="34" charset="0"/>
              </a:rPr>
              <a:t>J. </a:t>
            </a:r>
            <a:r>
              <a:rPr lang="tr-TR" sz="1400" b="1" dirty="0" err="1" smtClean="0">
                <a:solidFill>
                  <a:schemeClr val="tx1"/>
                </a:solidFill>
                <a:latin typeface="Arial" pitchFamily="34" charset="0"/>
                <a:cs typeface="Arial" pitchFamily="34" charset="0"/>
              </a:rPr>
              <a:t>Bandy</a:t>
            </a:r>
            <a:r>
              <a:rPr lang="tr-TR" sz="1400" b="1" dirty="0" smtClean="0">
                <a:solidFill>
                  <a:schemeClr val="tx1"/>
                </a:solidFill>
                <a:latin typeface="Arial" pitchFamily="34" charset="0"/>
                <a:cs typeface="Arial" pitchFamily="34" charset="0"/>
              </a:rPr>
              <a:t> </a:t>
            </a:r>
            <a:r>
              <a:rPr lang="tr-TR" sz="1400" b="1" dirty="0" err="1" smtClean="0">
                <a:solidFill>
                  <a:schemeClr val="tx1"/>
                </a:solidFill>
                <a:latin typeface="Arial" pitchFamily="34" charset="0"/>
                <a:cs typeface="Arial" pitchFamily="34" charset="0"/>
              </a:rPr>
              <a:t>and</a:t>
            </a:r>
            <a:r>
              <a:rPr lang="tr-TR" sz="1400" b="1" dirty="0" smtClean="0">
                <a:solidFill>
                  <a:schemeClr val="tx1"/>
                </a:solidFill>
                <a:latin typeface="Arial" pitchFamily="34" charset="0"/>
                <a:cs typeface="Arial" pitchFamily="34" charset="0"/>
              </a:rPr>
              <a:t> </a:t>
            </a:r>
            <a:r>
              <a:rPr lang="tr-TR" sz="1400" b="1" dirty="0" err="1" smtClean="0">
                <a:solidFill>
                  <a:schemeClr val="tx1"/>
                </a:solidFill>
                <a:latin typeface="Arial" pitchFamily="34" charset="0"/>
                <a:cs typeface="Arial" pitchFamily="34" charset="0"/>
              </a:rPr>
              <a:t>Vicki</a:t>
            </a:r>
            <a:r>
              <a:rPr lang="tr-TR" sz="1400" b="1" dirty="0" smtClean="0">
                <a:solidFill>
                  <a:schemeClr val="tx1"/>
                </a:solidFill>
                <a:latin typeface="Arial" pitchFamily="34" charset="0"/>
                <a:cs typeface="Arial" pitchFamily="34" charset="0"/>
              </a:rPr>
              <a:t> </a:t>
            </a:r>
            <a:r>
              <a:rPr lang="tr-TR" sz="1400" b="1" dirty="0" err="1" smtClean="0">
                <a:solidFill>
                  <a:schemeClr val="tx1"/>
                </a:solidFill>
                <a:latin typeface="Arial" pitchFamily="34" charset="0"/>
                <a:cs typeface="Arial" pitchFamily="34" charset="0"/>
              </a:rPr>
              <a:t>Bjerre</a:t>
            </a:r>
            <a:r>
              <a:rPr lang="tr-TR" sz="1400" b="1" dirty="0" smtClean="0">
                <a:solidFill>
                  <a:schemeClr val="tx1"/>
                </a:solidFill>
                <a:latin typeface="Arial" pitchFamily="34" charset="0"/>
                <a:cs typeface="Arial" pitchFamily="34" charset="0"/>
              </a:rPr>
              <a:t>. </a:t>
            </a:r>
            <a:r>
              <a:rPr lang="tr-TR" sz="1400" b="1" dirty="0" err="1" smtClean="0">
                <a:solidFill>
                  <a:schemeClr val="tx1"/>
                </a:solidFill>
                <a:latin typeface="Arial" pitchFamily="34" charset="0"/>
                <a:cs typeface="Arial" pitchFamily="34" charset="0"/>
              </a:rPr>
              <a:t>Aarhus</a:t>
            </a:r>
            <a:r>
              <a:rPr lang="tr-TR" sz="1400" b="1" dirty="0" smtClean="0">
                <a:solidFill>
                  <a:schemeClr val="tx1"/>
                </a:solidFill>
                <a:latin typeface="Arial" pitchFamily="34" charset="0"/>
                <a:cs typeface="Arial" pitchFamily="34" charset="0"/>
              </a:rPr>
              <a:t> </a:t>
            </a:r>
            <a:r>
              <a:rPr lang="tr-TR" sz="1400" b="1" dirty="0" err="1" smtClean="0">
                <a:solidFill>
                  <a:schemeClr val="tx1"/>
                </a:solidFill>
                <a:latin typeface="Arial" pitchFamily="34" charset="0"/>
                <a:cs typeface="Arial" pitchFamily="34" charset="0"/>
              </a:rPr>
              <a:t>University</a:t>
            </a:r>
            <a:r>
              <a:rPr lang="tr-TR" sz="1400" b="1" dirty="0" smtClean="0">
                <a:solidFill>
                  <a:schemeClr val="tx1"/>
                </a:solidFill>
                <a:latin typeface="Arial" pitchFamily="34" charset="0"/>
                <a:cs typeface="Arial" pitchFamily="34" charset="0"/>
              </a:rPr>
              <a:t> </a:t>
            </a:r>
            <a:r>
              <a:rPr lang="tr-TR" sz="1400" b="1" dirty="0" err="1" smtClean="0">
                <a:solidFill>
                  <a:schemeClr val="tx1"/>
                </a:solidFill>
                <a:latin typeface="Arial" pitchFamily="34" charset="0"/>
                <a:cs typeface="Arial" pitchFamily="34" charset="0"/>
              </a:rPr>
              <a:t>Press</a:t>
            </a:r>
            <a:r>
              <a:rPr lang="tr-TR" sz="1400" b="1" dirty="0" smtClean="0">
                <a:solidFill>
                  <a:schemeClr val="tx1"/>
                </a:solidFill>
                <a:latin typeface="Arial" pitchFamily="34" charset="0"/>
                <a:cs typeface="Arial" pitchFamily="34" charset="0"/>
              </a:rPr>
              <a:t>, </a:t>
            </a:r>
            <a:r>
              <a:rPr lang="tr-TR" sz="1400" b="1" dirty="0" err="1" smtClean="0">
                <a:solidFill>
                  <a:schemeClr val="tx1"/>
                </a:solidFill>
                <a:latin typeface="Arial" pitchFamily="34" charset="0"/>
                <a:cs typeface="Arial" pitchFamily="34" charset="0"/>
              </a:rPr>
              <a:t>to</a:t>
            </a:r>
            <a:r>
              <a:rPr lang="tr-TR" sz="1400" b="1" dirty="0" smtClean="0">
                <a:solidFill>
                  <a:schemeClr val="tx1"/>
                </a:solidFill>
                <a:latin typeface="Arial" pitchFamily="34" charset="0"/>
                <a:cs typeface="Arial" pitchFamily="34" charset="0"/>
              </a:rPr>
              <a:t> be </a:t>
            </a:r>
            <a:r>
              <a:rPr lang="tr-TR" sz="1400" b="1" dirty="0" err="1" smtClean="0">
                <a:solidFill>
                  <a:schemeClr val="tx1"/>
                </a:solidFill>
                <a:latin typeface="Arial" pitchFamily="34" charset="0"/>
                <a:cs typeface="Arial" pitchFamily="34" charset="0"/>
              </a:rPr>
              <a:t>published</a:t>
            </a:r>
            <a:r>
              <a:rPr lang="tr-TR" sz="1400" b="1" dirty="0" smtClean="0">
                <a:solidFill>
                  <a:schemeClr val="tx1"/>
                </a:solidFill>
                <a:latin typeface="Arial" pitchFamily="34" charset="0"/>
                <a:cs typeface="Arial" pitchFamily="34" charset="0"/>
              </a:rPr>
              <a:t> in </a:t>
            </a:r>
            <a:r>
              <a:rPr lang="tr-TR" sz="1400" b="1" dirty="0" smtClean="0">
                <a:solidFill>
                  <a:schemeClr val="tx1"/>
                </a:solidFill>
                <a:latin typeface="Arial" pitchFamily="34" charset="0"/>
                <a:cs typeface="Arial" pitchFamily="34" charset="0"/>
              </a:rPr>
              <a:t>2011</a:t>
            </a:r>
            <a:endParaRPr lang="en-US" sz="1400" b="1" dirty="0" smtClean="0">
              <a:solidFill>
                <a:schemeClr val="tx1"/>
              </a:solidFill>
              <a:latin typeface="Arial" pitchFamily="34" charset="0"/>
              <a:cs typeface="Arial" pitchFamily="34" charset="0"/>
            </a:endParaRPr>
          </a:p>
        </p:txBody>
      </p:sp>
      <p:sp>
        <p:nvSpPr>
          <p:cNvPr id="7" name="6 Dikdörtgen"/>
          <p:cNvSpPr/>
          <p:nvPr/>
        </p:nvSpPr>
        <p:spPr>
          <a:xfrm>
            <a:off x="1066800" y="3581400"/>
            <a:ext cx="237566" cy="369332"/>
          </a:xfrm>
          <a:prstGeom prst="rect">
            <a:avLst/>
          </a:prstGeom>
        </p:spPr>
        <p:txBody>
          <a:bodyPr wrap="none">
            <a:spAutoFit/>
          </a:bodyPr>
          <a:lstStyle/>
          <a:p>
            <a:r>
              <a:rPr lang="en-US" b="1" dirty="0" smtClean="0">
                <a:solidFill>
                  <a:schemeClr val="bg1">
                    <a:lumMod val="95000"/>
                  </a:schemeClr>
                </a:solidFill>
              </a:rPr>
              <a:t> </a:t>
            </a:r>
            <a:endParaRPr lang="en-US" dirty="0"/>
          </a:p>
        </p:txBody>
      </p:sp>
      <p:sp>
        <p:nvSpPr>
          <p:cNvPr id="9" name="8 Dikdörtgen"/>
          <p:cNvSpPr/>
          <p:nvPr/>
        </p:nvSpPr>
        <p:spPr>
          <a:xfrm>
            <a:off x="0" y="228600"/>
            <a:ext cx="9144000" cy="400110"/>
          </a:xfrm>
          <a:prstGeom prst="rect">
            <a:avLst/>
          </a:prstGeom>
          <a:effectLst>
            <a:glow rad="101600">
              <a:schemeClr val="accent5">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tr-TR" sz="2000" b="1" dirty="0" smtClean="0">
                <a:solidFill>
                  <a:schemeClr val="bg1">
                    <a:lumMod val="95000"/>
                  </a:schemeClr>
                </a:solidFill>
                <a:latin typeface="Arial" pitchFamily="34" charset="0"/>
                <a:cs typeface="Arial" pitchFamily="34" charset="0"/>
              </a:rPr>
              <a:t>KAYAĞIN BAŞLANGICI</a:t>
            </a:r>
            <a:endParaRPr lang="en-US" sz="2000" dirty="0">
              <a:latin typeface="Arial" pitchFamily="34" charset="0"/>
              <a:cs typeface="Arial" pitchFamily="34" charset="0"/>
            </a:endParaRPr>
          </a:p>
        </p:txBody>
      </p:sp>
      <p:sp>
        <p:nvSpPr>
          <p:cNvPr id="10" name="9 Dikdörtgen"/>
          <p:cNvSpPr/>
          <p:nvPr/>
        </p:nvSpPr>
        <p:spPr>
          <a:xfrm>
            <a:off x="2743200" y="4724400"/>
            <a:ext cx="801823" cy="369332"/>
          </a:xfrm>
          <a:prstGeom prst="rect">
            <a:avLst/>
          </a:prstGeom>
        </p:spPr>
        <p:txBody>
          <a:bodyPr wrap="none">
            <a:spAutoFit/>
          </a:bodyPr>
          <a:lstStyle/>
          <a:p>
            <a:r>
              <a:rPr lang="tr-TR" b="1" dirty="0" smtClean="0"/>
              <a:t>Şekil 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Resim" descr="ski-equipment-402.gif"/>
          <p:cNvPicPr>
            <a:picLocks noChangeAspect="1"/>
          </p:cNvPicPr>
          <p:nvPr/>
        </p:nvPicPr>
        <p:blipFill>
          <a:blip r:embed="rId2" cstate="print"/>
          <a:stretch>
            <a:fillRect/>
          </a:stretch>
        </p:blipFill>
        <p:spPr>
          <a:xfrm>
            <a:off x="5715000" y="0"/>
            <a:ext cx="3429000" cy="3505200"/>
          </a:xfrm>
          <a:prstGeom prst="rect">
            <a:avLst/>
          </a:prstGeom>
          <a:effectLst>
            <a:softEdge rad="317500"/>
          </a:effectLst>
        </p:spPr>
      </p:pic>
      <p:pic>
        <p:nvPicPr>
          <p:cNvPr id="13" name="12 Resim" descr="lg-Norweigan-skier.jpg"/>
          <p:cNvPicPr>
            <a:picLocks noChangeAspect="1"/>
          </p:cNvPicPr>
          <p:nvPr/>
        </p:nvPicPr>
        <p:blipFill>
          <a:blip r:embed="rId3" cstate="print">
            <a:lum bright="15000"/>
          </a:blip>
          <a:stretch>
            <a:fillRect/>
          </a:stretch>
        </p:blipFill>
        <p:spPr>
          <a:xfrm>
            <a:off x="-228600" y="-381000"/>
            <a:ext cx="4267200" cy="4038600"/>
          </a:xfrm>
          <a:prstGeom prst="rect">
            <a:avLst/>
          </a:prstGeom>
          <a:effectLst>
            <a:softEdge rad="635000"/>
          </a:effectLst>
        </p:spPr>
      </p:pic>
      <p:pic>
        <p:nvPicPr>
          <p:cNvPr id="14" name="13 Resim" descr="ski_challenge.jpg"/>
          <p:cNvPicPr>
            <a:picLocks noChangeAspect="1"/>
          </p:cNvPicPr>
          <p:nvPr/>
        </p:nvPicPr>
        <p:blipFill>
          <a:blip r:embed="rId4" cstate="print"/>
          <a:stretch>
            <a:fillRect/>
          </a:stretch>
        </p:blipFill>
        <p:spPr>
          <a:xfrm>
            <a:off x="2667000" y="-228600"/>
            <a:ext cx="4038600" cy="3810000"/>
          </a:xfrm>
          <a:prstGeom prst="ellipse">
            <a:avLst/>
          </a:prstGeom>
          <a:ln>
            <a:noFill/>
          </a:ln>
          <a:effectLst>
            <a:softEdge rad="635000"/>
          </a:effectLst>
        </p:spPr>
      </p:pic>
      <p:sp>
        <p:nvSpPr>
          <p:cNvPr id="15" name="14 Dalga"/>
          <p:cNvSpPr/>
          <p:nvPr/>
        </p:nvSpPr>
        <p:spPr>
          <a:xfrm>
            <a:off x="-152400" y="2590800"/>
            <a:ext cx="9144000" cy="2209800"/>
          </a:xfrm>
          <a:prstGeom prst="wave">
            <a:avLst>
              <a:gd name="adj1" fmla="val 20000"/>
              <a:gd name="adj2" fmla="val -10000"/>
            </a:avLst>
          </a:prstGeom>
          <a:solidFill>
            <a:schemeClr val="accent1">
              <a:lumMod val="75000"/>
            </a:schemeClr>
          </a:solidFill>
          <a:ln>
            <a:noFill/>
          </a:ln>
          <a:effectLst>
            <a:glow rad="101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6000" b="1" dirty="0" smtClean="0"/>
              <a:t>TEŞEKKÜRLER</a:t>
            </a:r>
            <a:endParaRPr lang="en-US" sz="6000" b="1" dirty="0"/>
          </a:p>
        </p:txBody>
      </p:sp>
      <p:pic>
        <p:nvPicPr>
          <p:cNvPr id="16" name="15 Resim" descr="snow.gif"/>
          <p:cNvPicPr>
            <a:picLocks noChangeAspect="1"/>
          </p:cNvPicPr>
          <p:nvPr/>
        </p:nvPicPr>
        <p:blipFill>
          <a:blip r:embed="rId5" cstate="print">
            <a:lum bright="-29000" contrast="52000"/>
          </a:blip>
          <a:stretch>
            <a:fillRect/>
          </a:stretch>
        </p:blipFill>
        <p:spPr>
          <a:xfrm>
            <a:off x="1828800" y="1143000"/>
            <a:ext cx="4876800" cy="3657600"/>
          </a:xfrm>
          <a:prstGeom prst="rect">
            <a:avLst/>
          </a:prstGeom>
        </p:spPr>
      </p:pic>
      <p:pic>
        <p:nvPicPr>
          <p:cNvPr id="17" name="16 Resim" descr="snow.gif"/>
          <p:cNvPicPr>
            <a:picLocks noChangeAspect="1"/>
          </p:cNvPicPr>
          <p:nvPr/>
        </p:nvPicPr>
        <p:blipFill>
          <a:blip r:embed="rId5" cstate="print">
            <a:lum bright="-29000" contrast="52000"/>
          </a:blip>
          <a:stretch>
            <a:fillRect/>
          </a:stretch>
        </p:blipFill>
        <p:spPr>
          <a:xfrm>
            <a:off x="152400" y="3657600"/>
            <a:ext cx="4876800" cy="3657600"/>
          </a:xfrm>
          <a:prstGeom prst="rect">
            <a:avLst/>
          </a:prstGeom>
        </p:spPr>
      </p:pic>
      <p:pic>
        <p:nvPicPr>
          <p:cNvPr id="18" name="17 Resim" descr="snow.gif"/>
          <p:cNvPicPr>
            <a:picLocks noChangeAspect="1"/>
          </p:cNvPicPr>
          <p:nvPr/>
        </p:nvPicPr>
        <p:blipFill>
          <a:blip r:embed="rId5" cstate="print">
            <a:lum bright="-29000" contrast="52000"/>
          </a:blip>
          <a:stretch>
            <a:fillRect/>
          </a:stretch>
        </p:blipFill>
        <p:spPr>
          <a:xfrm>
            <a:off x="5410200" y="-533400"/>
            <a:ext cx="4876800" cy="3657600"/>
          </a:xfrm>
          <a:prstGeom prst="rect">
            <a:avLst/>
          </a:prstGeom>
        </p:spPr>
      </p:pic>
      <p:pic>
        <p:nvPicPr>
          <p:cNvPr id="19" name="18 Resim" descr="snow.gif"/>
          <p:cNvPicPr>
            <a:picLocks noChangeAspect="1"/>
          </p:cNvPicPr>
          <p:nvPr/>
        </p:nvPicPr>
        <p:blipFill>
          <a:blip r:embed="rId5" cstate="print">
            <a:lum bright="-29000" contrast="52000"/>
          </a:blip>
          <a:stretch>
            <a:fillRect/>
          </a:stretch>
        </p:blipFill>
        <p:spPr>
          <a:xfrm>
            <a:off x="4267200" y="4038600"/>
            <a:ext cx="4876800" cy="3657600"/>
          </a:xfrm>
          <a:prstGeom prst="rect">
            <a:avLst/>
          </a:prstGeom>
        </p:spPr>
      </p:pic>
      <p:pic>
        <p:nvPicPr>
          <p:cNvPr id="20" name="19 Resim" descr="snow.gif"/>
          <p:cNvPicPr>
            <a:picLocks noChangeAspect="1"/>
          </p:cNvPicPr>
          <p:nvPr/>
        </p:nvPicPr>
        <p:blipFill>
          <a:blip r:embed="rId5" cstate="print">
            <a:lum bright="-29000" contrast="52000"/>
          </a:blip>
          <a:stretch>
            <a:fillRect/>
          </a:stretch>
        </p:blipFill>
        <p:spPr>
          <a:xfrm>
            <a:off x="1600200" y="2819400"/>
            <a:ext cx="4876800" cy="3657600"/>
          </a:xfrm>
          <a:prstGeom prst="rect">
            <a:avLst/>
          </a:prstGeom>
        </p:spPr>
      </p:pic>
      <p:pic>
        <p:nvPicPr>
          <p:cNvPr id="21" name="20 Resim" descr="snow.gif"/>
          <p:cNvPicPr>
            <a:picLocks noChangeAspect="1"/>
          </p:cNvPicPr>
          <p:nvPr/>
        </p:nvPicPr>
        <p:blipFill>
          <a:blip r:embed="rId5" cstate="print">
            <a:lum bright="-29000" contrast="52000"/>
          </a:blip>
          <a:stretch>
            <a:fillRect/>
          </a:stretch>
        </p:blipFill>
        <p:spPr>
          <a:xfrm>
            <a:off x="1981200" y="-228600"/>
            <a:ext cx="4876800" cy="3657600"/>
          </a:xfrm>
          <a:prstGeom prst="rect">
            <a:avLst/>
          </a:prstGeom>
        </p:spPr>
      </p:pic>
      <p:pic>
        <p:nvPicPr>
          <p:cNvPr id="22" name="21 Resim" descr="snow.gif"/>
          <p:cNvPicPr>
            <a:picLocks noChangeAspect="1"/>
          </p:cNvPicPr>
          <p:nvPr/>
        </p:nvPicPr>
        <p:blipFill>
          <a:blip r:embed="rId5" cstate="print">
            <a:lum bright="-62000" contrast="52000"/>
          </a:blip>
          <a:stretch>
            <a:fillRect/>
          </a:stretch>
        </p:blipFill>
        <p:spPr>
          <a:xfrm>
            <a:off x="228600" y="0"/>
            <a:ext cx="4876800" cy="3657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8000" t="-14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buNone/>
            </a:pPr>
            <a:r>
              <a:rPr lang="en-US" sz="1400" dirty="0" smtClean="0"/>
              <a:t>	</a:t>
            </a: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pPr>
              <a:buNone/>
            </a:pPr>
            <a:r>
              <a:rPr lang="en-US" sz="1400" dirty="0" smtClean="0"/>
              <a:t> </a:t>
            </a:r>
            <a:endParaRPr lang="en-US" sz="1400" dirty="0"/>
          </a:p>
          <a:p>
            <a:endParaRPr lang="en-US" sz="1400" b="1" dirty="0" smtClean="0"/>
          </a:p>
          <a:p>
            <a:endParaRPr lang="en-US" sz="1400" b="1" dirty="0"/>
          </a:p>
          <a:p>
            <a:endParaRPr lang="en-US" sz="1400" b="1" dirty="0" smtClean="0"/>
          </a:p>
          <a:p>
            <a:pPr>
              <a:buNone/>
            </a:pPr>
            <a:r>
              <a:rPr lang="en-US" sz="1400" b="1" dirty="0" smtClean="0"/>
              <a:t>                </a:t>
            </a:r>
          </a:p>
          <a:p>
            <a:pPr>
              <a:buNone/>
            </a:pPr>
            <a:r>
              <a:rPr lang="en-US" sz="1400" b="1" dirty="0" smtClean="0"/>
              <a:t>	</a:t>
            </a:r>
            <a:endParaRPr lang="en-US" sz="1400" dirty="0" smtClean="0"/>
          </a:p>
          <a:p>
            <a:pPr>
              <a:buNone/>
            </a:pPr>
            <a:endParaRPr lang="en-US" sz="1400" dirty="0" smtClean="0"/>
          </a:p>
          <a:p>
            <a:pPr>
              <a:buNone/>
            </a:pPr>
            <a:r>
              <a:rPr lang="en-US" sz="1400" dirty="0" smtClean="0"/>
              <a:t>	   </a:t>
            </a:r>
          </a:p>
          <a:p>
            <a:pPr>
              <a:buNone/>
            </a:pPr>
            <a:r>
              <a:rPr lang="en-US" sz="1400" dirty="0" smtClean="0"/>
              <a:t>	  </a:t>
            </a:r>
          </a:p>
          <a:p>
            <a:pPr>
              <a:buNone/>
            </a:pPr>
            <a:endParaRPr lang="en-US" sz="1400" dirty="0" smtClean="0"/>
          </a:p>
          <a:p>
            <a:pPr>
              <a:buNone/>
            </a:pPr>
            <a:r>
              <a:rPr lang="en-US" sz="1400" dirty="0" smtClean="0"/>
              <a:t>	</a:t>
            </a:r>
          </a:p>
          <a:p>
            <a:pPr>
              <a:buNone/>
            </a:pPr>
            <a:endParaRPr lang="en-US" sz="1400" dirty="0"/>
          </a:p>
          <a:p>
            <a:endParaRPr lang="en-US" sz="1400" dirty="0"/>
          </a:p>
        </p:txBody>
      </p:sp>
      <p:pic>
        <p:nvPicPr>
          <p:cNvPr id="4" name="Resim 1"/>
          <p:cNvPicPr/>
          <p:nvPr/>
        </p:nvPicPr>
        <p:blipFill>
          <a:blip r:embed="rId3" cstate="print"/>
          <a:srcRect l="32014" t="40610" r="15613" b="12483"/>
          <a:stretch>
            <a:fillRect/>
          </a:stretch>
        </p:blipFill>
        <p:spPr bwMode="auto">
          <a:xfrm>
            <a:off x="1828800" y="1295400"/>
            <a:ext cx="5715000" cy="3733800"/>
          </a:xfrm>
          <a:prstGeom prst="rect">
            <a:avLst/>
          </a:prstGeom>
          <a:ln/>
        </p:spPr>
        <p:style>
          <a:lnRef idx="2">
            <a:schemeClr val="accent1"/>
          </a:lnRef>
          <a:fillRef idx="1">
            <a:schemeClr val="lt1"/>
          </a:fillRef>
          <a:effectRef idx="0">
            <a:schemeClr val="accent1"/>
          </a:effectRef>
          <a:fontRef idx="minor">
            <a:schemeClr val="dk1"/>
          </a:fontRef>
        </p:style>
      </p:pic>
      <p:sp>
        <p:nvSpPr>
          <p:cNvPr id="6" name="5 Dikdörtgen"/>
          <p:cNvSpPr/>
          <p:nvPr/>
        </p:nvSpPr>
        <p:spPr>
          <a:xfrm>
            <a:off x="0" y="381000"/>
            <a:ext cx="9144000" cy="707886"/>
          </a:xfrm>
          <a:prstGeom prst="rect">
            <a:avLst/>
          </a:prstGeom>
          <a:ln>
            <a:noFill/>
          </a:ln>
          <a:effectLst>
            <a:glow rad="101600">
              <a:schemeClr val="accent5">
                <a:lumMod val="75000"/>
                <a:alpha val="60000"/>
              </a:schemeClr>
            </a:glow>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wrap="square">
            <a:spAutoFit/>
          </a:bodyPr>
          <a:lstStyle/>
          <a:p>
            <a:r>
              <a:rPr lang="tr-TR" sz="2000" dirty="0" smtClean="0">
                <a:latin typeface="Arial" pitchFamily="34" charset="0"/>
                <a:cs typeface="Arial" pitchFamily="34" charset="0"/>
              </a:rPr>
              <a:t>Kayakla ilgili basılmış ilk resimler 1555 yılında İsveçli Olaus Magnus tarafından </a:t>
            </a:r>
            <a:r>
              <a:rPr lang="tr-TR" sz="2000" b="1" dirty="0" smtClean="0">
                <a:latin typeface="Arial" pitchFamily="34" charset="0"/>
                <a:cs typeface="Arial" pitchFamily="34" charset="0"/>
              </a:rPr>
              <a:t>‘’kuzeyli insanların tarihi ‘’</a:t>
            </a:r>
            <a:r>
              <a:rPr lang="tr-TR" sz="2000" dirty="0" smtClean="0">
                <a:latin typeface="Arial" pitchFamily="34" charset="0"/>
                <a:cs typeface="Arial" pitchFamily="34" charset="0"/>
              </a:rPr>
              <a:t> isimli bir kitapta yayınlanmıştır</a:t>
            </a:r>
            <a:r>
              <a:rPr lang="en-US" sz="2000" dirty="0" smtClean="0">
                <a:latin typeface="Arial" pitchFamily="34" charset="0"/>
                <a:cs typeface="Arial" pitchFamily="34" charset="0"/>
              </a:rPr>
              <a:t> (1).</a:t>
            </a:r>
            <a:endParaRPr lang="en-US" sz="2000" dirty="0">
              <a:latin typeface="Arial" pitchFamily="34" charset="0"/>
              <a:cs typeface="Arial" pitchFamily="34" charset="0"/>
            </a:endParaRPr>
          </a:p>
        </p:txBody>
      </p:sp>
      <p:sp>
        <p:nvSpPr>
          <p:cNvPr id="7" name="6 Dikdörtgen"/>
          <p:cNvSpPr/>
          <p:nvPr/>
        </p:nvSpPr>
        <p:spPr>
          <a:xfrm>
            <a:off x="2438400" y="5105400"/>
            <a:ext cx="419100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600" b="1" dirty="0" smtClean="0"/>
              <a:t> </a:t>
            </a:r>
            <a:r>
              <a:rPr lang="tr-TR" sz="1600" b="1" dirty="0" smtClean="0">
                <a:latin typeface="Arial" pitchFamily="34" charset="0"/>
                <a:cs typeface="Arial" pitchFamily="34" charset="0"/>
              </a:rPr>
              <a:t>Şekil 2. </a:t>
            </a:r>
            <a:r>
              <a:rPr lang="tr-TR" sz="1600" dirty="0" smtClean="0">
                <a:latin typeface="Arial" pitchFamily="34" charset="0"/>
                <a:cs typeface="Arial" pitchFamily="34" charset="0"/>
              </a:rPr>
              <a:t>Kayak üzerinde askerler</a:t>
            </a:r>
            <a:r>
              <a:rPr lang="tr-TR" sz="1600" b="1" dirty="0" smtClean="0">
                <a:latin typeface="Arial" pitchFamily="34" charset="0"/>
                <a:cs typeface="Arial" pitchFamily="34" charset="0"/>
              </a:rPr>
              <a:t> </a:t>
            </a:r>
            <a:r>
              <a:rPr lang="tr-TR" sz="1600" dirty="0" smtClean="0">
                <a:latin typeface="Arial" pitchFamily="34" charset="0"/>
                <a:cs typeface="Arial" pitchFamily="34" charset="0"/>
              </a:rPr>
              <a:t>(1555 yılı)</a:t>
            </a:r>
            <a:r>
              <a:rPr lang="en-US" sz="1600" dirty="0" smtClean="0">
                <a:latin typeface="Arial" pitchFamily="34" charset="0"/>
                <a:cs typeface="Arial" pitchFamily="34" charset="0"/>
              </a:rPr>
              <a:t> </a:t>
            </a:r>
            <a:endParaRPr lang="en-US" sz="1600" dirty="0">
              <a:latin typeface="Arial" pitchFamily="34" charset="0"/>
              <a:cs typeface="Arial" pitchFamily="34" charset="0"/>
            </a:endParaRPr>
          </a:p>
        </p:txBody>
      </p:sp>
      <p:sp>
        <p:nvSpPr>
          <p:cNvPr id="8" name="7 Dikdörtgen"/>
          <p:cNvSpPr/>
          <p:nvPr/>
        </p:nvSpPr>
        <p:spPr>
          <a:xfrm>
            <a:off x="0" y="5867400"/>
            <a:ext cx="9144000" cy="30777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400" dirty="0" smtClean="0">
                <a:latin typeface="Arial" pitchFamily="34" charset="0"/>
                <a:cs typeface="Arial" pitchFamily="34" charset="0"/>
              </a:rPr>
              <a:t> 1. </a:t>
            </a:r>
            <a:r>
              <a:rPr lang="tr-TR" sz="1400" dirty="0" smtClean="0">
                <a:latin typeface="Arial" pitchFamily="34" charset="0"/>
                <a:cs typeface="Arial" pitchFamily="34" charset="0"/>
              </a:rPr>
              <a:t>J, Fry. </a:t>
            </a:r>
            <a:r>
              <a:rPr lang="tr-TR" sz="1400" dirty="0" smtClean="0">
                <a:latin typeface="Arial" pitchFamily="34" charset="0"/>
                <a:cs typeface="Arial" pitchFamily="34" charset="0"/>
              </a:rPr>
              <a:t>2006</a:t>
            </a:r>
            <a:r>
              <a:rPr lang="en-US" sz="1400" dirty="0" smtClean="0">
                <a:latin typeface="Arial" pitchFamily="34" charset="0"/>
                <a:cs typeface="Arial" pitchFamily="34" charset="0"/>
              </a:rPr>
              <a:t> </a:t>
            </a:r>
            <a:r>
              <a:rPr lang="tr-TR" sz="1400" dirty="0" smtClean="0">
                <a:latin typeface="Arial" pitchFamily="34" charset="0"/>
                <a:cs typeface="Arial" pitchFamily="34" charset="0"/>
              </a:rPr>
              <a:t> </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pPr>
              <a:buNone/>
            </a:pPr>
            <a:r>
              <a:rPr lang="en-US" sz="1400" dirty="0" smtClean="0"/>
              <a:t>	</a:t>
            </a: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pPr>
              <a:buNone/>
            </a:pPr>
            <a:endParaRPr lang="en-US" sz="1400" dirty="0" smtClean="0"/>
          </a:p>
          <a:p>
            <a:pPr>
              <a:buNone/>
            </a:pPr>
            <a:r>
              <a:rPr lang="en-US" sz="1400" dirty="0" smtClean="0"/>
              <a:t>   </a:t>
            </a:r>
            <a:endParaRPr lang="en-US" sz="1400" dirty="0"/>
          </a:p>
          <a:p>
            <a:endParaRPr lang="en-US" sz="1400" dirty="0" smtClean="0"/>
          </a:p>
          <a:p>
            <a:endParaRPr lang="en-US" sz="1400" dirty="0" smtClean="0"/>
          </a:p>
          <a:p>
            <a:pPr>
              <a:buNone/>
            </a:pPr>
            <a:endParaRPr lang="en-US" sz="1400" dirty="0" smtClean="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p:txBody>
      </p:sp>
      <p:pic>
        <p:nvPicPr>
          <p:cNvPr id="4" name="Resim 20"/>
          <p:cNvPicPr/>
          <p:nvPr/>
        </p:nvPicPr>
        <p:blipFill>
          <a:blip r:embed="rId2" cstate="print"/>
          <a:srcRect/>
          <a:stretch>
            <a:fillRect/>
          </a:stretch>
        </p:blipFill>
        <p:spPr bwMode="auto">
          <a:xfrm>
            <a:off x="2133600" y="2133600"/>
            <a:ext cx="4876800" cy="2971800"/>
          </a:xfrm>
          <a:prstGeom prst="rect">
            <a:avLst/>
          </a:prstGeom>
          <a:ln>
            <a:solidFill>
              <a:srgbClr val="FF0000"/>
            </a:solidFill>
            <a:headEnd/>
            <a:tailEnd/>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pic>
      <p:sp>
        <p:nvSpPr>
          <p:cNvPr id="7" name="6 Dikdörtgen"/>
          <p:cNvSpPr/>
          <p:nvPr/>
        </p:nvSpPr>
        <p:spPr>
          <a:xfrm>
            <a:off x="0" y="381000"/>
            <a:ext cx="9144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2000" dirty="0" smtClean="0">
                <a:latin typeface="Arial" pitchFamily="34" charset="0"/>
                <a:cs typeface="Arial" pitchFamily="34" charset="0"/>
              </a:rPr>
              <a:t>Odundan yapılmış kayaklar,  6 bin yıldan daha fazla bir zaman önce Sibirya’da</a:t>
            </a:r>
            <a:r>
              <a:rPr lang="en-US" sz="2000" dirty="0" smtClean="0">
                <a:latin typeface="Arial" pitchFamily="34" charset="0"/>
                <a:cs typeface="Arial" pitchFamily="34" charset="0"/>
              </a:rPr>
              <a:t>,</a:t>
            </a:r>
            <a:r>
              <a:rPr lang="tr-TR" sz="2000" dirty="0" smtClean="0">
                <a:latin typeface="Arial" pitchFamily="34" charset="0"/>
                <a:cs typeface="Arial" pitchFamily="34" charset="0"/>
              </a:rPr>
              <a:t> daha sonra İskandinavya ve M.Ö. </a:t>
            </a:r>
            <a:r>
              <a:rPr lang="en-US" sz="2000" dirty="0" smtClean="0">
                <a:latin typeface="Arial" pitchFamily="34" charset="0"/>
                <a:cs typeface="Arial" pitchFamily="34" charset="0"/>
              </a:rPr>
              <a:t>II</a:t>
            </a:r>
            <a:r>
              <a:rPr lang="tr-TR" sz="2000" dirty="0" smtClean="0">
                <a:latin typeface="Arial" pitchFamily="34" charset="0"/>
                <a:cs typeface="Arial" pitchFamily="34" charset="0"/>
              </a:rPr>
              <a:t>. yüzyılda Çin’de kullanılmıştır</a:t>
            </a:r>
            <a:r>
              <a:rPr lang="tr-TR" sz="2000" b="1" dirty="0" smtClean="0">
                <a:latin typeface="Arial" pitchFamily="34" charset="0"/>
                <a:cs typeface="Arial" pitchFamily="34" charset="0"/>
              </a:rPr>
              <a:t> (1). </a:t>
            </a:r>
            <a:endParaRPr lang="en-US" sz="2000" dirty="0">
              <a:latin typeface="Arial" pitchFamily="34" charset="0"/>
              <a:cs typeface="Arial" pitchFamily="34" charset="0"/>
            </a:endParaRPr>
          </a:p>
        </p:txBody>
      </p:sp>
      <p:sp>
        <p:nvSpPr>
          <p:cNvPr id="8" name="7 Dikdörtgen"/>
          <p:cNvSpPr/>
          <p:nvPr/>
        </p:nvSpPr>
        <p:spPr>
          <a:xfrm>
            <a:off x="4114800" y="4724400"/>
            <a:ext cx="1143000" cy="369332"/>
          </a:xfrm>
          <a:prstGeom prst="rect">
            <a:avLst/>
          </a:prstGeom>
        </p:spPr>
        <p:txBody>
          <a:bodyPr wrap="square">
            <a:spAutoFit/>
          </a:bodyPr>
          <a:lstStyle/>
          <a:p>
            <a:r>
              <a:rPr lang="en-US" dirty="0" smtClean="0">
                <a:solidFill>
                  <a:schemeClr val="bg1">
                    <a:lumMod val="95000"/>
                  </a:schemeClr>
                </a:solidFill>
              </a:rPr>
              <a:t> </a:t>
            </a:r>
            <a:r>
              <a:rPr lang="tr-TR" b="1" dirty="0" smtClean="0">
                <a:solidFill>
                  <a:schemeClr val="bg1">
                    <a:lumMod val="95000"/>
                  </a:schemeClr>
                </a:solidFill>
              </a:rPr>
              <a:t>Şekil</a:t>
            </a:r>
            <a:r>
              <a:rPr lang="en-US" b="1" dirty="0" smtClean="0">
                <a:solidFill>
                  <a:schemeClr val="bg1">
                    <a:lumMod val="95000"/>
                  </a:schemeClr>
                </a:solidFill>
              </a:rPr>
              <a:t> 3</a:t>
            </a:r>
            <a:r>
              <a:rPr lang="tr-TR" b="1" dirty="0" smtClean="0">
                <a:solidFill>
                  <a:schemeClr val="bg1">
                    <a:lumMod val="95000"/>
                  </a:schemeClr>
                </a:solidFill>
              </a:rPr>
              <a:t>.</a:t>
            </a:r>
            <a:endParaRPr lang="en-US" dirty="0">
              <a:solidFill>
                <a:schemeClr val="bg1">
                  <a:lumMod val="95000"/>
                </a:schemeClr>
              </a:solidFill>
            </a:endParaRPr>
          </a:p>
        </p:txBody>
      </p:sp>
      <p:sp>
        <p:nvSpPr>
          <p:cNvPr id="9" name="8 Dikdörtgen"/>
          <p:cNvSpPr/>
          <p:nvPr/>
        </p:nvSpPr>
        <p:spPr>
          <a:xfrm>
            <a:off x="228600" y="6172200"/>
            <a:ext cx="8610600" cy="30777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wrap="square">
            <a:spAutoFit/>
          </a:bodyPr>
          <a:lstStyle/>
          <a:p>
            <a:pPr>
              <a:buNone/>
            </a:pPr>
            <a:r>
              <a:rPr lang="en-US" sz="1400" b="1" dirty="0" smtClean="0">
                <a:latin typeface="Arial" pitchFamily="34" charset="0"/>
                <a:cs typeface="Arial" pitchFamily="34" charset="0"/>
              </a:rPr>
              <a:t>1. </a:t>
            </a:r>
            <a:r>
              <a:rPr lang="tr-TR" sz="1400" b="1" dirty="0" smtClean="0">
                <a:latin typeface="Arial" pitchFamily="34" charset="0"/>
                <a:cs typeface="Arial" pitchFamily="34" charset="0"/>
              </a:rPr>
              <a:t>J, Fry. </a:t>
            </a:r>
            <a:r>
              <a:rPr lang="tr-TR" sz="1400" b="1" dirty="0" smtClean="0">
                <a:latin typeface="Arial" pitchFamily="34" charset="0"/>
                <a:cs typeface="Arial" pitchFamily="34" charset="0"/>
              </a:rPr>
              <a:t>2006</a:t>
            </a:r>
            <a:endParaRPr lang="en-US"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7000" r="-45000"/>
          </a:stretch>
        </a:blipFill>
        <a:effectLst/>
      </p:bgPr>
    </p:bg>
    <p:spTree>
      <p:nvGrpSpPr>
        <p:cNvPr id="1" name=""/>
        <p:cNvGrpSpPr/>
        <p:nvPr/>
      </p:nvGrpSpPr>
      <p:grpSpPr>
        <a:xfrm>
          <a:off x="0" y="0"/>
          <a:ext cx="0" cy="0"/>
          <a:chOff x="0" y="0"/>
          <a:chExt cx="0" cy="0"/>
        </a:xfrm>
      </p:grpSpPr>
      <p:pic>
        <p:nvPicPr>
          <p:cNvPr id="6" name="5 Resim" descr="Ski Warriors.jpg"/>
          <p:cNvPicPr>
            <a:picLocks noChangeAspect="1"/>
          </p:cNvPicPr>
          <p:nvPr/>
        </p:nvPicPr>
        <p:blipFill>
          <a:blip r:embed="rId3" cstate="print"/>
          <a:stretch>
            <a:fillRect/>
          </a:stretch>
        </p:blipFill>
        <p:spPr>
          <a:xfrm>
            <a:off x="0" y="990600"/>
            <a:ext cx="3200400" cy="4495800"/>
          </a:xfrm>
          <a:prstGeom prst="rect">
            <a:avLst/>
          </a:prstGeom>
          <a:ln>
            <a:noFill/>
          </a:ln>
          <a:effectLst>
            <a:softEdge rad="317500"/>
          </a:effectLst>
        </p:spPr>
      </p:pic>
      <p:sp>
        <p:nvSpPr>
          <p:cNvPr id="7" name="6 Dikdörtgen"/>
          <p:cNvSpPr/>
          <p:nvPr/>
        </p:nvSpPr>
        <p:spPr>
          <a:xfrm>
            <a:off x="1219200" y="4876800"/>
            <a:ext cx="1292341" cy="338554"/>
          </a:xfrm>
          <a:prstGeom prst="rect">
            <a:avLst/>
          </a:prstGeom>
        </p:spPr>
        <p:txBody>
          <a:bodyPr wrap="none">
            <a:spAutoFit/>
          </a:bodyPr>
          <a:lstStyle/>
          <a:p>
            <a:r>
              <a:rPr lang="en-US" sz="1600" b="1" dirty="0" smtClean="0"/>
              <a:t> </a:t>
            </a:r>
            <a:r>
              <a:rPr lang="tr-TR" sz="1600" b="1" dirty="0" smtClean="0"/>
              <a:t>Ş</a:t>
            </a:r>
            <a:r>
              <a:rPr lang="en-US" sz="1600" b="1" dirty="0" err="1" smtClean="0"/>
              <a:t>ekil</a:t>
            </a:r>
            <a:r>
              <a:rPr lang="en-US" sz="1600" b="1" dirty="0" smtClean="0"/>
              <a:t>  4  </a:t>
            </a:r>
            <a:r>
              <a:rPr lang="en-US" sz="1600" dirty="0" smtClean="0"/>
              <a:t> (4). </a:t>
            </a:r>
            <a:endParaRPr lang="en-US" sz="1600" dirty="0"/>
          </a:p>
        </p:txBody>
      </p:sp>
      <p:sp>
        <p:nvSpPr>
          <p:cNvPr id="8" name="7 Dikdörtgen"/>
          <p:cNvSpPr/>
          <p:nvPr/>
        </p:nvSpPr>
        <p:spPr>
          <a:xfrm>
            <a:off x="0" y="228600"/>
            <a:ext cx="9144000" cy="707886"/>
          </a:xfrm>
          <a:prstGeom prst="rect">
            <a:avLst/>
          </a:prstGeom>
          <a:ln>
            <a:noFill/>
          </a:ln>
          <a:effectLst>
            <a:glow rad="63500">
              <a:schemeClr val="accent1">
                <a:satMod val="175000"/>
                <a:alpha val="40000"/>
              </a:schemeClr>
            </a:glow>
          </a:effectLst>
          <a:scene3d>
            <a:camera prst="orthographicFront">
              <a:rot lat="0" lon="0" rev="0"/>
            </a:camera>
            <a:lightRig rig="chilly" dir="t">
              <a:rot lat="0" lon="0" rev="18480000"/>
            </a:lightRig>
          </a:scene3d>
          <a:sp3d prstMaterial="clear">
            <a:bevelT h="63500"/>
          </a:sp3d>
        </p:spPr>
        <p:style>
          <a:lnRef idx="2">
            <a:schemeClr val="accent5"/>
          </a:lnRef>
          <a:fillRef idx="1">
            <a:schemeClr val="lt1"/>
          </a:fillRef>
          <a:effectRef idx="0">
            <a:schemeClr val="accent5"/>
          </a:effectRef>
          <a:fontRef idx="minor">
            <a:schemeClr val="dk1"/>
          </a:fontRef>
        </p:style>
        <p:txBody>
          <a:bodyPr wrap="square">
            <a:spAutoFit/>
          </a:bodyPr>
          <a:lstStyle/>
          <a:p>
            <a:r>
              <a:rPr lang="tr-TR" sz="2000" dirty="0" smtClean="0">
                <a:latin typeface="Arial" pitchFamily="34" charset="0"/>
                <a:cs typeface="Arial" pitchFamily="34" charset="0"/>
              </a:rPr>
              <a:t>İlk ve Orta Çağ </a:t>
            </a:r>
            <a:r>
              <a:rPr lang="tr-TR" sz="2000" dirty="0" err="1" smtClean="0">
                <a:latin typeface="Arial" pitchFamily="34" charset="0"/>
                <a:cs typeface="Arial" pitchFamily="34" charset="0"/>
              </a:rPr>
              <a:t>dö</a:t>
            </a:r>
            <a:r>
              <a:rPr lang="en-US" sz="2000" dirty="0" smtClean="0">
                <a:latin typeface="Arial" pitchFamily="34" charset="0"/>
                <a:cs typeface="Arial" pitchFamily="34" charset="0"/>
              </a:rPr>
              <a:t>neminde</a:t>
            </a:r>
            <a:r>
              <a:rPr lang="tr-TR" sz="2000" dirty="0" smtClean="0">
                <a:latin typeface="Arial" pitchFamily="34" charset="0"/>
                <a:cs typeface="Arial" pitchFamily="34" charset="0"/>
              </a:rPr>
              <a:t> Orta Asya´da Asya Hun İmparatorluğu ve Göktürklerde kayakla ilgilenmiştir </a:t>
            </a:r>
            <a:r>
              <a:rPr lang="tr-TR" sz="2000" b="1" dirty="0" smtClean="0">
                <a:latin typeface="Arial" pitchFamily="34" charset="0"/>
                <a:cs typeface="Arial" pitchFamily="34" charset="0"/>
              </a:rPr>
              <a:t>(</a:t>
            </a:r>
            <a:r>
              <a:rPr lang="en-US" sz="2000" b="1" dirty="0" smtClean="0">
                <a:latin typeface="Arial" pitchFamily="34" charset="0"/>
                <a:cs typeface="Arial" pitchFamily="34" charset="0"/>
              </a:rPr>
              <a:t>3</a:t>
            </a:r>
            <a:r>
              <a:rPr lang="tr-TR" sz="2000" b="1" dirty="0" smtClean="0">
                <a:latin typeface="Arial" pitchFamily="34" charset="0"/>
                <a:cs typeface="Arial" pitchFamily="34" charset="0"/>
              </a:rPr>
              <a:t>)</a:t>
            </a:r>
            <a:r>
              <a:rPr lang="tr-TR" sz="2000" dirty="0" smtClean="0">
                <a:latin typeface="Arial" pitchFamily="34" charset="0"/>
                <a:cs typeface="Arial" pitchFamily="34" charset="0"/>
              </a:rPr>
              <a:t>. </a:t>
            </a:r>
            <a:endParaRPr lang="en-US" sz="2000" dirty="0">
              <a:latin typeface="Arial" pitchFamily="34" charset="0"/>
              <a:cs typeface="Arial" pitchFamily="34" charset="0"/>
            </a:endParaRPr>
          </a:p>
        </p:txBody>
      </p:sp>
      <p:sp>
        <p:nvSpPr>
          <p:cNvPr id="9" name="8 Dikdörtgen"/>
          <p:cNvSpPr/>
          <p:nvPr/>
        </p:nvSpPr>
        <p:spPr>
          <a:xfrm>
            <a:off x="2895600" y="2286000"/>
            <a:ext cx="6248400" cy="707886"/>
          </a:xfrm>
          <a:prstGeom prst="rect">
            <a:avLst/>
          </a:prstGeom>
          <a:ln>
            <a:noFill/>
          </a:ln>
          <a:effectLst>
            <a:glow rad="101600">
              <a:schemeClr val="accent1">
                <a:satMod val="175000"/>
                <a:alpha val="40000"/>
              </a:schemeClr>
            </a:glow>
          </a:effectLst>
          <a:scene3d>
            <a:camera prst="orthographicFront">
              <a:rot lat="0" lon="0" rev="0"/>
            </a:camera>
            <a:lightRig rig="chilly" dir="t">
              <a:rot lat="0" lon="0" rev="18480000"/>
            </a:lightRig>
          </a:scene3d>
          <a:sp3d prstMaterial="clear">
            <a:bevelT h="63500"/>
          </a:sp3d>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tr-TR" sz="2000" dirty="0" smtClean="0">
                <a:latin typeface="Arial" pitchFamily="34" charset="0"/>
                <a:cs typeface="Arial" pitchFamily="34" charset="0"/>
              </a:rPr>
              <a:t>1689 yılında Slovenler odundan yapılmış 150 cm uzunluğundaki kayakları kullanmışlardır</a:t>
            </a:r>
            <a:r>
              <a:rPr lang="en-US" sz="2000" dirty="0" smtClean="0">
                <a:latin typeface="Arial" pitchFamily="34" charset="0"/>
                <a:cs typeface="Arial" pitchFamily="34" charset="0"/>
              </a:rPr>
              <a:t> </a:t>
            </a:r>
            <a:r>
              <a:rPr lang="tr-TR" sz="2000" b="1" dirty="0" smtClean="0">
                <a:latin typeface="Arial" pitchFamily="34" charset="0"/>
                <a:cs typeface="Arial" pitchFamily="34" charset="0"/>
              </a:rPr>
              <a:t>(5).</a:t>
            </a:r>
            <a:endParaRPr lang="en-US" sz="2000" dirty="0">
              <a:latin typeface="Arial" pitchFamily="34" charset="0"/>
              <a:cs typeface="Arial" pitchFamily="34" charset="0"/>
            </a:endParaRPr>
          </a:p>
        </p:txBody>
      </p:sp>
      <p:sp>
        <p:nvSpPr>
          <p:cNvPr id="10" name="9 Dikdörtgen"/>
          <p:cNvSpPr/>
          <p:nvPr/>
        </p:nvSpPr>
        <p:spPr>
          <a:xfrm>
            <a:off x="0" y="5638801"/>
            <a:ext cx="9144000" cy="1169551"/>
          </a:xfrm>
          <a:prstGeom prst="rect">
            <a:avLst/>
          </a:prstGeom>
        </p:spPr>
        <p:txBody>
          <a:bodyPr wrap="square">
            <a:spAutoFit/>
          </a:bodyPr>
          <a:lstStyle/>
          <a:p>
            <a:pPr lvl="0" algn="just">
              <a:buNone/>
            </a:pPr>
            <a:r>
              <a:rPr lang="en-US" sz="1400" b="1" dirty="0" smtClean="0">
                <a:latin typeface="Arial" pitchFamily="34" charset="0"/>
                <a:cs typeface="Arial" pitchFamily="34" charset="0"/>
              </a:rPr>
              <a:t>3. W. </a:t>
            </a:r>
            <a:r>
              <a:rPr lang="en-US" sz="1400" b="1" dirty="0" err="1" smtClean="0">
                <a:latin typeface="Arial" pitchFamily="34" charset="0"/>
                <a:cs typeface="Arial" pitchFamily="34" charset="0"/>
              </a:rPr>
              <a:t>Eberhard</a:t>
            </a:r>
            <a:r>
              <a:rPr lang="tr-TR" sz="1400" b="1" dirty="0" smtClean="0">
                <a:latin typeface="Arial" pitchFamily="34" charset="0"/>
                <a:cs typeface="Arial" pitchFamily="34" charset="0"/>
              </a:rPr>
              <a:t>. </a:t>
            </a:r>
            <a:r>
              <a:rPr lang="en-US" sz="1400" b="1" dirty="0" smtClean="0">
                <a:latin typeface="Arial" pitchFamily="34" charset="0"/>
                <a:cs typeface="Arial" pitchFamily="34" charset="0"/>
              </a:rPr>
              <a:t>1940</a:t>
            </a:r>
            <a:endParaRPr lang="en-US" sz="1400" b="1" dirty="0" smtClean="0">
              <a:latin typeface="Arial" pitchFamily="34" charset="0"/>
              <a:cs typeface="Arial" pitchFamily="34" charset="0"/>
            </a:endParaRPr>
          </a:p>
          <a:p>
            <a:pPr lvl="0" algn="just">
              <a:buNone/>
            </a:pPr>
            <a:endParaRPr lang="tr-TR" sz="1400" b="1" dirty="0" smtClean="0">
              <a:latin typeface="Arial" pitchFamily="34" charset="0"/>
              <a:cs typeface="Arial" pitchFamily="34" charset="0"/>
            </a:endParaRPr>
          </a:p>
          <a:p>
            <a:pPr lvl="0" algn="just">
              <a:buNone/>
            </a:pPr>
            <a:r>
              <a:rPr lang="en-US" sz="1400" b="1" dirty="0" smtClean="0">
                <a:latin typeface="Arial" pitchFamily="34" charset="0"/>
                <a:cs typeface="Arial" pitchFamily="34" charset="0"/>
              </a:rPr>
              <a:t>4</a:t>
            </a:r>
            <a:r>
              <a:rPr lang="en-US" sz="1400" b="1" dirty="0" smtClean="0">
                <a:latin typeface="Arial" pitchFamily="34" charset="0"/>
                <a:cs typeface="Arial" pitchFamily="34" charset="0"/>
              </a:rPr>
              <a:t>. J, </a:t>
            </a:r>
            <a:r>
              <a:rPr lang="en-US" sz="1400" b="1" dirty="0" err="1" smtClean="0">
                <a:latin typeface="Arial" pitchFamily="34" charset="0"/>
                <a:cs typeface="Arial" pitchFamily="34" charset="0"/>
              </a:rPr>
              <a:t>Weinstock</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Knud</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Bergslien</a:t>
            </a:r>
            <a:r>
              <a:rPr lang="tr-TR" sz="1400" b="1" dirty="0" smtClean="0">
                <a:latin typeface="Arial" pitchFamily="34" charset="0"/>
                <a:cs typeface="Arial" pitchFamily="34" charset="0"/>
              </a:rPr>
              <a:t>. </a:t>
            </a:r>
            <a:r>
              <a:rPr lang="en-US" sz="1400" b="1" dirty="0" smtClean="0">
                <a:latin typeface="Arial" pitchFamily="34" charset="0"/>
                <a:cs typeface="Arial" pitchFamily="34" charset="0"/>
              </a:rPr>
              <a:t>2003 </a:t>
            </a:r>
            <a:endParaRPr lang="en-US" sz="1400" b="1" dirty="0" smtClean="0">
              <a:latin typeface="Arial" pitchFamily="34" charset="0"/>
              <a:cs typeface="Arial" pitchFamily="34" charset="0"/>
            </a:endParaRPr>
          </a:p>
          <a:p>
            <a:pPr lvl="0" algn="just">
              <a:buNone/>
            </a:pPr>
            <a:endParaRPr lang="tr-TR" sz="1400" b="1" dirty="0" smtClean="0">
              <a:latin typeface="Arial" pitchFamily="34" charset="0"/>
              <a:cs typeface="Arial" pitchFamily="34" charset="0"/>
            </a:endParaRPr>
          </a:p>
          <a:p>
            <a:pPr lvl="0" algn="just">
              <a:buNone/>
            </a:pPr>
            <a:r>
              <a:rPr lang="en-US" sz="1400" b="1" dirty="0" smtClean="0">
                <a:latin typeface="Arial" pitchFamily="34" charset="0"/>
                <a:cs typeface="Arial" pitchFamily="34" charset="0"/>
              </a:rPr>
              <a:t>5</a:t>
            </a:r>
            <a:r>
              <a:rPr lang="en-US" sz="1400" b="1" dirty="0" smtClean="0">
                <a:latin typeface="Arial" pitchFamily="34" charset="0"/>
                <a:cs typeface="Arial" pitchFamily="34" charset="0"/>
              </a:rPr>
              <a:t>. Allen, E. John B. </a:t>
            </a:r>
            <a:r>
              <a:rPr lang="en-US" sz="1400" b="1" dirty="0" smtClean="0">
                <a:latin typeface="Arial" pitchFamily="34" charset="0"/>
                <a:cs typeface="Arial" pitchFamily="34" charset="0"/>
              </a:rPr>
              <a:t>1993</a:t>
            </a:r>
            <a:endParaRPr lang="en-US" sz="1400" b="1" dirty="0" smtClean="0">
              <a:latin typeface="Arial" pitchFamily="34" charset="0"/>
              <a:cs typeface="Arial" pitchFamily="34" charset="0"/>
            </a:endParaRPr>
          </a:p>
        </p:txBody>
      </p:sp>
      <p:pic>
        <p:nvPicPr>
          <p:cNvPr id="11" name="10 Resim" descr="antique-ll-bean-wood-skis-carved-top-vintage-point-tip_280590722022.jpg"/>
          <p:cNvPicPr>
            <a:picLocks noChangeAspect="1"/>
          </p:cNvPicPr>
          <p:nvPr/>
        </p:nvPicPr>
        <p:blipFill>
          <a:blip r:embed="rId4" cstate="print"/>
          <a:stretch>
            <a:fillRect/>
          </a:stretch>
        </p:blipFill>
        <p:spPr>
          <a:xfrm>
            <a:off x="6705600" y="3352800"/>
            <a:ext cx="1714500" cy="2286000"/>
          </a:xfrm>
          <a:prstGeom prst="rect">
            <a:avLst/>
          </a:prstGeom>
          <a:ln>
            <a:noFill/>
          </a:ln>
          <a:effectLst>
            <a:glow rad="101600">
              <a:schemeClr val="accent2">
                <a:satMod val="175000"/>
                <a:alpha val="40000"/>
              </a:schemeClr>
            </a:glow>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762000"/>
            <a:ext cx="7391400" cy="5181600"/>
          </a:xfrm>
        </p:spPr>
        <p:txBody>
          <a:bodyPr>
            <a:normAutofit/>
          </a:bodyPr>
          <a:lstStyle/>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lvl="0" algn="just"/>
            <a:endParaRPr lang="en-US" sz="1600" dirty="0" smtClean="0">
              <a:solidFill>
                <a:schemeClr val="tx1"/>
              </a:solidFill>
            </a:endParaRPr>
          </a:p>
          <a:p>
            <a:pPr lvl="0" algn="just"/>
            <a:endParaRPr lang="en-US" sz="1600" dirty="0" smtClean="0">
              <a:solidFill>
                <a:schemeClr val="tx1"/>
              </a:solidFill>
            </a:endParaRPr>
          </a:p>
          <a:p>
            <a:pPr lvl="0" algn="just"/>
            <a:endParaRPr lang="en-US" sz="1600" dirty="0" smtClean="0">
              <a:solidFill>
                <a:schemeClr val="tx1"/>
              </a:solidFill>
            </a:endParaRPr>
          </a:p>
          <a:p>
            <a:pPr lvl="0"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smtClean="0">
              <a:solidFill>
                <a:schemeClr val="tx1"/>
              </a:solidFill>
            </a:endParaRPr>
          </a:p>
          <a:p>
            <a:pPr algn="just"/>
            <a:endParaRPr lang="en-US" sz="1600" dirty="0">
              <a:solidFill>
                <a:schemeClr val="tx1"/>
              </a:solidFill>
            </a:endParaRPr>
          </a:p>
        </p:txBody>
      </p:sp>
      <p:sp>
        <p:nvSpPr>
          <p:cNvPr id="5" name="4 Dikdörtgen"/>
          <p:cNvSpPr/>
          <p:nvPr/>
        </p:nvSpPr>
        <p:spPr>
          <a:xfrm>
            <a:off x="0" y="152400"/>
            <a:ext cx="9144000" cy="1631216"/>
          </a:xfrm>
          <a:prstGeom prst="rect">
            <a:avLst/>
          </a:prstGeom>
          <a:ln>
            <a:noFill/>
          </a:ln>
          <a:effectLst>
            <a:glow rad="101600">
              <a:schemeClr val="tx1">
                <a:lumMod val="65000"/>
                <a:lumOff val="35000"/>
                <a:alpha val="60000"/>
              </a:schemeClr>
            </a:glow>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wrap="square">
            <a:spAutoFit/>
          </a:bodyPr>
          <a:lstStyle/>
          <a:p>
            <a:pPr lvl="0" algn="just"/>
            <a:r>
              <a:rPr lang="tr-TR" sz="2000" b="1" dirty="0" smtClean="0">
                <a:latin typeface="Arial" pitchFamily="34" charset="0"/>
                <a:cs typeface="Arial" pitchFamily="34" charset="0"/>
              </a:rPr>
              <a:t>19. yüzyılın ortalarında Norveçli kayakçılar ayakları topuktan sıkı tutan bir mekanizma geliştirdiler (6).</a:t>
            </a:r>
          </a:p>
          <a:p>
            <a:pPr lvl="0" algn="just"/>
            <a:endParaRPr lang="tr-TR" sz="2000" b="1" dirty="0" smtClean="0">
              <a:latin typeface="Arial" pitchFamily="34" charset="0"/>
              <a:cs typeface="Arial" pitchFamily="34" charset="0"/>
            </a:endParaRPr>
          </a:p>
          <a:p>
            <a:pPr lvl="0" algn="just"/>
            <a:r>
              <a:rPr lang="tr-TR" sz="2000" b="1" dirty="0" smtClean="0">
                <a:latin typeface="Arial" pitchFamily="34" charset="0"/>
                <a:cs typeface="Arial" pitchFamily="34" charset="0"/>
              </a:rPr>
              <a:t>Kayakta 1960 ve daha sonraki yıllara gelindiğinde kullanılan malzemeler ve kayma tekniklerinde çok önemli değişiklikler olmuştur (1).</a:t>
            </a:r>
            <a:r>
              <a:rPr lang="en-US" sz="2000" b="1" dirty="0" smtClean="0">
                <a:latin typeface="Arial" pitchFamily="34" charset="0"/>
                <a:cs typeface="Arial" pitchFamily="34" charset="0"/>
              </a:rPr>
              <a:t> </a:t>
            </a:r>
          </a:p>
        </p:txBody>
      </p:sp>
      <p:sp>
        <p:nvSpPr>
          <p:cNvPr id="6" name="5 Dikdörtgen"/>
          <p:cNvSpPr/>
          <p:nvPr/>
        </p:nvSpPr>
        <p:spPr>
          <a:xfrm>
            <a:off x="0" y="6027003"/>
            <a:ext cx="9144000" cy="523220"/>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lvl="0" algn="just"/>
            <a:r>
              <a:rPr lang="en-US" sz="1400" b="1" dirty="0" smtClean="0">
                <a:latin typeface="Arial" pitchFamily="34" charset="0"/>
                <a:cs typeface="Arial" pitchFamily="34" charset="0"/>
              </a:rPr>
              <a:t>6. American Ski Annual. </a:t>
            </a:r>
            <a:r>
              <a:rPr lang="en-US" sz="1400" b="1" dirty="0" smtClean="0">
                <a:latin typeface="Arial" pitchFamily="34" charset="0"/>
                <a:cs typeface="Arial" pitchFamily="34" charset="0"/>
              </a:rPr>
              <a:t>1942</a:t>
            </a:r>
            <a:endParaRPr lang="en-US" sz="1400" b="1" dirty="0" smtClean="0">
              <a:latin typeface="Arial" pitchFamily="34" charset="0"/>
              <a:cs typeface="Arial" pitchFamily="34" charset="0"/>
            </a:endParaRPr>
          </a:p>
          <a:p>
            <a:pPr lvl="0" algn="just"/>
            <a:r>
              <a:rPr lang="en-US" sz="1400" b="1" dirty="0" smtClean="0">
                <a:latin typeface="Arial" pitchFamily="34" charset="0"/>
                <a:cs typeface="Arial" pitchFamily="34" charset="0"/>
              </a:rPr>
              <a:t>1. John F. </a:t>
            </a:r>
            <a:r>
              <a:rPr lang="en-US" sz="1400" b="1" dirty="0" smtClean="0">
                <a:latin typeface="Arial" pitchFamily="34" charset="0"/>
                <a:cs typeface="Arial" pitchFamily="34" charset="0"/>
              </a:rPr>
              <a:t>2006</a:t>
            </a:r>
            <a:endParaRPr lang="en-US" sz="1400" b="1" dirty="0" smtClean="0">
              <a:latin typeface="Arial" pitchFamily="34" charset="0"/>
              <a:cs typeface="Arial" pitchFamily="34" charset="0"/>
            </a:endParaRPr>
          </a:p>
        </p:txBody>
      </p:sp>
      <p:pic>
        <p:nvPicPr>
          <p:cNvPr id="7" name="6 Resim" descr="1107.jpg"/>
          <p:cNvPicPr>
            <a:picLocks noChangeAspect="1"/>
          </p:cNvPicPr>
          <p:nvPr/>
        </p:nvPicPr>
        <p:blipFill>
          <a:blip r:embed="rId2" cstate="print"/>
          <a:stretch>
            <a:fillRect/>
          </a:stretch>
        </p:blipFill>
        <p:spPr>
          <a:xfrm rot="2450137">
            <a:off x="3637918" y="2360173"/>
            <a:ext cx="1716484" cy="3375561"/>
          </a:xfrm>
          <a:prstGeom prst="rect">
            <a:avLst/>
          </a:prstGeom>
        </p:spPr>
      </p:pic>
      <p:pic>
        <p:nvPicPr>
          <p:cNvPr id="8" name="7 Resim" descr="260u3h3.jpg"/>
          <p:cNvPicPr>
            <a:picLocks noChangeAspect="1"/>
          </p:cNvPicPr>
          <p:nvPr/>
        </p:nvPicPr>
        <p:blipFill>
          <a:blip r:embed="rId3" cstate="print"/>
          <a:stretch>
            <a:fillRect/>
          </a:stretch>
        </p:blipFill>
        <p:spPr>
          <a:xfrm>
            <a:off x="6096000" y="2286000"/>
            <a:ext cx="2781300" cy="2933700"/>
          </a:xfrm>
          <a:prstGeom prst="rect">
            <a:avLst/>
          </a:prstGeom>
        </p:spPr>
      </p:pic>
      <p:pic>
        <p:nvPicPr>
          <p:cNvPr id="10" name="9 Resim" descr="first-ever-stone-skis-simon-jacomet.jpg"/>
          <p:cNvPicPr>
            <a:picLocks noChangeAspect="1"/>
          </p:cNvPicPr>
          <p:nvPr/>
        </p:nvPicPr>
        <p:blipFill>
          <a:blip r:embed="rId4" cstate="print"/>
          <a:stretch>
            <a:fillRect/>
          </a:stretch>
        </p:blipFill>
        <p:spPr>
          <a:xfrm>
            <a:off x="228600" y="2133600"/>
            <a:ext cx="2451374" cy="3719145"/>
          </a:xfrm>
          <a:prstGeom prst="roundRect">
            <a:avLst>
              <a:gd name="adj" fmla="val 1801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9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53200" cy="715962"/>
          </a:xfrm>
          <a:ln>
            <a:noFill/>
          </a:ln>
          <a:effectLst>
            <a:glow rad="63500">
              <a:schemeClr val="accent1">
                <a:satMod val="175000"/>
                <a:alpha val="40000"/>
              </a:schemeClr>
            </a:glow>
            <a:outerShdw blurRad="50800" dist="50800" dir="5400000" algn="ctr" rotWithShape="0">
              <a:schemeClr val="accent1"/>
            </a:outerShdw>
          </a:effectLst>
          <a:scene3d>
            <a:camera prst="orthographicFront">
              <a:rot lat="0" lon="0" rev="0"/>
            </a:camera>
            <a:lightRig rig="chilly" dir="t">
              <a:rot lat="0" lon="0" rev="18480000"/>
            </a:lightRig>
          </a:scene3d>
          <a:sp3d prstMaterial="legacyWireframe">
            <a:bevelT h="63500"/>
          </a:sp3d>
        </p:spPr>
        <p:txBody>
          <a:bodyPr>
            <a:normAutofit/>
          </a:bodyPr>
          <a:lstStyle/>
          <a:p>
            <a:r>
              <a:rPr lang="tr-TR" sz="2000" b="1" dirty="0" smtClean="0">
                <a:latin typeface="Arial" pitchFamily="34" charset="0"/>
                <a:cs typeface="Arial" pitchFamily="34" charset="0"/>
              </a:rPr>
              <a:t>Yüksek Performans Kayakçılarının Özellikleri</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endParaRPr lang="en-US" sz="2000" dirty="0">
              <a:latin typeface="Arial" pitchFamily="34" charset="0"/>
              <a:cs typeface="Arial" pitchFamily="34" charset="0"/>
            </a:endParaRPr>
          </a:p>
        </p:txBody>
      </p:sp>
      <p:sp>
        <p:nvSpPr>
          <p:cNvPr id="4" name="3 Dikdörtgen"/>
          <p:cNvSpPr/>
          <p:nvPr/>
        </p:nvSpPr>
        <p:spPr>
          <a:xfrm>
            <a:off x="0" y="838200"/>
            <a:ext cx="6248400" cy="707886"/>
          </a:xfrm>
          <a:prstGeom prst="rect">
            <a:avLst/>
          </a:prstGeom>
        </p:spPr>
        <p:txBody>
          <a:bodyPr wrap="square">
            <a:spAutoFit/>
          </a:bodyPr>
          <a:lstStyle/>
          <a:p>
            <a:pPr>
              <a:buNone/>
            </a:pPr>
            <a:r>
              <a:rPr lang="tr-TR" sz="2000" dirty="0" smtClean="0">
                <a:latin typeface="Arial" pitchFamily="34" charset="0"/>
                <a:cs typeface="Arial" pitchFamily="34" charset="0"/>
              </a:rPr>
              <a:t>Yüksek performans kayakçılarının üç önemli özelliği vardır. Bunlar</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
        <p:nvSpPr>
          <p:cNvPr id="6" name="5 Dikdörtgen"/>
          <p:cNvSpPr/>
          <p:nvPr/>
        </p:nvSpPr>
        <p:spPr>
          <a:xfrm>
            <a:off x="0" y="5486400"/>
            <a:ext cx="9144000" cy="984885"/>
          </a:xfrm>
          <a:prstGeom prst="rect">
            <a:avLst/>
          </a:prstGeom>
        </p:spPr>
        <p:txBody>
          <a:bodyPr wrap="square">
            <a:spAutoFit/>
          </a:bodyPr>
          <a:lstStyle/>
          <a:p>
            <a:endParaRPr lang="en-US" dirty="0" smtClean="0"/>
          </a:p>
          <a:p>
            <a:pPr algn="just">
              <a:buNone/>
            </a:pPr>
            <a:r>
              <a:rPr lang="tr-TR" sz="2000" dirty="0" smtClean="0">
                <a:latin typeface="Arial" pitchFamily="34" charset="0"/>
                <a:cs typeface="Arial" pitchFamily="34" charset="0"/>
              </a:rPr>
              <a:t>Bu özelliklere sahip olan bir kayakçı kaydığı dağı tanır, karın özelliğini hisseder ve birçok durumda kaymanın en</a:t>
            </a:r>
            <a:r>
              <a:rPr lang="en-US" sz="2000" dirty="0" smtClean="0">
                <a:latin typeface="Arial" pitchFamily="34" charset="0"/>
                <a:cs typeface="Arial" pitchFamily="34" charset="0"/>
              </a:rPr>
              <a:t> </a:t>
            </a:r>
            <a:r>
              <a:rPr lang="tr-TR" sz="2000" dirty="0" smtClean="0">
                <a:latin typeface="Arial" pitchFamily="34" charset="0"/>
                <a:cs typeface="Arial" pitchFamily="34" charset="0"/>
              </a:rPr>
              <a:t>iyi yolunun n</a:t>
            </a:r>
            <a:r>
              <a:rPr lang="en-US" sz="2000" dirty="0" smtClean="0">
                <a:latin typeface="Arial" pitchFamily="34" charset="0"/>
                <a:cs typeface="Arial" pitchFamily="34" charset="0"/>
              </a:rPr>
              <a:t>as</a:t>
            </a:r>
            <a:r>
              <a:rPr lang="tr-TR" sz="2000" dirty="0" smtClean="0">
                <a:latin typeface="Arial" pitchFamily="34" charset="0"/>
                <a:cs typeface="Arial" pitchFamily="34" charset="0"/>
              </a:rPr>
              <a:t>ı</a:t>
            </a:r>
            <a:r>
              <a:rPr lang="en-US" sz="2000" dirty="0" smtClean="0">
                <a:latin typeface="Arial" pitchFamily="34" charset="0"/>
                <a:cs typeface="Arial" pitchFamily="34" charset="0"/>
              </a:rPr>
              <a:t>l</a:t>
            </a:r>
            <a:r>
              <a:rPr lang="tr-TR" sz="2000" dirty="0" smtClean="0">
                <a:latin typeface="Arial" pitchFamily="34" charset="0"/>
                <a:cs typeface="Arial" pitchFamily="34" charset="0"/>
              </a:rPr>
              <a:t> olduğunu bilir.</a:t>
            </a:r>
            <a:endParaRPr lang="en-US" sz="2000" dirty="0">
              <a:latin typeface="Arial" pitchFamily="34" charset="0"/>
              <a:cs typeface="Arial" pitchFamily="34" charset="0"/>
            </a:endParaRPr>
          </a:p>
        </p:txBody>
      </p:sp>
      <p:pic>
        <p:nvPicPr>
          <p:cNvPr id="1026" name="Picture 2" descr="D:\recep gürsoy\New folder\1440_freestyle_skiing_ski_cross_vancouver2010_wallpaper.jpg"/>
          <p:cNvPicPr>
            <a:picLocks noChangeAspect="1" noChangeArrowheads="1"/>
          </p:cNvPicPr>
          <p:nvPr/>
        </p:nvPicPr>
        <p:blipFill>
          <a:blip r:embed="rId3" cstate="print"/>
          <a:srcRect b="18021"/>
          <a:stretch>
            <a:fillRect/>
          </a:stretch>
        </p:blipFill>
        <p:spPr bwMode="auto">
          <a:xfrm>
            <a:off x="0" y="2667000"/>
            <a:ext cx="5334000" cy="2819400"/>
          </a:xfrm>
          <a:prstGeom prst="rect">
            <a:avLst/>
          </a:prstGeom>
          <a:noFill/>
        </p:spPr>
      </p:pic>
      <p:sp>
        <p:nvSpPr>
          <p:cNvPr id="14" name="13 Dikdörtgen"/>
          <p:cNvSpPr/>
          <p:nvPr/>
        </p:nvSpPr>
        <p:spPr>
          <a:xfrm>
            <a:off x="0" y="1524000"/>
            <a:ext cx="5105400" cy="1292662"/>
          </a:xfrm>
          <a:prstGeom prst="rect">
            <a:avLst/>
          </a:prstGeom>
        </p:spPr>
        <p:txBody>
          <a:bodyPr wrap="square">
            <a:spAutoFit/>
          </a:bodyPr>
          <a:lstStyle/>
          <a:p>
            <a:pPr lvl="0"/>
            <a:endParaRPr lang="en-US" dirty="0" smtClean="0"/>
          </a:p>
          <a:p>
            <a:pPr lvl="0">
              <a:buNone/>
            </a:pPr>
            <a:r>
              <a:rPr lang="en-US" dirty="0" smtClean="0"/>
              <a:t>	</a:t>
            </a:r>
            <a:r>
              <a:rPr lang="en-US" sz="2000" b="1" dirty="0" smtClean="0">
                <a:latin typeface="Arial" pitchFamily="34" charset="0"/>
                <a:cs typeface="Arial" pitchFamily="34" charset="0"/>
              </a:rPr>
              <a:t>1. </a:t>
            </a:r>
            <a:r>
              <a:rPr lang="tr-TR" sz="2000" dirty="0" smtClean="0">
                <a:latin typeface="Arial" pitchFamily="34" charset="0"/>
                <a:cs typeface="Arial" pitchFamily="34" charset="0"/>
              </a:rPr>
              <a:t>Kendine güven hissi </a:t>
            </a:r>
            <a:endParaRPr lang="en-US" sz="2000" dirty="0" smtClean="0">
              <a:latin typeface="Arial" pitchFamily="34" charset="0"/>
              <a:cs typeface="Arial" pitchFamily="34" charset="0"/>
            </a:endParaRPr>
          </a:p>
          <a:p>
            <a:pPr lvl="0">
              <a:buNone/>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2. </a:t>
            </a:r>
            <a:r>
              <a:rPr lang="tr-TR" sz="2000" dirty="0" smtClean="0">
                <a:latin typeface="Arial" pitchFamily="34" charset="0"/>
                <a:cs typeface="Arial" pitchFamily="34" charset="0"/>
              </a:rPr>
              <a:t>Reaksiyonel ve içgüdüsel kayma </a:t>
            </a:r>
            <a:endParaRPr lang="en-US" sz="2000" dirty="0" smtClean="0">
              <a:latin typeface="Arial" pitchFamily="34" charset="0"/>
              <a:cs typeface="Arial" pitchFamily="34" charset="0"/>
            </a:endParaRPr>
          </a:p>
          <a:p>
            <a:pPr lvl="0">
              <a:buNone/>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3. </a:t>
            </a:r>
            <a:r>
              <a:rPr lang="tr-TR" sz="2000" dirty="0" smtClean="0">
                <a:latin typeface="Arial" pitchFamily="34" charset="0"/>
                <a:cs typeface="Arial" pitchFamily="34" charset="0"/>
              </a:rPr>
              <a:t>Kaymayı hissetme</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16000"/>
          </a:stretch>
        </a:blipFill>
        <a:effectLst/>
      </p:bgPr>
    </p:bg>
    <p:spTree>
      <p:nvGrpSpPr>
        <p:cNvPr id="1" name=""/>
        <p:cNvGrpSpPr/>
        <p:nvPr/>
      </p:nvGrpSpPr>
      <p:grpSpPr>
        <a:xfrm>
          <a:off x="0" y="0"/>
          <a:ext cx="0" cy="0"/>
          <a:chOff x="0" y="0"/>
          <a:chExt cx="0" cy="0"/>
        </a:xfrm>
      </p:grpSpPr>
      <p:sp>
        <p:nvSpPr>
          <p:cNvPr id="14" name="13 Dikdörtgen"/>
          <p:cNvSpPr/>
          <p:nvPr/>
        </p:nvSpPr>
        <p:spPr>
          <a:xfrm>
            <a:off x="0" y="152400"/>
            <a:ext cx="9144000" cy="400110"/>
          </a:xfrm>
          <a:prstGeom prst="rect">
            <a:avLst/>
          </a:prstGeom>
          <a:ln>
            <a:noFill/>
          </a:ln>
          <a:effectLst/>
          <a:scene3d>
            <a:camera prst="orthographicFront">
              <a:rot lat="0" lon="0" rev="0"/>
            </a:camera>
            <a:lightRig rig="chilly" dir="t">
              <a:rot lat="0" lon="0" rev="18480000"/>
            </a:lightRig>
          </a:scene3d>
          <a:sp3d prstMaterial="clear">
            <a:bevelT h="63500"/>
          </a:sp3d>
        </p:spPr>
        <p:style>
          <a:lnRef idx="1">
            <a:schemeClr val="accent2"/>
          </a:lnRef>
          <a:fillRef idx="2">
            <a:schemeClr val="accent2"/>
          </a:fillRef>
          <a:effectRef idx="1">
            <a:schemeClr val="accent2"/>
          </a:effectRef>
          <a:fontRef idx="minor">
            <a:schemeClr val="dk1"/>
          </a:fontRef>
        </p:style>
        <p:txBody>
          <a:bodyPr wrap="square">
            <a:spAutoFit/>
          </a:bodyPr>
          <a:lstStyle/>
          <a:p>
            <a:pPr lvl="0" algn="ctr">
              <a:spcBef>
                <a:spcPct val="0"/>
              </a:spcBef>
              <a:defRPr/>
            </a:pPr>
            <a:r>
              <a:rPr lang="tr-TR" sz="2000" b="1" dirty="0" smtClean="0">
                <a:solidFill>
                  <a:schemeClr val="bg2"/>
                </a:solidFill>
                <a:latin typeface="Arial" pitchFamily="34" charset="0"/>
                <a:cs typeface="Arial" pitchFamily="34" charset="0"/>
              </a:rPr>
              <a:t>1.</a:t>
            </a:r>
            <a:r>
              <a:rPr lang="tr-TR" sz="2000" dirty="0" smtClean="0">
                <a:solidFill>
                  <a:schemeClr val="bg2"/>
                </a:solidFill>
                <a:latin typeface="Arial" pitchFamily="34" charset="0"/>
                <a:cs typeface="Arial" pitchFamily="34" charset="0"/>
              </a:rPr>
              <a:t> </a:t>
            </a:r>
            <a:r>
              <a:rPr lang="tr-TR" sz="2000" b="1" dirty="0" smtClean="0">
                <a:solidFill>
                  <a:schemeClr val="bg2"/>
                </a:solidFill>
                <a:latin typeface="Arial" pitchFamily="34" charset="0"/>
                <a:cs typeface="Arial" pitchFamily="34" charset="0"/>
              </a:rPr>
              <a:t>KENDİNE GÜVEN HİSSİ</a:t>
            </a:r>
            <a:endParaRPr lang="en-US" sz="2000" dirty="0">
              <a:solidFill>
                <a:schemeClr val="bg2"/>
              </a:solidFill>
              <a:latin typeface="Arial" pitchFamily="34" charset="0"/>
              <a:cs typeface="Arial" pitchFamily="34" charset="0"/>
            </a:endParaRPr>
          </a:p>
        </p:txBody>
      </p:sp>
      <p:sp>
        <p:nvSpPr>
          <p:cNvPr id="15" name="Subtitle 2"/>
          <p:cNvSpPr txBox="1">
            <a:spLocks/>
          </p:cNvSpPr>
          <p:nvPr/>
        </p:nvSpPr>
        <p:spPr>
          <a:xfrm>
            <a:off x="228600" y="4876800"/>
            <a:ext cx="8686800" cy="1752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6" name="15 Dikdörtgen"/>
          <p:cNvSpPr/>
          <p:nvPr/>
        </p:nvSpPr>
        <p:spPr>
          <a:xfrm>
            <a:off x="0" y="1066800"/>
            <a:ext cx="9144000" cy="1015663"/>
          </a:xfrm>
          <a:prstGeom prst="rect">
            <a:avLst/>
          </a:prstGeom>
          <a:ln>
            <a:noFill/>
          </a:ln>
          <a:effectLst>
            <a:glow rad="101600">
              <a:schemeClr val="tx1">
                <a:lumMod val="95000"/>
                <a:lumOff val="5000"/>
                <a:alpha val="40000"/>
              </a:schemeClr>
            </a:glow>
          </a:effectLst>
          <a:scene3d>
            <a:camera prst="orthographicFront">
              <a:rot lat="0" lon="0" rev="0"/>
            </a:camera>
            <a:lightRig rig="chilly" dir="t">
              <a:rot lat="0" lon="0" rev="18480000"/>
            </a:lightRig>
          </a:scene3d>
          <a:sp3d prstMaterial="clear">
            <a:bevelT h="63500"/>
          </a:sp3d>
        </p:spPr>
        <p:style>
          <a:lnRef idx="1">
            <a:schemeClr val="accent5"/>
          </a:lnRef>
          <a:fillRef idx="3">
            <a:schemeClr val="accent5"/>
          </a:fillRef>
          <a:effectRef idx="2">
            <a:schemeClr val="accent5"/>
          </a:effectRef>
          <a:fontRef idx="minor">
            <a:schemeClr val="lt1"/>
          </a:fontRef>
        </p:style>
        <p:txBody>
          <a:bodyPr wrap="square">
            <a:spAutoFit/>
          </a:bodyPr>
          <a:lstStyle/>
          <a:p>
            <a:pPr lvl="0" algn="just">
              <a:spcBef>
                <a:spcPct val="20000"/>
              </a:spcBef>
              <a:defRPr/>
            </a:pPr>
            <a:r>
              <a:rPr lang="en-US" sz="2000" b="1" dirty="0" err="1" smtClean="0">
                <a:solidFill>
                  <a:schemeClr val="bg2"/>
                </a:solidFill>
                <a:latin typeface="Arial" pitchFamily="34" charset="0"/>
                <a:cs typeface="Arial" pitchFamily="34" charset="0"/>
              </a:rPr>
              <a:t>Kendine</a:t>
            </a:r>
            <a:r>
              <a:rPr lang="en-US" sz="2000" b="1" dirty="0" smtClean="0">
                <a:solidFill>
                  <a:schemeClr val="bg2"/>
                </a:solidFill>
                <a:latin typeface="Arial" pitchFamily="34" charset="0"/>
                <a:cs typeface="Arial" pitchFamily="34" charset="0"/>
              </a:rPr>
              <a:t> g</a:t>
            </a:r>
            <a:r>
              <a:rPr lang="tr-TR" sz="2000" b="1" dirty="0" smtClean="0">
                <a:solidFill>
                  <a:schemeClr val="bg2"/>
                </a:solidFill>
                <a:latin typeface="Arial" pitchFamily="34" charset="0"/>
                <a:cs typeface="Arial" pitchFamily="34" charset="0"/>
              </a:rPr>
              <a:t>ü</a:t>
            </a:r>
            <a:r>
              <a:rPr lang="en-US" sz="2000" b="1" dirty="0" err="1" smtClean="0">
                <a:solidFill>
                  <a:schemeClr val="bg2"/>
                </a:solidFill>
                <a:latin typeface="Arial" pitchFamily="34" charset="0"/>
                <a:cs typeface="Arial" pitchFamily="34" charset="0"/>
              </a:rPr>
              <a:t>ven</a:t>
            </a:r>
            <a:r>
              <a:rPr lang="en-US" sz="2000" b="1" dirty="0" smtClean="0">
                <a:solidFill>
                  <a:schemeClr val="bg2"/>
                </a:solidFill>
                <a:latin typeface="Arial" pitchFamily="34" charset="0"/>
                <a:cs typeface="Arial" pitchFamily="34" charset="0"/>
              </a:rPr>
              <a:t> </a:t>
            </a:r>
            <a:r>
              <a:rPr lang="en-US" sz="2000" b="1" dirty="0" err="1" smtClean="0">
                <a:solidFill>
                  <a:schemeClr val="bg2"/>
                </a:solidFill>
                <a:latin typeface="Arial" pitchFamily="34" charset="0"/>
                <a:cs typeface="Arial" pitchFamily="34" charset="0"/>
              </a:rPr>
              <a:t>hissi</a:t>
            </a:r>
            <a:r>
              <a:rPr lang="en-US" sz="2000" b="1" dirty="0" smtClean="0">
                <a:solidFill>
                  <a:schemeClr val="bg2"/>
                </a:solidFill>
                <a:latin typeface="Arial" pitchFamily="34" charset="0"/>
                <a:cs typeface="Arial" pitchFamily="34" charset="0"/>
              </a:rPr>
              <a:t>, b</a:t>
            </a:r>
            <a:r>
              <a:rPr lang="tr-TR" sz="2000" b="1" dirty="0" smtClean="0">
                <a:solidFill>
                  <a:schemeClr val="bg2"/>
                </a:solidFill>
                <a:latin typeface="Arial" pitchFamily="34" charset="0"/>
                <a:cs typeface="Arial" pitchFamily="34" charset="0"/>
              </a:rPr>
              <a:t>ir yarış esnasında kayakçının son kapı veya dönüş noktasına kadar rahat olmasını</a:t>
            </a:r>
            <a:r>
              <a:rPr lang="en-US" sz="2000" b="1" dirty="0" smtClean="0">
                <a:solidFill>
                  <a:schemeClr val="bg2"/>
                </a:solidFill>
                <a:latin typeface="Arial" pitchFamily="34" charset="0"/>
                <a:cs typeface="Arial" pitchFamily="34" charset="0"/>
              </a:rPr>
              <a:t>,</a:t>
            </a:r>
            <a:r>
              <a:rPr lang="tr-TR" sz="2000" b="1" dirty="0" smtClean="0">
                <a:solidFill>
                  <a:schemeClr val="bg2"/>
                </a:solidFill>
                <a:latin typeface="Arial" pitchFamily="34" charset="0"/>
                <a:cs typeface="Arial" pitchFamily="34" charset="0"/>
              </a:rPr>
              <a:t> </a:t>
            </a:r>
            <a:r>
              <a:rPr lang="en-US" sz="2000" b="1" dirty="0" err="1" smtClean="0">
                <a:solidFill>
                  <a:schemeClr val="bg2"/>
                </a:solidFill>
                <a:latin typeface="Arial" pitchFamily="34" charset="0"/>
                <a:cs typeface="Arial" pitchFamily="34" charset="0"/>
              </a:rPr>
              <a:t>bu</a:t>
            </a:r>
            <a:r>
              <a:rPr lang="en-US" sz="2000" b="1" dirty="0" smtClean="0">
                <a:solidFill>
                  <a:schemeClr val="bg2"/>
                </a:solidFill>
                <a:latin typeface="Arial" pitchFamily="34" charset="0"/>
                <a:cs typeface="Arial" pitchFamily="34" charset="0"/>
              </a:rPr>
              <a:t> </a:t>
            </a:r>
            <a:r>
              <a:rPr lang="en-US" sz="2000" b="1" dirty="0" err="1" smtClean="0">
                <a:solidFill>
                  <a:schemeClr val="bg2"/>
                </a:solidFill>
                <a:latin typeface="Arial" pitchFamily="34" charset="0"/>
                <a:cs typeface="Arial" pitchFamily="34" charset="0"/>
              </a:rPr>
              <a:t>ise</a:t>
            </a:r>
            <a:r>
              <a:rPr lang="en-US" sz="2000" b="1" dirty="0" smtClean="0">
                <a:solidFill>
                  <a:schemeClr val="bg2"/>
                </a:solidFill>
                <a:latin typeface="Arial" pitchFamily="34" charset="0"/>
                <a:cs typeface="Arial" pitchFamily="34" charset="0"/>
              </a:rPr>
              <a:t> kayak</a:t>
            </a:r>
            <a:r>
              <a:rPr lang="tr-TR" sz="2000" b="1" dirty="0" err="1" smtClean="0">
                <a:solidFill>
                  <a:schemeClr val="bg2"/>
                </a:solidFill>
                <a:latin typeface="Arial" pitchFamily="34" charset="0"/>
                <a:cs typeface="Arial" pitchFamily="34" charset="0"/>
              </a:rPr>
              <a:t>çı</a:t>
            </a:r>
            <a:r>
              <a:rPr lang="en-US" sz="2000" b="1" dirty="0" smtClean="0">
                <a:solidFill>
                  <a:schemeClr val="bg2"/>
                </a:solidFill>
                <a:latin typeface="Arial" pitchFamily="34" charset="0"/>
                <a:cs typeface="Arial" pitchFamily="34" charset="0"/>
              </a:rPr>
              <a:t>n</a:t>
            </a:r>
            <a:r>
              <a:rPr lang="tr-TR" sz="2000" b="1" dirty="0" smtClean="0">
                <a:solidFill>
                  <a:schemeClr val="bg2"/>
                </a:solidFill>
                <a:latin typeface="Arial" pitchFamily="34" charset="0"/>
                <a:cs typeface="Arial" pitchFamily="34" charset="0"/>
              </a:rPr>
              <a:t>ı</a:t>
            </a:r>
            <a:r>
              <a:rPr lang="en-US" sz="2000" b="1" dirty="0" smtClean="0">
                <a:solidFill>
                  <a:schemeClr val="bg2"/>
                </a:solidFill>
                <a:latin typeface="Arial" pitchFamily="34" charset="0"/>
                <a:cs typeface="Arial" pitchFamily="34" charset="0"/>
              </a:rPr>
              <a:t>n d</a:t>
            </a:r>
            <a:r>
              <a:rPr lang="tr-TR" sz="2000" b="1" dirty="0" smtClean="0">
                <a:solidFill>
                  <a:schemeClr val="bg2"/>
                </a:solidFill>
                <a:latin typeface="Arial" pitchFamily="34" charset="0"/>
                <a:cs typeface="Arial" pitchFamily="34" charset="0"/>
              </a:rPr>
              <a:t>aha yüksek bir performansa ulaşmasını sağlar. </a:t>
            </a:r>
          </a:p>
        </p:txBody>
      </p:sp>
      <p:sp>
        <p:nvSpPr>
          <p:cNvPr id="7" name="6 Dikdörtgen"/>
          <p:cNvSpPr/>
          <p:nvPr/>
        </p:nvSpPr>
        <p:spPr>
          <a:xfrm>
            <a:off x="0" y="5534561"/>
            <a:ext cx="9144000" cy="1323439"/>
          </a:xfrm>
          <a:prstGeom prst="rect">
            <a:avLst/>
          </a:prstGeom>
          <a:ln>
            <a:noFill/>
          </a:ln>
          <a:effectLst>
            <a:glow rad="101600">
              <a:schemeClr val="tx1">
                <a:lumMod val="95000"/>
                <a:lumOff val="5000"/>
                <a:alpha val="60000"/>
              </a:schemeClr>
            </a:glo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just">
              <a:spcBef>
                <a:spcPct val="20000"/>
              </a:spcBef>
              <a:defRPr/>
            </a:pPr>
            <a:r>
              <a:rPr lang="tr-TR" sz="2000" dirty="0" smtClean="0">
                <a:latin typeface="Arial" pitchFamily="34" charset="0"/>
                <a:cs typeface="Arial" pitchFamily="34" charset="0"/>
              </a:rPr>
              <a:t>Kendine güveni geliştiren kayakçılar, kayakla ilgili dinamik bir davranış ve çok yönlü olmayı ve aynı zamanda şartlara bağlı olarak agresif ve rahat kayma yeteneğini de elde ederler. Çeşitli ve zor kar şartlarında da ne yapacaklarını uzun süre düşünmeden yerine getirirler.</a:t>
            </a:r>
            <a:endParaRPr lang="en-US" sz="2000" dirty="0" smtClean="0">
              <a:latin typeface="Arial" pitchFamily="34" charset="0"/>
              <a:cs typeface="Arial" pitchFamily="34" charset="0"/>
            </a:endParaRPr>
          </a:p>
        </p:txBody>
      </p:sp>
      <p:pic>
        <p:nvPicPr>
          <p:cNvPr id="8" name="7 Resim" descr="87ı.gif"/>
          <p:cNvPicPr>
            <a:picLocks noChangeAspect="1"/>
          </p:cNvPicPr>
          <p:nvPr/>
        </p:nvPicPr>
        <p:blipFill>
          <a:blip r:embed="rId3" cstate="print"/>
          <a:stretch>
            <a:fillRect/>
          </a:stretch>
        </p:blipFill>
        <p:spPr>
          <a:xfrm>
            <a:off x="6324600" y="3429000"/>
            <a:ext cx="1790700" cy="156165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None/>
            </a:pPr>
            <a:r>
              <a:rPr lang="en-US" sz="1400" dirty="0" smtClean="0"/>
              <a:t>	</a:t>
            </a:r>
            <a:endParaRPr lang="en-US" sz="1400" dirty="0"/>
          </a:p>
        </p:txBody>
      </p:sp>
      <p:pic>
        <p:nvPicPr>
          <p:cNvPr id="4" name="3 Resim" descr="alpine-skier.jpg"/>
          <p:cNvPicPr>
            <a:picLocks noChangeAspect="1"/>
          </p:cNvPicPr>
          <p:nvPr/>
        </p:nvPicPr>
        <p:blipFill>
          <a:blip r:embed="rId3" cstate="print"/>
          <a:srcRect r="7886"/>
          <a:stretch>
            <a:fillRect/>
          </a:stretch>
        </p:blipFill>
        <p:spPr>
          <a:xfrm>
            <a:off x="5791200" y="533401"/>
            <a:ext cx="3352800" cy="6324600"/>
          </a:xfrm>
          <a:prstGeom prst="rect">
            <a:avLst/>
          </a:prstGeom>
        </p:spPr>
      </p:pic>
      <p:sp>
        <p:nvSpPr>
          <p:cNvPr id="5" name="4 Dikdörtgen"/>
          <p:cNvSpPr/>
          <p:nvPr/>
        </p:nvSpPr>
        <p:spPr>
          <a:xfrm>
            <a:off x="0" y="0"/>
            <a:ext cx="914400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tr-TR" sz="2000" b="1" dirty="0" smtClean="0">
                <a:latin typeface="Arial" pitchFamily="34" charset="0"/>
                <a:cs typeface="Arial" pitchFamily="34" charset="0"/>
              </a:rPr>
              <a:t>2.</a:t>
            </a:r>
            <a:r>
              <a:rPr lang="tr-TR" sz="2000" dirty="0" smtClean="0">
                <a:latin typeface="Arial" pitchFamily="34" charset="0"/>
                <a:cs typeface="Arial" pitchFamily="34" charset="0"/>
              </a:rPr>
              <a:t> </a:t>
            </a:r>
            <a:r>
              <a:rPr lang="tr-TR" sz="2000" b="1" dirty="0" smtClean="0">
                <a:latin typeface="Arial" pitchFamily="34" charset="0"/>
                <a:cs typeface="Arial" pitchFamily="34" charset="0"/>
              </a:rPr>
              <a:t>REAKSİYONEL VE İÇGÜDÜSEL KAYMA</a:t>
            </a:r>
            <a:endParaRPr lang="en-US" sz="2000" dirty="0">
              <a:latin typeface="Arial" pitchFamily="34" charset="0"/>
              <a:cs typeface="Arial" pitchFamily="34" charset="0"/>
            </a:endParaRPr>
          </a:p>
        </p:txBody>
      </p:sp>
      <p:sp>
        <p:nvSpPr>
          <p:cNvPr id="6" name="5 Dikdörtgen"/>
          <p:cNvSpPr/>
          <p:nvPr/>
        </p:nvSpPr>
        <p:spPr>
          <a:xfrm>
            <a:off x="0" y="2590800"/>
            <a:ext cx="6096000" cy="1938992"/>
          </a:xfrm>
          <a:prstGeom prst="rect">
            <a:avLst/>
          </a:prstGeom>
        </p:spPr>
        <p:txBody>
          <a:bodyPr wrap="square">
            <a:spAutoFit/>
          </a:bodyPr>
          <a:lstStyle/>
          <a:p>
            <a:endParaRPr lang="tr-TR" sz="2000" dirty="0" smtClean="0"/>
          </a:p>
          <a:p>
            <a:endParaRPr lang="tr-TR" sz="2000" dirty="0" smtClean="0"/>
          </a:p>
          <a:p>
            <a:pPr algn="just"/>
            <a:r>
              <a:rPr lang="tr-TR" sz="2000" dirty="0" smtClean="0">
                <a:latin typeface="Arial" pitchFamily="34" charset="0"/>
                <a:cs typeface="Arial" pitchFamily="34" charset="0"/>
              </a:rPr>
              <a:t>Bu nedenle sizde kayak üzerinde yapacağınız egzersiz ve </a:t>
            </a:r>
            <a:r>
              <a:rPr lang="tr-TR" sz="2000" dirty="0" err="1" smtClean="0">
                <a:latin typeface="Arial" pitchFamily="34" charset="0"/>
                <a:cs typeface="Arial" pitchFamily="34" charset="0"/>
              </a:rPr>
              <a:t>driller</a:t>
            </a:r>
            <a:r>
              <a:rPr lang="tr-TR" sz="2000" dirty="0" smtClean="0">
                <a:latin typeface="Arial" pitchFamily="34" charset="0"/>
                <a:cs typeface="Arial" pitchFamily="34" charset="0"/>
              </a:rPr>
              <a:t> ile </a:t>
            </a:r>
            <a:r>
              <a:rPr lang="tr-TR" sz="2000" dirty="0" err="1" smtClean="0">
                <a:latin typeface="Arial" pitchFamily="34" charset="0"/>
                <a:cs typeface="Arial" pitchFamily="34" charset="0"/>
              </a:rPr>
              <a:t>reaksiyonel</a:t>
            </a:r>
            <a:r>
              <a:rPr lang="tr-TR" sz="2000" dirty="0" smtClean="0">
                <a:latin typeface="Arial" pitchFamily="34" charset="0"/>
                <a:cs typeface="Arial" pitchFamily="34" charset="0"/>
              </a:rPr>
              <a:t> olarak kayak yapmayı öğrenilebilir ve bu</a:t>
            </a:r>
            <a:r>
              <a:rPr lang="en-US" sz="2000" dirty="0" smtClean="0">
                <a:latin typeface="Arial" pitchFamily="34" charset="0"/>
                <a:cs typeface="Arial" pitchFamily="34" charset="0"/>
              </a:rPr>
              <a:t> </a:t>
            </a:r>
            <a:r>
              <a:rPr lang="tr-TR" sz="2000" dirty="0" smtClean="0">
                <a:latin typeface="Arial" pitchFamily="34" charset="0"/>
                <a:cs typeface="Arial" pitchFamily="34" charset="0"/>
              </a:rPr>
              <a:t>da kayak yapılan yeri çok hızlı bir şekilde tanımanızı sağlar. </a:t>
            </a:r>
            <a:endParaRPr lang="en-US" sz="2000" dirty="0">
              <a:latin typeface="Arial" pitchFamily="34" charset="0"/>
              <a:cs typeface="Arial" pitchFamily="34" charset="0"/>
            </a:endParaRPr>
          </a:p>
        </p:txBody>
      </p:sp>
      <p:sp>
        <p:nvSpPr>
          <p:cNvPr id="7" name="6 Dikdörtgen"/>
          <p:cNvSpPr/>
          <p:nvPr/>
        </p:nvSpPr>
        <p:spPr>
          <a:xfrm>
            <a:off x="0" y="609600"/>
            <a:ext cx="9144000" cy="1015663"/>
          </a:xfrm>
          <a:prstGeom prst="rect">
            <a:avLst/>
          </a:prstGeom>
        </p:spPr>
        <p:txBody>
          <a:bodyPr wrap="square">
            <a:spAutoFit/>
          </a:bodyPr>
          <a:lstStyle/>
          <a:p>
            <a:pPr algn="just"/>
            <a:r>
              <a:rPr lang="tr-TR" sz="2000" dirty="0" smtClean="0">
                <a:latin typeface="Arial" pitchFamily="34" charset="0"/>
                <a:cs typeface="Arial" pitchFamily="34" charset="0"/>
              </a:rPr>
              <a:t>Yüksek performans kayakçıları</a:t>
            </a:r>
            <a:r>
              <a:rPr lang="en-US" sz="2000" dirty="0" smtClean="0">
                <a:latin typeface="Arial" pitchFamily="34" charset="0"/>
                <a:cs typeface="Arial" pitchFamily="34" charset="0"/>
              </a:rPr>
              <a:t>,</a:t>
            </a:r>
            <a:r>
              <a:rPr lang="tr-TR" sz="2000" dirty="0" smtClean="0">
                <a:latin typeface="Arial" pitchFamily="34" charset="0"/>
                <a:cs typeface="Arial" pitchFamily="34" charset="0"/>
              </a:rPr>
              <a:t> her hangi bir tepeden aşağı inerken içgüdüsel olarak o bölgenin kendileri için dizayn edildiğini düşünür ve ondan zevk almanın yollarını ararlar. </a:t>
            </a:r>
          </a:p>
        </p:txBody>
      </p:sp>
      <p:pic>
        <p:nvPicPr>
          <p:cNvPr id="8" name="11 Resim" descr="6a00d8341c630a53ef0133f1c59bd6970b-600wi.jpg"/>
          <p:cNvPicPr>
            <a:picLocks noChangeAspect="1"/>
          </p:cNvPicPr>
          <p:nvPr/>
        </p:nvPicPr>
        <p:blipFill>
          <a:blip r:embed="rId4" cstate="print"/>
          <a:stretch>
            <a:fillRect/>
          </a:stretch>
        </p:blipFill>
        <p:spPr>
          <a:xfrm>
            <a:off x="2286000" y="4724400"/>
            <a:ext cx="2049517"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TotalTime>
  <Words>1226</Words>
  <Application>Microsoft Office PowerPoint</Application>
  <PresentationFormat>Ekran Gösterisi (4:3)</PresentationFormat>
  <Paragraphs>192</Paragraphs>
  <Slides>20</Slides>
  <Notes>2</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Office Theme</vt:lpstr>
      <vt:lpstr>Slayt 1</vt:lpstr>
      <vt:lpstr> </vt:lpstr>
      <vt:lpstr>Slayt 3</vt:lpstr>
      <vt:lpstr>Slayt 4</vt:lpstr>
      <vt:lpstr>Slayt 5</vt:lpstr>
      <vt:lpstr>Slayt 6</vt:lpstr>
      <vt:lpstr>Yüksek Performans Kayakçılarının Özellikleri </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KAYAK VE PERFORMANS KAYAKÇILARININ ÖZELLİKLERİ:    Recep Gürsoy*  * Atatürk Üniversitesi, Beden Eğitimi ve Spor Yüksekokulu, Erzurum</dc:title>
  <dc:creator>omer</dc:creator>
  <cp:lastModifiedBy>recep</cp:lastModifiedBy>
  <cp:revision>197</cp:revision>
  <dcterms:created xsi:type="dcterms:W3CDTF">2010-12-19T03:35:55Z</dcterms:created>
  <dcterms:modified xsi:type="dcterms:W3CDTF">2011-01-25T06:08:51Z</dcterms:modified>
</cp:coreProperties>
</file>