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0"/>
  </p:notesMasterIdLst>
  <p:handoutMasterIdLst>
    <p:handoutMasterId r:id="rId21"/>
  </p:handoutMasterIdLst>
  <p:sldIdLst>
    <p:sldId id="256" r:id="rId3"/>
    <p:sldId id="288" r:id="rId4"/>
    <p:sldId id="298" r:id="rId5"/>
    <p:sldId id="301" r:id="rId6"/>
    <p:sldId id="300" r:id="rId7"/>
    <p:sldId id="287" r:id="rId8"/>
    <p:sldId id="313" r:id="rId9"/>
    <p:sldId id="312" r:id="rId10"/>
    <p:sldId id="289" r:id="rId11"/>
    <p:sldId id="290" r:id="rId12"/>
    <p:sldId id="293" r:id="rId13"/>
    <p:sldId id="297" r:id="rId14"/>
    <p:sldId id="306" r:id="rId15"/>
    <p:sldId id="307" r:id="rId16"/>
    <p:sldId id="292" r:id="rId17"/>
    <p:sldId id="308" r:id="rId18"/>
    <p:sldId id="311"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Açık Stil 3 - Vurgu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Açık Stil 2 - Vurgu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15" autoAdjust="0"/>
  </p:normalViewPr>
  <p:slideViewPr>
    <p:cSldViewPr>
      <p:cViewPr>
        <p:scale>
          <a:sx n="51" d="100"/>
          <a:sy n="51" d="100"/>
        </p:scale>
        <p:origin x="-10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204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al__ma_Sayfas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al__ma_Sayfas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_al__ma_Sayfas_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__al__ma_Sayfas_4.xlsx"/><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__al__ma_Sayfas_5.xlsx"/><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__al__ma_Sayfas_6.xlsx"/><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_al__ma_Sayfas_7.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Office_Excel__al__ma_Sayfas_8.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clustered"/>
        <c:ser>
          <c:idx val="0"/>
          <c:order val="0"/>
          <c:tx>
            <c:strRef>
              <c:f>Sheet1!$B$2</c:f>
              <c:strCache>
                <c:ptCount val="1"/>
                <c:pt idx="0">
                  <c:v>USA</c:v>
                </c:pt>
              </c:strCache>
            </c:strRef>
          </c:tx>
          <c:cat>
            <c:strRef>
              <c:f>Sheet1!$A$3:$A$5</c:f>
              <c:strCache>
                <c:ptCount val="3"/>
                <c:pt idx="0">
                  <c:v>female</c:v>
                </c:pt>
                <c:pt idx="1">
                  <c:v>male</c:v>
                </c:pt>
                <c:pt idx="2">
                  <c:v>TOTAL</c:v>
                </c:pt>
              </c:strCache>
            </c:strRef>
          </c:cat>
          <c:val>
            <c:numRef>
              <c:f>Sheet1!$B$3:$B$5</c:f>
              <c:numCache>
                <c:formatCode>General</c:formatCode>
                <c:ptCount val="3"/>
                <c:pt idx="0">
                  <c:v>51.4</c:v>
                </c:pt>
                <c:pt idx="1">
                  <c:v>67.900000000000006</c:v>
                </c:pt>
                <c:pt idx="2">
                  <c:v>58</c:v>
                </c:pt>
              </c:numCache>
            </c:numRef>
          </c:val>
        </c:ser>
        <c:ser>
          <c:idx val="1"/>
          <c:order val="1"/>
          <c:tx>
            <c:strRef>
              <c:f>Sheet1!$C$2</c:f>
              <c:strCache>
                <c:ptCount val="1"/>
                <c:pt idx="0">
                  <c:v>COS</c:v>
                </c:pt>
              </c:strCache>
            </c:strRef>
          </c:tx>
          <c:cat>
            <c:strRef>
              <c:f>Sheet1!$A$3:$A$5</c:f>
              <c:strCache>
                <c:ptCount val="3"/>
                <c:pt idx="0">
                  <c:v>female</c:v>
                </c:pt>
                <c:pt idx="1">
                  <c:v>male</c:v>
                </c:pt>
                <c:pt idx="2">
                  <c:v>TOTAL</c:v>
                </c:pt>
              </c:strCache>
            </c:strRef>
          </c:cat>
          <c:val>
            <c:numRef>
              <c:f>Sheet1!$C$3:$C$5</c:f>
              <c:numCache>
                <c:formatCode>General</c:formatCode>
                <c:ptCount val="3"/>
                <c:pt idx="0">
                  <c:v>26.7</c:v>
                </c:pt>
                <c:pt idx="1">
                  <c:v>34.700000000000003</c:v>
                </c:pt>
                <c:pt idx="2">
                  <c:v>30</c:v>
                </c:pt>
              </c:numCache>
            </c:numRef>
          </c:val>
        </c:ser>
        <c:ser>
          <c:idx val="2"/>
          <c:order val="2"/>
          <c:tx>
            <c:strRef>
              <c:f>Sheet1!$D$2</c:f>
              <c:strCache>
                <c:ptCount val="1"/>
                <c:pt idx="0">
                  <c:v>IND</c:v>
                </c:pt>
              </c:strCache>
            </c:strRef>
          </c:tx>
          <c:cat>
            <c:strRef>
              <c:f>Sheet1!$A$3:$A$5</c:f>
              <c:strCache>
                <c:ptCount val="3"/>
                <c:pt idx="0">
                  <c:v>female</c:v>
                </c:pt>
                <c:pt idx="1">
                  <c:v>male</c:v>
                </c:pt>
                <c:pt idx="2">
                  <c:v>TOTAL</c:v>
                </c:pt>
              </c:strCache>
            </c:strRef>
          </c:cat>
          <c:val>
            <c:numRef>
              <c:f>Sheet1!$D$3:$D$5</c:f>
              <c:numCache>
                <c:formatCode>General</c:formatCode>
                <c:ptCount val="3"/>
                <c:pt idx="0">
                  <c:v>22</c:v>
                </c:pt>
                <c:pt idx="1">
                  <c:v>27.1</c:v>
                </c:pt>
                <c:pt idx="2">
                  <c:v>25.4</c:v>
                </c:pt>
              </c:numCache>
            </c:numRef>
          </c:val>
        </c:ser>
        <c:ser>
          <c:idx val="3"/>
          <c:order val="3"/>
          <c:tx>
            <c:strRef>
              <c:f>Sheet1!$E$2</c:f>
              <c:strCache>
                <c:ptCount val="1"/>
                <c:pt idx="0">
                  <c:v>KOR</c:v>
                </c:pt>
              </c:strCache>
            </c:strRef>
          </c:tx>
          <c:cat>
            <c:strRef>
              <c:f>Sheet1!$A$3:$A$5</c:f>
              <c:strCache>
                <c:ptCount val="3"/>
                <c:pt idx="0">
                  <c:v>female</c:v>
                </c:pt>
                <c:pt idx="1">
                  <c:v>male</c:v>
                </c:pt>
                <c:pt idx="2">
                  <c:v>TOTAL</c:v>
                </c:pt>
              </c:strCache>
            </c:strRef>
          </c:cat>
          <c:val>
            <c:numRef>
              <c:f>Sheet1!$E$3:$E$5</c:f>
              <c:numCache>
                <c:formatCode>General</c:formatCode>
                <c:ptCount val="3"/>
                <c:pt idx="0">
                  <c:v>13.6</c:v>
                </c:pt>
                <c:pt idx="1">
                  <c:v>32.5</c:v>
                </c:pt>
                <c:pt idx="2">
                  <c:v>23</c:v>
                </c:pt>
              </c:numCache>
            </c:numRef>
          </c:val>
        </c:ser>
        <c:ser>
          <c:idx val="4"/>
          <c:order val="4"/>
          <c:tx>
            <c:strRef>
              <c:f>Sheet1!$F$2</c:f>
              <c:strCache>
                <c:ptCount val="1"/>
                <c:pt idx="0">
                  <c:v>TUR</c:v>
                </c:pt>
              </c:strCache>
            </c:strRef>
          </c:tx>
          <c:cat>
            <c:strRef>
              <c:f>Sheet1!$A$3:$A$5</c:f>
              <c:strCache>
                <c:ptCount val="3"/>
                <c:pt idx="0">
                  <c:v>female</c:v>
                </c:pt>
                <c:pt idx="1">
                  <c:v>male</c:v>
                </c:pt>
                <c:pt idx="2">
                  <c:v>TOTAL</c:v>
                </c:pt>
              </c:strCache>
            </c:strRef>
          </c:cat>
          <c:val>
            <c:numRef>
              <c:f>Sheet1!$F$3:$F$5</c:f>
              <c:numCache>
                <c:formatCode>General</c:formatCode>
                <c:ptCount val="3"/>
                <c:pt idx="0">
                  <c:v>44</c:v>
                </c:pt>
                <c:pt idx="1">
                  <c:v>63.4</c:v>
                </c:pt>
                <c:pt idx="2">
                  <c:v>53.6</c:v>
                </c:pt>
              </c:numCache>
            </c:numRef>
          </c:val>
        </c:ser>
        <c:axId val="77419648"/>
        <c:axId val="77421184"/>
      </c:barChart>
      <c:catAx>
        <c:axId val="77419648"/>
        <c:scaling>
          <c:orientation val="minMax"/>
        </c:scaling>
        <c:axPos val="b"/>
        <c:tickLblPos val="nextTo"/>
        <c:crossAx val="77421184"/>
        <c:crosses val="autoZero"/>
        <c:auto val="1"/>
        <c:lblAlgn val="ctr"/>
        <c:lblOffset val="100"/>
      </c:catAx>
      <c:valAx>
        <c:axId val="77421184"/>
        <c:scaling>
          <c:orientation val="minMax"/>
        </c:scaling>
        <c:axPos val="l"/>
        <c:majorGridlines/>
        <c:numFmt formatCode="General" sourceLinked="1"/>
        <c:tickLblPos val="nextTo"/>
        <c:crossAx val="77419648"/>
        <c:crosses val="autoZero"/>
        <c:crossBetween val="between"/>
      </c:valAx>
    </c:plotArea>
    <c:legend>
      <c:legendPos val="r"/>
      <c:layout/>
    </c:legend>
    <c:plotVisOnly val="1"/>
  </c:chart>
  <c:txPr>
    <a:bodyPr/>
    <a:lstStyle/>
    <a:p>
      <a:pPr>
        <a:defRPr sz="1800"/>
      </a:pPr>
      <a:endParaRPr lang="tr-T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clustered"/>
        <c:ser>
          <c:idx val="0"/>
          <c:order val="0"/>
          <c:tx>
            <c:strRef>
              <c:f>Sheet1!$B$1</c:f>
              <c:strCache>
                <c:ptCount val="1"/>
                <c:pt idx="0">
                  <c:v>USA</c:v>
                </c:pt>
              </c:strCache>
            </c:strRef>
          </c:tx>
          <c:cat>
            <c:strRef>
              <c:f>Sheet1!$A$2:$A$4</c:f>
              <c:strCache>
                <c:ptCount val="3"/>
                <c:pt idx="0">
                  <c:v>FEMALE</c:v>
                </c:pt>
                <c:pt idx="1">
                  <c:v>MALE</c:v>
                </c:pt>
                <c:pt idx="2">
                  <c:v>TOTAL</c:v>
                </c:pt>
              </c:strCache>
            </c:strRef>
          </c:cat>
          <c:val>
            <c:numRef>
              <c:f>Sheet1!$B$2:$B$4</c:f>
              <c:numCache>
                <c:formatCode>General</c:formatCode>
                <c:ptCount val="3"/>
                <c:pt idx="0">
                  <c:v>39.700000000000003</c:v>
                </c:pt>
                <c:pt idx="1">
                  <c:v>34.800000000000004</c:v>
                </c:pt>
                <c:pt idx="2">
                  <c:v>37.700000000000003</c:v>
                </c:pt>
              </c:numCache>
            </c:numRef>
          </c:val>
        </c:ser>
        <c:ser>
          <c:idx val="1"/>
          <c:order val="1"/>
          <c:tx>
            <c:strRef>
              <c:f>Sheet1!$C$1</c:f>
              <c:strCache>
                <c:ptCount val="1"/>
                <c:pt idx="0">
                  <c:v>COS</c:v>
                </c:pt>
              </c:strCache>
            </c:strRef>
          </c:tx>
          <c:cat>
            <c:strRef>
              <c:f>Sheet1!$A$2:$A$4</c:f>
              <c:strCache>
                <c:ptCount val="3"/>
                <c:pt idx="0">
                  <c:v>FEMALE</c:v>
                </c:pt>
                <c:pt idx="1">
                  <c:v>MALE</c:v>
                </c:pt>
                <c:pt idx="2">
                  <c:v>TOTAL</c:v>
                </c:pt>
              </c:strCache>
            </c:strRef>
          </c:cat>
          <c:val>
            <c:numRef>
              <c:f>Sheet1!$C$2:$C$4</c:f>
              <c:numCache>
                <c:formatCode>General</c:formatCode>
                <c:ptCount val="3"/>
                <c:pt idx="0">
                  <c:v>18.399999999999999</c:v>
                </c:pt>
                <c:pt idx="1">
                  <c:v>19.3</c:v>
                </c:pt>
                <c:pt idx="2">
                  <c:v>18.8</c:v>
                </c:pt>
              </c:numCache>
            </c:numRef>
          </c:val>
        </c:ser>
        <c:ser>
          <c:idx val="2"/>
          <c:order val="2"/>
          <c:tx>
            <c:strRef>
              <c:f>Sheet1!$D$1</c:f>
              <c:strCache>
                <c:ptCount val="1"/>
                <c:pt idx="0">
                  <c:v>IND</c:v>
                </c:pt>
              </c:strCache>
            </c:strRef>
          </c:tx>
          <c:cat>
            <c:strRef>
              <c:f>Sheet1!$A$2:$A$4</c:f>
              <c:strCache>
                <c:ptCount val="3"/>
                <c:pt idx="0">
                  <c:v>FEMALE</c:v>
                </c:pt>
                <c:pt idx="1">
                  <c:v>MALE</c:v>
                </c:pt>
                <c:pt idx="2">
                  <c:v>TOTAL</c:v>
                </c:pt>
              </c:strCache>
            </c:strRef>
          </c:cat>
          <c:val>
            <c:numRef>
              <c:f>Sheet1!$D$2:$D$4</c:f>
              <c:numCache>
                <c:formatCode>General</c:formatCode>
                <c:ptCount val="3"/>
                <c:pt idx="0">
                  <c:v>15.9</c:v>
                </c:pt>
                <c:pt idx="1">
                  <c:v>17.7</c:v>
                </c:pt>
                <c:pt idx="2">
                  <c:v>17.100000000000001</c:v>
                </c:pt>
              </c:numCache>
            </c:numRef>
          </c:val>
        </c:ser>
        <c:ser>
          <c:idx val="3"/>
          <c:order val="3"/>
          <c:tx>
            <c:strRef>
              <c:f>Sheet1!$E$1</c:f>
              <c:strCache>
                <c:ptCount val="1"/>
                <c:pt idx="0">
                  <c:v>KOR</c:v>
                </c:pt>
              </c:strCache>
            </c:strRef>
          </c:tx>
          <c:cat>
            <c:strRef>
              <c:f>Sheet1!$A$2:$A$4</c:f>
              <c:strCache>
                <c:ptCount val="3"/>
                <c:pt idx="0">
                  <c:v>FEMALE</c:v>
                </c:pt>
                <c:pt idx="1">
                  <c:v>MALE</c:v>
                </c:pt>
                <c:pt idx="2">
                  <c:v>TOTAL</c:v>
                </c:pt>
              </c:strCache>
            </c:strRef>
          </c:cat>
          <c:val>
            <c:numRef>
              <c:f>Sheet1!$E$2:$E$4</c:f>
              <c:numCache>
                <c:formatCode>General</c:formatCode>
                <c:ptCount val="3"/>
                <c:pt idx="0">
                  <c:v>18</c:v>
                </c:pt>
                <c:pt idx="1">
                  <c:v>25.5</c:v>
                </c:pt>
                <c:pt idx="2">
                  <c:v>21.7</c:v>
                </c:pt>
              </c:numCache>
            </c:numRef>
          </c:val>
        </c:ser>
        <c:ser>
          <c:idx val="4"/>
          <c:order val="4"/>
          <c:tx>
            <c:strRef>
              <c:f>Sheet1!$F$1</c:f>
              <c:strCache>
                <c:ptCount val="1"/>
                <c:pt idx="0">
                  <c:v>TUR</c:v>
                </c:pt>
              </c:strCache>
            </c:strRef>
          </c:tx>
          <c:cat>
            <c:strRef>
              <c:f>Sheet1!$A$2:$A$4</c:f>
              <c:strCache>
                <c:ptCount val="3"/>
                <c:pt idx="0">
                  <c:v>FEMALE</c:v>
                </c:pt>
                <c:pt idx="1">
                  <c:v>MALE</c:v>
                </c:pt>
                <c:pt idx="2">
                  <c:v>TOTAL</c:v>
                </c:pt>
              </c:strCache>
            </c:strRef>
          </c:cat>
          <c:val>
            <c:numRef>
              <c:f>Sheet1!$F$2:$F$4</c:f>
              <c:numCache>
                <c:formatCode>General</c:formatCode>
                <c:ptCount val="3"/>
                <c:pt idx="0">
                  <c:v>20.7</c:v>
                </c:pt>
                <c:pt idx="1">
                  <c:v>29.1</c:v>
                </c:pt>
                <c:pt idx="2">
                  <c:v>24.9</c:v>
                </c:pt>
              </c:numCache>
            </c:numRef>
          </c:val>
        </c:ser>
        <c:axId val="77460992"/>
        <c:axId val="77462528"/>
      </c:barChart>
      <c:catAx>
        <c:axId val="77460992"/>
        <c:scaling>
          <c:orientation val="minMax"/>
        </c:scaling>
        <c:axPos val="b"/>
        <c:tickLblPos val="nextTo"/>
        <c:crossAx val="77462528"/>
        <c:crosses val="autoZero"/>
        <c:auto val="1"/>
        <c:lblAlgn val="ctr"/>
        <c:lblOffset val="100"/>
      </c:catAx>
      <c:valAx>
        <c:axId val="77462528"/>
        <c:scaling>
          <c:orientation val="minMax"/>
        </c:scaling>
        <c:axPos val="l"/>
        <c:majorGridlines/>
        <c:numFmt formatCode="General" sourceLinked="1"/>
        <c:tickLblPos val="nextTo"/>
        <c:crossAx val="77460992"/>
        <c:crosses val="autoZero"/>
        <c:crossBetween val="between"/>
      </c:valAx>
    </c:plotArea>
    <c:legend>
      <c:legendPos val="r"/>
      <c:layout/>
    </c:legend>
    <c:plotVisOnly val="1"/>
  </c:chart>
  <c:txPr>
    <a:bodyPr/>
    <a:lstStyle/>
    <a:p>
      <a:pPr>
        <a:defRPr sz="1800"/>
      </a:pPr>
      <a:endParaRPr lang="tr-T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tr-TR"/>
  <c:chart>
    <c:plotArea>
      <c:layout/>
      <c:barChart>
        <c:barDir val="col"/>
        <c:grouping val="clustered"/>
        <c:ser>
          <c:idx val="0"/>
          <c:order val="0"/>
          <c:tx>
            <c:strRef>
              <c:f>Sheet1!$B$1</c:f>
              <c:strCache>
                <c:ptCount val="1"/>
                <c:pt idx="0">
                  <c:v>USA</c:v>
                </c:pt>
              </c:strCache>
            </c:strRef>
          </c:tx>
          <c:cat>
            <c:strRef>
              <c:f>Sheet1!$A$2:$A$3</c:f>
              <c:strCache>
                <c:ptCount val="2"/>
                <c:pt idx="0">
                  <c:v>NON SMOKER</c:v>
                </c:pt>
                <c:pt idx="1">
                  <c:v>SMOKER</c:v>
                </c:pt>
              </c:strCache>
            </c:strRef>
          </c:cat>
          <c:val>
            <c:numRef>
              <c:f>Sheet1!$B$2:$B$3</c:f>
              <c:numCache>
                <c:formatCode>General</c:formatCode>
                <c:ptCount val="2"/>
                <c:pt idx="0">
                  <c:v>61.2</c:v>
                </c:pt>
                <c:pt idx="1">
                  <c:v>45.8</c:v>
                </c:pt>
              </c:numCache>
            </c:numRef>
          </c:val>
        </c:ser>
        <c:ser>
          <c:idx val="1"/>
          <c:order val="1"/>
          <c:tx>
            <c:strRef>
              <c:f>Sheet1!$C$1</c:f>
              <c:strCache>
                <c:ptCount val="1"/>
                <c:pt idx="0">
                  <c:v>COR</c:v>
                </c:pt>
              </c:strCache>
            </c:strRef>
          </c:tx>
          <c:cat>
            <c:strRef>
              <c:f>Sheet1!$A$2:$A$3</c:f>
              <c:strCache>
                <c:ptCount val="2"/>
                <c:pt idx="0">
                  <c:v>NON SMOKER</c:v>
                </c:pt>
                <c:pt idx="1">
                  <c:v>SMOKER</c:v>
                </c:pt>
              </c:strCache>
            </c:strRef>
          </c:cat>
          <c:val>
            <c:numRef>
              <c:f>Sheet1!$C$2:$C$3</c:f>
              <c:numCache>
                <c:formatCode>General</c:formatCode>
                <c:ptCount val="2"/>
                <c:pt idx="0">
                  <c:v>30.2</c:v>
                </c:pt>
                <c:pt idx="1">
                  <c:v>28.5</c:v>
                </c:pt>
              </c:numCache>
            </c:numRef>
          </c:val>
        </c:ser>
        <c:ser>
          <c:idx val="2"/>
          <c:order val="2"/>
          <c:tx>
            <c:strRef>
              <c:f>Sheet1!$D$1</c:f>
              <c:strCache>
                <c:ptCount val="1"/>
                <c:pt idx="0">
                  <c:v>IND</c:v>
                </c:pt>
              </c:strCache>
            </c:strRef>
          </c:tx>
          <c:cat>
            <c:strRef>
              <c:f>Sheet1!$A$2:$A$3</c:f>
              <c:strCache>
                <c:ptCount val="2"/>
                <c:pt idx="0">
                  <c:v>NON SMOKER</c:v>
                </c:pt>
                <c:pt idx="1">
                  <c:v>SMOKER</c:v>
                </c:pt>
              </c:strCache>
            </c:strRef>
          </c:cat>
          <c:val>
            <c:numRef>
              <c:f>Sheet1!$D$2:$D$3</c:f>
              <c:numCache>
                <c:formatCode>General</c:formatCode>
                <c:ptCount val="2"/>
                <c:pt idx="0">
                  <c:v>24.9</c:v>
                </c:pt>
                <c:pt idx="1">
                  <c:v>27.3</c:v>
                </c:pt>
              </c:numCache>
            </c:numRef>
          </c:val>
        </c:ser>
        <c:ser>
          <c:idx val="3"/>
          <c:order val="3"/>
          <c:tx>
            <c:strRef>
              <c:f>Sheet1!$E$1</c:f>
              <c:strCache>
                <c:ptCount val="1"/>
                <c:pt idx="0">
                  <c:v>KOR</c:v>
                </c:pt>
              </c:strCache>
            </c:strRef>
          </c:tx>
          <c:cat>
            <c:strRef>
              <c:f>Sheet1!$A$2:$A$3</c:f>
              <c:strCache>
                <c:ptCount val="2"/>
                <c:pt idx="0">
                  <c:v>NON SMOKER</c:v>
                </c:pt>
                <c:pt idx="1">
                  <c:v>SMOKER</c:v>
                </c:pt>
              </c:strCache>
            </c:strRef>
          </c:cat>
          <c:val>
            <c:numRef>
              <c:f>Sheet1!$E$2:$E$3</c:f>
              <c:numCache>
                <c:formatCode>General</c:formatCode>
                <c:ptCount val="2"/>
                <c:pt idx="0">
                  <c:v>22</c:v>
                </c:pt>
                <c:pt idx="1">
                  <c:v>26.5</c:v>
                </c:pt>
              </c:numCache>
            </c:numRef>
          </c:val>
        </c:ser>
        <c:ser>
          <c:idx val="4"/>
          <c:order val="4"/>
          <c:tx>
            <c:strRef>
              <c:f>Sheet1!$F$1</c:f>
              <c:strCache>
                <c:ptCount val="1"/>
                <c:pt idx="0">
                  <c:v>TUR</c:v>
                </c:pt>
              </c:strCache>
            </c:strRef>
          </c:tx>
          <c:cat>
            <c:strRef>
              <c:f>Sheet1!$A$2:$A$3</c:f>
              <c:strCache>
                <c:ptCount val="2"/>
                <c:pt idx="0">
                  <c:v>NON SMOKER</c:v>
                </c:pt>
                <c:pt idx="1">
                  <c:v>SMOKER</c:v>
                </c:pt>
              </c:strCache>
            </c:strRef>
          </c:cat>
          <c:val>
            <c:numRef>
              <c:f>Sheet1!$F$2:$F$3</c:f>
              <c:numCache>
                <c:formatCode>General</c:formatCode>
                <c:ptCount val="2"/>
                <c:pt idx="0">
                  <c:v>53.5</c:v>
                </c:pt>
                <c:pt idx="1">
                  <c:v>24.4</c:v>
                </c:pt>
              </c:numCache>
            </c:numRef>
          </c:val>
        </c:ser>
        <c:axId val="61425536"/>
        <c:axId val="61427072"/>
      </c:barChart>
      <c:catAx>
        <c:axId val="61425536"/>
        <c:scaling>
          <c:orientation val="minMax"/>
        </c:scaling>
        <c:axPos val="b"/>
        <c:tickLblPos val="nextTo"/>
        <c:crossAx val="61427072"/>
        <c:crosses val="autoZero"/>
        <c:auto val="1"/>
        <c:lblAlgn val="ctr"/>
        <c:lblOffset val="100"/>
      </c:catAx>
      <c:valAx>
        <c:axId val="61427072"/>
        <c:scaling>
          <c:orientation val="minMax"/>
        </c:scaling>
        <c:axPos val="l"/>
        <c:majorGridlines/>
        <c:numFmt formatCode="General" sourceLinked="1"/>
        <c:tickLblPos val="nextTo"/>
        <c:crossAx val="61425536"/>
        <c:crosses val="autoZero"/>
        <c:crossBetween val="between"/>
      </c:valAx>
    </c:plotArea>
    <c:legend>
      <c:legendPos val="r"/>
      <c:layout/>
    </c:legend>
    <c:plotVisOnly val="1"/>
  </c:chart>
  <c:txPr>
    <a:bodyPr/>
    <a:lstStyle/>
    <a:p>
      <a:pPr>
        <a:defRPr sz="1800"/>
      </a:pPr>
      <a:endParaRPr lang="tr-T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tr-TR"/>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c:f>
              <c:strCache>
                <c:ptCount val="1"/>
                <c:pt idx="0">
                  <c:v>USA</c:v>
                </c:pt>
              </c:strCache>
            </c:strRef>
          </c:tx>
          <c:cat>
            <c:strRef>
              <c:f>Sheet1!$A$2:$A$3</c:f>
              <c:strCache>
                <c:ptCount val="2"/>
                <c:pt idx="0">
                  <c:v>NONE</c:v>
                </c:pt>
                <c:pt idx="1">
                  <c:v>≥ONCE</c:v>
                </c:pt>
              </c:strCache>
            </c:strRef>
          </c:cat>
          <c:val>
            <c:numRef>
              <c:f>Sheet1!$B$2:$B$3</c:f>
              <c:numCache>
                <c:formatCode>General</c:formatCode>
                <c:ptCount val="2"/>
                <c:pt idx="0">
                  <c:v>56.7</c:v>
                </c:pt>
                <c:pt idx="1">
                  <c:v>58.6</c:v>
                </c:pt>
              </c:numCache>
            </c:numRef>
          </c:val>
        </c:ser>
        <c:ser>
          <c:idx val="1"/>
          <c:order val="1"/>
          <c:tx>
            <c:strRef>
              <c:f>Sheet1!$C$1</c:f>
              <c:strCache>
                <c:ptCount val="1"/>
                <c:pt idx="0">
                  <c:v>COR</c:v>
                </c:pt>
              </c:strCache>
            </c:strRef>
          </c:tx>
          <c:cat>
            <c:strRef>
              <c:f>Sheet1!$A$2:$A$3</c:f>
              <c:strCache>
                <c:ptCount val="2"/>
                <c:pt idx="0">
                  <c:v>NONE</c:v>
                </c:pt>
                <c:pt idx="1">
                  <c:v>≥ONCE</c:v>
                </c:pt>
              </c:strCache>
            </c:strRef>
          </c:cat>
          <c:val>
            <c:numRef>
              <c:f>Sheet1!$C$2:$C$3</c:f>
              <c:numCache>
                <c:formatCode>General</c:formatCode>
                <c:ptCount val="2"/>
                <c:pt idx="0">
                  <c:v>27.8</c:v>
                </c:pt>
                <c:pt idx="1">
                  <c:v>35.4</c:v>
                </c:pt>
              </c:numCache>
            </c:numRef>
          </c:val>
        </c:ser>
        <c:ser>
          <c:idx val="2"/>
          <c:order val="2"/>
          <c:tx>
            <c:strRef>
              <c:f>Sheet1!$D$1</c:f>
              <c:strCache>
                <c:ptCount val="1"/>
                <c:pt idx="0">
                  <c:v>IND</c:v>
                </c:pt>
              </c:strCache>
            </c:strRef>
          </c:tx>
          <c:cat>
            <c:strRef>
              <c:f>Sheet1!$A$2:$A$3</c:f>
              <c:strCache>
                <c:ptCount val="2"/>
                <c:pt idx="0">
                  <c:v>NONE</c:v>
                </c:pt>
                <c:pt idx="1">
                  <c:v>≥ONCE</c:v>
                </c:pt>
              </c:strCache>
            </c:strRef>
          </c:cat>
          <c:val>
            <c:numRef>
              <c:f>Sheet1!$D$2:$D$3</c:f>
              <c:numCache>
                <c:formatCode>General</c:formatCode>
                <c:ptCount val="2"/>
                <c:pt idx="0">
                  <c:v>25.2</c:v>
                </c:pt>
                <c:pt idx="1">
                  <c:v>26.4</c:v>
                </c:pt>
              </c:numCache>
            </c:numRef>
          </c:val>
        </c:ser>
        <c:ser>
          <c:idx val="3"/>
          <c:order val="3"/>
          <c:tx>
            <c:strRef>
              <c:f>Sheet1!$E$1</c:f>
              <c:strCache>
                <c:ptCount val="1"/>
                <c:pt idx="0">
                  <c:v>KOR</c:v>
                </c:pt>
              </c:strCache>
            </c:strRef>
          </c:tx>
          <c:cat>
            <c:strRef>
              <c:f>Sheet1!$A$2:$A$3</c:f>
              <c:strCache>
                <c:ptCount val="2"/>
                <c:pt idx="0">
                  <c:v>NONE</c:v>
                </c:pt>
                <c:pt idx="1">
                  <c:v>≥ONCE</c:v>
                </c:pt>
              </c:strCache>
            </c:strRef>
          </c:cat>
          <c:val>
            <c:numRef>
              <c:f>Sheet1!$E$2:$E$3</c:f>
              <c:numCache>
                <c:formatCode>General</c:formatCode>
                <c:ptCount val="2"/>
                <c:pt idx="0">
                  <c:v>18.7</c:v>
                </c:pt>
                <c:pt idx="1">
                  <c:v>25.3</c:v>
                </c:pt>
              </c:numCache>
            </c:numRef>
          </c:val>
        </c:ser>
        <c:ser>
          <c:idx val="4"/>
          <c:order val="4"/>
          <c:tx>
            <c:strRef>
              <c:f>Sheet1!$F$1</c:f>
              <c:strCache>
                <c:ptCount val="1"/>
                <c:pt idx="0">
                  <c:v>TUR</c:v>
                </c:pt>
              </c:strCache>
            </c:strRef>
          </c:tx>
          <c:cat>
            <c:strRef>
              <c:f>Sheet1!$A$2:$A$3</c:f>
              <c:strCache>
                <c:ptCount val="2"/>
                <c:pt idx="0">
                  <c:v>NONE</c:v>
                </c:pt>
                <c:pt idx="1">
                  <c:v>≥ONCE</c:v>
                </c:pt>
              </c:strCache>
            </c:strRef>
          </c:cat>
          <c:val>
            <c:numRef>
              <c:f>Sheet1!$F$2:$F$3</c:f>
              <c:numCache>
                <c:formatCode>General</c:formatCode>
                <c:ptCount val="2"/>
                <c:pt idx="0">
                  <c:v>50.9</c:v>
                </c:pt>
                <c:pt idx="1">
                  <c:v>19.600000000000001</c:v>
                </c:pt>
              </c:numCache>
            </c:numRef>
          </c:val>
        </c:ser>
        <c:axId val="61762176"/>
        <c:axId val="61780352"/>
      </c:barChart>
      <c:catAx>
        <c:axId val="61762176"/>
        <c:scaling>
          <c:orientation val="minMax"/>
        </c:scaling>
        <c:axPos val="b"/>
        <c:tickLblPos val="nextTo"/>
        <c:crossAx val="61780352"/>
        <c:crosses val="autoZero"/>
        <c:auto val="1"/>
        <c:lblAlgn val="ctr"/>
        <c:lblOffset val="100"/>
      </c:catAx>
      <c:valAx>
        <c:axId val="61780352"/>
        <c:scaling>
          <c:orientation val="minMax"/>
        </c:scaling>
        <c:axPos val="l"/>
        <c:majorGridlines/>
        <c:numFmt formatCode="General" sourceLinked="1"/>
        <c:tickLblPos val="nextTo"/>
        <c:crossAx val="61762176"/>
        <c:crosses val="autoZero"/>
        <c:crossBetween val="between"/>
      </c:valAx>
    </c:plotArea>
    <c:legend>
      <c:legendPos val="r"/>
      <c:layout/>
    </c:legend>
    <c:plotVisOnly val="1"/>
  </c:chart>
  <c:txPr>
    <a:bodyPr/>
    <a:lstStyle/>
    <a:p>
      <a:pPr>
        <a:defRPr sz="1800"/>
      </a:pPr>
      <a:endParaRPr lang="tr-TR"/>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tr-TR"/>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c:f>
              <c:strCache>
                <c:ptCount val="1"/>
                <c:pt idx="0">
                  <c:v>USA</c:v>
                </c:pt>
              </c:strCache>
            </c:strRef>
          </c:tx>
          <c:cat>
            <c:strRef>
              <c:f>Sheet1!$A$2:$A$5</c:f>
              <c:strCache>
                <c:ptCount val="4"/>
                <c:pt idx="0">
                  <c:v>≥2 times</c:v>
                </c:pt>
                <c:pt idx="1">
                  <c:v>once  a day</c:v>
                </c:pt>
                <c:pt idx="2">
                  <c:v>1-6 times per week</c:v>
                </c:pt>
                <c:pt idx="3">
                  <c:v>did not eat</c:v>
                </c:pt>
              </c:strCache>
            </c:strRef>
          </c:cat>
          <c:val>
            <c:numRef>
              <c:f>Sheet1!$B$2:$B$5</c:f>
              <c:numCache>
                <c:formatCode>General</c:formatCode>
                <c:ptCount val="4"/>
                <c:pt idx="0">
                  <c:v>74</c:v>
                </c:pt>
                <c:pt idx="1">
                  <c:v>61.8</c:v>
                </c:pt>
                <c:pt idx="2">
                  <c:v>49.6</c:v>
                </c:pt>
                <c:pt idx="3">
                  <c:v>45</c:v>
                </c:pt>
              </c:numCache>
            </c:numRef>
          </c:val>
        </c:ser>
        <c:ser>
          <c:idx val="1"/>
          <c:order val="1"/>
          <c:tx>
            <c:strRef>
              <c:f>Sheet1!$C$1</c:f>
              <c:strCache>
                <c:ptCount val="1"/>
                <c:pt idx="0">
                  <c:v>COR</c:v>
                </c:pt>
              </c:strCache>
            </c:strRef>
          </c:tx>
          <c:cat>
            <c:strRef>
              <c:f>Sheet1!$A$2:$A$5</c:f>
              <c:strCache>
                <c:ptCount val="4"/>
                <c:pt idx="0">
                  <c:v>≥2 times</c:v>
                </c:pt>
                <c:pt idx="1">
                  <c:v>once  a day</c:v>
                </c:pt>
                <c:pt idx="2">
                  <c:v>1-6 times per week</c:v>
                </c:pt>
                <c:pt idx="3">
                  <c:v>did not eat</c:v>
                </c:pt>
              </c:strCache>
            </c:strRef>
          </c:cat>
          <c:val>
            <c:numRef>
              <c:f>Sheet1!$C$2:$C$5</c:f>
              <c:numCache>
                <c:formatCode>General</c:formatCode>
                <c:ptCount val="4"/>
                <c:pt idx="0">
                  <c:v>38.5</c:v>
                </c:pt>
                <c:pt idx="1">
                  <c:v>30.1</c:v>
                </c:pt>
                <c:pt idx="2">
                  <c:v>26.5</c:v>
                </c:pt>
                <c:pt idx="3">
                  <c:v>16.7</c:v>
                </c:pt>
              </c:numCache>
            </c:numRef>
          </c:val>
        </c:ser>
        <c:ser>
          <c:idx val="2"/>
          <c:order val="2"/>
          <c:tx>
            <c:strRef>
              <c:f>Sheet1!$D$1</c:f>
              <c:strCache>
                <c:ptCount val="1"/>
                <c:pt idx="0">
                  <c:v>IND</c:v>
                </c:pt>
              </c:strCache>
            </c:strRef>
          </c:tx>
          <c:cat>
            <c:strRef>
              <c:f>Sheet1!$A$2:$A$5</c:f>
              <c:strCache>
                <c:ptCount val="4"/>
                <c:pt idx="0">
                  <c:v>≥2 times</c:v>
                </c:pt>
                <c:pt idx="1">
                  <c:v>once  a day</c:v>
                </c:pt>
                <c:pt idx="2">
                  <c:v>1-6 times per week</c:v>
                </c:pt>
                <c:pt idx="3">
                  <c:v>did not eat</c:v>
                </c:pt>
              </c:strCache>
            </c:strRef>
          </c:cat>
          <c:val>
            <c:numRef>
              <c:f>Sheet1!$D$2:$D$5</c:f>
              <c:numCache>
                <c:formatCode>General</c:formatCode>
                <c:ptCount val="4"/>
                <c:pt idx="0">
                  <c:v>29.1</c:v>
                </c:pt>
                <c:pt idx="1">
                  <c:v>29.4</c:v>
                </c:pt>
                <c:pt idx="2">
                  <c:v>23.1</c:v>
                </c:pt>
                <c:pt idx="3">
                  <c:v>20.6</c:v>
                </c:pt>
              </c:numCache>
            </c:numRef>
          </c:val>
        </c:ser>
        <c:ser>
          <c:idx val="3"/>
          <c:order val="3"/>
          <c:tx>
            <c:strRef>
              <c:f>Sheet1!$E$1</c:f>
              <c:strCache>
                <c:ptCount val="1"/>
                <c:pt idx="0">
                  <c:v>KOR</c:v>
                </c:pt>
              </c:strCache>
            </c:strRef>
          </c:tx>
          <c:cat>
            <c:strRef>
              <c:f>Sheet1!$A$2:$A$5</c:f>
              <c:strCache>
                <c:ptCount val="4"/>
                <c:pt idx="0">
                  <c:v>≥2 times</c:v>
                </c:pt>
                <c:pt idx="1">
                  <c:v>once  a day</c:v>
                </c:pt>
                <c:pt idx="2">
                  <c:v>1-6 times per week</c:v>
                </c:pt>
                <c:pt idx="3">
                  <c:v>did not eat</c:v>
                </c:pt>
              </c:strCache>
            </c:strRef>
          </c:cat>
          <c:val>
            <c:numRef>
              <c:f>Sheet1!$E$2:$E$5</c:f>
              <c:numCache>
                <c:formatCode>General</c:formatCode>
                <c:ptCount val="4"/>
                <c:pt idx="0">
                  <c:v>25.5</c:v>
                </c:pt>
                <c:pt idx="1">
                  <c:v>23.9</c:v>
                </c:pt>
                <c:pt idx="2">
                  <c:v>21</c:v>
                </c:pt>
                <c:pt idx="3">
                  <c:v>26.9</c:v>
                </c:pt>
              </c:numCache>
            </c:numRef>
          </c:val>
        </c:ser>
        <c:ser>
          <c:idx val="4"/>
          <c:order val="4"/>
          <c:tx>
            <c:strRef>
              <c:f>Sheet1!$F$1</c:f>
              <c:strCache>
                <c:ptCount val="1"/>
                <c:pt idx="0">
                  <c:v>TUR</c:v>
                </c:pt>
              </c:strCache>
            </c:strRef>
          </c:tx>
          <c:cat>
            <c:strRef>
              <c:f>Sheet1!$A$2:$A$5</c:f>
              <c:strCache>
                <c:ptCount val="4"/>
                <c:pt idx="0">
                  <c:v>≥2 times</c:v>
                </c:pt>
                <c:pt idx="1">
                  <c:v>once  a day</c:v>
                </c:pt>
                <c:pt idx="2">
                  <c:v>1-6 times per week</c:v>
                </c:pt>
                <c:pt idx="3">
                  <c:v>did not eat</c:v>
                </c:pt>
              </c:strCache>
            </c:strRef>
          </c:cat>
          <c:val>
            <c:numRef>
              <c:f>Sheet1!$F$2:$F$5</c:f>
              <c:numCache>
                <c:formatCode>General</c:formatCode>
                <c:ptCount val="4"/>
                <c:pt idx="0">
                  <c:v>34.200000000000003</c:v>
                </c:pt>
                <c:pt idx="1">
                  <c:v>23.6</c:v>
                </c:pt>
                <c:pt idx="2">
                  <c:v>33.9</c:v>
                </c:pt>
                <c:pt idx="3">
                  <c:v>8.2000000000000011</c:v>
                </c:pt>
              </c:numCache>
            </c:numRef>
          </c:val>
        </c:ser>
        <c:axId val="61930880"/>
        <c:axId val="61936768"/>
      </c:barChart>
      <c:catAx>
        <c:axId val="61930880"/>
        <c:scaling>
          <c:orientation val="minMax"/>
        </c:scaling>
        <c:axPos val="b"/>
        <c:tickLblPos val="nextTo"/>
        <c:crossAx val="61936768"/>
        <c:crosses val="autoZero"/>
        <c:auto val="1"/>
        <c:lblAlgn val="ctr"/>
        <c:lblOffset val="100"/>
      </c:catAx>
      <c:valAx>
        <c:axId val="61936768"/>
        <c:scaling>
          <c:orientation val="minMax"/>
        </c:scaling>
        <c:axPos val="l"/>
        <c:majorGridlines/>
        <c:numFmt formatCode="General" sourceLinked="1"/>
        <c:tickLblPos val="nextTo"/>
        <c:crossAx val="61930880"/>
        <c:crosses val="autoZero"/>
        <c:crossBetween val="between"/>
      </c:valAx>
    </c:plotArea>
    <c:legend>
      <c:legendPos val="r"/>
      <c:layout/>
    </c:legend>
    <c:plotVisOnly val="1"/>
  </c:chart>
  <c:txPr>
    <a:bodyPr/>
    <a:lstStyle/>
    <a:p>
      <a:pPr>
        <a:defRPr sz="1800"/>
      </a:pPr>
      <a:endParaRPr lang="tr-TR"/>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tr-TR"/>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c:f>
              <c:strCache>
                <c:ptCount val="1"/>
                <c:pt idx="0">
                  <c:v>USA</c:v>
                </c:pt>
              </c:strCache>
            </c:strRef>
          </c:tx>
          <c:cat>
            <c:strRef>
              <c:f>Sheet1!$A$2:$A$5</c:f>
              <c:strCache>
                <c:ptCount val="4"/>
                <c:pt idx="0">
                  <c:v>≥2 times</c:v>
                </c:pt>
                <c:pt idx="1">
                  <c:v>once  a day</c:v>
                </c:pt>
                <c:pt idx="2">
                  <c:v>1-6 times per week</c:v>
                </c:pt>
                <c:pt idx="3">
                  <c:v>did not eat</c:v>
                </c:pt>
              </c:strCache>
            </c:strRef>
          </c:cat>
          <c:val>
            <c:numRef>
              <c:f>Sheet1!$B$2:$B$5</c:f>
              <c:numCache>
                <c:formatCode>General</c:formatCode>
                <c:ptCount val="4"/>
                <c:pt idx="0">
                  <c:v>72</c:v>
                </c:pt>
                <c:pt idx="1">
                  <c:v>58.7</c:v>
                </c:pt>
                <c:pt idx="2">
                  <c:v>48.5</c:v>
                </c:pt>
                <c:pt idx="3">
                  <c:v>53</c:v>
                </c:pt>
              </c:numCache>
            </c:numRef>
          </c:val>
        </c:ser>
        <c:ser>
          <c:idx val="1"/>
          <c:order val="1"/>
          <c:tx>
            <c:strRef>
              <c:f>Sheet1!$C$1</c:f>
              <c:strCache>
                <c:ptCount val="1"/>
                <c:pt idx="0">
                  <c:v>COR</c:v>
                </c:pt>
              </c:strCache>
            </c:strRef>
          </c:tx>
          <c:cat>
            <c:strRef>
              <c:f>Sheet1!$A$2:$A$5</c:f>
              <c:strCache>
                <c:ptCount val="4"/>
                <c:pt idx="0">
                  <c:v>≥2 times</c:v>
                </c:pt>
                <c:pt idx="1">
                  <c:v>once  a day</c:v>
                </c:pt>
                <c:pt idx="2">
                  <c:v>1-6 times per week</c:v>
                </c:pt>
                <c:pt idx="3">
                  <c:v>did not eat</c:v>
                </c:pt>
              </c:strCache>
            </c:strRef>
          </c:cat>
          <c:val>
            <c:numRef>
              <c:f>Sheet1!$C$2:$C$5</c:f>
              <c:numCache>
                <c:formatCode>General</c:formatCode>
                <c:ptCount val="4"/>
                <c:pt idx="0">
                  <c:v>35.300000000000004</c:v>
                </c:pt>
                <c:pt idx="1">
                  <c:v>29.9</c:v>
                </c:pt>
                <c:pt idx="2">
                  <c:v>28.3</c:v>
                </c:pt>
                <c:pt idx="3">
                  <c:v>19.2</c:v>
                </c:pt>
              </c:numCache>
            </c:numRef>
          </c:val>
        </c:ser>
        <c:ser>
          <c:idx val="2"/>
          <c:order val="2"/>
          <c:tx>
            <c:strRef>
              <c:f>Sheet1!$D$1</c:f>
              <c:strCache>
                <c:ptCount val="1"/>
                <c:pt idx="0">
                  <c:v>IND</c:v>
                </c:pt>
              </c:strCache>
            </c:strRef>
          </c:tx>
          <c:cat>
            <c:strRef>
              <c:f>Sheet1!$A$2:$A$5</c:f>
              <c:strCache>
                <c:ptCount val="4"/>
                <c:pt idx="0">
                  <c:v>≥2 times</c:v>
                </c:pt>
                <c:pt idx="1">
                  <c:v>once  a day</c:v>
                </c:pt>
                <c:pt idx="2">
                  <c:v>1-6 times per week</c:v>
                </c:pt>
                <c:pt idx="3">
                  <c:v>did not eat</c:v>
                </c:pt>
              </c:strCache>
            </c:strRef>
          </c:cat>
          <c:val>
            <c:numRef>
              <c:f>Sheet1!$D$2:$D$5</c:f>
              <c:numCache>
                <c:formatCode>General</c:formatCode>
                <c:ptCount val="4"/>
                <c:pt idx="0">
                  <c:v>44.7</c:v>
                </c:pt>
                <c:pt idx="1">
                  <c:v>37.4</c:v>
                </c:pt>
                <c:pt idx="2">
                  <c:v>29.2</c:v>
                </c:pt>
                <c:pt idx="3">
                  <c:v>15.7</c:v>
                </c:pt>
              </c:numCache>
            </c:numRef>
          </c:val>
        </c:ser>
        <c:ser>
          <c:idx val="3"/>
          <c:order val="3"/>
          <c:tx>
            <c:strRef>
              <c:f>Sheet1!$E$1</c:f>
              <c:strCache>
                <c:ptCount val="1"/>
                <c:pt idx="0">
                  <c:v>KOR</c:v>
                </c:pt>
              </c:strCache>
            </c:strRef>
          </c:tx>
          <c:cat>
            <c:strRef>
              <c:f>Sheet1!$A$2:$A$5</c:f>
              <c:strCache>
                <c:ptCount val="4"/>
                <c:pt idx="0">
                  <c:v>≥2 times</c:v>
                </c:pt>
                <c:pt idx="1">
                  <c:v>once  a day</c:v>
                </c:pt>
                <c:pt idx="2">
                  <c:v>1-6 times per week</c:v>
                </c:pt>
                <c:pt idx="3">
                  <c:v>did not eat</c:v>
                </c:pt>
              </c:strCache>
            </c:strRef>
          </c:cat>
          <c:val>
            <c:numRef>
              <c:f>Sheet1!$E$2:$E$5</c:f>
              <c:numCache>
                <c:formatCode>General</c:formatCode>
                <c:ptCount val="4"/>
                <c:pt idx="0">
                  <c:v>23.5</c:v>
                </c:pt>
                <c:pt idx="1">
                  <c:v>24.7</c:v>
                </c:pt>
                <c:pt idx="2">
                  <c:v>21.7</c:v>
                </c:pt>
                <c:pt idx="3">
                  <c:v>21.3</c:v>
                </c:pt>
              </c:numCache>
            </c:numRef>
          </c:val>
        </c:ser>
        <c:ser>
          <c:idx val="4"/>
          <c:order val="4"/>
          <c:tx>
            <c:strRef>
              <c:f>Sheet1!$F$1</c:f>
              <c:strCache>
                <c:ptCount val="1"/>
                <c:pt idx="0">
                  <c:v>TUR</c:v>
                </c:pt>
              </c:strCache>
            </c:strRef>
          </c:tx>
          <c:cat>
            <c:strRef>
              <c:f>Sheet1!$A$2:$A$5</c:f>
              <c:strCache>
                <c:ptCount val="4"/>
                <c:pt idx="0">
                  <c:v>≥2 times</c:v>
                </c:pt>
                <c:pt idx="1">
                  <c:v>once  a day</c:v>
                </c:pt>
                <c:pt idx="2">
                  <c:v>1-6 times per week</c:v>
                </c:pt>
                <c:pt idx="3">
                  <c:v>did not eat</c:v>
                </c:pt>
              </c:strCache>
            </c:strRef>
          </c:cat>
          <c:val>
            <c:numRef>
              <c:f>Sheet1!$F$2:$F$5</c:f>
              <c:numCache>
                <c:formatCode>General</c:formatCode>
                <c:ptCount val="4"/>
                <c:pt idx="0">
                  <c:v>32.800000000000004</c:v>
                </c:pt>
                <c:pt idx="1">
                  <c:v>26.8</c:v>
                </c:pt>
                <c:pt idx="2">
                  <c:v>34.800000000000004</c:v>
                </c:pt>
                <c:pt idx="3">
                  <c:v>5.5</c:v>
                </c:pt>
              </c:numCache>
            </c:numRef>
          </c:val>
        </c:ser>
        <c:axId val="62078976"/>
        <c:axId val="62080512"/>
      </c:barChart>
      <c:catAx>
        <c:axId val="62078976"/>
        <c:scaling>
          <c:orientation val="minMax"/>
        </c:scaling>
        <c:axPos val="b"/>
        <c:tickLblPos val="nextTo"/>
        <c:crossAx val="62080512"/>
        <c:crosses val="autoZero"/>
        <c:auto val="1"/>
        <c:lblAlgn val="ctr"/>
        <c:lblOffset val="100"/>
      </c:catAx>
      <c:valAx>
        <c:axId val="62080512"/>
        <c:scaling>
          <c:orientation val="minMax"/>
        </c:scaling>
        <c:axPos val="l"/>
        <c:majorGridlines/>
        <c:numFmt formatCode="General" sourceLinked="1"/>
        <c:tickLblPos val="nextTo"/>
        <c:crossAx val="62078976"/>
        <c:crosses val="autoZero"/>
        <c:crossBetween val="between"/>
      </c:valAx>
    </c:plotArea>
    <c:legend>
      <c:legendPos val="r"/>
      <c:layout/>
    </c:legend>
    <c:plotVisOnly val="1"/>
  </c:chart>
  <c:txPr>
    <a:bodyPr/>
    <a:lstStyle/>
    <a:p>
      <a:pPr>
        <a:defRPr sz="1800"/>
      </a:pPr>
      <a:endParaRPr lang="tr-TR"/>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clustered"/>
        <c:ser>
          <c:idx val="0"/>
          <c:order val="0"/>
          <c:tx>
            <c:strRef>
              <c:f>Sheet1!$B$1</c:f>
              <c:strCache>
                <c:ptCount val="1"/>
                <c:pt idx="0">
                  <c:v>USA</c:v>
                </c:pt>
              </c:strCache>
            </c:strRef>
          </c:tx>
          <c:cat>
            <c:strRef>
              <c:f>Sheet1!$A$2:$A$4</c:f>
              <c:strCache>
                <c:ptCount val="3"/>
                <c:pt idx="0">
                  <c:v>UNW</c:v>
                </c:pt>
                <c:pt idx="1">
                  <c:v>NOR</c:v>
                </c:pt>
                <c:pt idx="2">
                  <c:v>OVR</c:v>
                </c:pt>
              </c:strCache>
            </c:strRef>
          </c:cat>
          <c:val>
            <c:numRef>
              <c:f>Sheet1!$B$2:$B$4</c:f>
              <c:numCache>
                <c:formatCode>General</c:formatCode>
                <c:ptCount val="3"/>
                <c:pt idx="0">
                  <c:v>48</c:v>
                </c:pt>
                <c:pt idx="1">
                  <c:v>58.8</c:v>
                </c:pt>
                <c:pt idx="2">
                  <c:v>57.4</c:v>
                </c:pt>
              </c:numCache>
            </c:numRef>
          </c:val>
        </c:ser>
        <c:ser>
          <c:idx val="1"/>
          <c:order val="1"/>
          <c:tx>
            <c:strRef>
              <c:f>Sheet1!$C$1</c:f>
              <c:strCache>
                <c:ptCount val="1"/>
                <c:pt idx="0">
                  <c:v>COR</c:v>
                </c:pt>
              </c:strCache>
            </c:strRef>
          </c:tx>
          <c:cat>
            <c:strRef>
              <c:f>Sheet1!$A$2:$A$4</c:f>
              <c:strCache>
                <c:ptCount val="3"/>
                <c:pt idx="0">
                  <c:v>UNW</c:v>
                </c:pt>
                <c:pt idx="1">
                  <c:v>NOR</c:v>
                </c:pt>
                <c:pt idx="2">
                  <c:v>OVR</c:v>
                </c:pt>
              </c:strCache>
            </c:strRef>
          </c:cat>
          <c:val>
            <c:numRef>
              <c:f>Sheet1!$C$2:$C$4</c:f>
              <c:numCache>
                <c:formatCode>General</c:formatCode>
                <c:ptCount val="3"/>
                <c:pt idx="0">
                  <c:v>15.6</c:v>
                </c:pt>
                <c:pt idx="1">
                  <c:v>31.9</c:v>
                </c:pt>
                <c:pt idx="2">
                  <c:v>31.3</c:v>
                </c:pt>
              </c:numCache>
            </c:numRef>
          </c:val>
        </c:ser>
        <c:ser>
          <c:idx val="2"/>
          <c:order val="2"/>
          <c:tx>
            <c:strRef>
              <c:f>Sheet1!$D$1</c:f>
              <c:strCache>
                <c:ptCount val="1"/>
                <c:pt idx="0">
                  <c:v>IND</c:v>
                </c:pt>
              </c:strCache>
            </c:strRef>
          </c:tx>
          <c:cat>
            <c:strRef>
              <c:f>Sheet1!$A$2:$A$4</c:f>
              <c:strCache>
                <c:ptCount val="3"/>
                <c:pt idx="0">
                  <c:v>UNW</c:v>
                </c:pt>
                <c:pt idx="1">
                  <c:v>NOR</c:v>
                </c:pt>
                <c:pt idx="2">
                  <c:v>OVR</c:v>
                </c:pt>
              </c:strCache>
            </c:strRef>
          </c:cat>
          <c:val>
            <c:numRef>
              <c:f>Sheet1!$D$2:$D$4</c:f>
              <c:numCache>
                <c:formatCode>General</c:formatCode>
                <c:ptCount val="3"/>
                <c:pt idx="0">
                  <c:v>28.6</c:v>
                </c:pt>
                <c:pt idx="1">
                  <c:v>23.4</c:v>
                </c:pt>
                <c:pt idx="2">
                  <c:v>29.6</c:v>
                </c:pt>
              </c:numCache>
            </c:numRef>
          </c:val>
        </c:ser>
        <c:ser>
          <c:idx val="3"/>
          <c:order val="3"/>
          <c:tx>
            <c:strRef>
              <c:f>Sheet1!$E$1</c:f>
              <c:strCache>
                <c:ptCount val="1"/>
                <c:pt idx="0">
                  <c:v>KOR</c:v>
                </c:pt>
              </c:strCache>
            </c:strRef>
          </c:tx>
          <c:cat>
            <c:strRef>
              <c:f>Sheet1!$A$2:$A$4</c:f>
              <c:strCache>
                <c:ptCount val="3"/>
                <c:pt idx="0">
                  <c:v>UNW</c:v>
                </c:pt>
                <c:pt idx="1">
                  <c:v>NOR</c:v>
                </c:pt>
                <c:pt idx="2">
                  <c:v>OVR</c:v>
                </c:pt>
              </c:strCache>
            </c:strRef>
          </c:cat>
          <c:val>
            <c:numRef>
              <c:f>Sheet1!$E$2:$E$4</c:f>
              <c:numCache>
                <c:formatCode>General</c:formatCode>
                <c:ptCount val="3"/>
                <c:pt idx="0">
                  <c:v>14.4</c:v>
                </c:pt>
                <c:pt idx="1">
                  <c:v>24.3</c:v>
                </c:pt>
                <c:pt idx="2">
                  <c:v>25.4</c:v>
                </c:pt>
              </c:numCache>
            </c:numRef>
          </c:val>
        </c:ser>
        <c:ser>
          <c:idx val="4"/>
          <c:order val="4"/>
          <c:tx>
            <c:strRef>
              <c:f>Sheet1!$F$1</c:f>
              <c:strCache>
                <c:ptCount val="1"/>
                <c:pt idx="0">
                  <c:v>TUR</c:v>
                </c:pt>
              </c:strCache>
            </c:strRef>
          </c:tx>
          <c:cat>
            <c:strRef>
              <c:f>Sheet1!$A$2:$A$4</c:f>
              <c:strCache>
                <c:ptCount val="3"/>
                <c:pt idx="0">
                  <c:v>UNW</c:v>
                </c:pt>
                <c:pt idx="1">
                  <c:v>NOR</c:v>
                </c:pt>
                <c:pt idx="2">
                  <c:v>OVR</c:v>
                </c:pt>
              </c:strCache>
            </c:strRef>
          </c:cat>
          <c:val>
            <c:numRef>
              <c:f>Sheet1!$F$2:$F$4</c:f>
              <c:numCache>
                <c:formatCode>General</c:formatCode>
                <c:ptCount val="3"/>
                <c:pt idx="0">
                  <c:v>9.2000000000000011</c:v>
                </c:pt>
                <c:pt idx="1">
                  <c:v>76.5</c:v>
                </c:pt>
                <c:pt idx="2">
                  <c:v>12.5</c:v>
                </c:pt>
              </c:numCache>
            </c:numRef>
          </c:val>
        </c:ser>
        <c:axId val="62099840"/>
        <c:axId val="62101376"/>
      </c:barChart>
      <c:catAx>
        <c:axId val="62099840"/>
        <c:scaling>
          <c:orientation val="minMax"/>
        </c:scaling>
        <c:axPos val="b"/>
        <c:tickLblPos val="nextTo"/>
        <c:crossAx val="62101376"/>
        <c:crosses val="autoZero"/>
        <c:auto val="1"/>
        <c:lblAlgn val="ctr"/>
        <c:lblOffset val="100"/>
      </c:catAx>
      <c:valAx>
        <c:axId val="62101376"/>
        <c:scaling>
          <c:orientation val="minMax"/>
        </c:scaling>
        <c:axPos val="l"/>
        <c:majorGridlines/>
        <c:numFmt formatCode="General" sourceLinked="1"/>
        <c:tickLblPos val="nextTo"/>
        <c:crossAx val="62099840"/>
        <c:crosses val="autoZero"/>
        <c:crossBetween val="between"/>
      </c:valAx>
    </c:plotArea>
    <c:legend>
      <c:legendPos val="r"/>
      <c:layout/>
    </c:legend>
    <c:plotVisOnly val="1"/>
  </c:chart>
  <c:txPr>
    <a:bodyPr/>
    <a:lstStyle/>
    <a:p>
      <a:pPr>
        <a:defRPr sz="1800"/>
      </a:pPr>
      <a:endParaRPr lang="tr-T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tr-TR"/>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c:f>
              <c:strCache>
                <c:ptCount val="1"/>
                <c:pt idx="0">
                  <c:v>USA</c:v>
                </c:pt>
              </c:strCache>
            </c:strRef>
          </c:tx>
          <c:cat>
            <c:strRef>
              <c:f>Sheet1!$A$2:$A$4</c:f>
              <c:strCache>
                <c:ptCount val="3"/>
                <c:pt idx="0">
                  <c:v>underweight</c:v>
                </c:pt>
                <c:pt idx="1">
                  <c:v>normal</c:v>
                </c:pt>
                <c:pt idx="2">
                  <c:v>overweight</c:v>
                </c:pt>
              </c:strCache>
            </c:strRef>
          </c:cat>
          <c:val>
            <c:numRef>
              <c:f>Sheet1!$B$2:$B$4</c:f>
              <c:numCache>
                <c:formatCode>General</c:formatCode>
                <c:ptCount val="3"/>
                <c:pt idx="0">
                  <c:v>48</c:v>
                </c:pt>
                <c:pt idx="1">
                  <c:v>58.8</c:v>
                </c:pt>
                <c:pt idx="2">
                  <c:v>57.4</c:v>
                </c:pt>
              </c:numCache>
            </c:numRef>
          </c:val>
        </c:ser>
        <c:ser>
          <c:idx val="1"/>
          <c:order val="1"/>
          <c:tx>
            <c:strRef>
              <c:f>Sheet1!$C$1</c:f>
              <c:strCache>
                <c:ptCount val="1"/>
                <c:pt idx="0">
                  <c:v>COR</c:v>
                </c:pt>
              </c:strCache>
            </c:strRef>
          </c:tx>
          <c:cat>
            <c:strRef>
              <c:f>Sheet1!$A$2:$A$4</c:f>
              <c:strCache>
                <c:ptCount val="3"/>
                <c:pt idx="0">
                  <c:v>underweight</c:v>
                </c:pt>
                <c:pt idx="1">
                  <c:v>normal</c:v>
                </c:pt>
                <c:pt idx="2">
                  <c:v>overweight</c:v>
                </c:pt>
              </c:strCache>
            </c:strRef>
          </c:cat>
          <c:val>
            <c:numRef>
              <c:f>Sheet1!$C$2:$C$4</c:f>
              <c:numCache>
                <c:formatCode>General</c:formatCode>
                <c:ptCount val="3"/>
                <c:pt idx="0">
                  <c:v>15.6</c:v>
                </c:pt>
                <c:pt idx="1">
                  <c:v>31.9</c:v>
                </c:pt>
                <c:pt idx="2">
                  <c:v>31.3</c:v>
                </c:pt>
              </c:numCache>
            </c:numRef>
          </c:val>
        </c:ser>
        <c:ser>
          <c:idx val="2"/>
          <c:order val="2"/>
          <c:tx>
            <c:strRef>
              <c:f>Sheet1!$D$1</c:f>
              <c:strCache>
                <c:ptCount val="1"/>
                <c:pt idx="0">
                  <c:v>IND</c:v>
                </c:pt>
              </c:strCache>
            </c:strRef>
          </c:tx>
          <c:cat>
            <c:strRef>
              <c:f>Sheet1!$A$2:$A$4</c:f>
              <c:strCache>
                <c:ptCount val="3"/>
                <c:pt idx="0">
                  <c:v>underweight</c:v>
                </c:pt>
                <c:pt idx="1">
                  <c:v>normal</c:v>
                </c:pt>
                <c:pt idx="2">
                  <c:v>overweight</c:v>
                </c:pt>
              </c:strCache>
            </c:strRef>
          </c:cat>
          <c:val>
            <c:numRef>
              <c:f>Sheet1!$D$2:$D$4</c:f>
              <c:numCache>
                <c:formatCode>General</c:formatCode>
                <c:ptCount val="3"/>
                <c:pt idx="0">
                  <c:v>28.6</c:v>
                </c:pt>
                <c:pt idx="1">
                  <c:v>23.4</c:v>
                </c:pt>
                <c:pt idx="2">
                  <c:v>29.6</c:v>
                </c:pt>
              </c:numCache>
            </c:numRef>
          </c:val>
        </c:ser>
        <c:ser>
          <c:idx val="3"/>
          <c:order val="3"/>
          <c:tx>
            <c:strRef>
              <c:f>Sheet1!$E$1</c:f>
              <c:strCache>
                <c:ptCount val="1"/>
                <c:pt idx="0">
                  <c:v>KOR</c:v>
                </c:pt>
              </c:strCache>
            </c:strRef>
          </c:tx>
          <c:cat>
            <c:strRef>
              <c:f>Sheet1!$A$2:$A$4</c:f>
              <c:strCache>
                <c:ptCount val="3"/>
                <c:pt idx="0">
                  <c:v>underweight</c:v>
                </c:pt>
                <c:pt idx="1">
                  <c:v>normal</c:v>
                </c:pt>
                <c:pt idx="2">
                  <c:v>overweight</c:v>
                </c:pt>
              </c:strCache>
            </c:strRef>
          </c:cat>
          <c:val>
            <c:numRef>
              <c:f>Sheet1!$E$2:$E$4</c:f>
              <c:numCache>
                <c:formatCode>General</c:formatCode>
                <c:ptCount val="3"/>
                <c:pt idx="0">
                  <c:v>14.4</c:v>
                </c:pt>
                <c:pt idx="1">
                  <c:v>24.3</c:v>
                </c:pt>
                <c:pt idx="2">
                  <c:v>25.4</c:v>
                </c:pt>
              </c:numCache>
            </c:numRef>
          </c:val>
        </c:ser>
        <c:ser>
          <c:idx val="4"/>
          <c:order val="4"/>
          <c:tx>
            <c:strRef>
              <c:f>Sheet1!$F$1</c:f>
              <c:strCache>
                <c:ptCount val="1"/>
                <c:pt idx="0">
                  <c:v>TUR</c:v>
                </c:pt>
              </c:strCache>
            </c:strRef>
          </c:tx>
          <c:cat>
            <c:strRef>
              <c:f>Sheet1!$A$2:$A$4</c:f>
              <c:strCache>
                <c:ptCount val="3"/>
                <c:pt idx="0">
                  <c:v>underweight</c:v>
                </c:pt>
                <c:pt idx="1">
                  <c:v>normal</c:v>
                </c:pt>
                <c:pt idx="2">
                  <c:v>overweight</c:v>
                </c:pt>
              </c:strCache>
            </c:strRef>
          </c:cat>
          <c:val>
            <c:numRef>
              <c:f>Sheet1!$F$2:$F$4</c:f>
              <c:numCache>
                <c:formatCode>General</c:formatCode>
                <c:ptCount val="3"/>
                <c:pt idx="0">
                  <c:v>18.8</c:v>
                </c:pt>
                <c:pt idx="1">
                  <c:v>57.4</c:v>
                </c:pt>
                <c:pt idx="2">
                  <c:v>23.9</c:v>
                </c:pt>
              </c:numCache>
            </c:numRef>
          </c:val>
        </c:ser>
        <c:axId val="62014208"/>
        <c:axId val="62015744"/>
      </c:barChart>
      <c:catAx>
        <c:axId val="62014208"/>
        <c:scaling>
          <c:orientation val="minMax"/>
        </c:scaling>
        <c:axPos val="b"/>
        <c:tickLblPos val="nextTo"/>
        <c:crossAx val="62015744"/>
        <c:crosses val="autoZero"/>
        <c:auto val="1"/>
        <c:lblAlgn val="ctr"/>
        <c:lblOffset val="100"/>
      </c:catAx>
      <c:valAx>
        <c:axId val="62015744"/>
        <c:scaling>
          <c:orientation val="minMax"/>
        </c:scaling>
        <c:axPos val="l"/>
        <c:majorGridlines/>
        <c:numFmt formatCode="General" sourceLinked="1"/>
        <c:tickLblPos val="nextTo"/>
        <c:crossAx val="62014208"/>
        <c:crosses val="autoZero"/>
        <c:crossBetween val="between"/>
      </c:valAx>
    </c:plotArea>
    <c:legend>
      <c:legendPos val="r"/>
      <c:layout/>
    </c:legend>
    <c:plotVisOnly val="1"/>
  </c:chart>
  <c:txPr>
    <a:bodyPr/>
    <a:lstStyle/>
    <a:p>
      <a:pPr>
        <a:defRPr sz="1800"/>
      </a:pPr>
      <a:endParaRPr lang="tr-TR"/>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B45A8F-C077-4568-A58A-80E51736CDD0}" type="datetimeFigureOut">
              <a:rPr lang="tr-TR" smtClean="0"/>
              <a:pPr/>
              <a:t>24.01.2011</a:t>
            </a:fld>
            <a:endParaRPr lang="tr-T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525676-487E-41A0-8F83-7FBF1F19B30F}" type="slidenum">
              <a:rPr lang="tr-TR" smtClean="0"/>
              <a:pPr/>
              <a:t>‹#›</a:t>
            </a:fld>
            <a:endParaRPr lang="tr-T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A4D341-4D2B-436B-BA96-28C3C9FF90E0}" type="datetimeFigureOut">
              <a:rPr lang="tr-TR" smtClean="0"/>
              <a:pPr/>
              <a:t>24.01.2011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80726A-67C2-4D77-BCDE-8A7347601DA4}" type="slidenum">
              <a:rPr lang="tr-TR" smtClean="0"/>
              <a:pPr/>
              <a:t>‹#›</a:t>
            </a:fld>
            <a:endParaRPr lang="tr-T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88E523B-4E5E-44D3-987F-26151761DE89}" type="datetime1">
              <a:rPr lang="tr-TR" smtClean="0"/>
              <a:pPr/>
              <a:t>24.01.2011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29EBA52-289E-4E8F-8F52-F9C04F057C1D}" type="datetime1">
              <a:rPr lang="tr-TR" smtClean="0"/>
              <a:pPr/>
              <a:t>24.01.2011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AE9D337-611E-4278-97CF-45BA7C03900B}" type="datetime1">
              <a:rPr lang="tr-TR" smtClean="0"/>
              <a:pPr/>
              <a:t>24.01.2011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AEE0C01-CF60-4B9B-8A2A-6E5FDE76D8DA}" type="datetime1">
              <a:rPr lang="tr-TR" smtClean="0"/>
              <a:pPr/>
              <a:t>24.01.2011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600200"/>
            <a:ext cx="1738536" cy="4525963"/>
          </a:xfrm>
        </p:spPr>
        <p:txBody>
          <a:bodyPr/>
          <a:lstStyle>
            <a:lvl5pPr>
              <a:buNone/>
              <a:defRPr/>
            </a:lvl5pPr>
          </a:lstStyle>
          <a:p>
            <a:pPr lvl="4"/>
            <a:endParaRPr lang="tr-TR" dirty="0"/>
          </a:p>
        </p:txBody>
      </p:sp>
      <p:sp>
        <p:nvSpPr>
          <p:cNvPr id="4" name="Media Placeholder 3"/>
          <p:cNvSpPr>
            <a:spLocks noGrp="1"/>
          </p:cNvSpPr>
          <p:nvPr>
            <p:ph type="media" sz="half" idx="2"/>
          </p:nvPr>
        </p:nvSpPr>
        <p:spPr>
          <a:xfrm>
            <a:off x="4648200" y="1600200"/>
            <a:ext cx="4038600" cy="4525963"/>
          </a:xfrm>
        </p:spPr>
        <p:txBody>
          <a:bodyPr/>
          <a:lstStyle/>
          <a:p>
            <a:endParaRPr lang="tr-TR"/>
          </a:p>
        </p:txBody>
      </p:sp>
      <p:sp>
        <p:nvSpPr>
          <p:cNvPr id="5" name="Date Placeholder 4"/>
          <p:cNvSpPr>
            <a:spLocks noGrp="1"/>
          </p:cNvSpPr>
          <p:nvPr>
            <p:ph type="dt" sz="half" idx="10"/>
          </p:nvPr>
        </p:nvSpPr>
        <p:spPr/>
        <p:txBody>
          <a:bodyPr/>
          <a:lstStyle/>
          <a:p>
            <a:fld id="{C6B21880-C596-4B23-AA8D-7C4C98D2F530}" type="datetime1">
              <a:rPr lang="tr-TR" smtClean="0"/>
              <a:pPr/>
              <a:t>24.01.2011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a:ln>
            <a:gradFill>
              <a:gsLst>
                <a:gs pos="0">
                  <a:srgbClr val="FF0000"/>
                </a:gs>
                <a:gs pos="50000">
                  <a:schemeClr val="accent1">
                    <a:tint val="44500"/>
                    <a:satMod val="160000"/>
                  </a:schemeClr>
                </a:gs>
                <a:gs pos="100000">
                  <a:schemeClr val="accent1">
                    <a:tint val="23500"/>
                    <a:satMod val="160000"/>
                  </a:schemeClr>
                </a:gs>
              </a:gsLst>
              <a:lin ang="5400000" scaled="0"/>
            </a:gradFill>
          </a:ln>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50FC685-7AB9-4FA4-A176-C88843D013F9}" type="datetime1">
              <a:rPr lang="tr-TR" smtClean="0"/>
              <a:pPr/>
              <a:t>24.01.2011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16DB71-32F5-42AD-AFF3-E604B321A2A3}" type="slidenum">
              <a:rPr lang="tr-TR" smtClean="0"/>
              <a:pPr/>
              <a:t>‹#›</a:t>
            </a:fld>
            <a:endParaRPr lang="tr-TR"/>
          </a:p>
        </p:txBody>
      </p:sp>
      <p:pic>
        <p:nvPicPr>
          <p:cNvPr id="7" name="Picture 2"/>
          <p:cNvPicPr>
            <a:picLocks noChangeAspect="1" noChangeArrowheads="1"/>
          </p:cNvPicPr>
          <p:nvPr userDrawn="1"/>
        </p:nvPicPr>
        <p:blipFill>
          <a:blip r:embed="rId2" cstate="print"/>
          <a:srcRect l="10332" t="18176" r="11707" b="60414"/>
          <a:stretch>
            <a:fillRect/>
          </a:stretch>
        </p:blipFill>
        <p:spPr bwMode="auto">
          <a:xfrm>
            <a:off x="35496" y="5013177"/>
            <a:ext cx="9047298" cy="1844824"/>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555EA1D-E8AB-4C85-8903-39CC5FB1B711}" type="datetimeFigureOut">
              <a:rPr lang="tr-TR" smtClean="0"/>
              <a:pPr/>
              <a:t>24.01.2011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54808-CA4C-4D99-8A3E-C956E6BA017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A82B0A4-0EC7-413B-80F9-9616109EF243}" type="datetime1">
              <a:rPr lang="tr-TR" smtClean="0"/>
              <a:pPr/>
              <a:t>24.01.2011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2A7A98E-426D-4DF1-A066-6AA1F22D2C2C}" type="datetime1">
              <a:rPr lang="tr-TR" smtClean="0"/>
              <a:pPr/>
              <a:t>24.01.2011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0D4B748-0DB5-4CC2-AD6D-2E252BF05953}" type="datetime1">
              <a:rPr lang="tr-TR" smtClean="0"/>
              <a:pPr/>
              <a:t>24.01.2011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DD714EB-0F14-4AC4-B725-3FD8D209FB55}" type="datetime1">
              <a:rPr lang="tr-TR" smtClean="0"/>
              <a:pPr/>
              <a:t>24.01.2011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D2C5DFA-007F-481A-AFE9-56C43D130872}" type="datetime1">
              <a:rPr lang="tr-TR" smtClean="0"/>
              <a:pPr/>
              <a:t>24.01.2011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DA50E10-7313-40DB-B65F-AE563ABCD130}" type="datetime1">
              <a:rPr lang="tr-TR" smtClean="0"/>
              <a:pPr/>
              <a:t>24.01.2011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82E8FE9-C0BD-43D1-8729-F6A94B1696A8}" type="datetime1">
              <a:rPr lang="tr-TR" smtClean="0"/>
              <a:pPr/>
              <a:t>24.01.2011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716DB71-32F5-42AD-AFF3-E604B321A2A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82B0A4-0EC7-413B-80F9-9616109EF243}" type="datetime1">
              <a:rPr lang="tr-TR" smtClean="0"/>
              <a:pPr/>
              <a:t>24.01.2011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6DB71-32F5-42AD-AFF3-E604B321A2A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55EA1D-E8AB-4C85-8903-39CC5FB1B711}" type="datetimeFigureOut">
              <a:rPr lang="tr-TR" smtClean="0"/>
              <a:pPr/>
              <a:t>24.01.2011</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54808-CA4C-4D99-8A3E-C956E6BA0173}" type="slidenum">
              <a:rPr lang="tr-TR" smtClean="0"/>
              <a:pPr/>
              <a:t>‹#›</a:t>
            </a:fld>
            <a:endParaRPr lang="tr-TR"/>
          </a:p>
        </p:txBody>
      </p:sp>
      <p:pic>
        <p:nvPicPr>
          <p:cNvPr id="7" name="Picture 2"/>
          <p:cNvPicPr>
            <a:picLocks noChangeAspect="1" noChangeArrowheads="1"/>
          </p:cNvPicPr>
          <p:nvPr userDrawn="1"/>
        </p:nvPicPr>
        <p:blipFill>
          <a:blip r:embed="rId13" cstate="print"/>
          <a:srcRect l="10332" t="18176" r="11707" b="60414"/>
          <a:stretch>
            <a:fillRect/>
          </a:stretch>
        </p:blipFill>
        <p:spPr bwMode="auto">
          <a:xfrm>
            <a:off x="323528" y="5110715"/>
            <a:ext cx="8568952" cy="174728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628800"/>
            <a:ext cx="7772400" cy="1470025"/>
          </a:xfrm>
        </p:spPr>
        <p:txBody>
          <a:bodyPr>
            <a:normAutofit/>
          </a:bodyPr>
          <a:lstStyle/>
          <a:p>
            <a:r>
              <a:rPr lang="en-US" smtClean="0"/>
              <a:t>Physical activity and </a:t>
            </a:r>
            <a:r>
              <a:rPr lang="tr-TR" err="1" smtClean="0"/>
              <a:t>associated</a:t>
            </a:r>
            <a:r>
              <a:rPr lang="tr-TR" smtClean="0"/>
              <a:t> </a:t>
            </a:r>
            <a:r>
              <a:rPr lang="en-US" smtClean="0"/>
              <a:t>behaviors in collage students</a:t>
            </a:r>
            <a:endParaRPr lang="en-US"/>
          </a:p>
        </p:txBody>
      </p:sp>
      <p:sp>
        <p:nvSpPr>
          <p:cNvPr id="4" name="2 Alt Başlık"/>
          <p:cNvSpPr>
            <a:spLocks noGrp="1"/>
          </p:cNvSpPr>
          <p:nvPr>
            <p:ph type="subTitle" idx="1"/>
          </p:nvPr>
        </p:nvSpPr>
        <p:spPr>
          <a:xfrm>
            <a:off x="611560" y="3212976"/>
            <a:ext cx="7992888" cy="134302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compatLnSpc="0">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l" rtl="0" hangingPunct="1">
              <a:lnSpc>
                <a:spcPct val="100000"/>
              </a:lnSpc>
              <a:spcBef>
                <a:spcPts val="0"/>
              </a:spcBef>
              <a:spcAft>
                <a:spcPts val="0"/>
              </a:spcAft>
              <a:buNone/>
              <a:tabLst/>
            </a:pPr>
            <a:endParaRPr lang="en-US" sz="2400" b="0" i="0" u="none" strike="noStrike" kern="1200" smtClean="0">
              <a:ln>
                <a:noFill/>
              </a:ln>
              <a:solidFill>
                <a:srgbClr val="000000"/>
              </a:solidFill>
              <a:latin typeface="Calibri" pitchFamily="18"/>
              <a:ea typeface="SimSun" pitchFamily="2"/>
              <a:cs typeface="Tahoma" pitchFamily="2"/>
            </a:endParaRPr>
          </a:p>
          <a:p>
            <a:pPr marL="0" marR="0" lvl="0" indent="0" rtl="0" hangingPunct="1">
              <a:lnSpc>
                <a:spcPct val="100000"/>
              </a:lnSpc>
              <a:spcBef>
                <a:spcPts val="0"/>
              </a:spcBef>
              <a:spcAft>
                <a:spcPts val="0"/>
              </a:spcAft>
              <a:buNone/>
              <a:tabLst/>
            </a:pPr>
            <a:r>
              <a:rPr lang="en-US" sz="2400" b="0" i="0" u="none" strike="noStrike" kern="1200" err="1" smtClean="0">
                <a:ln>
                  <a:noFill/>
                </a:ln>
                <a:solidFill>
                  <a:srgbClr val="000000"/>
                </a:solidFill>
                <a:latin typeface="Calibri" pitchFamily="18"/>
                <a:ea typeface="SimSun" pitchFamily="2"/>
                <a:cs typeface="Tahoma" pitchFamily="2"/>
              </a:rPr>
              <a:t>Kamil</a:t>
            </a:r>
            <a:r>
              <a:rPr lang="en-US" sz="2400" b="0" i="0" u="none" strike="noStrike" kern="1200" smtClean="0">
                <a:ln>
                  <a:noFill/>
                </a:ln>
                <a:solidFill>
                  <a:srgbClr val="000000"/>
                </a:solidFill>
                <a:latin typeface="Calibri" pitchFamily="18"/>
                <a:ea typeface="SimSun" pitchFamily="2"/>
                <a:cs typeface="Tahoma" pitchFamily="2"/>
              </a:rPr>
              <a:t> ÖZER, </a:t>
            </a:r>
            <a:r>
              <a:rPr lang="en-US" sz="2400" b="0" i="0" u="none" strike="noStrike" kern="1200" err="1" smtClean="0">
                <a:ln>
                  <a:noFill/>
                </a:ln>
                <a:solidFill>
                  <a:srgbClr val="000000"/>
                </a:solidFill>
                <a:latin typeface="Calibri" pitchFamily="18"/>
                <a:ea typeface="SimSun" pitchFamily="2"/>
                <a:cs typeface="Tahoma" pitchFamily="2"/>
              </a:rPr>
              <a:t>Salih</a:t>
            </a:r>
            <a:r>
              <a:rPr lang="en-US" sz="2400" b="0" i="0" u="none" strike="noStrike" kern="1200" smtClean="0">
                <a:ln>
                  <a:noFill/>
                </a:ln>
                <a:solidFill>
                  <a:srgbClr val="000000"/>
                </a:solidFill>
                <a:latin typeface="Calibri" pitchFamily="18"/>
                <a:ea typeface="SimSun" pitchFamily="2"/>
                <a:cs typeface="Tahoma" pitchFamily="2"/>
              </a:rPr>
              <a:t> PINAR, </a:t>
            </a:r>
            <a:r>
              <a:rPr lang="en-US" sz="2400" b="0" i="0" u="none" strike="noStrike" kern="1200" err="1" smtClean="0">
                <a:ln>
                  <a:noFill/>
                </a:ln>
                <a:solidFill>
                  <a:srgbClr val="000000"/>
                </a:solidFill>
                <a:latin typeface="Calibri" pitchFamily="18"/>
                <a:ea typeface="SimSun" pitchFamily="2"/>
                <a:cs typeface="Tahoma" pitchFamily="2"/>
              </a:rPr>
              <a:t>Yeliz</a:t>
            </a:r>
            <a:r>
              <a:rPr lang="en-US" sz="2400" b="0" i="0" u="none" strike="noStrike" kern="1200" smtClean="0">
                <a:ln>
                  <a:noFill/>
                </a:ln>
                <a:solidFill>
                  <a:srgbClr val="000000"/>
                </a:solidFill>
                <a:latin typeface="Calibri" pitchFamily="18"/>
                <a:ea typeface="SimSun" pitchFamily="2"/>
                <a:cs typeface="Tahoma" pitchFamily="2"/>
              </a:rPr>
              <a:t> ÖZDÖL,  </a:t>
            </a:r>
          </a:p>
          <a:p>
            <a:pPr marL="0" marR="0" lvl="0" indent="0" rtl="0" hangingPunct="1">
              <a:lnSpc>
                <a:spcPct val="100000"/>
              </a:lnSpc>
              <a:spcBef>
                <a:spcPts val="0"/>
              </a:spcBef>
              <a:spcAft>
                <a:spcPts val="0"/>
              </a:spcAft>
              <a:buNone/>
              <a:tabLst/>
            </a:pPr>
            <a:r>
              <a:rPr lang="en-US" sz="2400" b="0" i="0" u="none" strike="noStrike" kern="1200" err="1" smtClean="0">
                <a:ln>
                  <a:noFill/>
                </a:ln>
                <a:solidFill>
                  <a:srgbClr val="000000"/>
                </a:solidFill>
                <a:latin typeface="Calibri" pitchFamily="18"/>
                <a:ea typeface="SimSun" pitchFamily="2"/>
                <a:cs typeface="Tahoma" pitchFamily="2"/>
              </a:rPr>
              <a:t>Gülşah</a:t>
            </a:r>
            <a:r>
              <a:rPr lang="en-US" sz="2400" b="0" i="0" u="none" strike="noStrike" kern="1200" smtClean="0">
                <a:ln>
                  <a:noFill/>
                </a:ln>
                <a:solidFill>
                  <a:srgbClr val="000000"/>
                </a:solidFill>
                <a:latin typeface="Calibri" pitchFamily="18"/>
                <a:ea typeface="SimSun" pitchFamily="2"/>
                <a:cs typeface="Tahoma" pitchFamily="2"/>
              </a:rPr>
              <a:t> ŞAHİN,  Abdurrahman AKTOP</a:t>
            </a:r>
            <a:endParaRPr lang="en-US" sz="2400" b="0" i="0" u="none" strike="noStrike" kern="1200">
              <a:ln>
                <a:noFill/>
              </a:ln>
              <a:solidFill>
                <a:srgbClr val="000000"/>
              </a:solidFill>
              <a:latin typeface="Calibri" pitchFamily="18"/>
              <a:ea typeface="SimSun" pitchFamily="2"/>
              <a:cs typeface="Tahoma" pitchFamily="2"/>
            </a:endParaRPr>
          </a:p>
        </p:txBody>
      </p:sp>
      <p:sp>
        <p:nvSpPr>
          <p:cNvPr id="5" name="Slide Number Placeholder 4"/>
          <p:cNvSpPr>
            <a:spLocks noGrp="1"/>
          </p:cNvSpPr>
          <p:nvPr>
            <p:ph type="sldNum" sz="quarter" idx="12"/>
          </p:nvPr>
        </p:nvSpPr>
        <p:spPr/>
        <p:txBody>
          <a:bodyPr/>
          <a:lstStyle/>
          <a:p>
            <a:fld id="{4716DB71-32F5-42AD-AFF3-E604B321A2A3}" type="slidenum">
              <a:rPr lang="tr-TR" smtClean="0"/>
              <a:pPr/>
              <a:t>1</a:t>
            </a:fld>
            <a:endParaRPr lang="tr-TR"/>
          </a:p>
        </p:txBody>
      </p:sp>
      <p:sp>
        <p:nvSpPr>
          <p:cNvPr id="6" name="Footer Placeholder 5"/>
          <p:cNvSpPr>
            <a:spLocks noGrp="1"/>
          </p:cNvSpPr>
          <p:nvPr>
            <p:ph type="ftr" sz="quarter" idx="11"/>
          </p:nvPr>
        </p:nvSpPr>
        <p:spPr/>
        <p:txBody>
          <a:bodyPr/>
          <a:lstStyle/>
          <a:p>
            <a:endParaRPr lang="tr-TR"/>
          </a:p>
        </p:txBody>
      </p:sp>
      <p:pic>
        <p:nvPicPr>
          <p:cNvPr id="7" name="Picture 2"/>
          <p:cNvPicPr>
            <a:picLocks noChangeAspect="1" noChangeArrowheads="1"/>
          </p:cNvPicPr>
          <p:nvPr/>
        </p:nvPicPr>
        <p:blipFill>
          <a:blip r:embed="rId2" cstate="print"/>
          <a:srcRect l="10332" t="18176" r="11707" b="60414"/>
          <a:stretch>
            <a:fillRect/>
          </a:stretch>
        </p:blipFill>
        <p:spPr bwMode="auto">
          <a:xfrm>
            <a:off x="35496" y="5013177"/>
            <a:ext cx="9047298" cy="18448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r>
              <a:rPr lang="tr-TR" smtClean="0"/>
              <a:t>MVPA</a:t>
            </a:r>
            <a:endParaRPr lang="tr-TR"/>
          </a:p>
        </p:txBody>
      </p:sp>
      <p:graphicFrame>
        <p:nvGraphicFramePr>
          <p:cNvPr id="4" name="Content Placeholder 3"/>
          <p:cNvGraphicFramePr>
            <a:graphicFrameLocks noGrp="1"/>
          </p:cNvGraphicFramePr>
          <p:nvPr>
            <p:ph idx="1"/>
          </p:nvPr>
        </p:nvGraphicFramePr>
        <p:xfrm>
          <a:off x="467544" y="836712"/>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716DB71-32F5-42AD-AFF3-E604B321A2A3}" type="slidenum">
              <a:rPr lang="tr-TR" smtClean="0"/>
              <a:pPr/>
              <a:t>10</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tr-TR" smtClean="0"/>
              <a:t>SMOKING / VPA</a:t>
            </a:r>
            <a:endParaRPr lang="tr-TR"/>
          </a:p>
        </p:txBody>
      </p:sp>
      <p:graphicFrame>
        <p:nvGraphicFramePr>
          <p:cNvPr id="4" name="Content Placeholder 3"/>
          <p:cNvGraphicFramePr>
            <a:graphicFrameLocks noGrp="1"/>
          </p:cNvGraphicFramePr>
          <p:nvPr>
            <p:ph idx="1"/>
          </p:nvPr>
        </p:nvGraphicFramePr>
        <p:xfrm>
          <a:off x="467544" y="764704"/>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716DB71-32F5-42AD-AFF3-E604B321A2A3}" type="slidenum">
              <a:rPr lang="tr-TR" smtClean="0"/>
              <a:pPr/>
              <a:t>11</a:t>
            </a:fld>
            <a:endParaRPr lang="tr-TR"/>
          </a:p>
        </p:txBody>
      </p:sp>
      <p:sp>
        <p:nvSpPr>
          <p:cNvPr id="6" name="Footer Placeholder 5"/>
          <p:cNvSpPr>
            <a:spLocks noGrp="1"/>
          </p:cNvSpPr>
          <p:nvPr>
            <p:ph type="ftr" sz="quarter" idx="11"/>
          </p:nvPr>
        </p:nvSpPr>
        <p:spPr/>
        <p:txBody>
          <a:bodyPr/>
          <a:lstStyle/>
          <a:p>
            <a:endParaRPr lang="tr-TR"/>
          </a:p>
        </p:txBody>
      </p:sp>
      <p:sp>
        <p:nvSpPr>
          <p:cNvPr id="7" name="Down Arrow 6"/>
          <p:cNvSpPr/>
          <p:nvPr/>
        </p:nvSpPr>
        <p:spPr>
          <a:xfrm>
            <a:off x="1619672" y="764704"/>
            <a:ext cx="288032" cy="57606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own Arrow 7"/>
          <p:cNvSpPr/>
          <p:nvPr/>
        </p:nvSpPr>
        <p:spPr>
          <a:xfrm>
            <a:off x="3563888" y="836712"/>
            <a:ext cx="288032" cy="57606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80728"/>
          </a:xfrm>
        </p:spPr>
        <p:txBody>
          <a:bodyPr/>
          <a:lstStyle/>
          <a:p>
            <a:r>
              <a:rPr lang="tr-TR" smtClean="0"/>
              <a:t>BINGE DRINKING / VPA</a:t>
            </a:r>
            <a:endParaRPr lang="tr-TR"/>
          </a:p>
        </p:txBody>
      </p:sp>
      <p:graphicFrame>
        <p:nvGraphicFramePr>
          <p:cNvPr id="4" name="Content Placeholder 3"/>
          <p:cNvGraphicFramePr>
            <a:graphicFrameLocks noGrp="1"/>
          </p:cNvGraphicFramePr>
          <p:nvPr>
            <p:ph idx="1"/>
          </p:nvPr>
        </p:nvGraphicFramePr>
        <p:xfrm>
          <a:off x="467544" y="836712"/>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716DB71-32F5-42AD-AFF3-E604B321A2A3}" type="slidenum">
              <a:rPr lang="tr-TR" smtClean="0"/>
              <a:pPr/>
              <a:t>12</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tr-TR" smtClean="0"/>
              <a:t>FRUIT CONS./ VPA</a:t>
            </a:r>
            <a:endParaRPr lang="tr-TR"/>
          </a:p>
        </p:txBody>
      </p:sp>
      <p:graphicFrame>
        <p:nvGraphicFramePr>
          <p:cNvPr id="4" name="Content Placeholder 3"/>
          <p:cNvGraphicFramePr>
            <a:graphicFrameLocks noGrp="1"/>
          </p:cNvGraphicFramePr>
          <p:nvPr>
            <p:ph idx="1"/>
          </p:nvPr>
        </p:nvGraphicFramePr>
        <p:xfrm>
          <a:off x="467544" y="98072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716DB71-32F5-42AD-AFF3-E604B321A2A3}" type="slidenum">
              <a:rPr lang="tr-TR" smtClean="0"/>
              <a:pPr/>
              <a:t>13</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tr-TR" smtClean="0"/>
              <a:t>VEGETABLE CONSUMPTION/ VPA</a:t>
            </a:r>
            <a:endParaRPr lang="tr-TR"/>
          </a:p>
        </p:txBody>
      </p:sp>
      <p:graphicFrame>
        <p:nvGraphicFramePr>
          <p:cNvPr id="4" name="Content Placeholder 3"/>
          <p:cNvGraphicFramePr>
            <a:graphicFrameLocks noGrp="1"/>
          </p:cNvGraphicFramePr>
          <p:nvPr>
            <p:ph idx="1"/>
          </p:nvPr>
        </p:nvGraphicFramePr>
        <p:xfrm>
          <a:off x="467544" y="98072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716DB71-32F5-42AD-AFF3-E604B321A2A3}" type="slidenum">
              <a:rPr lang="tr-TR" smtClean="0"/>
              <a:pPr/>
              <a:t>14</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tr-TR" smtClean="0"/>
              <a:t>BMI/VPA</a:t>
            </a:r>
            <a:endParaRPr lang="tr-TR"/>
          </a:p>
        </p:txBody>
      </p:sp>
      <p:graphicFrame>
        <p:nvGraphicFramePr>
          <p:cNvPr id="4" name="Content Placeholder 3"/>
          <p:cNvGraphicFramePr>
            <a:graphicFrameLocks noGrp="1"/>
          </p:cNvGraphicFramePr>
          <p:nvPr>
            <p:ph idx="1"/>
          </p:nvPr>
        </p:nvGraphicFramePr>
        <p:xfrm>
          <a:off x="467544" y="98072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716DB71-32F5-42AD-AFF3-E604B321A2A3}" type="slidenum">
              <a:rPr lang="tr-TR" smtClean="0"/>
              <a:pPr/>
              <a:t>15</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r>
              <a:rPr lang="tr-TR" smtClean="0"/>
              <a:t>How do you describe your weight/ VPA</a:t>
            </a:r>
            <a:endParaRPr lang="tr-TR"/>
          </a:p>
        </p:txBody>
      </p:sp>
      <p:graphicFrame>
        <p:nvGraphicFramePr>
          <p:cNvPr id="4" name="Content Placeholder 3"/>
          <p:cNvGraphicFramePr>
            <a:graphicFrameLocks noGrp="1"/>
          </p:cNvGraphicFramePr>
          <p:nvPr>
            <p:ph idx="1"/>
          </p:nvPr>
        </p:nvGraphicFramePr>
        <p:xfrm>
          <a:off x="467544" y="980729"/>
          <a:ext cx="8229600"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716DB71-32F5-42AD-AFF3-E604B321A2A3}" type="slidenum">
              <a:rPr lang="tr-TR" smtClean="0"/>
              <a:pPr/>
              <a:t>16</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tr-TR" sz="8000" dirty="0" err="1" smtClean="0">
                <a:solidFill>
                  <a:srgbClr val="FF0000"/>
                </a:solidFill>
              </a:rPr>
              <a:t>Thank</a:t>
            </a:r>
            <a:r>
              <a:rPr lang="tr-TR" sz="8000" dirty="0" smtClean="0">
                <a:solidFill>
                  <a:srgbClr val="FF0000"/>
                </a:solidFill>
              </a:rPr>
              <a:t> </a:t>
            </a:r>
            <a:r>
              <a:rPr lang="tr-TR" sz="8000" dirty="0" err="1" smtClean="0">
                <a:solidFill>
                  <a:srgbClr val="FF0000"/>
                </a:solidFill>
              </a:rPr>
              <a:t>you</a:t>
            </a:r>
            <a:r>
              <a:rPr lang="tr-TR" sz="8000" dirty="0" smtClean="0">
                <a:solidFill>
                  <a:srgbClr val="FF0000"/>
                </a:solidFill>
              </a:rPr>
              <a:t> </a:t>
            </a:r>
            <a:r>
              <a:rPr lang="tr-TR" sz="8000" dirty="0" err="1" smtClean="0">
                <a:solidFill>
                  <a:srgbClr val="FF0000"/>
                </a:solidFill>
              </a:rPr>
              <a:t>for</a:t>
            </a:r>
            <a:r>
              <a:rPr lang="tr-TR" sz="8000" dirty="0" smtClean="0">
                <a:solidFill>
                  <a:srgbClr val="FF0000"/>
                </a:solidFill>
              </a:rPr>
              <a:t> </a:t>
            </a:r>
            <a:r>
              <a:rPr lang="tr-TR" sz="8000" dirty="0" err="1" smtClean="0">
                <a:solidFill>
                  <a:srgbClr val="FF0000"/>
                </a:solidFill>
              </a:rPr>
              <a:t>your</a:t>
            </a:r>
            <a:r>
              <a:rPr lang="tr-TR" sz="8000" dirty="0" smtClean="0">
                <a:solidFill>
                  <a:srgbClr val="FF0000"/>
                </a:solidFill>
              </a:rPr>
              <a:t> </a:t>
            </a:r>
            <a:r>
              <a:rPr lang="tr-TR" sz="8000" dirty="0" err="1" smtClean="0">
                <a:solidFill>
                  <a:srgbClr val="FF0000"/>
                </a:solidFill>
              </a:rPr>
              <a:t>patient</a:t>
            </a:r>
            <a:r>
              <a:rPr lang="tr-TR" sz="8000" dirty="0" smtClean="0">
                <a:solidFill>
                  <a:srgbClr val="FF0000"/>
                </a:solidFill>
              </a:rPr>
              <a:t> </a:t>
            </a:r>
            <a:endParaRPr lang="tr-TR" sz="8000" dirty="0">
              <a:solidFill>
                <a:srgbClr val="FF0000"/>
              </a:solidFill>
            </a:endParaRP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716DB71-32F5-42AD-AFF3-E604B321A2A3}" type="slidenum">
              <a:rPr lang="tr-TR" smtClean="0"/>
              <a:pPr/>
              <a:t>17</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Background </a:t>
            </a:r>
            <a:endParaRPr lang="tr-TR"/>
          </a:p>
        </p:txBody>
      </p:sp>
      <p:sp>
        <p:nvSpPr>
          <p:cNvPr id="3" name="Content Placeholder 2"/>
          <p:cNvSpPr>
            <a:spLocks noGrp="1"/>
          </p:cNvSpPr>
          <p:nvPr>
            <p:ph idx="1"/>
          </p:nvPr>
        </p:nvSpPr>
        <p:spPr/>
        <p:txBody>
          <a:bodyPr/>
          <a:lstStyle/>
          <a:p>
            <a:r>
              <a:rPr lang="tr-TR" smtClean="0"/>
              <a:t>To date many studies have examined personel and behavioral factors associated with PA among college students, such as gender, body mas index, weight perception, cigarette smoking, fruit or vegatable consumption, alchole drinking, video watching.</a:t>
            </a:r>
            <a:endParaRPr lang="tr-TR"/>
          </a:p>
        </p:txBody>
      </p:sp>
      <p:sp>
        <p:nvSpPr>
          <p:cNvPr id="4" name="Slide Number Placeholder 3"/>
          <p:cNvSpPr>
            <a:spLocks noGrp="1"/>
          </p:cNvSpPr>
          <p:nvPr>
            <p:ph type="sldNum" sz="quarter" idx="12"/>
          </p:nvPr>
        </p:nvSpPr>
        <p:spPr/>
        <p:txBody>
          <a:bodyPr/>
          <a:lstStyle/>
          <a:p>
            <a:fld id="{4716DB71-32F5-42AD-AFF3-E604B321A2A3}" type="slidenum">
              <a:rPr lang="tr-TR" smtClean="0"/>
              <a:pPr/>
              <a:t>2</a:t>
            </a:fld>
            <a:endParaRPr lang="tr-TR"/>
          </a:p>
        </p:txBody>
      </p:sp>
      <p:sp>
        <p:nvSpPr>
          <p:cNvPr id="5" name="Footer Placeholder 4"/>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Background </a:t>
            </a:r>
            <a:endParaRPr lang="tr-TR"/>
          </a:p>
        </p:txBody>
      </p:sp>
      <p:sp>
        <p:nvSpPr>
          <p:cNvPr id="5" name="TextBox 4"/>
          <p:cNvSpPr txBox="1"/>
          <p:nvPr/>
        </p:nvSpPr>
        <p:spPr>
          <a:xfrm>
            <a:off x="539552" y="1412776"/>
            <a:ext cx="8352928" cy="2954655"/>
          </a:xfrm>
          <a:prstGeom prst="rect">
            <a:avLst/>
          </a:prstGeom>
          <a:noFill/>
        </p:spPr>
        <p:txBody>
          <a:bodyPr wrap="square" rtlCol="0">
            <a:spAutoFit/>
          </a:bodyPr>
          <a:lstStyle/>
          <a:p>
            <a:pPr marL="36000" indent="-457200" algn="just">
              <a:spcAft>
                <a:spcPts val="1200"/>
              </a:spcAft>
              <a:buClr>
                <a:srgbClr val="FF0000"/>
              </a:buClr>
              <a:buFont typeface="Wingdings" pitchFamily="2" charset="2"/>
              <a:buChar char="Ø"/>
            </a:pPr>
            <a:r>
              <a:rPr lang="tr-TR" sz="3200" err="1" smtClean="0"/>
              <a:t>Regular</a:t>
            </a:r>
            <a:r>
              <a:rPr lang="tr-TR" sz="3200" smtClean="0"/>
              <a:t> </a:t>
            </a:r>
            <a:r>
              <a:rPr lang="tr-TR" sz="3200" err="1" smtClean="0"/>
              <a:t>physical</a:t>
            </a:r>
            <a:r>
              <a:rPr lang="tr-TR" sz="3200" smtClean="0"/>
              <a:t> </a:t>
            </a:r>
            <a:r>
              <a:rPr lang="tr-TR" sz="3200" err="1" smtClean="0"/>
              <a:t>activity</a:t>
            </a:r>
            <a:r>
              <a:rPr lang="tr-TR" sz="3200" smtClean="0"/>
              <a:t> (PA) </a:t>
            </a:r>
            <a:r>
              <a:rPr lang="tr-TR" sz="3200" err="1" smtClean="0"/>
              <a:t>especially</a:t>
            </a:r>
            <a:r>
              <a:rPr lang="tr-TR" sz="3200" smtClean="0"/>
              <a:t>      </a:t>
            </a:r>
            <a:r>
              <a:rPr lang="tr-TR" sz="3200" err="1" smtClean="0"/>
              <a:t>vigorous</a:t>
            </a:r>
            <a:r>
              <a:rPr lang="tr-TR" sz="3200" smtClean="0"/>
              <a:t> PA (VPA), has </a:t>
            </a:r>
            <a:r>
              <a:rPr lang="tr-TR" sz="3200" err="1" smtClean="0"/>
              <a:t>been</a:t>
            </a:r>
            <a:r>
              <a:rPr lang="tr-TR" sz="3200" smtClean="0"/>
              <a:t> </a:t>
            </a:r>
            <a:r>
              <a:rPr lang="tr-TR" sz="3200" err="1" smtClean="0"/>
              <a:t>associated</a:t>
            </a:r>
            <a:r>
              <a:rPr lang="tr-TR" sz="3200" smtClean="0"/>
              <a:t> </a:t>
            </a:r>
            <a:r>
              <a:rPr lang="tr-TR" sz="3200" err="1" smtClean="0"/>
              <a:t>with</a:t>
            </a:r>
            <a:r>
              <a:rPr lang="tr-TR" sz="3200" smtClean="0"/>
              <a:t> </a:t>
            </a:r>
            <a:r>
              <a:rPr lang="tr-TR" sz="3200" err="1" smtClean="0"/>
              <a:t>longevity</a:t>
            </a:r>
            <a:r>
              <a:rPr lang="tr-TR" sz="3200" smtClean="0"/>
              <a:t> </a:t>
            </a:r>
            <a:r>
              <a:rPr lang="tr-TR" sz="3200" err="1" smtClean="0"/>
              <a:t>and</a:t>
            </a:r>
            <a:r>
              <a:rPr lang="tr-TR" sz="3200" smtClean="0"/>
              <a:t> </a:t>
            </a:r>
            <a:r>
              <a:rPr lang="tr-TR" sz="3200" err="1" smtClean="0"/>
              <a:t>low</a:t>
            </a:r>
            <a:r>
              <a:rPr lang="tr-TR" sz="3200" smtClean="0"/>
              <a:t> </a:t>
            </a:r>
            <a:r>
              <a:rPr lang="tr-TR" sz="3200" err="1" smtClean="0"/>
              <a:t>premature</a:t>
            </a:r>
            <a:r>
              <a:rPr lang="tr-TR" sz="3200" smtClean="0"/>
              <a:t> </a:t>
            </a:r>
            <a:r>
              <a:rPr lang="tr-TR" sz="3200" err="1" smtClean="0"/>
              <a:t>mortalities</a:t>
            </a:r>
            <a:r>
              <a:rPr lang="tr-TR" sz="3200" smtClean="0"/>
              <a:t> </a:t>
            </a:r>
            <a:r>
              <a:rPr lang="tr-TR" sz="3200" err="1" smtClean="0"/>
              <a:t>from</a:t>
            </a:r>
            <a:r>
              <a:rPr lang="tr-TR" sz="3200" smtClean="0"/>
              <a:t> </a:t>
            </a:r>
            <a:r>
              <a:rPr lang="tr-TR" sz="3200" err="1" smtClean="0"/>
              <a:t>chronic</a:t>
            </a:r>
            <a:r>
              <a:rPr lang="tr-TR" sz="3200" smtClean="0"/>
              <a:t> </a:t>
            </a:r>
            <a:r>
              <a:rPr lang="tr-TR" sz="3200" err="1" smtClean="0"/>
              <a:t>diseases</a:t>
            </a:r>
            <a:r>
              <a:rPr lang="tr-TR" sz="3200" smtClean="0"/>
              <a:t>. </a:t>
            </a:r>
          </a:p>
          <a:p>
            <a:pPr indent="-360000">
              <a:buClr>
                <a:srgbClr val="FF0000"/>
              </a:buClr>
            </a:pPr>
            <a:r>
              <a:rPr lang="tr-TR" sz="2400" u="sng" err="1" smtClean="0">
                <a:solidFill>
                  <a:srgbClr val="C00000"/>
                </a:solidFill>
              </a:rPr>
              <a:t>Jonker</a:t>
            </a:r>
            <a:r>
              <a:rPr lang="tr-TR" sz="2400" u="sng" smtClean="0">
                <a:solidFill>
                  <a:srgbClr val="C00000"/>
                </a:solidFill>
              </a:rPr>
              <a:t> </a:t>
            </a:r>
            <a:r>
              <a:rPr lang="tr-TR" sz="2400" u="sng" smtClean="0">
                <a:solidFill>
                  <a:srgbClr val="C00000"/>
                </a:solidFill>
              </a:rPr>
              <a:t>et al (2006) Diabetes care 2006;29:38-43</a:t>
            </a:r>
          </a:p>
          <a:p>
            <a:pPr indent="-360000">
              <a:buClr>
                <a:srgbClr val="FF0000"/>
              </a:buClr>
            </a:pPr>
            <a:r>
              <a:rPr lang="tr-TR" sz="2400" u="sng" smtClean="0">
                <a:solidFill>
                  <a:srgbClr val="C00000"/>
                </a:solidFill>
              </a:rPr>
              <a:t>Lee et al (2000) Am. J. Epidemiol. 2000:151:293-299</a:t>
            </a:r>
            <a:endParaRPr lang="tr-TR" sz="3200" smtClean="0"/>
          </a:p>
        </p:txBody>
      </p:sp>
      <p:sp>
        <p:nvSpPr>
          <p:cNvPr id="4" name="Slide Number Placeholder 3"/>
          <p:cNvSpPr>
            <a:spLocks noGrp="1"/>
          </p:cNvSpPr>
          <p:nvPr>
            <p:ph type="sldNum" sz="quarter" idx="12"/>
          </p:nvPr>
        </p:nvSpPr>
        <p:spPr/>
        <p:txBody>
          <a:bodyPr/>
          <a:lstStyle/>
          <a:p>
            <a:fld id="{4716DB71-32F5-42AD-AFF3-E604B321A2A3}" type="slidenum">
              <a:rPr lang="tr-TR" smtClean="0"/>
              <a:pPr/>
              <a:t>3</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tr-TR" smtClean="0"/>
              <a:t>Background</a:t>
            </a:r>
            <a:endParaRPr lang="tr-TR"/>
          </a:p>
        </p:txBody>
      </p:sp>
      <p:sp>
        <p:nvSpPr>
          <p:cNvPr id="3" name="Content Placeholder 2"/>
          <p:cNvSpPr>
            <a:spLocks noGrp="1"/>
          </p:cNvSpPr>
          <p:nvPr>
            <p:ph idx="1"/>
          </p:nvPr>
        </p:nvSpPr>
        <p:spPr>
          <a:xfrm>
            <a:off x="179512" y="836712"/>
            <a:ext cx="8820472" cy="4176463"/>
          </a:xfrm>
        </p:spPr>
        <p:txBody>
          <a:bodyPr>
            <a:noAutofit/>
          </a:bodyPr>
          <a:lstStyle/>
          <a:p>
            <a:r>
              <a:rPr lang="en-US" sz="2800" smtClean="0"/>
              <a:t>Obesity, physical inactivity and smoking are</a:t>
            </a:r>
            <a:r>
              <a:rPr lang="tr-TR" sz="2800" smtClean="0"/>
              <a:t> </a:t>
            </a:r>
            <a:r>
              <a:rPr lang="en-US" sz="2800" smtClean="0"/>
              <a:t>of public health concerns due to their</a:t>
            </a:r>
            <a:r>
              <a:rPr lang="tr-TR" sz="2800" smtClean="0"/>
              <a:t> </a:t>
            </a:r>
            <a:r>
              <a:rPr lang="en-US" sz="2800" smtClean="0"/>
              <a:t>association with chronic diseases such as</a:t>
            </a:r>
            <a:r>
              <a:rPr lang="tr-TR" sz="2800" smtClean="0"/>
              <a:t> </a:t>
            </a:r>
            <a:r>
              <a:rPr lang="en-US" sz="2800" smtClean="0"/>
              <a:t>heart disease, hypertension and type II</a:t>
            </a:r>
            <a:r>
              <a:rPr lang="tr-TR" sz="2800" smtClean="0"/>
              <a:t> </a:t>
            </a:r>
            <a:r>
              <a:rPr lang="en-US" sz="2800" smtClean="0"/>
              <a:t>diabetes </a:t>
            </a:r>
            <a:endParaRPr lang="tr-TR" sz="2800" smtClean="0"/>
          </a:p>
          <a:p>
            <a:pPr>
              <a:buNone/>
            </a:pPr>
            <a:r>
              <a:rPr lang="tr-TR" sz="2400" smtClean="0">
                <a:solidFill>
                  <a:srgbClr val="FF0000"/>
                </a:solidFill>
              </a:rPr>
              <a:t>	</a:t>
            </a:r>
            <a:r>
              <a:rPr lang="tr-TR" sz="2400" u="sng" smtClean="0">
                <a:solidFill>
                  <a:srgbClr val="FF0000"/>
                </a:solidFill>
              </a:rPr>
              <a:t>World Health Organization</a:t>
            </a:r>
            <a:endParaRPr lang="tr-TR" sz="2800" u="sng" smtClean="0">
              <a:solidFill>
                <a:srgbClr val="FF0000"/>
              </a:solidFill>
            </a:endParaRPr>
          </a:p>
          <a:p>
            <a:r>
              <a:rPr lang="tr-TR" sz="2800" smtClean="0"/>
              <a:t>Young adults are </a:t>
            </a:r>
            <a:r>
              <a:rPr lang="en-US" sz="2800" smtClean="0"/>
              <a:t>at increased risk of overweight and obesity</a:t>
            </a:r>
            <a:r>
              <a:rPr lang="tr-TR" sz="2800" smtClean="0"/>
              <a:t> </a:t>
            </a:r>
            <a:r>
              <a:rPr lang="en-US" sz="2800" smtClean="0"/>
              <a:t>due to the rapid shift in dietary and lifestyle</a:t>
            </a:r>
            <a:r>
              <a:rPr lang="tr-TR" sz="2800" smtClean="0"/>
              <a:t> </a:t>
            </a:r>
            <a:r>
              <a:rPr lang="en-US" sz="2800" smtClean="0"/>
              <a:t>patterns associated with globalization and</a:t>
            </a:r>
            <a:r>
              <a:rPr lang="tr-TR" sz="2800" smtClean="0"/>
              <a:t> sedentary lifestyles        </a:t>
            </a:r>
          </a:p>
          <a:p>
            <a:pPr>
              <a:spcBef>
                <a:spcPts val="0"/>
              </a:spcBef>
              <a:buNone/>
            </a:pPr>
            <a:r>
              <a:rPr lang="tr-TR" sz="2400" u="sng" smtClean="0">
                <a:solidFill>
                  <a:srgbClr val="FF0000"/>
                </a:solidFill>
              </a:rPr>
              <a:t>	Haase et al (2004) </a:t>
            </a:r>
            <a:r>
              <a:rPr lang="it-IT" sz="2400" i="1" u="sng" smtClean="0">
                <a:solidFill>
                  <a:srgbClr val="FF0000"/>
                </a:solidFill>
              </a:rPr>
              <a:t>Preventive Medicine 2004; 39(1):182-190</a:t>
            </a:r>
            <a:r>
              <a:rPr lang="it-IT" sz="2800" i="1" u="sng" smtClean="0"/>
              <a:t>.</a:t>
            </a:r>
            <a:endParaRPr lang="tr-TR" sz="2800" u="sng" smtClean="0"/>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716DB71-32F5-42AD-AFF3-E604B321A2A3}"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Background</a:t>
            </a:r>
            <a:endParaRPr lang="tr-TR"/>
          </a:p>
        </p:txBody>
      </p:sp>
      <p:sp>
        <p:nvSpPr>
          <p:cNvPr id="3" name="Content Placeholder 2"/>
          <p:cNvSpPr>
            <a:spLocks noGrp="1"/>
          </p:cNvSpPr>
          <p:nvPr>
            <p:ph idx="1"/>
          </p:nvPr>
        </p:nvSpPr>
        <p:spPr>
          <a:xfrm>
            <a:off x="457200" y="1600201"/>
            <a:ext cx="8229600" cy="2980928"/>
          </a:xfrm>
        </p:spPr>
        <p:txBody>
          <a:bodyPr>
            <a:noAutofit/>
          </a:bodyPr>
          <a:lstStyle/>
          <a:p>
            <a:r>
              <a:rPr lang="en-US" sz="2400" smtClean="0"/>
              <a:t>Considering the</a:t>
            </a:r>
            <a:r>
              <a:rPr lang="tr-TR" sz="2400" smtClean="0"/>
              <a:t> </a:t>
            </a:r>
            <a:r>
              <a:rPr lang="en-US" sz="2400" smtClean="0"/>
              <a:t>current</a:t>
            </a:r>
            <a:r>
              <a:rPr lang="en-US" sz="1800" smtClean="0"/>
              <a:t> </a:t>
            </a:r>
            <a:r>
              <a:rPr lang="en-US" sz="2400" smtClean="0"/>
              <a:t>“</a:t>
            </a:r>
            <a:r>
              <a:rPr lang="en-US" sz="2400" err="1" smtClean="0"/>
              <a:t>obesigenic</a:t>
            </a:r>
            <a:r>
              <a:rPr lang="en-US" sz="2400" smtClean="0"/>
              <a:t>” environment and the</a:t>
            </a:r>
            <a:r>
              <a:rPr lang="tr-TR" sz="2400" smtClean="0"/>
              <a:t> </a:t>
            </a:r>
            <a:r>
              <a:rPr lang="en-US" sz="2400" smtClean="0"/>
              <a:t>shift in food choices from staple crops to</a:t>
            </a:r>
            <a:r>
              <a:rPr lang="tr-TR" sz="2400" smtClean="0"/>
              <a:t> </a:t>
            </a:r>
            <a:r>
              <a:rPr lang="en-US" sz="2400" smtClean="0"/>
              <a:t>highly processed foods, young adults are</a:t>
            </a:r>
            <a:r>
              <a:rPr lang="tr-TR" sz="2400" smtClean="0"/>
              <a:t> </a:t>
            </a:r>
            <a:r>
              <a:rPr lang="en-US" sz="2400" smtClean="0"/>
              <a:t>prone to unhealthy behavior</a:t>
            </a:r>
            <a:r>
              <a:rPr lang="tr-TR" sz="2400" smtClean="0"/>
              <a:t> </a:t>
            </a:r>
            <a:r>
              <a:rPr lang="en-US" sz="2400" smtClean="0"/>
              <a:t>practices.</a:t>
            </a:r>
            <a:r>
              <a:rPr lang="tr-TR" sz="2400" smtClean="0"/>
              <a:t> </a:t>
            </a:r>
            <a:endParaRPr lang="en-US" sz="2400" smtClean="0"/>
          </a:p>
          <a:p>
            <a:r>
              <a:rPr lang="en-US" sz="2400" smtClean="0"/>
              <a:t>Physical inactivity and smoking are key</a:t>
            </a:r>
            <a:r>
              <a:rPr lang="tr-TR" sz="2400" smtClean="0"/>
              <a:t> determinants for unhealthy behaviors. </a:t>
            </a:r>
          </a:p>
          <a:p>
            <a:pPr>
              <a:buNone/>
            </a:pPr>
            <a:r>
              <a:rPr lang="tr-TR" sz="2000" i="1" u="sng" smtClean="0">
                <a:solidFill>
                  <a:srgbClr val="FF0000"/>
                </a:solidFill>
              </a:rPr>
              <a:t>Yahia et al  </a:t>
            </a:r>
            <a:r>
              <a:rPr lang="en-US" sz="2000" i="1" u="sng" smtClean="0">
                <a:solidFill>
                  <a:srgbClr val="FF0000"/>
                </a:solidFill>
              </a:rPr>
              <a:t>International Journal of Health Research, March 2010; 3(1): 21-27</a:t>
            </a:r>
            <a:endParaRPr lang="tr-TR" sz="2000" i="1" u="sng">
              <a:solidFill>
                <a:srgbClr val="FF0000"/>
              </a:solidFill>
            </a:endParaRP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716DB71-32F5-42AD-AFF3-E604B321A2A3}"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Recommendation </a:t>
            </a:r>
            <a:endParaRPr lang="tr-TR"/>
          </a:p>
        </p:txBody>
      </p:sp>
      <p:sp>
        <p:nvSpPr>
          <p:cNvPr id="5" name="TextBox 4"/>
          <p:cNvSpPr txBox="1"/>
          <p:nvPr/>
        </p:nvSpPr>
        <p:spPr>
          <a:xfrm>
            <a:off x="323528" y="1196752"/>
            <a:ext cx="8496944" cy="3939540"/>
          </a:xfrm>
          <a:prstGeom prst="rect">
            <a:avLst/>
          </a:prstGeom>
          <a:noFill/>
        </p:spPr>
        <p:txBody>
          <a:bodyPr wrap="square" rtlCol="0">
            <a:spAutoFit/>
          </a:bodyPr>
          <a:lstStyle/>
          <a:p>
            <a:pPr>
              <a:lnSpc>
                <a:spcPct val="150000"/>
              </a:lnSpc>
              <a:spcAft>
                <a:spcPts val="1200"/>
              </a:spcAft>
              <a:buClr>
                <a:srgbClr val="FF0000"/>
              </a:buClr>
              <a:buFont typeface="Wingdings" pitchFamily="2" charset="2"/>
              <a:buChar char="Ø"/>
            </a:pPr>
            <a:r>
              <a:rPr lang="tr-TR" sz="3200" smtClean="0"/>
              <a:t>Adults should participate in VPA for at least 20 minutes on 3 or more days a week, or moderate intensity PA(MPA) for at least 30 minutes on 5 or more days a week. </a:t>
            </a:r>
          </a:p>
          <a:p>
            <a:pPr>
              <a:buClr>
                <a:srgbClr val="FF0000"/>
              </a:buClr>
            </a:pPr>
            <a:r>
              <a:rPr lang="tr-TR" sz="2400" u="sng" smtClean="0">
                <a:solidFill>
                  <a:srgbClr val="C00000"/>
                </a:solidFill>
              </a:rPr>
              <a:t>Franko et al  (2005) Arch Intern Med. 2005:165:2355:2360 </a:t>
            </a:r>
          </a:p>
          <a:p>
            <a:pPr>
              <a:buClr>
                <a:srgbClr val="FF0000"/>
              </a:buClr>
            </a:pPr>
            <a:r>
              <a:rPr lang="tr-TR" sz="2400" u="sng" smtClean="0">
                <a:solidFill>
                  <a:srgbClr val="C00000"/>
                </a:solidFill>
              </a:rPr>
              <a:t> Seo et al  Jam Coll Health, 2007:56:187-197</a:t>
            </a:r>
            <a:endParaRPr lang="tr-TR" sz="3200" u="sng" smtClean="0">
              <a:solidFill>
                <a:srgbClr val="C00000"/>
              </a:solidFill>
            </a:endParaRPr>
          </a:p>
        </p:txBody>
      </p:sp>
      <p:sp>
        <p:nvSpPr>
          <p:cNvPr id="4" name="Slide Number Placeholder 3"/>
          <p:cNvSpPr>
            <a:spLocks noGrp="1"/>
          </p:cNvSpPr>
          <p:nvPr>
            <p:ph type="sldNum" sz="quarter" idx="12"/>
          </p:nvPr>
        </p:nvSpPr>
        <p:spPr/>
        <p:txBody>
          <a:bodyPr/>
          <a:lstStyle/>
          <a:p>
            <a:fld id="{4716DB71-32F5-42AD-AFF3-E604B321A2A3}" type="slidenum">
              <a:rPr lang="tr-TR" smtClean="0"/>
              <a:pPr/>
              <a:t>6</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err="1" smtClean="0"/>
              <a:t>Preliminary</a:t>
            </a:r>
            <a:r>
              <a:rPr lang="tr-TR" smtClean="0"/>
              <a:t> </a:t>
            </a:r>
            <a:r>
              <a:rPr lang="tr-TR" err="1" smtClean="0"/>
              <a:t>study</a:t>
            </a:r>
            <a:endParaRPr lang="tr-TR"/>
          </a:p>
        </p:txBody>
      </p:sp>
      <p:sp>
        <p:nvSpPr>
          <p:cNvPr id="3" name="2 İçerik Yer Tutucusu"/>
          <p:cNvSpPr>
            <a:spLocks noGrp="1"/>
          </p:cNvSpPr>
          <p:nvPr>
            <p:ph idx="1"/>
          </p:nvPr>
        </p:nvSpPr>
        <p:spPr>
          <a:xfrm>
            <a:off x="323528" y="1124744"/>
            <a:ext cx="8496944" cy="4104455"/>
          </a:xfrm>
        </p:spPr>
        <p:txBody>
          <a:bodyPr>
            <a:noAutofit/>
          </a:bodyPr>
          <a:lstStyle/>
          <a:p>
            <a:r>
              <a:rPr lang="en-US" sz="2400" dirty="0" smtClean="0"/>
              <a:t>In order to examine </a:t>
            </a:r>
            <a:r>
              <a:rPr lang="en-US" sz="2400" dirty="0" smtClean="0"/>
              <a:t>participation</a:t>
            </a:r>
            <a:r>
              <a:rPr lang="tr-TR" sz="2400" dirty="0" smtClean="0"/>
              <a:t> in </a:t>
            </a:r>
            <a:r>
              <a:rPr lang="en-US" sz="2400" dirty="0" smtClean="0"/>
              <a:t>VPA  </a:t>
            </a:r>
            <a:r>
              <a:rPr lang="en-US" sz="2400" dirty="0" smtClean="0"/>
              <a:t>and associated behaviors with </a:t>
            </a:r>
            <a:r>
              <a:rPr lang="en-US" sz="2400" dirty="0" smtClean="0"/>
              <a:t>VPA</a:t>
            </a:r>
            <a:r>
              <a:rPr lang="tr-TR" sz="2400" dirty="0" smtClean="0"/>
              <a:t>,</a:t>
            </a:r>
            <a:r>
              <a:rPr lang="en-US" sz="2400" dirty="0" smtClean="0"/>
              <a:t> </a:t>
            </a:r>
            <a:r>
              <a:rPr lang="en-US" sz="2400" dirty="0" smtClean="0"/>
              <a:t>a research project conducted by Indiana University with several countries. </a:t>
            </a:r>
            <a:endParaRPr lang="tr-TR" sz="2400" dirty="0" smtClean="0"/>
          </a:p>
          <a:p>
            <a:pPr lvl="0">
              <a:lnSpc>
                <a:spcPct val="150000"/>
              </a:lnSpc>
            </a:pPr>
            <a:r>
              <a:rPr lang="en-US" sz="2400" dirty="0" smtClean="0"/>
              <a:t>This preliminary study </a:t>
            </a:r>
            <a:r>
              <a:rPr lang="tr-TR" sz="2400" dirty="0" err="1" smtClean="0"/>
              <a:t>carried</a:t>
            </a:r>
            <a:r>
              <a:rPr lang="tr-TR" sz="2400" dirty="0" smtClean="0"/>
              <a:t> </a:t>
            </a:r>
            <a:r>
              <a:rPr lang="tr-TR" sz="2400" dirty="0" err="1" smtClean="0"/>
              <a:t>out</a:t>
            </a:r>
            <a:r>
              <a:rPr lang="tr-TR" sz="2400" dirty="0" smtClean="0"/>
              <a:t> </a:t>
            </a:r>
            <a:r>
              <a:rPr lang="en-US" sz="2400" dirty="0" smtClean="0"/>
              <a:t>a </a:t>
            </a:r>
            <a:r>
              <a:rPr lang="en-US" sz="2400" dirty="0" smtClean="0"/>
              <a:t>part of </a:t>
            </a:r>
            <a:r>
              <a:rPr lang="tr-TR" sz="2400" dirty="0" err="1" smtClean="0"/>
              <a:t>the</a:t>
            </a:r>
            <a:r>
              <a:rPr lang="tr-TR" sz="2400" dirty="0" smtClean="0"/>
              <a:t>  </a:t>
            </a:r>
            <a:r>
              <a:rPr lang="en-US" sz="2400" dirty="0" smtClean="0"/>
              <a:t>international </a:t>
            </a:r>
            <a:r>
              <a:rPr lang="en-US" sz="2400" dirty="0" smtClean="0"/>
              <a:t>study.</a:t>
            </a:r>
          </a:p>
          <a:p>
            <a:pPr lvl="0">
              <a:lnSpc>
                <a:spcPct val="150000"/>
              </a:lnSpc>
            </a:pPr>
            <a:r>
              <a:rPr lang="en-US" sz="2400" dirty="0" smtClean="0"/>
              <a:t>Participants were recruited from randomly chosen public universities in (</a:t>
            </a:r>
            <a:r>
              <a:rPr lang="en-US" sz="2400" dirty="0" err="1" smtClean="0"/>
              <a:t>Akdeniz</a:t>
            </a:r>
            <a:r>
              <a:rPr lang="en-US" sz="2400" dirty="0" smtClean="0"/>
              <a:t>, Marmara, and </a:t>
            </a:r>
            <a:r>
              <a:rPr lang="en-US" sz="2400" dirty="0" err="1" smtClean="0"/>
              <a:t>Onsekiz</a:t>
            </a:r>
            <a:r>
              <a:rPr lang="en-US" sz="2400" dirty="0" smtClean="0"/>
              <a:t> Mart) Turkey.</a:t>
            </a:r>
          </a:p>
          <a:p>
            <a:pPr lvl="0">
              <a:lnSpc>
                <a:spcPct val="150000"/>
              </a:lnSpc>
            </a:pPr>
            <a:r>
              <a:rPr lang="en-US" sz="2400" dirty="0" smtClean="0"/>
              <a:t>A total of 2770 students in the 2009-2010 academic year</a:t>
            </a:r>
            <a:r>
              <a:rPr lang="en-US" sz="2400" dirty="0" smtClean="0"/>
              <a:t>.</a:t>
            </a:r>
            <a:endParaRPr lang="en-US" sz="2400" dirty="0" smtClean="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716DB71-32F5-42AD-AFF3-E604B321A2A3}"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err="1" smtClean="0"/>
              <a:t>Preliminary</a:t>
            </a:r>
            <a:r>
              <a:rPr lang="tr-TR" smtClean="0"/>
              <a:t> </a:t>
            </a:r>
            <a:r>
              <a:rPr lang="tr-TR" err="1" smtClean="0"/>
              <a:t>study</a:t>
            </a:r>
            <a:endParaRPr lang="tr-TR"/>
          </a:p>
        </p:txBody>
      </p:sp>
      <p:sp>
        <p:nvSpPr>
          <p:cNvPr id="3" name="2 İçerik Yer Tutucusu"/>
          <p:cNvSpPr>
            <a:spLocks noGrp="1"/>
          </p:cNvSpPr>
          <p:nvPr>
            <p:ph idx="1"/>
          </p:nvPr>
        </p:nvSpPr>
        <p:spPr>
          <a:xfrm>
            <a:off x="323528" y="1124744"/>
            <a:ext cx="8496944" cy="3888432"/>
          </a:xfrm>
        </p:spPr>
        <p:txBody>
          <a:bodyPr>
            <a:noAutofit/>
          </a:bodyPr>
          <a:lstStyle/>
          <a:p>
            <a:pPr lvl="0">
              <a:lnSpc>
                <a:spcPct val="150000"/>
              </a:lnSpc>
            </a:pPr>
            <a:r>
              <a:rPr lang="en-US" sz="2000" smtClean="0">
                <a:latin typeface="" pitchFamily="18"/>
              </a:rPr>
              <a:t>The </a:t>
            </a:r>
            <a:r>
              <a:rPr lang="en-US" sz="2000" smtClean="0">
                <a:latin typeface="" pitchFamily="18"/>
              </a:rPr>
              <a:t>survey instrument was developed primarily through a combination of questions from 2005 Youth Risk Behavior Survey questionnaire and the 2005 Behavioral Risk Factor Surveillance questionnaire developed by CDC (</a:t>
            </a:r>
            <a:r>
              <a:rPr lang="en-US" sz="2000" err="1" smtClean="0">
                <a:latin typeface="" pitchFamily="18"/>
              </a:rPr>
              <a:t>Seo</a:t>
            </a:r>
            <a:r>
              <a:rPr lang="en-US" sz="2000" smtClean="0">
                <a:latin typeface="" pitchFamily="18"/>
              </a:rPr>
              <a:t> et al, 2009).</a:t>
            </a:r>
          </a:p>
          <a:p>
            <a:pPr lvl="0">
              <a:lnSpc>
                <a:spcPct val="150000"/>
              </a:lnSpc>
            </a:pPr>
            <a:r>
              <a:rPr lang="en-US" sz="2000" smtClean="0">
                <a:latin typeface="" pitchFamily="18"/>
              </a:rPr>
              <a:t>The instrument was translated into Turkish and back- into English to check accuracy of the translation.</a:t>
            </a:r>
          </a:p>
          <a:p>
            <a:pPr>
              <a:lnSpc>
                <a:spcPct val="150000"/>
              </a:lnSpc>
            </a:pPr>
            <a:endParaRPr lang="tr-TR" sz="200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716DB71-32F5-42AD-AFF3-E604B321A2A3}"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16024"/>
            <a:ext cx="6696744" cy="692696"/>
          </a:xfrm>
        </p:spPr>
        <p:txBody>
          <a:bodyPr>
            <a:normAutofit fontScale="90000"/>
          </a:bodyPr>
          <a:lstStyle/>
          <a:p>
            <a:r>
              <a:rPr lang="tr-TR" smtClean="0"/>
              <a:t>VPA</a:t>
            </a:r>
            <a:endParaRPr lang="tr-TR"/>
          </a:p>
        </p:txBody>
      </p:sp>
      <p:graphicFrame>
        <p:nvGraphicFramePr>
          <p:cNvPr id="5" name="Content Placeholder 4"/>
          <p:cNvGraphicFramePr>
            <a:graphicFrameLocks noGrp="1"/>
          </p:cNvGraphicFramePr>
          <p:nvPr>
            <p:ph idx="1"/>
          </p:nvPr>
        </p:nvGraphicFramePr>
        <p:xfrm>
          <a:off x="395536" y="836712"/>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4716DB71-32F5-42AD-AFF3-E604B321A2A3}" type="slidenum">
              <a:rPr lang="tr-TR" smtClean="0"/>
              <a:pPr/>
              <a:t>9</a:t>
            </a:fld>
            <a:endParaRPr lang="tr-TR"/>
          </a:p>
        </p:txBody>
      </p:sp>
      <p:sp>
        <p:nvSpPr>
          <p:cNvPr id="6" name="Footer Placeholder 5"/>
          <p:cNvSpPr>
            <a:spLocks noGrp="1"/>
          </p:cNvSpPr>
          <p:nvPr>
            <p:ph type="ftr" sz="quarter" idx="11"/>
          </p:nvPr>
        </p:nvSpPr>
        <p:spPr/>
        <p:txBody>
          <a:bodyPr/>
          <a:lstStyle/>
          <a:p>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9270</TotalTime>
  <Words>428</Words>
  <Application>Microsoft Office PowerPoint</Application>
  <PresentationFormat>Ekran Gösterisi (4:3)</PresentationFormat>
  <Paragraphs>57</Paragraphs>
  <Slides>17</Slides>
  <Notes>0</Notes>
  <HiddenSlides>0</HiddenSlides>
  <MMClips>0</MMClips>
  <ScaleCrop>false</ScaleCrop>
  <HeadingPairs>
    <vt:vector size="4" baseType="variant">
      <vt:variant>
        <vt:lpstr>Tema</vt:lpstr>
      </vt:variant>
      <vt:variant>
        <vt:i4>2</vt:i4>
      </vt:variant>
      <vt:variant>
        <vt:lpstr>Slayt Başlıkları</vt:lpstr>
      </vt:variant>
      <vt:variant>
        <vt:i4>17</vt:i4>
      </vt:variant>
    </vt:vector>
  </HeadingPairs>
  <TitlesOfParts>
    <vt:vector size="19" baseType="lpstr">
      <vt:lpstr>Ofis Teması</vt:lpstr>
      <vt:lpstr>Custom Design</vt:lpstr>
      <vt:lpstr>Physical activity and associated behaviors in collage students</vt:lpstr>
      <vt:lpstr>Background </vt:lpstr>
      <vt:lpstr>Background </vt:lpstr>
      <vt:lpstr>Background</vt:lpstr>
      <vt:lpstr>Background</vt:lpstr>
      <vt:lpstr>Recommendation </vt:lpstr>
      <vt:lpstr>Preliminary study</vt:lpstr>
      <vt:lpstr>Preliminary study</vt:lpstr>
      <vt:lpstr>VPA</vt:lpstr>
      <vt:lpstr>MVPA</vt:lpstr>
      <vt:lpstr>SMOKING / VPA</vt:lpstr>
      <vt:lpstr>BINGE DRINKING / VPA</vt:lpstr>
      <vt:lpstr>FRUIT CONS./ VPA</vt:lpstr>
      <vt:lpstr>VEGETABLE CONSUMPTION/ VPA</vt:lpstr>
      <vt:lpstr>BMI/VPA</vt:lpstr>
      <vt:lpstr>How do you describe your weight/ VPA</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ozerkmil@hotmail.com</dc:creator>
  <cp:lastModifiedBy>ozerkmil@hotmail.com</cp:lastModifiedBy>
  <cp:revision>190</cp:revision>
  <dcterms:created xsi:type="dcterms:W3CDTF">2010-12-24T08:08:35Z</dcterms:created>
  <dcterms:modified xsi:type="dcterms:W3CDTF">2011-01-24T20:17:12Z</dcterms:modified>
</cp:coreProperties>
</file>