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xlsx" ContentType="application/vnd.openxmlformats-officedocument.spreadsheetml.sheet"/>
  <Override PartName="/ppt/charts/chart3.xml" ContentType="application/vnd.openxmlformats-officedocument.drawingml.chart+xml"/>
  <Override PartName="/ppt/charts/chart5.xml" ContentType="application/vnd.openxmlformats-officedocument.drawingml.char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rawings/drawing1.xml" ContentType="application/vnd.openxmlformats-officedocument.drawingml.chartshape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charts/chart4.xml" ContentType="application/vnd.openxmlformats-officedocument.drawingml.char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charts/chart2.xml" ContentType="application/vnd.openxmlformats-officedocument.drawingml.char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73" r:id="rId1"/>
  </p:sldMasterIdLst>
  <p:notesMasterIdLst>
    <p:notesMasterId r:id="rId51"/>
  </p:notesMasterIdLst>
  <p:handoutMasterIdLst>
    <p:handoutMasterId r:id="rId52"/>
  </p:handoutMasterIdLst>
  <p:sldIdLst>
    <p:sldId id="465" r:id="rId2"/>
    <p:sldId id="467" r:id="rId3"/>
    <p:sldId id="468" r:id="rId4"/>
    <p:sldId id="470" r:id="rId5"/>
    <p:sldId id="471" r:id="rId6"/>
    <p:sldId id="472" r:id="rId7"/>
    <p:sldId id="473" r:id="rId8"/>
    <p:sldId id="474" r:id="rId9"/>
    <p:sldId id="475" r:id="rId10"/>
    <p:sldId id="476" r:id="rId11"/>
    <p:sldId id="477" r:id="rId12"/>
    <p:sldId id="525" r:id="rId13"/>
    <p:sldId id="479" r:id="rId14"/>
    <p:sldId id="480" r:id="rId15"/>
    <p:sldId id="481" r:id="rId16"/>
    <p:sldId id="482" r:id="rId17"/>
    <p:sldId id="483" r:id="rId18"/>
    <p:sldId id="484" r:id="rId19"/>
    <p:sldId id="485" r:id="rId20"/>
    <p:sldId id="486" r:id="rId21"/>
    <p:sldId id="487" r:id="rId22"/>
    <p:sldId id="488" r:id="rId23"/>
    <p:sldId id="489" r:id="rId24"/>
    <p:sldId id="490" r:id="rId25"/>
    <p:sldId id="491" r:id="rId26"/>
    <p:sldId id="528" r:id="rId27"/>
    <p:sldId id="530" r:id="rId28"/>
    <p:sldId id="492" r:id="rId29"/>
    <p:sldId id="493" r:id="rId30"/>
    <p:sldId id="495" r:id="rId31"/>
    <p:sldId id="496" r:id="rId32"/>
    <p:sldId id="527" r:id="rId33"/>
    <p:sldId id="498" r:id="rId34"/>
    <p:sldId id="499" r:id="rId35"/>
    <p:sldId id="500" r:id="rId36"/>
    <p:sldId id="501" r:id="rId37"/>
    <p:sldId id="526" r:id="rId38"/>
    <p:sldId id="502" r:id="rId39"/>
    <p:sldId id="503" r:id="rId40"/>
    <p:sldId id="504" r:id="rId41"/>
    <p:sldId id="505" r:id="rId42"/>
    <p:sldId id="512" r:id="rId43"/>
    <p:sldId id="513" r:id="rId44"/>
    <p:sldId id="514" r:id="rId45"/>
    <p:sldId id="517" r:id="rId46"/>
    <p:sldId id="536" r:id="rId47"/>
    <p:sldId id="519" r:id="rId48"/>
    <p:sldId id="520" r:id="rId49"/>
    <p:sldId id="535" r:id="rId50"/>
  </p:sldIdLst>
  <p:sldSz cx="9906000" cy="6858000" type="A4"/>
  <p:notesSz cx="6837363" cy="9659938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 Unicode MS" pitchFamily="34" charset="-128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 Unicode MS" pitchFamily="34" charset="-128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 Unicode MS" pitchFamily="34" charset="-128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 Unicode MS" pitchFamily="34" charset="-128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 Unicode MS" pitchFamily="34" charset="-128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 Unicode MS" pitchFamily="34" charset="-128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 Unicode MS" pitchFamily="34" charset="-128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 Unicode MS" pitchFamily="34" charset="-128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 Unicode MS" pitchFamily="34" charset="-128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D0670"/>
    <a:srgbClr val="66FFFF"/>
    <a:srgbClr val="CCFF33"/>
    <a:srgbClr val="FFFF00"/>
    <a:srgbClr val="0000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74" d="100"/>
          <a:sy n="74" d="100"/>
        </p:scale>
        <p:origin x="-870" y="-90"/>
      </p:cViewPr>
      <p:guideLst>
        <p:guide orient="horz" pos="2112"/>
        <p:guide pos="31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26" d="100"/>
          <a:sy n="26" d="100"/>
        </p:scale>
        <p:origin x="-1234" y="-58"/>
      </p:cViewPr>
      <p:guideLst>
        <p:guide orient="horz" pos="3042"/>
        <p:guide pos="2154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Office_Excel__al__ma_Sayfas_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Office_Excel__al__ma_Sayfas_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Office_Excel__al__ma_Sayfas_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Office_Excel__al__ma_Sayfas_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Office_Excel__al__ma_Sayfas_5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tr-TR"/>
  <c:chart>
    <c:autoTitleDeleted val="1"/>
    <c:plotArea>
      <c:layout>
        <c:manualLayout>
          <c:layoutTarget val="inner"/>
          <c:xMode val="edge"/>
          <c:yMode val="edge"/>
          <c:x val="0.1682496607869744"/>
          <c:y val="7.506053268765138E-2"/>
          <c:w val="0.79511533242876564"/>
          <c:h val="0.66585956416464931"/>
        </c:manualLayout>
      </c:layout>
      <c:lineChart>
        <c:grouping val="standard"/>
        <c:ser>
          <c:idx val="0"/>
          <c:order val="0"/>
          <c:tx>
            <c:strRef>
              <c:f>Sheet1!$A$2</c:f>
              <c:strCache>
                <c:ptCount val="1"/>
              </c:strCache>
            </c:strRef>
          </c:tx>
          <c:spPr>
            <a:ln w="44449">
              <a:solidFill>
                <a:schemeClr val="tx1"/>
              </a:solidFill>
              <a:prstDash val="solid"/>
            </a:ln>
          </c:spPr>
          <c:marker>
            <c:symbol val="none"/>
          </c:marker>
          <c:cat>
            <c:numRef>
              <c:f>Sheet1!$B$1:$Q$1</c:f>
              <c:numCache>
                <c:formatCode>dd/mmm</c:formatCode>
                <c:ptCount val="16"/>
                <c:pt idx="0" formatCode="General">
                  <c:v>0</c:v>
                </c:pt>
                <c:pt idx="1">
                  <c:v>2</c:v>
                </c:pt>
                <c:pt idx="2" formatCode="General">
                  <c:v>4</c:v>
                </c:pt>
                <c:pt idx="3">
                  <c:v>6</c:v>
                </c:pt>
                <c:pt idx="4" formatCode="mmm/yy">
                  <c:v>8</c:v>
                </c:pt>
                <c:pt idx="5" formatCode="General">
                  <c:v>10</c:v>
                </c:pt>
                <c:pt idx="6" formatCode="General">
                  <c:v>12</c:v>
                </c:pt>
                <c:pt idx="7" formatCode="General">
                  <c:v>14</c:v>
                </c:pt>
                <c:pt idx="8" formatCode="General">
                  <c:v>16</c:v>
                </c:pt>
                <c:pt idx="9" formatCode="General">
                  <c:v>18</c:v>
                </c:pt>
                <c:pt idx="10" formatCode="General">
                  <c:v>20</c:v>
                </c:pt>
                <c:pt idx="11" formatCode="General">
                  <c:v>22</c:v>
                </c:pt>
                <c:pt idx="12" formatCode="General">
                  <c:v>24</c:v>
                </c:pt>
                <c:pt idx="13" formatCode="General">
                  <c:v>26</c:v>
                </c:pt>
                <c:pt idx="14" formatCode="General">
                  <c:v>28</c:v>
                </c:pt>
                <c:pt idx="15" formatCode="General">
                  <c:v>30</c:v>
                </c:pt>
              </c:numCache>
            </c:numRef>
          </c:cat>
          <c:val>
            <c:numRef>
              <c:f>Sheet1!$B$2:$Q$2</c:f>
              <c:numCache>
                <c:formatCode>General</c:formatCode>
                <c:ptCount val="16"/>
                <c:pt idx="0">
                  <c:v>0</c:v>
                </c:pt>
                <c:pt idx="1">
                  <c:v>885</c:v>
                </c:pt>
                <c:pt idx="2">
                  <c:v>871</c:v>
                </c:pt>
                <c:pt idx="3">
                  <c:v>829</c:v>
                </c:pt>
                <c:pt idx="4">
                  <c:v>791</c:v>
                </c:pt>
                <c:pt idx="5">
                  <c:v>763</c:v>
                </c:pt>
                <c:pt idx="6">
                  <c:v>731</c:v>
                </c:pt>
                <c:pt idx="7">
                  <c:v>700</c:v>
                </c:pt>
                <c:pt idx="8">
                  <c:v>674</c:v>
                </c:pt>
                <c:pt idx="9">
                  <c:v>639</c:v>
                </c:pt>
                <c:pt idx="10">
                  <c:v>610</c:v>
                </c:pt>
                <c:pt idx="11">
                  <c:v>571</c:v>
                </c:pt>
                <c:pt idx="12">
                  <c:v>540</c:v>
                </c:pt>
                <c:pt idx="13">
                  <c:v>510</c:v>
                </c:pt>
                <c:pt idx="14">
                  <c:v>482</c:v>
                </c:pt>
                <c:pt idx="15">
                  <c:v>463</c:v>
                </c:pt>
              </c:numCache>
            </c:numRef>
          </c:val>
          <c:smooth val="1"/>
        </c:ser>
        <c:marker val="1"/>
        <c:axId val="53206016"/>
        <c:axId val="55260288"/>
      </c:lineChart>
      <c:catAx>
        <c:axId val="53206016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 sz="1837" b="1" i="0" u="none" strike="noStrike" baseline="0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</a:defRPr>
                </a:pPr>
                <a:r>
                  <a:rPr lang="sk-SK" dirty="0" smtClean="0"/>
                  <a:t> TIME </a:t>
                </a:r>
                <a:r>
                  <a:rPr lang="en-US" dirty="0" smtClean="0"/>
                  <a:t>(s</a:t>
                </a:r>
                <a:r>
                  <a:rPr lang="en-US" dirty="0"/>
                  <a:t>)</a:t>
                </a:r>
              </a:p>
            </c:rich>
          </c:tx>
          <c:layout>
            <c:manualLayout>
              <c:xMode val="edge"/>
              <c:yMode val="edge"/>
              <c:x val="0.51560379918588872"/>
              <c:y val="0.88377723970944333"/>
            </c:manualLayout>
          </c:layout>
          <c:spPr>
            <a:noFill/>
            <a:ln w="29633">
              <a:noFill/>
            </a:ln>
          </c:spPr>
        </c:title>
        <c:numFmt formatCode="0" sourceLinked="0"/>
        <c:tickLblPos val="nextTo"/>
        <c:spPr>
          <a:ln w="3704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2100" b="1" i="0" u="none" strike="noStrike" baseline="0">
                <a:solidFill>
                  <a:schemeClr val="tx1"/>
                </a:solidFill>
                <a:latin typeface="Franklin Gothic Demi"/>
                <a:ea typeface="Franklin Gothic Demi"/>
                <a:cs typeface="Franklin Gothic Demi"/>
              </a:defRPr>
            </a:pPr>
            <a:endParaRPr lang="tr-TR"/>
          </a:p>
        </c:txPr>
        <c:crossAx val="55260288"/>
        <c:crosses val="autoZero"/>
        <c:auto val="1"/>
        <c:lblAlgn val="ctr"/>
        <c:lblOffset val="100"/>
        <c:tickLblSkip val="5"/>
        <c:tickMarkSkip val="1"/>
      </c:catAx>
      <c:valAx>
        <c:axId val="55260288"/>
        <c:scaling>
          <c:orientation val="minMax"/>
          <c:max val="1000"/>
          <c:min val="0"/>
        </c:scaling>
        <c:axPos val="l"/>
        <c:title>
          <c:tx>
            <c:rich>
              <a:bodyPr/>
              <a:lstStyle/>
              <a:p>
                <a:pPr>
                  <a:defRPr sz="1837" b="1" i="0" u="none" strike="noStrike" baseline="0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</a:defRPr>
                </a:pPr>
                <a:r>
                  <a:rPr lang="sk-SK" dirty="0" smtClean="0"/>
                  <a:t>POWER</a:t>
                </a:r>
                <a:r>
                  <a:rPr lang="en-US" dirty="0" smtClean="0"/>
                  <a:t> </a:t>
                </a:r>
                <a:r>
                  <a:rPr lang="en-US" dirty="0"/>
                  <a:t>(W)</a:t>
                </a:r>
              </a:p>
            </c:rich>
          </c:tx>
          <c:layout>
            <c:manualLayout>
              <c:xMode val="edge"/>
              <c:yMode val="edge"/>
              <c:x val="3.0463000459010972E-2"/>
              <c:y val="0.24827282209647442"/>
            </c:manualLayout>
          </c:layout>
          <c:spPr>
            <a:noFill/>
            <a:ln w="29633">
              <a:noFill/>
            </a:ln>
          </c:spPr>
        </c:title>
        <c:numFmt formatCode="General" sourceLinked="1"/>
        <c:tickLblPos val="nextTo"/>
        <c:spPr>
          <a:ln w="3704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2100" b="1" i="0" u="none" strike="noStrike" baseline="0">
                <a:solidFill>
                  <a:schemeClr val="tx1"/>
                </a:solidFill>
                <a:latin typeface="Franklin Gothic Demi"/>
                <a:ea typeface="Franklin Gothic Demi"/>
                <a:cs typeface="Franklin Gothic Demi"/>
              </a:defRPr>
            </a:pPr>
            <a:endParaRPr lang="tr-TR"/>
          </a:p>
        </c:txPr>
        <c:crossAx val="53206016"/>
        <c:crosses val="autoZero"/>
        <c:crossBetween val="midCat"/>
        <c:majorUnit val="200"/>
      </c:valAx>
      <c:spPr>
        <a:solidFill>
          <a:srgbClr val="000000"/>
        </a:solidFill>
        <a:ln w="3704">
          <a:solidFill>
            <a:schemeClr val="tx1"/>
          </a:solidFill>
          <a:prstDash val="solid"/>
        </a:ln>
      </c:spPr>
    </c:plotArea>
    <c:plotVisOnly val="1"/>
    <c:dispBlanksAs val="gap"/>
  </c:chart>
  <c:spPr>
    <a:noFill/>
    <a:ln>
      <a:noFill/>
    </a:ln>
  </c:spPr>
  <c:txPr>
    <a:bodyPr/>
    <a:lstStyle/>
    <a:p>
      <a:pPr>
        <a:defRPr sz="2100" b="1" i="0" u="none" strike="noStrike" baseline="0">
          <a:solidFill>
            <a:schemeClr val="tx1"/>
          </a:solidFill>
          <a:latin typeface="Franklin Gothic Demi"/>
          <a:ea typeface="Franklin Gothic Demi"/>
          <a:cs typeface="Franklin Gothic Demi"/>
        </a:defRPr>
      </a:pPr>
      <a:endParaRPr lang="tr-TR"/>
    </a:p>
  </c:txPr>
  <c:externalData r:id="rId1"/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tr-TR"/>
  <c:chart>
    <c:autoTitleDeleted val="1"/>
    <c:plotArea>
      <c:layout>
        <c:manualLayout>
          <c:layoutTarget val="inner"/>
          <c:xMode val="edge"/>
          <c:yMode val="edge"/>
          <c:x val="0.14809782608695651"/>
          <c:y val="0.22413793103448279"/>
          <c:w val="0.61141304347826086"/>
          <c:h val="0.47629310344827575"/>
        </c:manualLayout>
      </c:layout>
      <c:barChart>
        <c:barDir val="col"/>
        <c:grouping val="clustered"/>
        <c:ser>
          <c:idx val="0"/>
          <c:order val="0"/>
          <c:tx>
            <c:strRef>
              <c:f>Sheet1!$A$2</c:f>
              <c:strCache>
                <c:ptCount val="1"/>
                <c:pt idx="0">
                  <c:v>Subject B</c:v>
                </c:pt>
              </c:strCache>
            </c:strRef>
          </c:tx>
          <c:spPr>
            <a:solidFill>
              <a:srgbClr val="FFFF00"/>
            </a:solidFill>
            <a:ln w="36277">
              <a:solidFill>
                <a:schemeClr val="tx1"/>
              </a:solidFill>
              <a:prstDash val="solid"/>
            </a:ln>
          </c:spPr>
          <c:cat>
            <c:numRef>
              <c:f>Sheet1!$B$1:$G$1</c:f>
              <c:numCache>
                <c:formatCode>dd/mmm</c:formatCode>
                <c:ptCount val="6"/>
                <c:pt idx="0" formatCode="General">
                  <c:v>5</c:v>
                </c:pt>
                <c:pt idx="1">
                  <c:v>10</c:v>
                </c:pt>
                <c:pt idx="2" formatCode="General">
                  <c:v>15</c:v>
                </c:pt>
                <c:pt idx="3">
                  <c:v>20</c:v>
                </c:pt>
                <c:pt idx="4" formatCode="mmm/yy">
                  <c:v>25</c:v>
                </c:pt>
                <c:pt idx="5" formatCode="General">
                  <c:v>30</c:v>
                </c:pt>
              </c:numCache>
            </c:numRef>
          </c:cat>
          <c:val>
            <c:numRef>
              <c:f>Sheet1!$B$2:$G$2</c:f>
              <c:numCache>
                <c:formatCode>General</c:formatCode>
                <c:ptCount val="6"/>
                <c:pt idx="0">
                  <c:v>409</c:v>
                </c:pt>
                <c:pt idx="1">
                  <c:v>400</c:v>
                </c:pt>
                <c:pt idx="2">
                  <c:v>397</c:v>
                </c:pt>
                <c:pt idx="3">
                  <c:v>375</c:v>
                </c:pt>
                <c:pt idx="4">
                  <c:v>365</c:v>
                </c:pt>
                <c:pt idx="5">
                  <c:v>345</c:v>
                </c:pt>
              </c:numCache>
            </c:numRef>
          </c:val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Subject A</c:v>
                </c:pt>
              </c:strCache>
            </c:strRef>
          </c:tx>
          <c:spPr>
            <a:solidFill>
              <a:srgbClr val="00FFFF"/>
            </a:solidFill>
            <a:ln w="12092">
              <a:solidFill>
                <a:schemeClr val="tx1"/>
              </a:solidFill>
              <a:prstDash val="solid"/>
            </a:ln>
          </c:spPr>
          <c:cat>
            <c:numRef>
              <c:f>Sheet1!$B$1:$G$1</c:f>
              <c:numCache>
                <c:formatCode>dd/mmm</c:formatCode>
                <c:ptCount val="6"/>
                <c:pt idx="0" formatCode="General">
                  <c:v>5</c:v>
                </c:pt>
                <c:pt idx="1">
                  <c:v>10</c:v>
                </c:pt>
                <c:pt idx="2" formatCode="General">
                  <c:v>15</c:v>
                </c:pt>
                <c:pt idx="3">
                  <c:v>20</c:v>
                </c:pt>
                <c:pt idx="4" formatCode="mmm/yy">
                  <c:v>25</c:v>
                </c:pt>
                <c:pt idx="5" formatCode="General">
                  <c:v>30</c:v>
                </c:pt>
              </c:numCache>
            </c:numRef>
          </c:cat>
          <c:val>
            <c:numRef>
              <c:f>Sheet1!$B$3:$G$3</c:f>
              <c:numCache>
                <c:formatCode>General</c:formatCode>
                <c:ptCount val="6"/>
                <c:pt idx="0">
                  <c:v>636</c:v>
                </c:pt>
                <c:pt idx="1">
                  <c:v>610</c:v>
                </c:pt>
                <c:pt idx="2">
                  <c:v>578</c:v>
                </c:pt>
                <c:pt idx="3">
                  <c:v>536</c:v>
                </c:pt>
                <c:pt idx="4">
                  <c:v>464</c:v>
                </c:pt>
                <c:pt idx="5">
                  <c:v>377</c:v>
                </c:pt>
              </c:numCache>
            </c:numRef>
          </c:val>
        </c:ser>
        <c:axId val="87792640"/>
        <c:axId val="87811200"/>
      </c:barChart>
      <c:catAx>
        <c:axId val="87792640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 sz="1500" b="1" i="0" u="none" strike="noStrike" baseline="0">
                    <a:solidFill>
                      <a:schemeClr val="tx1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sk-SK" dirty="0" smtClean="0"/>
                  <a:t>TIME</a:t>
                </a:r>
                <a:r>
                  <a:rPr lang="en-US" dirty="0" smtClean="0"/>
                  <a:t> </a:t>
                </a:r>
                <a:r>
                  <a:rPr lang="en-US" dirty="0"/>
                  <a:t>(s)</a:t>
                </a:r>
              </a:p>
            </c:rich>
          </c:tx>
          <c:layout>
            <c:manualLayout>
              <c:xMode val="edge"/>
              <c:yMode val="edge"/>
              <c:x val="0.39809782608695671"/>
              <c:y val="0.82758620689655149"/>
            </c:manualLayout>
          </c:layout>
          <c:spPr>
            <a:noFill/>
            <a:ln w="24185">
              <a:noFill/>
            </a:ln>
          </c:spPr>
        </c:title>
        <c:numFmt formatCode="0" sourceLinked="0"/>
        <c:tickLblPos val="nextTo"/>
        <c:spPr>
          <a:ln w="3023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714" b="1" i="0" u="none" strike="noStrike" baseline="0">
                <a:solidFill>
                  <a:schemeClr val="tx1"/>
                </a:solidFill>
                <a:latin typeface="Franklin Gothic Demi"/>
                <a:ea typeface="Franklin Gothic Demi"/>
                <a:cs typeface="Franklin Gothic Demi"/>
              </a:defRPr>
            </a:pPr>
            <a:endParaRPr lang="tr-TR"/>
          </a:p>
        </c:txPr>
        <c:crossAx val="87811200"/>
        <c:crosses val="autoZero"/>
        <c:lblAlgn val="ctr"/>
        <c:lblOffset val="100"/>
        <c:tickLblSkip val="1"/>
        <c:tickMarkSkip val="1"/>
      </c:catAx>
      <c:valAx>
        <c:axId val="87811200"/>
        <c:scaling>
          <c:orientation val="minMax"/>
          <c:max val="700"/>
          <c:min val="0"/>
        </c:scaling>
        <c:axPos val="l"/>
        <c:majorGridlines>
          <c:spPr>
            <a:ln w="3023">
              <a:solidFill>
                <a:schemeClr val="tx1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1500" b="1" i="0" u="none" strike="noStrike" baseline="0">
                    <a:solidFill>
                      <a:schemeClr val="tx1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sk-SK" dirty="0" smtClean="0"/>
                  <a:t>POWER</a:t>
                </a:r>
                <a:r>
                  <a:rPr lang="sk-SK" baseline="0" dirty="0" smtClean="0"/>
                  <a:t> </a:t>
                </a:r>
                <a:r>
                  <a:rPr lang="en-US" dirty="0" smtClean="0"/>
                  <a:t> </a:t>
                </a:r>
                <a:r>
                  <a:rPr lang="en-US" dirty="0"/>
                  <a:t>(W)</a:t>
                </a:r>
              </a:p>
            </c:rich>
          </c:tx>
          <c:layout>
            <c:manualLayout>
              <c:xMode val="edge"/>
              <c:yMode val="edge"/>
              <c:x val="1.2228260869565221E-2"/>
              <c:y val="0.33405172413793122"/>
            </c:manualLayout>
          </c:layout>
          <c:spPr>
            <a:noFill/>
            <a:ln w="24185">
              <a:noFill/>
            </a:ln>
          </c:spPr>
        </c:title>
        <c:numFmt formatCode="General" sourceLinked="1"/>
        <c:tickLblPos val="nextTo"/>
        <c:spPr>
          <a:ln w="3023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714" b="1" i="0" u="none" strike="noStrike" baseline="0">
                <a:solidFill>
                  <a:schemeClr val="tx1"/>
                </a:solidFill>
                <a:latin typeface="Franklin Gothic Demi"/>
                <a:ea typeface="Franklin Gothic Demi"/>
                <a:cs typeface="Franklin Gothic Demi"/>
              </a:defRPr>
            </a:pPr>
            <a:endParaRPr lang="tr-TR"/>
          </a:p>
        </c:txPr>
        <c:crossAx val="87792640"/>
        <c:crosses val="autoZero"/>
        <c:crossBetween val="between"/>
        <c:majorUnit val="100"/>
      </c:valAx>
      <c:spPr>
        <a:solidFill>
          <a:srgbClr val="000000"/>
        </a:solidFill>
        <a:ln w="3023">
          <a:solidFill>
            <a:schemeClr val="tx1"/>
          </a:solidFill>
          <a:prstDash val="solid"/>
        </a:ln>
      </c:spPr>
    </c:plotArea>
    <c:plotVisOnly val="1"/>
    <c:dispBlanksAs val="gap"/>
  </c:chart>
  <c:spPr>
    <a:noFill/>
    <a:ln>
      <a:noFill/>
    </a:ln>
  </c:spPr>
  <c:txPr>
    <a:bodyPr/>
    <a:lstStyle/>
    <a:p>
      <a:pPr>
        <a:defRPr sz="1714" b="1" i="0" u="none" strike="noStrike" baseline="0">
          <a:solidFill>
            <a:schemeClr val="tx1"/>
          </a:solidFill>
          <a:latin typeface="Franklin Gothic Demi"/>
          <a:ea typeface="Franklin Gothic Demi"/>
          <a:cs typeface="Franklin Gothic Demi"/>
        </a:defRPr>
      </a:pPr>
      <a:endParaRPr lang="tr-TR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tr-TR"/>
  <c:chart>
    <c:autoTitleDeleted val="1"/>
    <c:plotArea>
      <c:layout>
        <c:manualLayout>
          <c:layoutTarget val="inner"/>
          <c:xMode val="edge"/>
          <c:yMode val="edge"/>
          <c:x val="0.1095238095238097"/>
          <c:y val="9.3525179856115206E-2"/>
          <c:w val="0.87777777777777866"/>
          <c:h val="0.76738609112709832"/>
        </c:manualLayout>
      </c:layout>
      <c:barChart>
        <c:barDir val="col"/>
        <c:grouping val="clustered"/>
        <c:ser>
          <c:idx val="0"/>
          <c:order val="0"/>
          <c:tx>
            <c:strRef>
              <c:f>Sheet1!$A$2</c:f>
              <c:strCache>
                <c:ptCount val="1"/>
                <c:pt idx="0">
                  <c:v>A.F.</c:v>
                </c:pt>
              </c:strCache>
            </c:strRef>
          </c:tx>
          <c:spPr>
            <a:solidFill>
              <a:srgbClr val="92D050"/>
            </a:solidFill>
            <a:ln w="17254">
              <a:solidFill>
                <a:schemeClr val="tx1"/>
              </a:solidFill>
              <a:prstDash val="solid"/>
            </a:ln>
          </c:spPr>
          <c:cat>
            <c:strRef>
              <c:f>Sheet1!$B$1:$E$1</c:f>
              <c:strCache>
                <c:ptCount val="4"/>
                <c:pt idx="0">
                  <c:v>UPPER LEFT</c:v>
                </c:pt>
                <c:pt idx="1">
                  <c:v>UPPER RIGHT</c:v>
                </c:pt>
                <c:pt idx="2">
                  <c:v>LOWER LEFT</c:v>
                </c:pt>
                <c:pt idx="3">
                  <c:v>LOWER RIGHT</c:v>
                </c:pt>
              </c:strCache>
            </c:strRef>
          </c:cat>
          <c:val>
            <c:numRef>
              <c:f>Sheet1!$B$2:$E$2</c:f>
              <c:numCache>
                <c:formatCode>General</c:formatCode>
                <c:ptCount val="4"/>
                <c:pt idx="0">
                  <c:v>255</c:v>
                </c:pt>
                <c:pt idx="1">
                  <c:v>239</c:v>
                </c:pt>
                <c:pt idx="2">
                  <c:v>227</c:v>
                </c:pt>
                <c:pt idx="3">
                  <c:v>267</c:v>
                </c:pt>
              </c:numCache>
            </c:numRef>
          </c:val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P.L.</c:v>
                </c:pt>
              </c:strCache>
            </c:strRef>
          </c:tx>
          <c:spPr>
            <a:solidFill>
              <a:schemeClr val="accent2"/>
            </a:solidFill>
            <a:ln w="17254">
              <a:solidFill>
                <a:schemeClr val="tx1"/>
              </a:solidFill>
              <a:prstDash val="solid"/>
            </a:ln>
          </c:spPr>
          <c:cat>
            <c:strRef>
              <c:f>Sheet1!$B$1:$E$1</c:f>
              <c:strCache>
                <c:ptCount val="4"/>
                <c:pt idx="0">
                  <c:v>UPPER LEFT</c:v>
                </c:pt>
                <c:pt idx="1">
                  <c:v>UPPER RIGHT</c:v>
                </c:pt>
                <c:pt idx="2">
                  <c:v>LOWER LEFT</c:v>
                </c:pt>
                <c:pt idx="3">
                  <c:v>LOWER RIGHT</c:v>
                </c:pt>
              </c:strCache>
            </c:strRef>
          </c:cat>
          <c:val>
            <c:numRef>
              <c:f>Sheet1!$B$3:$E$3</c:f>
              <c:numCache>
                <c:formatCode>General</c:formatCode>
                <c:ptCount val="4"/>
                <c:pt idx="0">
                  <c:v>260</c:v>
                </c:pt>
                <c:pt idx="1">
                  <c:v>344</c:v>
                </c:pt>
                <c:pt idx="2">
                  <c:v>269</c:v>
                </c:pt>
                <c:pt idx="3">
                  <c:v>243</c:v>
                </c:pt>
              </c:numCache>
            </c:numRef>
          </c:val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O.S.</c:v>
                </c:pt>
              </c:strCache>
            </c:strRef>
          </c:tx>
          <c:spPr>
            <a:solidFill>
              <a:schemeClr val="hlink"/>
            </a:solidFill>
            <a:ln w="17254">
              <a:solidFill>
                <a:schemeClr val="tx1"/>
              </a:solidFill>
              <a:prstDash val="solid"/>
            </a:ln>
          </c:spPr>
          <c:cat>
            <c:strRef>
              <c:f>Sheet1!$B$1:$E$1</c:f>
              <c:strCache>
                <c:ptCount val="4"/>
                <c:pt idx="0">
                  <c:v>UPPER LEFT</c:v>
                </c:pt>
                <c:pt idx="1">
                  <c:v>UPPER RIGHT</c:v>
                </c:pt>
                <c:pt idx="2">
                  <c:v>LOWER LEFT</c:v>
                </c:pt>
                <c:pt idx="3">
                  <c:v>LOWER RIGHT</c:v>
                </c:pt>
              </c:strCache>
            </c:strRef>
          </c:cat>
          <c:val>
            <c:numRef>
              <c:f>Sheet1!$B$4:$E$4</c:f>
              <c:numCache>
                <c:formatCode>General</c:formatCode>
                <c:ptCount val="4"/>
                <c:pt idx="0">
                  <c:v>231</c:v>
                </c:pt>
                <c:pt idx="1">
                  <c:v>264</c:v>
                </c:pt>
                <c:pt idx="2">
                  <c:v>273</c:v>
                </c:pt>
                <c:pt idx="3">
                  <c:v>274</c:v>
                </c:pt>
              </c:numCache>
            </c:numRef>
          </c:val>
        </c:ser>
        <c:ser>
          <c:idx val="3"/>
          <c:order val="3"/>
          <c:tx>
            <c:strRef>
              <c:f>Sheet1!$A$5</c:f>
              <c:strCache>
                <c:ptCount val="1"/>
                <c:pt idx="0">
                  <c:v>R.L.</c:v>
                </c:pt>
              </c:strCache>
            </c:strRef>
          </c:tx>
          <c:spPr>
            <a:solidFill>
              <a:schemeClr val="folHlink"/>
            </a:solidFill>
            <a:ln w="17254">
              <a:solidFill>
                <a:schemeClr val="tx1"/>
              </a:solidFill>
              <a:prstDash val="solid"/>
            </a:ln>
          </c:spPr>
          <c:cat>
            <c:strRef>
              <c:f>Sheet1!$B$1:$E$1</c:f>
              <c:strCache>
                <c:ptCount val="4"/>
                <c:pt idx="0">
                  <c:v>UPPER LEFT</c:v>
                </c:pt>
                <c:pt idx="1">
                  <c:v>UPPER RIGHT</c:v>
                </c:pt>
                <c:pt idx="2">
                  <c:v>LOWER LEFT</c:v>
                </c:pt>
                <c:pt idx="3">
                  <c:v>LOWER RIGHT</c:v>
                </c:pt>
              </c:strCache>
            </c:strRef>
          </c:cat>
          <c:val>
            <c:numRef>
              <c:f>Sheet1!$B$5:$E$5</c:f>
              <c:numCache>
                <c:formatCode>General</c:formatCode>
                <c:ptCount val="4"/>
                <c:pt idx="0">
                  <c:v>285</c:v>
                </c:pt>
                <c:pt idx="1">
                  <c:v>318</c:v>
                </c:pt>
                <c:pt idx="2">
                  <c:v>327</c:v>
                </c:pt>
                <c:pt idx="3">
                  <c:v>323</c:v>
                </c:pt>
              </c:numCache>
            </c:numRef>
          </c:val>
        </c:ser>
        <c:ser>
          <c:idx val="4"/>
          <c:order val="4"/>
          <c:tx>
            <c:strRef>
              <c:f>Sheet1!$A$6</c:f>
              <c:strCache>
                <c:ptCount val="1"/>
                <c:pt idx="0">
                  <c:v>P.K.</c:v>
                </c:pt>
              </c:strCache>
            </c:strRef>
          </c:tx>
          <c:spPr>
            <a:solidFill>
              <a:schemeClr val="bg2"/>
            </a:solidFill>
            <a:ln w="17254">
              <a:solidFill>
                <a:schemeClr val="tx1"/>
              </a:solidFill>
              <a:prstDash val="solid"/>
            </a:ln>
          </c:spPr>
          <c:cat>
            <c:strRef>
              <c:f>Sheet1!$B$1:$E$1</c:f>
              <c:strCache>
                <c:ptCount val="4"/>
                <c:pt idx="0">
                  <c:v>UPPER LEFT</c:v>
                </c:pt>
                <c:pt idx="1">
                  <c:v>UPPER RIGHT</c:v>
                </c:pt>
                <c:pt idx="2">
                  <c:v>LOWER LEFT</c:v>
                </c:pt>
                <c:pt idx="3">
                  <c:v>LOWER RIGHT</c:v>
                </c:pt>
              </c:strCache>
            </c:strRef>
          </c:cat>
          <c:val>
            <c:numRef>
              <c:f>Sheet1!$B$6:$E$6</c:f>
              <c:numCache>
                <c:formatCode>General</c:formatCode>
                <c:ptCount val="4"/>
                <c:pt idx="0">
                  <c:v>303</c:v>
                </c:pt>
                <c:pt idx="1">
                  <c:v>339</c:v>
                </c:pt>
                <c:pt idx="2">
                  <c:v>315</c:v>
                </c:pt>
                <c:pt idx="3">
                  <c:v>323</c:v>
                </c:pt>
              </c:numCache>
            </c:numRef>
          </c:val>
        </c:ser>
        <c:axId val="102360960"/>
        <c:axId val="102362496"/>
      </c:barChart>
      <c:catAx>
        <c:axId val="102360960"/>
        <c:scaling>
          <c:orientation val="minMax"/>
        </c:scaling>
        <c:axPos val="b"/>
        <c:numFmt formatCode="General" sourceLinked="1"/>
        <c:tickLblPos val="nextTo"/>
        <c:spPr>
          <a:ln w="4314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800" b="1" i="0" u="none" strike="noStrike" baseline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defRPr>
            </a:pPr>
            <a:endParaRPr lang="tr-TR"/>
          </a:p>
        </c:txPr>
        <c:crossAx val="102362496"/>
        <c:crosses val="autoZero"/>
        <c:auto val="1"/>
        <c:lblAlgn val="ctr"/>
        <c:lblOffset val="100"/>
        <c:tickLblSkip val="1"/>
        <c:tickMarkSkip val="1"/>
      </c:catAx>
      <c:valAx>
        <c:axId val="102362496"/>
        <c:scaling>
          <c:orientation val="minMax"/>
          <c:max val="400"/>
          <c:min val="200"/>
        </c:scaling>
        <c:axPos val="l"/>
        <c:title>
          <c:tx>
            <c:rich>
              <a:bodyPr rot="0" vert="horz"/>
              <a:lstStyle/>
              <a:p>
                <a:pPr>
                  <a:defRPr/>
                </a:pPr>
                <a:r>
                  <a:rPr lang="sk-SK" dirty="0" smtClean="0"/>
                  <a:t>TIME (ms)</a:t>
                </a:r>
                <a:endParaRPr lang="en-US" dirty="0"/>
              </a:p>
            </c:rich>
          </c:tx>
          <c:layout>
            <c:manualLayout>
              <c:xMode val="edge"/>
              <c:yMode val="edge"/>
              <c:x val="0.10427448095795375"/>
              <c:y val="1.3891384627133109E-2"/>
            </c:manualLayout>
          </c:layout>
        </c:title>
        <c:numFmt formatCode="General" sourceLinked="1"/>
        <c:tickLblPos val="nextTo"/>
        <c:spPr>
          <a:ln w="4314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2445" b="1" i="0" u="none" strike="noStrike" baseline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defRPr>
            </a:pPr>
            <a:endParaRPr lang="tr-TR"/>
          </a:p>
        </c:txPr>
        <c:crossAx val="102360960"/>
        <c:crosses val="autoZero"/>
        <c:crossBetween val="between"/>
        <c:majorUnit val="50"/>
      </c:valAx>
      <c:spPr>
        <a:solidFill>
          <a:schemeClr val="accent1">
            <a:lumMod val="75000"/>
          </a:schemeClr>
        </a:solidFill>
        <a:ln w="4314">
          <a:solidFill>
            <a:schemeClr val="tx1"/>
          </a:solidFill>
          <a:prstDash val="solid"/>
        </a:ln>
      </c:spPr>
    </c:plotArea>
    <c:legend>
      <c:legendPos val="r"/>
      <c:legendEntry>
        <c:idx val="0"/>
        <c:txPr>
          <a:bodyPr/>
          <a:lstStyle/>
          <a:p>
            <a:pPr>
              <a:defRPr sz="1746" b="1" i="0" u="none" strike="noStrike" baseline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defRPr>
            </a:pPr>
            <a:endParaRPr lang="tr-TR"/>
          </a:p>
        </c:txPr>
      </c:legendEntry>
      <c:legendEntry>
        <c:idx val="1"/>
        <c:txPr>
          <a:bodyPr/>
          <a:lstStyle/>
          <a:p>
            <a:pPr>
              <a:defRPr sz="1746" b="1" i="0" u="none" strike="noStrike" baseline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defRPr>
            </a:pPr>
            <a:endParaRPr lang="tr-TR"/>
          </a:p>
        </c:txPr>
      </c:legendEntry>
      <c:legendEntry>
        <c:idx val="2"/>
        <c:txPr>
          <a:bodyPr/>
          <a:lstStyle/>
          <a:p>
            <a:pPr>
              <a:defRPr sz="1746" b="1" i="0" u="none" strike="noStrike" baseline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defRPr>
            </a:pPr>
            <a:endParaRPr lang="tr-TR"/>
          </a:p>
        </c:txPr>
      </c:legendEntry>
      <c:legendEntry>
        <c:idx val="3"/>
        <c:txPr>
          <a:bodyPr/>
          <a:lstStyle/>
          <a:p>
            <a:pPr>
              <a:defRPr sz="1746" b="1" i="0" u="none" strike="noStrike" baseline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defRPr>
            </a:pPr>
            <a:endParaRPr lang="tr-TR"/>
          </a:p>
        </c:txPr>
      </c:legendEntry>
      <c:legendEntry>
        <c:idx val="4"/>
        <c:txPr>
          <a:bodyPr/>
          <a:lstStyle/>
          <a:p>
            <a:pPr>
              <a:defRPr sz="1746" b="1" i="0" u="none" strike="noStrike" baseline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defRPr>
            </a:pPr>
            <a:endParaRPr lang="tr-TR"/>
          </a:p>
        </c:txPr>
      </c:legendEntry>
      <c:layout>
        <c:manualLayout>
          <c:xMode val="edge"/>
          <c:yMode val="edge"/>
          <c:x val="0.86908734955906719"/>
          <c:y val="0.11810671818956167"/>
          <c:w val="0.10317460317460322"/>
          <c:h val="0.2422062350119909"/>
        </c:manualLayout>
      </c:layout>
      <c:spPr>
        <a:noFill/>
        <a:ln w="4314">
          <a:solidFill>
            <a:schemeClr val="tx1"/>
          </a:solidFill>
          <a:prstDash val="solid"/>
        </a:ln>
      </c:spPr>
      <c:txPr>
        <a:bodyPr/>
        <a:lstStyle/>
        <a:p>
          <a:pPr>
            <a:defRPr sz="2248" b="1" i="0" u="none" strike="noStrike" baseline="0">
              <a:solidFill>
                <a:schemeClr val="tx1"/>
              </a:solidFill>
              <a:latin typeface="Times New Roman"/>
              <a:ea typeface="Times New Roman"/>
              <a:cs typeface="Times New Roman"/>
            </a:defRPr>
          </a:pPr>
          <a:endParaRPr lang="tr-TR"/>
        </a:p>
      </c:txPr>
    </c:legend>
    <c:plotVisOnly val="1"/>
    <c:dispBlanksAs val="gap"/>
  </c:chart>
  <c:spPr>
    <a:noFill/>
    <a:ln>
      <a:noFill/>
    </a:ln>
  </c:spPr>
  <c:txPr>
    <a:bodyPr/>
    <a:lstStyle/>
    <a:p>
      <a:pPr>
        <a:defRPr sz="2445" b="1" i="0" u="none" strike="noStrike" baseline="0">
          <a:solidFill>
            <a:schemeClr val="tx1"/>
          </a:solidFill>
          <a:latin typeface="Times New Roman"/>
          <a:ea typeface="Times New Roman"/>
          <a:cs typeface="Times New Roman"/>
        </a:defRPr>
      </a:pPr>
      <a:endParaRPr lang="tr-TR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tr-TR"/>
  <c:chart>
    <c:autoTitleDeleted val="1"/>
    <c:plotArea>
      <c:layout>
        <c:manualLayout>
          <c:layoutTarget val="inner"/>
          <c:xMode val="edge"/>
          <c:yMode val="edge"/>
          <c:x val="0.11033984295508292"/>
          <c:y val="9.9592347741117998E-2"/>
          <c:w val="0.87777777777777866"/>
          <c:h val="0.76738609112709832"/>
        </c:manualLayout>
      </c:layout>
      <c:barChart>
        <c:barDir val="col"/>
        <c:grouping val="clustered"/>
        <c:ser>
          <c:idx val="0"/>
          <c:order val="0"/>
          <c:tx>
            <c:strRef>
              <c:f>Sheet1!$A$2</c:f>
              <c:strCache>
                <c:ptCount val="1"/>
                <c:pt idx="0">
                  <c:v>BEFORE</c:v>
                </c:pt>
              </c:strCache>
            </c:strRef>
          </c:tx>
          <c:spPr>
            <a:solidFill>
              <a:srgbClr val="00B0F0"/>
            </a:solidFill>
            <a:ln w="16725">
              <a:solidFill>
                <a:schemeClr val="tx1"/>
              </a:solidFill>
              <a:prstDash val="solid"/>
            </a:ln>
          </c:spPr>
          <c:cat>
            <c:strRef>
              <c:f>Sheet1!$B$1:$E$1</c:f>
              <c:strCache>
                <c:ptCount val="4"/>
                <c:pt idx="0">
                  <c:v>Upper Left</c:v>
                </c:pt>
                <c:pt idx="1">
                  <c:v>Upper Right</c:v>
                </c:pt>
                <c:pt idx="2">
                  <c:v>Lower Left</c:v>
                </c:pt>
                <c:pt idx="3">
                  <c:v>Lower Right</c:v>
                </c:pt>
              </c:strCache>
            </c:strRef>
          </c:cat>
          <c:val>
            <c:numRef>
              <c:f>Sheet1!$B$2:$E$2</c:f>
              <c:numCache>
                <c:formatCode>General</c:formatCode>
                <c:ptCount val="4"/>
                <c:pt idx="0">
                  <c:v>356.7</c:v>
                </c:pt>
                <c:pt idx="1">
                  <c:v>452.8</c:v>
                </c:pt>
                <c:pt idx="2">
                  <c:v>351.1</c:v>
                </c:pt>
                <c:pt idx="3">
                  <c:v>358.4</c:v>
                </c:pt>
              </c:numCache>
            </c:numRef>
          </c:val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AFTER</c:v>
                </c:pt>
              </c:strCache>
            </c:strRef>
          </c:tx>
          <c:spPr>
            <a:solidFill>
              <a:schemeClr val="accent2"/>
            </a:solidFill>
            <a:ln w="16725">
              <a:solidFill>
                <a:schemeClr val="tx1"/>
              </a:solidFill>
              <a:prstDash val="solid"/>
            </a:ln>
          </c:spPr>
          <c:cat>
            <c:strRef>
              <c:f>Sheet1!$B$1:$E$1</c:f>
              <c:strCache>
                <c:ptCount val="4"/>
                <c:pt idx="0">
                  <c:v>Upper Left</c:v>
                </c:pt>
                <c:pt idx="1">
                  <c:v>Upper Right</c:v>
                </c:pt>
                <c:pt idx="2">
                  <c:v>Lower Left</c:v>
                </c:pt>
                <c:pt idx="3">
                  <c:v>Lower Right</c:v>
                </c:pt>
              </c:strCache>
            </c:strRef>
          </c:cat>
          <c:val>
            <c:numRef>
              <c:f>Sheet1!$B$3:$E$3</c:f>
              <c:numCache>
                <c:formatCode>General</c:formatCode>
                <c:ptCount val="4"/>
                <c:pt idx="0">
                  <c:v>398.1</c:v>
                </c:pt>
                <c:pt idx="1">
                  <c:v>415.9</c:v>
                </c:pt>
                <c:pt idx="2">
                  <c:v>389.4</c:v>
                </c:pt>
                <c:pt idx="3">
                  <c:v>376.4</c:v>
                </c:pt>
              </c:numCache>
            </c:numRef>
          </c:val>
        </c:ser>
        <c:axId val="102455552"/>
        <c:axId val="102465536"/>
      </c:barChart>
      <c:catAx>
        <c:axId val="102455552"/>
        <c:scaling>
          <c:orientation val="minMax"/>
        </c:scaling>
        <c:axPos val="b"/>
        <c:numFmt formatCode="General" sourceLinked="1"/>
        <c:tickLblPos val="nextTo"/>
        <c:spPr>
          <a:ln w="4181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2370" b="1" i="0" u="none" strike="noStrike" baseline="0">
                <a:solidFill>
                  <a:schemeClr val="tx1"/>
                </a:solidFill>
                <a:latin typeface="Arial" pitchFamily="34" charset="0"/>
                <a:ea typeface="Times New Roman"/>
                <a:cs typeface="Arial" pitchFamily="34" charset="0"/>
              </a:defRPr>
            </a:pPr>
            <a:endParaRPr lang="tr-TR"/>
          </a:p>
        </c:txPr>
        <c:crossAx val="102465536"/>
        <c:crosses val="autoZero"/>
        <c:auto val="1"/>
        <c:lblAlgn val="ctr"/>
        <c:lblOffset val="100"/>
        <c:tickLblSkip val="1"/>
        <c:tickMarkSkip val="1"/>
      </c:catAx>
      <c:valAx>
        <c:axId val="102465536"/>
        <c:scaling>
          <c:orientation val="minMax"/>
          <c:max val="500"/>
          <c:min val="300"/>
        </c:scaling>
        <c:axPos val="l"/>
        <c:title>
          <c:tx>
            <c:rich>
              <a:bodyPr rot="0" vert="horz"/>
              <a:lstStyle/>
              <a:p>
                <a:pPr>
                  <a:defRPr>
                    <a:latin typeface="Arial" pitchFamily="34" charset="0"/>
                    <a:cs typeface="Arial" pitchFamily="34" charset="0"/>
                  </a:defRPr>
                </a:pPr>
                <a:r>
                  <a:rPr lang="sk-SK" dirty="0" smtClean="0">
                    <a:latin typeface="Arial" pitchFamily="34" charset="0"/>
                    <a:cs typeface="Arial" pitchFamily="34" charset="0"/>
                  </a:rPr>
                  <a:t>TIME</a:t>
                </a:r>
                <a:r>
                  <a:rPr lang="sk-SK" baseline="0" dirty="0" smtClean="0">
                    <a:latin typeface="Arial" pitchFamily="34" charset="0"/>
                    <a:cs typeface="Arial" pitchFamily="34" charset="0"/>
                  </a:rPr>
                  <a:t> (ms)</a:t>
                </a:r>
                <a:endParaRPr lang="en-US" dirty="0">
                  <a:latin typeface="Arial" pitchFamily="34" charset="0"/>
                  <a:cs typeface="Arial" pitchFamily="34" charset="0"/>
                </a:endParaRPr>
              </a:p>
            </c:rich>
          </c:tx>
          <c:layout>
            <c:manualLayout>
              <c:xMode val="edge"/>
              <c:yMode val="edge"/>
              <c:x val="0.10599170128202763"/>
              <c:y val="1.4562681739471351E-2"/>
            </c:manualLayout>
          </c:layout>
        </c:title>
        <c:numFmt formatCode="General" sourceLinked="1"/>
        <c:tickLblPos val="nextTo"/>
        <c:spPr>
          <a:ln w="4181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2370" b="1" i="0" u="none" strike="noStrike" baseline="0">
                <a:solidFill>
                  <a:schemeClr val="tx1"/>
                </a:solidFill>
                <a:latin typeface="Arial" pitchFamily="34" charset="0"/>
                <a:ea typeface="Times New Roman"/>
                <a:cs typeface="Arial" pitchFamily="34" charset="0"/>
              </a:defRPr>
            </a:pPr>
            <a:endParaRPr lang="tr-TR"/>
          </a:p>
        </c:txPr>
        <c:crossAx val="102455552"/>
        <c:crosses val="autoZero"/>
        <c:crossBetween val="between"/>
        <c:majorUnit val="50"/>
      </c:valAx>
      <c:spPr>
        <a:solidFill>
          <a:schemeClr val="accent1">
            <a:lumMod val="75000"/>
          </a:schemeClr>
        </a:solidFill>
        <a:ln w="16725">
          <a:solidFill>
            <a:srgbClr val="FFFFFF"/>
          </a:solidFill>
          <a:prstDash val="solid"/>
        </a:ln>
      </c:spPr>
    </c:plotArea>
    <c:legend>
      <c:legendPos val="r"/>
      <c:legendEntry>
        <c:idx val="0"/>
        <c:txPr>
          <a:bodyPr/>
          <a:lstStyle/>
          <a:p>
            <a:pPr>
              <a:defRPr sz="1692" b="1" i="0" u="none" strike="noStrike" baseline="0">
                <a:solidFill>
                  <a:schemeClr val="tx1"/>
                </a:solidFill>
                <a:latin typeface="Arial" pitchFamily="34" charset="0"/>
                <a:ea typeface="Times New Roman"/>
                <a:cs typeface="Arial" pitchFamily="34" charset="0"/>
              </a:defRPr>
            </a:pPr>
            <a:endParaRPr lang="tr-TR"/>
          </a:p>
        </c:txPr>
      </c:legendEntry>
      <c:legendEntry>
        <c:idx val="1"/>
        <c:txPr>
          <a:bodyPr/>
          <a:lstStyle/>
          <a:p>
            <a:pPr>
              <a:defRPr sz="1692" b="1" i="0" u="none" strike="noStrike" baseline="0">
                <a:solidFill>
                  <a:schemeClr val="tx1"/>
                </a:solidFill>
                <a:latin typeface="Arial" pitchFamily="34" charset="0"/>
                <a:ea typeface="Times New Roman"/>
                <a:cs typeface="Arial" pitchFamily="34" charset="0"/>
              </a:defRPr>
            </a:pPr>
            <a:endParaRPr lang="tr-TR"/>
          </a:p>
        </c:txPr>
      </c:legendEntry>
      <c:layout>
        <c:manualLayout>
          <c:xMode val="edge"/>
          <c:yMode val="edge"/>
          <c:x val="0.75088973113683499"/>
          <c:y val="0.12334974725669676"/>
          <c:w val="0.20793650793650795"/>
          <c:h val="0.24700239808153504"/>
        </c:manualLayout>
      </c:layout>
      <c:spPr>
        <a:solidFill>
          <a:schemeClr val="bg2">
            <a:lumMod val="50000"/>
            <a:lumOff val="50000"/>
          </a:schemeClr>
        </a:solidFill>
        <a:ln w="4181">
          <a:solidFill>
            <a:schemeClr val="tx1"/>
          </a:solidFill>
          <a:prstDash val="solid"/>
        </a:ln>
      </c:spPr>
      <c:txPr>
        <a:bodyPr/>
        <a:lstStyle/>
        <a:p>
          <a:pPr>
            <a:defRPr sz="2179" b="1" i="0" u="none" strike="noStrike" baseline="0">
              <a:solidFill>
                <a:schemeClr val="tx1"/>
              </a:solidFill>
              <a:latin typeface="Arial" pitchFamily="34" charset="0"/>
              <a:ea typeface="Times New Roman"/>
              <a:cs typeface="Arial" pitchFamily="34" charset="0"/>
            </a:defRPr>
          </a:pPr>
          <a:endParaRPr lang="tr-TR"/>
        </a:p>
      </c:txPr>
    </c:legend>
    <c:plotVisOnly val="1"/>
    <c:dispBlanksAs val="gap"/>
  </c:chart>
  <c:spPr>
    <a:noFill/>
    <a:ln w="4181">
      <a:noFill/>
      <a:prstDash val="solid"/>
    </a:ln>
  </c:spPr>
  <c:txPr>
    <a:bodyPr/>
    <a:lstStyle/>
    <a:p>
      <a:pPr>
        <a:defRPr sz="2370" b="1" i="0" u="none" strike="noStrike" baseline="0">
          <a:solidFill>
            <a:schemeClr val="tx1"/>
          </a:solidFill>
          <a:latin typeface="Times New Roman"/>
          <a:ea typeface="Times New Roman"/>
          <a:cs typeface="Times New Roman"/>
        </a:defRPr>
      </a:pPr>
      <a:endParaRPr lang="tr-TR"/>
    </a:p>
  </c:txPr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tr-TR"/>
  <c:chart>
    <c:plotArea>
      <c:layout>
        <c:manualLayout>
          <c:layoutTarget val="inner"/>
          <c:xMode val="edge"/>
          <c:yMode val="edge"/>
          <c:x val="0.12149532710280374"/>
          <c:y val="8.0645161290322745E-2"/>
          <c:w val="0.7640186915887881"/>
          <c:h val="0.68548387096774066"/>
        </c:manualLayout>
      </c:layout>
      <c:lineChart>
        <c:grouping val="standard"/>
        <c:ser>
          <c:idx val="0"/>
          <c:order val="0"/>
          <c:tx>
            <c:strRef>
              <c:f>Sheet1!$A$2</c:f>
              <c:strCache>
                <c:ptCount val="1"/>
                <c:pt idx="0">
                  <c:v>before</c:v>
                </c:pt>
              </c:strCache>
            </c:strRef>
          </c:tx>
          <c:spPr>
            <a:ln w="52378">
              <a:solidFill>
                <a:srgbClr val="00FFFF"/>
              </a:solidFill>
              <a:prstDash val="solid"/>
            </a:ln>
          </c:spPr>
          <c:marker>
            <c:symbol val="circle"/>
            <c:size val="7"/>
            <c:spPr>
              <a:solidFill>
                <a:srgbClr val="00FFFF"/>
              </a:solidFill>
              <a:ln>
                <a:solidFill>
                  <a:srgbClr val="00FFFF"/>
                </a:solidFill>
                <a:prstDash val="solid"/>
              </a:ln>
              <a:effectLst>
                <a:outerShdw dist="35921" dir="2700000" algn="br">
                  <a:srgbClr val="000000"/>
                </a:outerShdw>
              </a:effectLst>
            </c:spPr>
          </c:marker>
          <c:cat>
            <c:numRef>
              <c:f>Sheet1!$B$1:$J$1</c:f>
              <c:numCache>
                <c:formatCode>General</c:formatCode>
                <c:ptCount val="9"/>
                <c:pt idx="0">
                  <c:v>20</c:v>
                </c:pt>
                <c:pt idx="1">
                  <c:v>30</c:v>
                </c:pt>
                <c:pt idx="2">
                  <c:v>40</c:v>
                </c:pt>
                <c:pt idx="3">
                  <c:v>50</c:v>
                </c:pt>
                <c:pt idx="4">
                  <c:v>60</c:v>
                </c:pt>
                <c:pt idx="5">
                  <c:v>70</c:v>
                </c:pt>
                <c:pt idx="6">
                  <c:v>80</c:v>
                </c:pt>
                <c:pt idx="7">
                  <c:v>90</c:v>
                </c:pt>
                <c:pt idx="8">
                  <c:v>100</c:v>
                </c:pt>
              </c:numCache>
            </c:numRef>
          </c:cat>
          <c:val>
            <c:numRef>
              <c:f>Sheet1!$B$2:$J$2</c:f>
              <c:numCache>
                <c:formatCode>General</c:formatCode>
                <c:ptCount val="9"/>
                <c:pt idx="0">
                  <c:v>280</c:v>
                </c:pt>
                <c:pt idx="1">
                  <c:v>360</c:v>
                </c:pt>
                <c:pt idx="2">
                  <c:v>409</c:v>
                </c:pt>
                <c:pt idx="3">
                  <c:v>442</c:v>
                </c:pt>
                <c:pt idx="4">
                  <c:v>453</c:v>
                </c:pt>
                <c:pt idx="5">
                  <c:v>431</c:v>
                </c:pt>
                <c:pt idx="6">
                  <c:v>389</c:v>
                </c:pt>
                <c:pt idx="7">
                  <c:v>338</c:v>
                </c:pt>
                <c:pt idx="8">
                  <c:v>270</c:v>
                </c:pt>
              </c:numCache>
            </c:numRef>
          </c:val>
        </c:ser>
        <c:marker val="1"/>
        <c:axId val="102843904"/>
        <c:axId val="102850560"/>
      </c:lineChart>
      <c:lineChart>
        <c:grouping val="standard"/>
        <c:ser>
          <c:idx val="1"/>
          <c:order val="1"/>
          <c:tx>
            <c:strRef>
              <c:f>Sheet1!$A$3</c:f>
              <c:strCache>
                <c:ptCount val="1"/>
                <c:pt idx="0">
                  <c:v> VELOCITY</c:v>
                </c:pt>
              </c:strCache>
            </c:strRef>
          </c:tx>
          <c:spPr>
            <a:ln w="52378">
              <a:solidFill>
                <a:srgbClr val="FFFF00"/>
              </a:solidFill>
              <a:prstDash val="solid"/>
            </a:ln>
          </c:spPr>
          <c:marker>
            <c:symbol val="square"/>
            <c:size val="7"/>
            <c:spPr>
              <a:solidFill>
                <a:srgbClr val="FFFF00"/>
              </a:solidFill>
              <a:ln>
                <a:solidFill>
                  <a:srgbClr val="FFFF00"/>
                </a:solidFill>
                <a:prstDash val="solid"/>
              </a:ln>
            </c:spPr>
          </c:marker>
          <c:cat>
            <c:numRef>
              <c:f>Sheet1!$B$1:$J$1</c:f>
              <c:numCache>
                <c:formatCode>General</c:formatCode>
                <c:ptCount val="9"/>
                <c:pt idx="0">
                  <c:v>20</c:v>
                </c:pt>
                <c:pt idx="1">
                  <c:v>30</c:v>
                </c:pt>
                <c:pt idx="2">
                  <c:v>40</c:v>
                </c:pt>
                <c:pt idx="3">
                  <c:v>50</c:v>
                </c:pt>
                <c:pt idx="4">
                  <c:v>60</c:v>
                </c:pt>
                <c:pt idx="5">
                  <c:v>70</c:v>
                </c:pt>
                <c:pt idx="6">
                  <c:v>80</c:v>
                </c:pt>
                <c:pt idx="7">
                  <c:v>90</c:v>
                </c:pt>
                <c:pt idx="8">
                  <c:v>100</c:v>
                </c:pt>
              </c:numCache>
            </c:numRef>
          </c:cat>
          <c:val>
            <c:numRef>
              <c:f>Sheet1!$B$3:$J$3</c:f>
              <c:numCache>
                <c:formatCode>General</c:formatCode>
                <c:ptCount val="9"/>
                <c:pt idx="0">
                  <c:v>1.42</c:v>
                </c:pt>
                <c:pt idx="1">
                  <c:v>1.22</c:v>
                </c:pt>
                <c:pt idx="2">
                  <c:v>1.04</c:v>
                </c:pt>
                <c:pt idx="3">
                  <c:v>0.9</c:v>
                </c:pt>
                <c:pt idx="4">
                  <c:v>0.77000000000000113</c:v>
                </c:pt>
                <c:pt idx="5">
                  <c:v>0.62000000000000122</c:v>
                </c:pt>
                <c:pt idx="6">
                  <c:v>0.49000000000000032</c:v>
                </c:pt>
                <c:pt idx="7">
                  <c:v>0.38000000000000067</c:v>
                </c:pt>
                <c:pt idx="8">
                  <c:v>0.27</c:v>
                </c:pt>
              </c:numCache>
            </c:numRef>
          </c:val>
        </c:ser>
        <c:marker val="1"/>
        <c:axId val="102852480"/>
        <c:axId val="102854016"/>
      </c:lineChart>
      <c:catAx>
        <c:axId val="102843904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 sz="2059" b="0" i="0" u="none" strike="noStrike" baseline="0">
                    <a:solidFill>
                      <a:schemeClr val="tx2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US" baseline="0">
                    <a:solidFill>
                      <a:schemeClr val="tx2"/>
                    </a:solidFill>
                  </a:rPr>
                  <a:t>WEIGHT (kg)</a:t>
                </a:r>
              </a:p>
            </c:rich>
          </c:tx>
          <c:layout>
            <c:manualLayout>
              <c:xMode val="edge"/>
              <c:yMode val="edge"/>
              <c:x val="0.4088785038488344"/>
              <c:y val="0.89112901040333814"/>
            </c:manualLayout>
          </c:layout>
          <c:spPr>
            <a:noFill/>
            <a:ln w="52378">
              <a:noFill/>
            </a:ln>
          </c:spPr>
        </c:title>
        <c:numFmt formatCode="General" sourceLinked="1"/>
        <c:tickLblPos val="nextTo"/>
        <c:spPr>
          <a:ln w="6547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2062" b="0" i="0" u="none" strike="noStrike" baseline="0">
                <a:solidFill>
                  <a:schemeClr val="tx1"/>
                </a:solidFill>
                <a:latin typeface="Arial"/>
                <a:ea typeface="Arial"/>
                <a:cs typeface="Arial"/>
              </a:defRPr>
            </a:pPr>
            <a:endParaRPr lang="tr-TR"/>
          </a:p>
        </c:txPr>
        <c:crossAx val="102850560"/>
        <c:crosses val="autoZero"/>
        <c:auto val="1"/>
        <c:lblAlgn val="ctr"/>
        <c:lblOffset val="100"/>
        <c:tickLblSkip val="1"/>
        <c:tickMarkSkip val="1"/>
      </c:catAx>
      <c:valAx>
        <c:axId val="102850560"/>
        <c:scaling>
          <c:orientation val="minMax"/>
          <c:max val="500"/>
          <c:min val="200"/>
        </c:scaling>
        <c:axPos val="l"/>
        <c:majorGridlines>
          <c:spPr>
            <a:ln w="6547">
              <a:solidFill>
                <a:schemeClr val="tx1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2059" b="0" i="0" u="none" strike="noStrike" baseline="0">
                    <a:solidFill>
                      <a:srgbClr val="00FFFF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US"/>
                  <a:t>POWER (w)</a:t>
                </a:r>
              </a:p>
            </c:rich>
          </c:tx>
          <c:layout>
            <c:manualLayout>
              <c:xMode val="edge"/>
              <c:yMode val="edge"/>
              <c:x val="0"/>
              <c:y val="0.27419360342863425"/>
            </c:manualLayout>
          </c:layout>
          <c:spPr>
            <a:noFill/>
            <a:ln w="52378">
              <a:noFill/>
            </a:ln>
          </c:spPr>
        </c:title>
        <c:numFmt formatCode="General" sourceLinked="1"/>
        <c:tickLblPos val="nextTo"/>
        <c:spPr>
          <a:ln w="26189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2062" b="0" i="0" u="none" strike="noStrike" baseline="0">
                <a:solidFill>
                  <a:schemeClr val="tx1"/>
                </a:solidFill>
                <a:latin typeface="Arial"/>
                <a:ea typeface="Arial"/>
                <a:cs typeface="Arial"/>
              </a:defRPr>
            </a:pPr>
            <a:endParaRPr lang="tr-TR"/>
          </a:p>
        </c:txPr>
        <c:crossAx val="102843904"/>
        <c:crosses val="autoZero"/>
        <c:crossBetween val="midCat"/>
        <c:majorUnit val="100"/>
      </c:valAx>
      <c:catAx>
        <c:axId val="102852480"/>
        <c:scaling>
          <c:orientation val="minMax"/>
        </c:scaling>
        <c:delete val="1"/>
        <c:axPos val="b"/>
        <c:numFmt formatCode="General" sourceLinked="1"/>
        <c:tickLblPos val="none"/>
        <c:crossAx val="102854016"/>
        <c:crosses val="autoZero"/>
        <c:auto val="1"/>
        <c:lblAlgn val="ctr"/>
        <c:lblOffset val="100"/>
      </c:catAx>
      <c:valAx>
        <c:axId val="102854016"/>
        <c:scaling>
          <c:orientation val="minMax"/>
          <c:max val="1.7000000000000006"/>
          <c:min val="0.2"/>
        </c:scaling>
        <c:axPos val="r"/>
        <c:title>
          <c:tx>
            <c:rich>
              <a:bodyPr/>
              <a:lstStyle/>
              <a:p>
                <a:pPr>
                  <a:defRPr sz="2062" b="0" i="0" u="none" strike="noStrike" baseline="0">
                    <a:solidFill>
                      <a:srgbClr val="FFFF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US"/>
                  <a:t>VELOCITY (m/s)</a:t>
                </a:r>
              </a:p>
            </c:rich>
          </c:tx>
          <c:layout>
            <c:manualLayout>
              <c:xMode val="edge"/>
              <c:yMode val="edge"/>
              <c:x val="0.94626165010448893"/>
              <c:y val="0.22177423806727831"/>
            </c:manualLayout>
          </c:layout>
          <c:spPr>
            <a:noFill/>
            <a:ln w="52378">
              <a:noFill/>
            </a:ln>
          </c:spPr>
        </c:title>
        <c:numFmt formatCode="General" sourceLinked="1"/>
        <c:tickLblPos val="nextTo"/>
        <c:spPr>
          <a:ln w="6547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2062" b="0" i="0" u="none" strike="noStrike" baseline="0">
                <a:solidFill>
                  <a:schemeClr val="tx1"/>
                </a:solidFill>
                <a:latin typeface="Arial"/>
                <a:ea typeface="Arial"/>
                <a:cs typeface="Arial"/>
              </a:defRPr>
            </a:pPr>
            <a:endParaRPr lang="tr-TR"/>
          </a:p>
        </c:txPr>
        <c:crossAx val="102852480"/>
        <c:crosses val="max"/>
        <c:crossBetween val="midCat"/>
        <c:majorUnit val="0.5"/>
      </c:valAx>
      <c:spPr>
        <a:solidFill>
          <a:srgbClr val="000080"/>
        </a:solidFill>
        <a:ln w="52378">
          <a:noFill/>
        </a:ln>
      </c:spPr>
    </c:plotArea>
    <c:plotVisOnly val="1"/>
    <c:dispBlanksAs val="gap"/>
  </c:chart>
  <c:spPr>
    <a:noFill/>
    <a:ln>
      <a:noFill/>
    </a:ln>
  </c:spPr>
  <c:txPr>
    <a:bodyPr/>
    <a:lstStyle/>
    <a:p>
      <a:pPr>
        <a:defRPr sz="3196" b="1" i="0" u="none" strike="noStrike" baseline="0">
          <a:solidFill>
            <a:schemeClr val="tx1"/>
          </a:solidFill>
          <a:latin typeface="Times New Roman"/>
          <a:ea typeface="Times New Roman"/>
          <a:cs typeface="Times New Roman"/>
        </a:defRPr>
      </a:pPr>
      <a:endParaRPr lang="tr-TR"/>
    </a:p>
  </c:txPr>
  <c:externalData r:id="rId1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0.25025</cdr:x>
      <cdr:y>0.05725</cdr:y>
    </cdr:from>
    <cdr:to>
      <cdr:x>0.38175</cdr:x>
      <cdr:y>0.16375</cdr:y>
    </cdr:to>
    <cdr:sp macro="" textlink="">
      <cdr:nvSpPr>
        <cdr:cNvPr id="1025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756736" y="225211"/>
          <a:ext cx="923120" cy="418953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vertOverflow="clip" wrap="square" lIns="45720" tIns="36576" rIns="0" bIns="0" anchor="t" upright="1"/>
        <a:lstStyle xmlns:a="http://schemas.openxmlformats.org/drawingml/2006/main"/>
        <a:p xmlns:a="http://schemas.openxmlformats.org/drawingml/2006/main">
          <a:pPr algn="l" rtl="0">
            <a:defRPr sz="1000"/>
          </a:pPr>
          <a:r>
            <a:rPr lang="en-US" sz="1800" b="1" i="0" strike="noStrike">
              <a:solidFill>
                <a:srgbClr val="000000"/>
              </a:solidFill>
              <a:latin typeface="Franklin Gothic Demi"/>
            </a:rPr>
            <a:t>Pmax</a:t>
          </a:r>
        </a:p>
      </cdr:txBody>
    </cdr:sp>
  </cdr:relSizeAnchor>
  <cdr:relSizeAnchor xmlns:cdr="http://schemas.openxmlformats.org/drawingml/2006/chartDrawing">
    <cdr:from>
      <cdr:x>0.47675</cdr:x>
      <cdr:y>0.347</cdr:y>
    </cdr:from>
    <cdr:to>
      <cdr:x>0.60025</cdr:x>
      <cdr:y>0.427</cdr:y>
    </cdr:to>
    <cdr:sp macro="" textlink="">
      <cdr:nvSpPr>
        <cdr:cNvPr id="1026" name="Text Box 2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3346749" y="1365037"/>
          <a:ext cx="866961" cy="314706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27432" tIns="32004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0">
            <a:defRPr sz="1000"/>
          </a:pPr>
          <a:r>
            <a:rPr lang="en-US" sz="1575" b="1" i="0" strike="noStrike">
              <a:solidFill>
                <a:srgbClr val="000000"/>
              </a:solidFill>
              <a:latin typeface="Times New Roman"/>
              <a:cs typeface="Times New Roman"/>
            </a:rPr>
            <a:t>Ppriem</a:t>
          </a:r>
        </a:p>
      </cdr:txBody>
    </cdr:sp>
  </cdr:relSizeAnchor>
  <cdr:relSizeAnchor xmlns:cdr="http://schemas.openxmlformats.org/drawingml/2006/chartDrawing">
    <cdr:from>
      <cdr:x>0.8495</cdr:x>
      <cdr:y>0.44</cdr:y>
    </cdr:from>
    <cdr:to>
      <cdr:x>0.93775</cdr:x>
      <cdr:y>0.52</cdr:y>
    </cdr:to>
    <cdr:sp macro="" textlink="">
      <cdr:nvSpPr>
        <cdr:cNvPr id="1027" name="Text Box 3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5963426" y="1730883"/>
          <a:ext cx="619509" cy="314706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27432" tIns="32004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0">
            <a:defRPr sz="1000"/>
          </a:pPr>
          <a:r>
            <a:rPr lang="en-US" sz="1575" b="1" i="0" strike="noStrike">
              <a:solidFill>
                <a:srgbClr val="000000"/>
              </a:solidFill>
              <a:latin typeface="Times New Roman"/>
              <a:cs typeface="Times New Roman"/>
            </a:rPr>
            <a:t>Pmin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31" tIns="45715" rIns="91431" bIns="45715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758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3387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31" tIns="45715" rIns="91431" bIns="45715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758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44000"/>
            <a:ext cx="2971800" cy="53181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31" tIns="45715" rIns="91431" bIns="45715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758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9144000"/>
            <a:ext cx="2973387" cy="53181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31" tIns="45715" rIns="91431" bIns="45715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6A0212E4-A926-4610-923A-AF6BE8D6E27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62275" cy="48418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31" tIns="45715" rIns="91431" bIns="45715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75088" y="0"/>
            <a:ext cx="2962275" cy="48418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31" tIns="45715" rIns="91431" bIns="45715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939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01688" y="722313"/>
            <a:ext cx="5235575" cy="36258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1225" y="4586288"/>
            <a:ext cx="5014913" cy="435133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31" tIns="45715" rIns="91431" bIns="457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smtClean="0"/>
              <a:t>Click to edit Master text styles</a:t>
            </a:r>
          </a:p>
          <a:p>
            <a:pPr lvl="1"/>
            <a:r>
              <a:rPr lang="en-GB" noProof="0" smtClean="0"/>
              <a:t>Second level</a:t>
            </a:r>
          </a:p>
          <a:p>
            <a:pPr lvl="2"/>
            <a:r>
              <a:rPr lang="en-GB" noProof="0" smtClean="0"/>
              <a:t>Third level</a:t>
            </a:r>
          </a:p>
          <a:p>
            <a:pPr lvl="3"/>
            <a:r>
              <a:rPr lang="en-GB" noProof="0" smtClean="0"/>
              <a:t>Fourth level</a:t>
            </a:r>
          </a:p>
          <a:p>
            <a:pPr lvl="4"/>
            <a:r>
              <a:rPr lang="en-GB" noProof="0" smtClean="0"/>
              <a:t>Fifth level</a:t>
            </a:r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75750"/>
            <a:ext cx="2962275" cy="48418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31" tIns="45715" rIns="91431" bIns="45715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76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75088" y="9175750"/>
            <a:ext cx="2962275" cy="48418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31" tIns="45715" rIns="91431" bIns="45715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E165E373-BD1A-4141-B589-3F2F6848EBD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63050" cy="5943600"/>
            <a:chOff x="0" y="0"/>
            <a:chExt cx="5328" cy="3744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0" y="1440"/>
              <a:ext cx="5155" cy="2304"/>
            </a:xfrm>
            <a:custGeom>
              <a:avLst/>
              <a:gdLst/>
              <a:ahLst/>
              <a:cxnLst>
                <a:cxn ang="0">
                  <a:pos x="5154" y="1769"/>
                </a:cxn>
                <a:cxn ang="0">
                  <a:pos x="0" y="2304"/>
                </a:cxn>
                <a:cxn ang="0">
                  <a:pos x="0" y="1252"/>
                </a:cxn>
                <a:cxn ang="0">
                  <a:pos x="5155" y="0"/>
                </a:cxn>
                <a:cxn ang="0">
                  <a:pos x="5155" y="1416"/>
                </a:cxn>
                <a:cxn ang="0">
                  <a:pos x="5154" y="1769"/>
                </a:cxn>
              </a:cxnLst>
              <a:rect l="0" t="0" r="r" b="b"/>
              <a:pathLst>
                <a:path w="5155" h="2304">
                  <a:moveTo>
                    <a:pt x="5154" y="1769"/>
                  </a:moveTo>
                  <a:lnTo>
                    <a:pt x="0" y="2304"/>
                  </a:lnTo>
                  <a:lnTo>
                    <a:pt x="0" y="1252"/>
                  </a:lnTo>
                  <a:lnTo>
                    <a:pt x="5155" y="0"/>
                  </a:lnTo>
                  <a:lnTo>
                    <a:pt x="5155" y="1416"/>
                  </a:lnTo>
                  <a:lnTo>
                    <a:pt x="5154" y="1769"/>
                  </a:lnTo>
                  <a:close/>
                </a:path>
              </a:pathLst>
            </a:custGeom>
            <a:gradFill rotWithShape="1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0" y="0"/>
              <a:ext cx="5328" cy="3689"/>
            </a:xfrm>
            <a:custGeom>
              <a:avLst/>
              <a:gdLst/>
              <a:ahLst/>
              <a:cxnLst>
                <a:cxn ang="0">
                  <a:pos x="5311" y="3209"/>
                </a:cxn>
                <a:cxn ang="0">
                  <a:pos x="0" y="3689"/>
                </a:cxn>
                <a:cxn ang="0">
                  <a:pos x="0" y="9"/>
                </a:cxn>
                <a:cxn ang="0">
                  <a:pos x="5328" y="0"/>
                </a:cxn>
                <a:cxn ang="0">
                  <a:pos x="5311" y="3209"/>
                </a:cxn>
              </a:cxnLst>
              <a:rect l="0" t="0" r="r" b="b"/>
              <a:pathLst>
                <a:path w="5328" h="3689">
                  <a:moveTo>
                    <a:pt x="5311" y="3209"/>
                  </a:moveTo>
                  <a:lnTo>
                    <a:pt x="0" y="3689"/>
                  </a:lnTo>
                  <a:lnTo>
                    <a:pt x="0" y="9"/>
                  </a:lnTo>
                  <a:lnTo>
                    <a:pt x="5328" y="0"/>
                  </a:lnTo>
                  <a:lnTo>
                    <a:pt x="5311" y="3209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159749" name="Rectangle 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sk-SK"/>
              <a:t>Click to edit Master subtitle style</a:t>
            </a:r>
          </a:p>
        </p:txBody>
      </p:sp>
      <p:sp>
        <p:nvSpPr>
          <p:cNvPr id="159753" name="Rectangle 9"/>
          <p:cNvSpPr>
            <a:spLocks noGrp="1" noChangeArrowheads="1"/>
          </p:cNvSpPr>
          <p:nvPr>
            <p:ph type="ctrTitle" sz="quarter"/>
          </p:nvPr>
        </p:nvSpPr>
        <p:spPr>
          <a:xfrm>
            <a:off x="742950" y="1768475"/>
            <a:ext cx="8420100" cy="1736725"/>
          </a:xfrm>
        </p:spPr>
        <p:txBody>
          <a:bodyPr anchor="b" anchorCtr="1"/>
          <a:lstStyle>
            <a:lvl1pPr>
              <a:defRPr sz="5400"/>
            </a:lvl1pPr>
          </a:lstStyle>
          <a:p>
            <a:r>
              <a:rPr lang="sk-SK"/>
              <a:t>Click to edit Master title style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EF7212-B2E8-42E2-A138-7E7B27F596EC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26F98E-0C50-47E3-AA40-7F926EF66BAE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81850" y="274638"/>
            <a:ext cx="2228850" cy="58213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95300" y="274638"/>
            <a:ext cx="6534150" cy="58213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5AD0BB-2126-40AC-9B25-945383BB172E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 preserve="1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95300" y="1600200"/>
            <a:ext cx="4381500" cy="4495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5029200" y="1600200"/>
            <a:ext cx="4381500" cy="4495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B7EB54-81E4-454A-9EB5-19C6342BB003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95300" y="1600200"/>
            <a:ext cx="8915400" cy="4495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837ADB-BD04-499E-8E28-93C3495F4272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95300" y="244476"/>
            <a:ext cx="9087379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k-SK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908051" y="6245225"/>
            <a:ext cx="2060310" cy="476250"/>
          </a:xfrm>
        </p:spPr>
        <p:txBody>
          <a:bodyPr/>
          <a:lstStyle>
            <a:lvl1pPr>
              <a:defRPr/>
            </a:lvl1pPr>
          </a:lstStyle>
          <a:p>
            <a:endParaRPr lang="sk-S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714750" y="6245225"/>
            <a:ext cx="3136900" cy="476250"/>
          </a:xfrm>
        </p:spPr>
        <p:txBody>
          <a:bodyPr/>
          <a:lstStyle>
            <a:lvl1pPr>
              <a:defRPr/>
            </a:lvl1pPr>
          </a:lstStyle>
          <a:p>
            <a:endParaRPr lang="sk-S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515490" y="6245225"/>
            <a:ext cx="2060310" cy="476250"/>
          </a:xfrm>
        </p:spPr>
        <p:txBody>
          <a:bodyPr/>
          <a:lstStyle>
            <a:lvl1pPr>
              <a:defRPr/>
            </a:lvl1pPr>
          </a:lstStyle>
          <a:p>
            <a:fld id="{1934149A-BBFE-4939-8AC1-2AD45C3D42E1}" type="slidenum">
              <a:rPr lang="sk-SK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95300" y="1600200"/>
            <a:ext cx="4375150" cy="4495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35550" y="1600200"/>
            <a:ext cx="4375150" cy="4495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A47CB9-88D3-4B4B-9AE0-1706B8D540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95300" y="1600201"/>
            <a:ext cx="437515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5035550" y="1600201"/>
            <a:ext cx="437515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95300" y="6245225"/>
            <a:ext cx="23114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384550" y="6245225"/>
            <a:ext cx="31369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99300" y="6245225"/>
            <a:ext cx="23114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18D839-7BC4-42DD-A6B4-D14126C38D4C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0BB192-7C12-4EBE-95A0-5EAB590D4A49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638" y="4406900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2638" y="2906713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C1ECDE-5D95-479C-8976-6D2F61A8DCFF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300" y="1600200"/>
            <a:ext cx="43815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9200" y="1600200"/>
            <a:ext cx="43815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2EE804-1A5E-4555-9091-122912620441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73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73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2375" y="1535113"/>
            <a:ext cx="437832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2375" y="2174875"/>
            <a:ext cx="437832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8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9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DBE2F8-1628-4C62-B706-C30A7535668B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3B12EC-4661-4A7A-BAE8-0B2DDCC0CC28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ADC6A4-2A63-47EB-97D9-F381C785256F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138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3500" y="273050"/>
            <a:ext cx="55372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" y="1435100"/>
            <a:ext cx="3259138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2FF201-7D03-47A6-ACD9-DA4CB2688A7A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513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41513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513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5ACD01-E16E-46DC-97A4-5DBCAD60B66B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54" name="Group 2"/>
          <p:cNvGrpSpPr>
            <a:grpSpLocks/>
          </p:cNvGrpSpPr>
          <p:nvPr/>
        </p:nvGrpSpPr>
        <p:grpSpPr bwMode="auto">
          <a:xfrm>
            <a:off x="0" y="0"/>
            <a:ext cx="7845425" cy="1981200"/>
            <a:chOff x="0" y="0"/>
            <a:chExt cx="4562" cy="1248"/>
          </a:xfrm>
        </p:grpSpPr>
        <p:sp>
          <p:nvSpPr>
            <p:cNvPr id="158723" name="Freeform 3"/>
            <p:cNvSpPr>
              <a:spLocks/>
            </p:cNvSpPr>
            <p:nvPr/>
          </p:nvSpPr>
          <p:spPr bwMode="hidden">
            <a:xfrm>
              <a:off x="0" y="583"/>
              <a:ext cx="4487" cy="665"/>
            </a:xfrm>
            <a:custGeom>
              <a:avLst/>
              <a:gdLst/>
              <a:ahLst/>
              <a:cxnLst>
                <a:cxn ang="0">
                  <a:pos x="4800" y="299"/>
                </a:cxn>
                <a:cxn ang="0">
                  <a:pos x="0" y="665"/>
                </a:cxn>
                <a:cxn ang="0">
                  <a:pos x="0" y="0"/>
                </a:cxn>
                <a:cxn ang="0">
                  <a:pos x="4806" y="1"/>
                </a:cxn>
                <a:cxn ang="0">
                  <a:pos x="4800" y="153"/>
                </a:cxn>
                <a:cxn ang="0">
                  <a:pos x="4800" y="299"/>
                </a:cxn>
              </a:cxnLst>
              <a:rect l="0" t="0" r="r" b="b"/>
              <a:pathLst>
                <a:path w="4806" h="665">
                  <a:moveTo>
                    <a:pt x="4800" y="299"/>
                  </a:moveTo>
                  <a:lnTo>
                    <a:pt x="0" y="665"/>
                  </a:lnTo>
                  <a:lnTo>
                    <a:pt x="0" y="0"/>
                  </a:lnTo>
                  <a:lnTo>
                    <a:pt x="4806" y="1"/>
                  </a:lnTo>
                  <a:lnTo>
                    <a:pt x="4800" y="153"/>
                  </a:lnTo>
                  <a:lnTo>
                    <a:pt x="4800" y="299"/>
                  </a:lnTo>
                  <a:close/>
                </a:path>
              </a:pathLst>
            </a:custGeom>
            <a:gradFill rotWithShape="1">
              <a:gsLst>
                <a:gs pos="0">
                  <a:schemeClr val="bg1">
                    <a:gamma/>
                    <a:shade val="94118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8724" name="Freeform 4"/>
            <p:cNvSpPr>
              <a:spLocks/>
            </p:cNvSpPr>
            <p:nvPr/>
          </p:nvSpPr>
          <p:spPr bwMode="hidden">
            <a:xfrm>
              <a:off x="0" y="0"/>
              <a:ext cx="4562" cy="1199"/>
            </a:xfrm>
            <a:custGeom>
              <a:avLst/>
              <a:gdLst/>
              <a:ahLst/>
              <a:cxnLst>
                <a:cxn ang="0">
                  <a:pos x="4560" y="932"/>
                </a:cxn>
                <a:cxn ang="0">
                  <a:pos x="0" y="1199"/>
                </a:cxn>
                <a:cxn ang="0">
                  <a:pos x="0" y="0"/>
                </a:cxn>
                <a:cxn ang="0">
                  <a:pos x="4562" y="0"/>
                </a:cxn>
                <a:cxn ang="0">
                  <a:pos x="4560" y="932"/>
                </a:cxn>
                <a:cxn ang="0">
                  <a:pos x="4560" y="932"/>
                </a:cxn>
              </a:cxnLst>
              <a:rect l="0" t="0" r="r" b="b"/>
              <a:pathLst>
                <a:path w="4562" h="1199">
                  <a:moveTo>
                    <a:pt x="4560" y="932"/>
                  </a:moveTo>
                  <a:lnTo>
                    <a:pt x="0" y="1199"/>
                  </a:lnTo>
                  <a:lnTo>
                    <a:pt x="0" y="0"/>
                  </a:lnTo>
                  <a:lnTo>
                    <a:pt x="4562" y="0"/>
                  </a:lnTo>
                  <a:lnTo>
                    <a:pt x="4560" y="932"/>
                  </a:lnTo>
                  <a:lnTo>
                    <a:pt x="4560" y="93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158725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495300" y="274638"/>
            <a:ext cx="8915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sk-SK" smtClean="0"/>
              <a:t>Click to edit Master title style</a:t>
            </a:r>
          </a:p>
        </p:txBody>
      </p:sp>
      <p:sp>
        <p:nvSpPr>
          <p:cNvPr id="158726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495300" y="1600200"/>
            <a:ext cx="89154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k-SK" smtClean="0"/>
              <a:t>Click to edit Master text styles</a:t>
            </a:r>
          </a:p>
          <a:p>
            <a:pPr lvl="1"/>
            <a:r>
              <a:rPr lang="sk-SK" smtClean="0"/>
              <a:t>Second level</a:t>
            </a:r>
          </a:p>
          <a:p>
            <a:pPr lvl="2"/>
            <a:r>
              <a:rPr lang="sk-SK" smtClean="0"/>
              <a:t>Third level</a:t>
            </a:r>
          </a:p>
          <a:p>
            <a:pPr lvl="3"/>
            <a:r>
              <a:rPr lang="sk-SK" smtClean="0"/>
              <a:t>Fourth level</a:t>
            </a:r>
          </a:p>
          <a:p>
            <a:pPr lvl="4"/>
            <a:r>
              <a:rPr lang="sk-SK" smtClean="0"/>
              <a:t>Fifth level</a:t>
            </a:r>
          </a:p>
        </p:txBody>
      </p:sp>
      <p:sp>
        <p:nvSpPr>
          <p:cNvPr id="158727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95300" y="6248400"/>
            <a:ext cx="2311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158728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84550" y="6248400"/>
            <a:ext cx="31369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158729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99300" y="6248400"/>
            <a:ext cx="2311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fld id="{50EB88E7-B2A7-4719-A4B1-CFD3A34A06E3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70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  <p:sldLayoutId id="2147483768" r:id="rId12"/>
    <p:sldLayoutId id="2147483769" r:id="rId13"/>
    <p:sldLayoutId id="2147483771" r:id="rId14"/>
    <p:sldLayoutId id="2147483772" r:id="rId15"/>
    <p:sldLayoutId id="2147483773" r:id="rId16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Unicode MS" pitchFamily="34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Unicode MS" pitchFamily="34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Unicode MS" pitchFamily="34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Unicode MS" pitchFamily="34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Unicode MS" pitchFamily="34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Unicode MS" pitchFamily="34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Unicode MS" pitchFamily="34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Unicode MS" pitchFamily="34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1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4.v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5.vml"/><Relationship Id="rId4" Type="http://schemas.openxmlformats.org/officeDocument/2006/relationships/oleObject" Target="../embeddings/oleObject5.bin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6.vml"/><Relationship Id="rId4" Type="http://schemas.openxmlformats.org/officeDocument/2006/relationships/oleObject" Target="../embeddings/oleObject6.bin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7.v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4.xml"/><Relationship Id="rId4" Type="http://schemas.openxmlformats.org/officeDocument/2006/relationships/chart" Target="../charts/char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36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image" Target="../media/image41.wmf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6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6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2560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0900" y="2428875"/>
            <a:ext cx="825500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Ice Hockey Performance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704" y="1714488"/>
            <a:ext cx="8915400" cy="3114684"/>
          </a:xfrm>
        </p:spPr>
        <p:txBody>
          <a:bodyPr/>
          <a:lstStyle/>
          <a:p>
            <a:r>
              <a:rPr lang="sk-SK" dirty="0" smtClean="0"/>
              <a:t>Depends mainly on anaerobic energy</a:t>
            </a:r>
          </a:p>
          <a:p>
            <a:pPr lvl="1"/>
            <a:r>
              <a:rPr lang="sk-SK" dirty="0" smtClean="0"/>
              <a:t>ATP, CP</a:t>
            </a:r>
          </a:p>
          <a:p>
            <a:pPr lvl="1"/>
            <a:r>
              <a:rPr lang="sk-SK" dirty="0" smtClean="0"/>
              <a:t>Anaerobic glycolysis</a:t>
            </a:r>
            <a:endParaRPr lang="en-US" dirty="0"/>
          </a:p>
        </p:txBody>
      </p:sp>
      <p:pic>
        <p:nvPicPr>
          <p:cNvPr id="5" name="Picture 8" descr="Jun03Metco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05176" y="3714752"/>
            <a:ext cx="3027941" cy="2857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885" name="Rectangle 5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sk-SK" dirty="0" smtClean="0"/>
              <a:t>Wingate Anaerobic Test</a:t>
            </a:r>
          </a:p>
        </p:txBody>
      </p:sp>
      <p:pic>
        <p:nvPicPr>
          <p:cNvPr id="107523" name="Picture 4" descr="image00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-34" y="1670060"/>
            <a:ext cx="9956989" cy="5259403"/>
          </a:xfrm>
          <a:noFill/>
        </p:spPr>
      </p:pic>
      <p:pic>
        <p:nvPicPr>
          <p:cNvPr id="4" name="Picture 4" descr="Wingate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05176" y="1500174"/>
            <a:ext cx="2553909" cy="1944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sk-SK" dirty="0" smtClean="0"/>
              <a:t>Parameters of Wingate Anaerobic Test</a:t>
            </a:r>
            <a:endParaRPr lang="en-US" dirty="0" smtClean="0"/>
          </a:p>
        </p:txBody>
      </p:sp>
      <p:graphicFrame>
        <p:nvGraphicFramePr>
          <p:cNvPr id="6" name="Object 45"/>
          <p:cNvGraphicFramePr>
            <a:graphicFrameLocks noChangeAspect="1"/>
          </p:cNvGraphicFramePr>
          <p:nvPr/>
        </p:nvGraphicFramePr>
        <p:xfrm>
          <a:off x="268287" y="2157414"/>
          <a:ext cx="8991071" cy="47005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3316" name="Text Box 47"/>
          <p:cNvSpPr txBox="1">
            <a:spLocks noChangeArrowheads="1"/>
          </p:cNvSpPr>
          <p:nvPr/>
        </p:nvSpPr>
        <p:spPr bwMode="auto">
          <a:xfrm>
            <a:off x="2476500" y="4343400"/>
            <a:ext cx="4953000" cy="120032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 sz="2400" b="1">
                <a:solidFill>
                  <a:schemeClr val="tx2"/>
                </a:solidFill>
                <a:latin typeface="Franklin Gothic Demi" pitchFamily="34" charset="0"/>
              </a:rPr>
              <a:t>                              </a:t>
            </a:r>
            <a:r>
              <a:rPr lang="en-GB" sz="2400" b="1">
                <a:solidFill>
                  <a:srgbClr val="FFFF00"/>
                </a:solidFill>
                <a:latin typeface="Franklin Gothic Demi" pitchFamily="34" charset="0"/>
              </a:rPr>
              <a:t>Pmax - Pmin</a:t>
            </a:r>
          </a:p>
          <a:p>
            <a:pPr algn="ctr"/>
            <a:r>
              <a:rPr lang="en-GB" sz="2400" b="1">
                <a:solidFill>
                  <a:srgbClr val="FFFF00"/>
                </a:solidFill>
                <a:latin typeface="Franklin Gothic Demi" pitchFamily="34" charset="0"/>
              </a:rPr>
              <a:t>Fatigue index  =  -----------------</a:t>
            </a:r>
          </a:p>
          <a:p>
            <a:pPr algn="ctr"/>
            <a:r>
              <a:rPr lang="en-GB" sz="2400" b="1">
                <a:solidFill>
                  <a:srgbClr val="FFFF00"/>
                </a:solidFill>
                <a:latin typeface="Franklin Gothic Demi" pitchFamily="34" charset="0"/>
              </a:rPr>
              <a:t>                              Pmax</a:t>
            </a:r>
          </a:p>
        </p:txBody>
      </p:sp>
      <p:sp>
        <p:nvSpPr>
          <p:cNvPr id="13317" name="Line 48"/>
          <p:cNvSpPr>
            <a:spLocks noChangeShapeType="1"/>
          </p:cNvSpPr>
          <p:nvPr/>
        </p:nvSpPr>
        <p:spPr bwMode="auto">
          <a:xfrm>
            <a:off x="1733550" y="3657600"/>
            <a:ext cx="718185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endParaRPr lang="sk-SK"/>
          </a:p>
        </p:txBody>
      </p:sp>
      <p:sp>
        <p:nvSpPr>
          <p:cNvPr id="7" name="TextBox 6"/>
          <p:cNvSpPr txBox="1"/>
          <p:nvPr/>
        </p:nvSpPr>
        <p:spPr>
          <a:xfrm>
            <a:off x="2809860" y="2571744"/>
            <a:ext cx="9717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400" dirty="0" smtClean="0"/>
              <a:t>Pmax</a:t>
            </a:r>
            <a:endParaRPr lang="en-US" sz="2400" dirty="0"/>
          </a:p>
        </p:txBody>
      </p:sp>
      <p:sp>
        <p:nvSpPr>
          <p:cNvPr id="8" name="Rectangle 7"/>
          <p:cNvSpPr/>
          <p:nvPr/>
        </p:nvSpPr>
        <p:spPr>
          <a:xfrm>
            <a:off x="8024834" y="4286256"/>
            <a:ext cx="88678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sz="2400" dirty="0" smtClean="0"/>
              <a:t>Pmin</a:t>
            </a:r>
            <a:endParaRPr lang="en-US" sz="2400" dirty="0"/>
          </a:p>
        </p:txBody>
      </p:sp>
      <p:sp>
        <p:nvSpPr>
          <p:cNvPr id="9" name="Rectangle 8"/>
          <p:cNvSpPr/>
          <p:nvPr/>
        </p:nvSpPr>
        <p:spPr>
          <a:xfrm>
            <a:off x="6810388" y="3286124"/>
            <a:ext cx="116089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sz="2400" dirty="0" smtClean="0"/>
              <a:t>Pmean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5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523844" y="500042"/>
            <a:ext cx="8915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sk-SK" dirty="0" smtClean="0"/>
              <a:t>An Example of Wingate Test Results</a:t>
            </a:r>
            <a:endParaRPr lang="en-US" dirty="0" smtClean="0"/>
          </a:p>
        </p:txBody>
      </p:sp>
      <p:sp>
        <p:nvSpPr>
          <p:cNvPr id="249859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742950" y="2209800"/>
            <a:ext cx="8420100" cy="41148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smtClean="0">
                <a:solidFill>
                  <a:schemeClr val="tx2"/>
                </a:solidFill>
                <a:latin typeface="Verdana" pitchFamily="34" charset="0"/>
              </a:rPr>
              <a:t>MAX POWER</a:t>
            </a:r>
            <a:r>
              <a:rPr lang="sk-SK" sz="2400" smtClean="0">
                <a:solidFill>
                  <a:schemeClr val="tx2"/>
                </a:solidFill>
                <a:latin typeface="Verdana" pitchFamily="34" charset="0"/>
              </a:rPr>
              <a:t> </a:t>
            </a:r>
            <a:r>
              <a:rPr lang="en-US" sz="2400" smtClean="0">
                <a:solidFill>
                  <a:schemeClr val="tx2"/>
                </a:solidFill>
                <a:latin typeface="Verdana" pitchFamily="34" charset="0"/>
              </a:rPr>
              <a:t>- 799</a:t>
            </a:r>
            <a:r>
              <a:rPr lang="sk-SK" sz="2400" smtClean="0">
                <a:solidFill>
                  <a:schemeClr val="tx2"/>
                </a:solidFill>
                <a:latin typeface="Verdana" pitchFamily="34" charset="0"/>
              </a:rPr>
              <a:t> </a:t>
            </a:r>
            <a:r>
              <a:rPr lang="en-US" sz="2400" smtClean="0">
                <a:solidFill>
                  <a:schemeClr val="tx2"/>
                </a:solidFill>
                <a:latin typeface="Verdana" pitchFamily="34" charset="0"/>
              </a:rPr>
              <a:t>W or 9.5</a:t>
            </a:r>
            <a:r>
              <a:rPr lang="sk-SK" sz="2400" smtClean="0">
                <a:solidFill>
                  <a:schemeClr val="tx2"/>
                </a:solidFill>
                <a:latin typeface="Verdana" pitchFamily="34" charset="0"/>
              </a:rPr>
              <a:t> </a:t>
            </a:r>
            <a:r>
              <a:rPr lang="en-US" sz="2400" smtClean="0">
                <a:solidFill>
                  <a:schemeClr val="tx2"/>
                </a:solidFill>
                <a:latin typeface="Verdana" pitchFamily="34" charset="0"/>
              </a:rPr>
              <a:t>W/kg</a:t>
            </a:r>
            <a:br>
              <a:rPr lang="en-US" sz="2400" smtClean="0">
                <a:solidFill>
                  <a:schemeClr val="tx2"/>
                </a:solidFill>
                <a:latin typeface="Verdana" pitchFamily="34" charset="0"/>
              </a:rPr>
            </a:br>
            <a:endParaRPr lang="sk-SK" sz="2400" smtClean="0">
              <a:solidFill>
                <a:schemeClr val="tx2"/>
              </a:solidFill>
              <a:latin typeface="Verdana" pitchFamily="34" charset="0"/>
            </a:endParaRPr>
          </a:p>
          <a:p>
            <a:pPr eaLnBrk="1" hangingPunct="1">
              <a:defRPr/>
            </a:pPr>
            <a:r>
              <a:rPr lang="en-US" sz="2400" smtClean="0">
                <a:solidFill>
                  <a:schemeClr val="tx2"/>
                </a:solidFill>
                <a:latin typeface="Verdana" pitchFamily="34" charset="0"/>
              </a:rPr>
              <a:t>MIN POWER</a:t>
            </a:r>
            <a:r>
              <a:rPr lang="sk-SK" sz="2400" smtClean="0">
                <a:solidFill>
                  <a:schemeClr val="tx2"/>
                </a:solidFill>
                <a:latin typeface="Verdana" pitchFamily="34" charset="0"/>
              </a:rPr>
              <a:t> </a:t>
            </a:r>
            <a:r>
              <a:rPr lang="en-US" sz="2400" smtClean="0">
                <a:solidFill>
                  <a:schemeClr val="tx2"/>
                </a:solidFill>
                <a:latin typeface="Verdana" pitchFamily="34" charset="0"/>
              </a:rPr>
              <a:t>- 408</a:t>
            </a:r>
            <a:r>
              <a:rPr lang="sk-SK" sz="2400" smtClean="0">
                <a:solidFill>
                  <a:schemeClr val="tx2"/>
                </a:solidFill>
                <a:latin typeface="Verdana" pitchFamily="34" charset="0"/>
              </a:rPr>
              <a:t> </a:t>
            </a:r>
            <a:r>
              <a:rPr lang="en-US" sz="2400" smtClean="0">
                <a:solidFill>
                  <a:schemeClr val="tx2"/>
                </a:solidFill>
                <a:latin typeface="Verdana" pitchFamily="34" charset="0"/>
              </a:rPr>
              <a:t>W or 4.9</a:t>
            </a:r>
            <a:r>
              <a:rPr lang="sk-SK" sz="2400" smtClean="0">
                <a:solidFill>
                  <a:schemeClr val="tx2"/>
                </a:solidFill>
                <a:latin typeface="Verdana" pitchFamily="34" charset="0"/>
              </a:rPr>
              <a:t> </a:t>
            </a:r>
            <a:r>
              <a:rPr lang="en-US" sz="2400" smtClean="0">
                <a:solidFill>
                  <a:schemeClr val="tx2"/>
                </a:solidFill>
                <a:latin typeface="Verdana" pitchFamily="34" charset="0"/>
              </a:rPr>
              <a:t>W/kg</a:t>
            </a:r>
            <a:br>
              <a:rPr lang="en-US" sz="2400" smtClean="0">
                <a:solidFill>
                  <a:schemeClr val="tx2"/>
                </a:solidFill>
                <a:latin typeface="Verdana" pitchFamily="34" charset="0"/>
              </a:rPr>
            </a:br>
            <a:endParaRPr lang="sk-SK" sz="2400" smtClean="0">
              <a:solidFill>
                <a:schemeClr val="tx2"/>
              </a:solidFill>
              <a:latin typeface="Verdana" pitchFamily="34" charset="0"/>
            </a:endParaRPr>
          </a:p>
          <a:p>
            <a:pPr eaLnBrk="1" hangingPunct="1">
              <a:defRPr/>
            </a:pPr>
            <a:r>
              <a:rPr lang="en-US" sz="2400" smtClean="0">
                <a:solidFill>
                  <a:schemeClr val="tx2"/>
                </a:solidFill>
                <a:latin typeface="Verdana" pitchFamily="34" charset="0"/>
              </a:rPr>
              <a:t>MEAN POWER</a:t>
            </a:r>
            <a:r>
              <a:rPr lang="sk-SK" sz="2400" smtClean="0">
                <a:solidFill>
                  <a:schemeClr val="tx2"/>
                </a:solidFill>
                <a:latin typeface="Verdana" pitchFamily="34" charset="0"/>
              </a:rPr>
              <a:t> </a:t>
            </a:r>
            <a:r>
              <a:rPr lang="en-US" sz="2400" smtClean="0">
                <a:solidFill>
                  <a:schemeClr val="tx2"/>
                </a:solidFill>
                <a:latin typeface="Verdana" pitchFamily="34" charset="0"/>
              </a:rPr>
              <a:t>- 575</a:t>
            </a:r>
            <a:r>
              <a:rPr lang="sk-SK" sz="2400" smtClean="0">
                <a:solidFill>
                  <a:schemeClr val="tx2"/>
                </a:solidFill>
                <a:latin typeface="Verdana" pitchFamily="34" charset="0"/>
              </a:rPr>
              <a:t> </a:t>
            </a:r>
            <a:r>
              <a:rPr lang="en-US" sz="2400" smtClean="0">
                <a:solidFill>
                  <a:schemeClr val="tx2"/>
                </a:solidFill>
                <a:latin typeface="Verdana" pitchFamily="34" charset="0"/>
              </a:rPr>
              <a:t>W or 6.8</a:t>
            </a:r>
            <a:r>
              <a:rPr lang="sk-SK" sz="2400" smtClean="0">
                <a:solidFill>
                  <a:schemeClr val="tx2"/>
                </a:solidFill>
                <a:latin typeface="Verdana" pitchFamily="34" charset="0"/>
              </a:rPr>
              <a:t> </a:t>
            </a:r>
            <a:r>
              <a:rPr lang="en-US" sz="2400" smtClean="0">
                <a:solidFill>
                  <a:schemeClr val="tx2"/>
                </a:solidFill>
                <a:latin typeface="Verdana" pitchFamily="34" charset="0"/>
              </a:rPr>
              <a:t>W/kg</a:t>
            </a:r>
            <a:br>
              <a:rPr lang="en-US" sz="2400" smtClean="0">
                <a:solidFill>
                  <a:schemeClr val="tx2"/>
                </a:solidFill>
                <a:latin typeface="Verdana" pitchFamily="34" charset="0"/>
              </a:rPr>
            </a:br>
            <a:endParaRPr lang="sk-SK" sz="2400" smtClean="0">
              <a:solidFill>
                <a:schemeClr val="tx2"/>
              </a:solidFill>
              <a:latin typeface="Verdana" pitchFamily="34" charset="0"/>
            </a:endParaRPr>
          </a:p>
          <a:p>
            <a:pPr eaLnBrk="1" hangingPunct="1">
              <a:defRPr/>
            </a:pPr>
            <a:r>
              <a:rPr lang="en-US" sz="2400" smtClean="0">
                <a:solidFill>
                  <a:schemeClr val="tx2"/>
                </a:solidFill>
                <a:latin typeface="Verdana" pitchFamily="34" charset="0"/>
              </a:rPr>
              <a:t>FATIGUE INDEX</a:t>
            </a:r>
            <a:r>
              <a:rPr lang="sk-SK" sz="2400" smtClean="0">
                <a:solidFill>
                  <a:schemeClr val="tx2"/>
                </a:solidFill>
                <a:latin typeface="Verdana" pitchFamily="34" charset="0"/>
              </a:rPr>
              <a:t> </a:t>
            </a:r>
            <a:r>
              <a:rPr lang="en-US" sz="2400" smtClean="0">
                <a:solidFill>
                  <a:schemeClr val="tx2"/>
                </a:solidFill>
                <a:latin typeface="Verdana" pitchFamily="34" charset="0"/>
              </a:rPr>
              <a:t>- 48.9%</a:t>
            </a:r>
            <a:br>
              <a:rPr lang="en-US" sz="2400" smtClean="0">
                <a:solidFill>
                  <a:schemeClr val="tx2"/>
                </a:solidFill>
                <a:latin typeface="Verdana" pitchFamily="34" charset="0"/>
              </a:rPr>
            </a:br>
            <a:endParaRPr lang="sk-SK" sz="2400" smtClean="0">
              <a:solidFill>
                <a:schemeClr val="tx2"/>
              </a:solidFill>
              <a:latin typeface="Verdana" pitchFamily="34" charset="0"/>
            </a:endParaRPr>
          </a:p>
          <a:p>
            <a:pPr eaLnBrk="1" hangingPunct="1">
              <a:defRPr/>
            </a:pPr>
            <a:r>
              <a:rPr lang="en-US" sz="2400" smtClean="0">
                <a:solidFill>
                  <a:schemeClr val="tx2"/>
                </a:solidFill>
                <a:latin typeface="Verdana" pitchFamily="34" charset="0"/>
              </a:rPr>
              <a:t>TOTAL WORK: 17,264 </a:t>
            </a:r>
            <a:r>
              <a:rPr lang="sk-SK" sz="2400" smtClean="0">
                <a:solidFill>
                  <a:schemeClr val="tx2"/>
                </a:solidFill>
                <a:latin typeface="Verdana" pitchFamily="34" charset="0"/>
              </a:rPr>
              <a:t>J</a:t>
            </a:r>
            <a:r>
              <a:rPr lang="en-US" sz="2400" smtClean="0">
                <a:solidFill>
                  <a:schemeClr val="tx2"/>
                </a:solidFill>
                <a:latin typeface="Verdana" pitchFamily="34" charset="0"/>
              </a:rPr>
              <a:t> </a:t>
            </a:r>
            <a:r>
              <a:rPr lang="sk-SK" sz="2400" smtClean="0">
                <a:solidFill>
                  <a:schemeClr val="tx2"/>
                </a:solidFill>
                <a:latin typeface="Verdana" pitchFamily="34" charset="0"/>
              </a:rPr>
              <a:t>or</a:t>
            </a:r>
            <a:r>
              <a:rPr lang="en-US" sz="2400" smtClean="0">
                <a:solidFill>
                  <a:schemeClr val="tx2"/>
                </a:solidFill>
                <a:latin typeface="Verdana" pitchFamily="34" charset="0"/>
              </a:rPr>
              <a:t> 205 </a:t>
            </a:r>
            <a:r>
              <a:rPr lang="sk-SK" sz="2400" smtClean="0">
                <a:solidFill>
                  <a:schemeClr val="tx2"/>
                </a:solidFill>
                <a:latin typeface="Verdana" pitchFamily="34" charset="0"/>
              </a:rPr>
              <a:t>J</a:t>
            </a:r>
            <a:r>
              <a:rPr lang="en-US" sz="2400" smtClean="0">
                <a:solidFill>
                  <a:schemeClr val="tx2"/>
                </a:solidFill>
                <a:latin typeface="Verdana" pitchFamily="34" charset="0"/>
              </a:rPr>
              <a:t>/kg </a:t>
            </a:r>
            <a:endParaRPr lang="en-US" sz="2400" smtClean="0">
              <a:solidFill>
                <a:schemeClr val="tx2"/>
              </a:solidFill>
            </a:endParaRPr>
          </a:p>
          <a:p>
            <a:pPr eaLnBrk="1" hangingPunct="1">
              <a:defRPr/>
            </a:pPr>
            <a:endParaRPr lang="en-US" sz="2400" smtClean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74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sk-SK" dirty="0" smtClean="0"/>
              <a:t>Wingate Test Parameters</a:t>
            </a:r>
          </a:p>
        </p:txBody>
      </p:sp>
      <p:sp>
        <p:nvSpPr>
          <p:cNvPr id="287747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908050" y="1700213"/>
            <a:ext cx="8997950" cy="41910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sk-SK" sz="2400" dirty="0" smtClean="0"/>
              <a:t>Hockey players (n = 600, age 16 – 36 y)</a:t>
            </a:r>
          </a:p>
          <a:p>
            <a:pPr eaLnBrk="1" hangingPunct="1">
              <a:lnSpc>
                <a:spcPct val="90000"/>
              </a:lnSpc>
              <a:defRPr/>
            </a:pPr>
            <a:endParaRPr lang="sk-SK" sz="2400" dirty="0" smtClean="0"/>
          </a:p>
          <a:p>
            <a:pPr lvl="1" eaLnBrk="1" hangingPunct="1">
              <a:lnSpc>
                <a:spcPct val="90000"/>
              </a:lnSpc>
              <a:defRPr/>
            </a:pPr>
            <a:r>
              <a:rPr lang="sk-SK" sz="2400" dirty="0" smtClean="0"/>
              <a:t>Mean power  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sk-SK" sz="2000" dirty="0" smtClean="0"/>
              <a:t>Average: 991 W (11.6 W/kg)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sk-SK" sz="2000" dirty="0" smtClean="0"/>
              <a:t>Best: 1362 W (resp.  16.0 W/kg)</a:t>
            </a:r>
          </a:p>
          <a:p>
            <a:pPr lvl="2" eaLnBrk="1" hangingPunct="1">
              <a:lnSpc>
                <a:spcPct val="90000"/>
              </a:lnSpc>
              <a:defRPr/>
            </a:pPr>
            <a:endParaRPr lang="sk-SK" dirty="0" smtClean="0"/>
          </a:p>
          <a:p>
            <a:pPr lvl="1" eaLnBrk="1" hangingPunct="1">
              <a:lnSpc>
                <a:spcPct val="90000"/>
              </a:lnSpc>
              <a:defRPr/>
            </a:pPr>
            <a:r>
              <a:rPr lang="sk-SK" sz="2400" dirty="0" smtClean="0"/>
              <a:t>Maximal power  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sk-SK" sz="2000" dirty="0" smtClean="0"/>
              <a:t>Average: 1255 W (14.7 W/kg)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sk-SK" sz="2000" dirty="0" smtClean="0"/>
              <a:t>Best 1863 W (20.4 W/kg)</a:t>
            </a:r>
          </a:p>
          <a:p>
            <a:pPr lvl="2" eaLnBrk="1" hangingPunct="1">
              <a:lnSpc>
                <a:spcPct val="90000"/>
              </a:lnSpc>
              <a:defRPr/>
            </a:pPr>
            <a:endParaRPr lang="sk-SK" sz="2800" dirty="0" smtClean="0"/>
          </a:p>
          <a:p>
            <a:pPr lvl="1" eaLnBrk="1" hangingPunct="1">
              <a:lnSpc>
                <a:spcPct val="90000"/>
              </a:lnSpc>
              <a:defRPr/>
            </a:pPr>
            <a:r>
              <a:rPr lang="sk-SK" sz="2400" dirty="0" smtClean="0"/>
              <a:t>Fatigue index   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sk-SK" sz="2000" dirty="0" smtClean="0"/>
              <a:t>Average: 44.5 %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sk-SK" sz="2000" dirty="0" smtClean="0"/>
              <a:t>Best: 35.1 %</a:t>
            </a:r>
          </a:p>
        </p:txBody>
      </p:sp>
      <p:pic>
        <p:nvPicPr>
          <p:cNvPr id="110596" name="Picture 5" descr="sho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38950" y="3000372"/>
            <a:ext cx="2074069" cy="255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050"/>
          <p:cNvSpPr>
            <a:spLocks noGrp="1" noChangeArrowheads="1"/>
          </p:cNvSpPr>
          <p:nvPr>
            <p:ph type="title"/>
          </p:nvPr>
        </p:nvSpPr>
        <p:spPr>
          <a:xfrm>
            <a:off x="742950" y="914400"/>
            <a:ext cx="8420100" cy="1143000"/>
          </a:xfrm>
        </p:spPr>
        <p:txBody>
          <a:bodyPr>
            <a:normAutofit fontScale="90000"/>
          </a:bodyPr>
          <a:lstStyle/>
          <a:p>
            <a:r>
              <a:rPr lang="en-GB" sz="40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An “All-out” Exercise on the Cycle </a:t>
            </a:r>
            <a:r>
              <a:rPr lang="en-GB" sz="4000" dirty="0" err="1">
                <a:solidFill>
                  <a:schemeClr val="accent3">
                    <a:lumMod val="20000"/>
                    <a:lumOff val="80000"/>
                  </a:schemeClr>
                </a:solidFill>
              </a:rPr>
              <a:t>Ergometer</a:t>
            </a:r>
            <a:r>
              <a:rPr lang="en-GB" dirty="0">
                <a:solidFill>
                  <a:srgbClr val="00FF00"/>
                </a:solidFill>
              </a:rPr>
              <a:t/>
            </a:r>
            <a:br>
              <a:rPr lang="en-GB" dirty="0">
                <a:solidFill>
                  <a:srgbClr val="00FF00"/>
                </a:solidFill>
              </a:rPr>
            </a:br>
            <a:endParaRPr lang="en-GB" dirty="0"/>
          </a:p>
        </p:txBody>
      </p:sp>
      <p:graphicFrame>
        <p:nvGraphicFramePr>
          <p:cNvPr id="59392" name="Object 3072"/>
          <p:cNvGraphicFramePr>
            <a:graphicFrameLocks noChangeAspect="1"/>
          </p:cNvGraphicFramePr>
          <p:nvPr>
            <p:ph sz="half" idx="4294967295"/>
          </p:nvPr>
        </p:nvGraphicFramePr>
        <p:xfrm>
          <a:off x="2275306" y="2214554"/>
          <a:ext cx="5695950" cy="3352800"/>
        </p:xfrm>
        <a:graphic>
          <a:graphicData uri="http://schemas.openxmlformats.org/presentationml/2006/ole">
            <p:oleObj spid="_x0000_s78850" name="PhotoSuite Image" r:id="rId3" imgW="9524880" imgH="5806440" progId="">
              <p:embed/>
            </p:oleObj>
          </a:graphicData>
        </a:graphic>
      </p:graphicFrame>
      <p:sp>
        <p:nvSpPr>
          <p:cNvPr id="29703" name="Text Box 2055"/>
          <p:cNvSpPr txBox="1">
            <a:spLocks noChangeArrowheads="1"/>
          </p:cNvSpPr>
          <p:nvPr/>
        </p:nvSpPr>
        <p:spPr bwMode="auto">
          <a:xfrm>
            <a:off x="908050" y="5857892"/>
            <a:ext cx="8188354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sk-SK" sz="24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    </a:t>
            </a:r>
            <a:r>
              <a:rPr lang="en-GB" sz="24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For </a:t>
            </a:r>
            <a:r>
              <a:rPr lang="sk-SK" sz="24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ice hockey </a:t>
            </a:r>
            <a:r>
              <a:rPr lang="en-GB" sz="24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cycling </a:t>
            </a:r>
            <a:r>
              <a:rPr lang="en-GB" sz="24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is not a specific form of exercise</a:t>
            </a:r>
            <a:endParaRPr lang="en-GB" sz="2000" dirty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r>
              <a:rPr lang="sk-SK" sz="2000" dirty="0" smtClean="0"/>
              <a:t> </a:t>
            </a:r>
            <a:endParaRPr lang="en-GB" sz="20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0963" name="Object 1027"/>
          <p:cNvGraphicFramePr>
            <a:graphicFrameLocks noChangeAspect="1"/>
          </p:cNvGraphicFramePr>
          <p:nvPr>
            <p:ph type="chart" idx="1"/>
          </p:nvPr>
        </p:nvGraphicFramePr>
        <p:xfrm>
          <a:off x="0" y="1674836"/>
          <a:ext cx="9543125" cy="5111750"/>
        </p:xfrm>
        <a:graphic>
          <a:graphicData uri="http://schemas.openxmlformats.org/presentationml/2006/ole">
            <p:oleObj spid="_x0000_s79874" name="Chart" r:id="rId3" imgW="7086735" imgH="4105343" progId="MSGraph.Chart.8">
              <p:embed followColorScheme="full"/>
            </p:oleObj>
          </a:graphicData>
        </a:graphic>
      </p:graphicFrame>
      <p:sp>
        <p:nvSpPr>
          <p:cNvPr id="40965" name="Text Box 1029"/>
          <p:cNvSpPr txBox="1">
            <a:spLocks noChangeArrowheads="1"/>
          </p:cNvSpPr>
          <p:nvPr/>
        </p:nvSpPr>
        <p:spPr bwMode="auto">
          <a:xfrm>
            <a:off x="1485900" y="1932000"/>
            <a:ext cx="412805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2000">
                <a:solidFill>
                  <a:schemeClr val="tx2"/>
                </a:solidFill>
              </a:rPr>
              <a:t>RUNNING at 22 km/h, 7.5 % slope</a:t>
            </a:r>
            <a:endParaRPr lang="en-GB"/>
          </a:p>
        </p:txBody>
      </p:sp>
      <p:sp>
        <p:nvSpPr>
          <p:cNvPr id="40966" name="Text Box 1030"/>
          <p:cNvSpPr txBox="1">
            <a:spLocks noChangeArrowheads="1"/>
          </p:cNvSpPr>
          <p:nvPr/>
        </p:nvSpPr>
        <p:spPr bwMode="auto">
          <a:xfrm>
            <a:off x="7016750" y="3760799"/>
            <a:ext cx="1845377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2400">
                <a:solidFill>
                  <a:schemeClr val="tx1"/>
                </a:solidFill>
              </a:rPr>
              <a:t>Time to</a:t>
            </a:r>
          </a:p>
          <a:p>
            <a:r>
              <a:rPr lang="en-GB" sz="2400">
                <a:solidFill>
                  <a:schemeClr val="tx1"/>
                </a:solidFill>
              </a:rPr>
              <a:t> exhaustion:</a:t>
            </a:r>
          </a:p>
          <a:p>
            <a:r>
              <a:rPr lang="en-GB" sz="2400">
                <a:solidFill>
                  <a:schemeClr val="tx1"/>
                </a:solidFill>
              </a:rPr>
              <a:t>65.1 s</a:t>
            </a:r>
          </a:p>
        </p:txBody>
      </p:sp>
      <p:sp>
        <p:nvSpPr>
          <p:cNvPr id="40967" name="Line 1031"/>
          <p:cNvSpPr>
            <a:spLocks noChangeShapeType="1"/>
          </p:cNvSpPr>
          <p:nvPr/>
        </p:nvSpPr>
        <p:spPr bwMode="auto">
          <a:xfrm flipV="1">
            <a:off x="8089900" y="2998799"/>
            <a:ext cx="0" cy="6096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40969" name="Rectangle 1033"/>
          <p:cNvSpPr>
            <a:spLocks noChangeArrowheads="1"/>
          </p:cNvSpPr>
          <p:nvPr/>
        </p:nvSpPr>
        <p:spPr bwMode="auto">
          <a:xfrm>
            <a:off x="1027264" y="642918"/>
            <a:ext cx="799770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40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Constant Power “All-Out” Exercise</a:t>
            </a:r>
          </a:p>
        </p:txBody>
      </p:sp>
      <p:pic>
        <p:nvPicPr>
          <p:cNvPr id="40970" name="Picture 1034" descr="C:\TBRIDGE\TEMP\treadmil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97300" y="2997212"/>
            <a:ext cx="2641600" cy="2436813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0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Tethered Running On The Treadmill</a:t>
            </a:r>
            <a:endParaRPr lang="en-GB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  <p:graphicFrame>
        <p:nvGraphicFramePr>
          <p:cNvPr id="15363" name="Object 3"/>
          <p:cNvGraphicFramePr>
            <a:graphicFrameLocks noChangeAspect="1"/>
          </p:cNvGraphicFramePr>
          <p:nvPr>
            <p:ph sz="half" idx="4294967295"/>
          </p:nvPr>
        </p:nvGraphicFramePr>
        <p:xfrm>
          <a:off x="2952736" y="2000240"/>
          <a:ext cx="3972719" cy="4343400"/>
        </p:xfrm>
        <a:graphic>
          <a:graphicData uri="http://schemas.openxmlformats.org/presentationml/2006/ole">
            <p:oleObj spid="_x0000_s80898" name="PhotoSuite Image" r:id="rId3" imgW="3893760" imgH="4610160" progId="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1026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0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Tethered Running On The Treadmill</a:t>
            </a:r>
            <a:endParaRPr lang="en-GB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58371" name="Oval 1027"/>
          <p:cNvSpPr>
            <a:spLocks noChangeArrowheads="1"/>
          </p:cNvSpPr>
          <p:nvPr/>
        </p:nvSpPr>
        <p:spPr bwMode="auto">
          <a:xfrm>
            <a:off x="5262556" y="5899150"/>
            <a:ext cx="259766" cy="519351"/>
          </a:xfrm>
          <a:prstGeom prst="ellipse">
            <a:avLst/>
          </a:prstGeom>
          <a:noFill/>
          <a:ln w="38100">
            <a:solidFill>
              <a:srgbClr val="FFFFFF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58372" name="Oval 1028"/>
          <p:cNvSpPr>
            <a:spLocks noChangeArrowheads="1"/>
          </p:cNvSpPr>
          <p:nvPr/>
        </p:nvSpPr>
        <p:spPr bwMode="auto">
          <a:xfrm>
            <a:off x="2524108" y="5899150"/>
            <a:ext cx="259766" cy="519351"/>
          </a:xfrm>
          <a:prstGeom prst="ellipse">
            <a:avLst/>
          </a:prstGeom>
          <a:noFill/>
          <a:ln w="38100">
            <a:solidFill>
              <a:srgbClr val="FFFFFF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58373" name="Line 1029"/>
          <p:cNvSpPr>
            <a:spLocks noChangeShapeType="1"/>
          </p:cNvSpPr>
          <p:nvPr/>
        </p:nvSpPr>
        <p:spPr bwMode="auto">
          <a:xfrm>
            <a:off x="2208206" y="2971800"/>
            <a:ext cx="0" cy="1676400"/>
          </a:xfrm>
          <a:prstGeom prst="line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58374" name="Line 1030"/>
          <p:cNvSpPr>
            <a:spLocks noChangeShapeType="1"/>
          </p:cNvSpPr>
          <p:nvPr/>
        </p:nvSpPr>
        <p:spPr bwMode="auto">
          <a:xfrm>
            <a:off x="4189406" y="2971800"/>
            <a:ext cx="0" cy="1447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58375" name="Line 1031"/>
          <p:cNvSpPr>
            <a:spLocks noChangeShapeType="1"/>
          </p:cNvSpPr>
          <p:nvPr/>
        </p:nvSpPr>
        <p:spPr bwMode="auto">
          <a:xfrm>
            <a:off x="4189406" y="2971800"/>
            <a:ext cx="577850" cy="914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58376" name="Line 1032"/>
          <p:cNvSpPr>
            <a:spLocks noChangeShapeType="1"/>
          </p:cNvSpPr>
          <p:nvPr/>
        </p:nvSpPr>
        <p:spPr bwMode="auto">
          <a:xfrm flipV="1">
            <a:off x="4767256" y="3429000"/>
            <a:ext cx="908050" cy="457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58377" name="Line 1033"/>
          <p:cNvSpPr>
            <a:spLocks noChangeShapeType="1"/>
          </p:cNvSpPr>
          <p:nvPr/>
        </p:nvSpPr>
        <p:spPr bwMode="auto">
          <a:xfrm flipH="1">
            <a:off x="3941756" y="2971800"/>
            <a:ext cx="247650" cy="914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58378" name="Line 1034"/>
          <p:cNvSpPr>
            <a:spLocks noChangeShapeType="1"/>
          </p:cNvSpPr>
          <p:nvPr/>
        </p:nvSpPr>
        <p:spPr bwMode="auto">
          <a:xfrm>
            <a:off x="3941756" y="3886200"/>
            <a:ext cx="742950" cy="457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58379" name="Oval 1035"/>
          <p:cNvSpPr>
            <a:spLocks noChangeArrowheads="1"/>
          </p:cNvSpPr>
          <p:nvPr/>
        </p:nvSpPr>
        <p:spPr bwMode="auto">
          <a:xfrm>
            <a:off x="4024306" y="2438400"/>
            <a:ext cx="259766" cy="519351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58380" name="Line 1036"/>
          <p:cNvSpPr>
            <a:spLocks noChangeShapeType="1"/>
          </p:cNvSpPr>
          <p:nvPr/>
        </p:nvSpPr>
        <p:spPr bwMode="auto">
          <a:xfrm>
            <a:off x="4189406" y="4419600"/>
            <a:ext cx="742950" cy="533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58381" name="Line 1037"/>
          <p:cNvSpPr>
            <a:spLocks noChangeShapeType="1"/>
          </p:cNvSpPr>
          <p:nvPr/>
        </p:nvSpPr>
        <p:spPr bwMode="auto">
          <a:xfrm>
            <a:off x="4932356" y="4953000"/>
            <a:ext cx="247650" cy="914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58382" name="Line 1038"/>
          <p:cNvSpPr>
            <a:spLocks noChangeShapeType="1"/>
          </p:cNvSpPr>
          <p:nvPr/>
        </p:nvSpPr>
        <p:spPr bwMode="auto">
          <a:xfrm flipH="1">
            <a:off x="3941756" y="4419600"/>
            <a:ext cx="247650" cy="762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58383" name="Line 1039"/>
          <p:cNvSpPr>
            <a:spLocks noChangeShapeType="1"/>
          </p:cNvSpPr>
          <p:nvPr/>
        </p:nvSpPr>
        <p:spPr bwMode="auto">
          <a:xfrm flipH="1">
            <a:off x="3198806" y="5181600"/>
            <a:ext cx="742950" cy="2603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58384" name="Line 1040"/>
          <p:cNvSpPr>
            <a:spLocks noChangeShapeType="1"/>
          </p:cNvSpPr>
          <p:nvPr/>
        </p:nvSpPr>
        <p:spPr bwMode="auto">
          <a:xfrm flipH="1">
            <a:off x="3116256" y="5441950"/>
            <a:ext cx="82550" cy="304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58385" name="Line 1041"/>
          <p:cNvSpPr>
            <a:spLocks noChangeShapeType="1"/>
          </p:cNvSpPr>
          <p:nvPr/>
        </p:nvSpPr>
        <p:spPr bwMode="auto">
          <a:xfrm>
            <a:off x="5180006" y="5867400"/>
            <a:ext cx="24765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58386" name="Line 1042"/>
          <p:cNvSpPr>
            <a:spLocks noChangeShapeType="1"/>
          </p:cNvSpPr>
          <p:nvPr/>
        </p:nvSpPr>
        <p:spPr bwMode="auto">
          <a:xfrm flipV="1">
            <a:off x="2703506" y="5899150"/>
            <a:ext cx="28067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58387" name="Line 1043"/>
          <p:cNvSpPr>
            <a:spLocks noChangeShapeType="1"/>
          </p:cNvSpPr>
          <p:nvPr/>
        </p:nvSpPr>
        <p:spPr bwMode="auto">
          <a:xfrm flipV="1">
            <a:off x="2703506" y="6280150"/>
            <a:ext cx="28067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58389" name="Oval 1045"/>
          <p:cNvSpPr>
            <a:spLocks noChangeArrowheads="1"/>
          </p:cNvSpPr>
          <p:nvPr/>
        </p:nvSpPr>
        <p:spPr bwMode="auto">
          <a:xfrm>
            <a:off x="1878006" y="4195533"/>
            <a:ext cx="259766" cy="519351"/>
          </a:xfrm>
          <a:prstGeom prst="ellipse">
            <a:avLst/>
          </a:prstGeom>
          <a:noFill/>
          <a:ln w="28575">
            <a:solidFill>
              <a:schemeClr val="tx2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58390" name="Line 1046"/>
          <p:cNvSpPr>
            <a:spLocks noChangeShapeType="1"/>
          </p:cNvSpPr>
          <p:nvPr/>
        </p:nvSpPr>
        <p:spPr bwMode="auto">
          <a:xfrm>
            <a:off x="2125656" y="4419600"/>
            <a:ext cx="2063750" cy="0"/>
          </a:xfrm>
          <a:prstGeom prst="line">
            <a:avLst/>
          </a:prstGeom>
          <a:noFill/>
          <a:ln w="38100">
            <a:solidFill>
              <a:srgbClr val="CCFF66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58391" name="Rectangle 1047"/>
          <p:cNvSpPr>
            <a:spLocks noChangeArrowheads="1"/>
          </p:cNvSpPr>
          <p:nvPr/>
        </p:nvSpPr>
        <p:spPr bwMode="auto">
          <a:xfrm>
            <a:off x="1841510" y="6477000"/>
            <a:ext cx="4540250" cy="381000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folHlink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58392" name="AutoShape 1048"/>
          <p:cNvSpPr>
            <a:spLocks noChangeArrowheads="1"/>
          </p:cNvSpPr>
          <p:nvPr/>
        </p:nvSpPr>
        <p:spPr bwMode="auto">
          <a:xfrm>
            <a:off x="2536800" y="6113643"/>
            <a:ext cx="201622" cy="387191"/>
          </a:xfrm>
          <a:prstGeom prst="roundRect">
            <a:avLst>
              <a:gd name="adj" fmla="val 16667"/>
            </a:avLst>
          </a:prstGeom>
          <a:solidFill>
            <a:schemeClr val="folHlink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endParaRPr lang="en-US"/>
          </a:p>
        </p:txBody>
      </p:sp>
      <p:sp>
        <p:nvSpPr>
          <p:cNvPr id="58393" name="AutoShape 1049"/>
          <p:cNvSpPr>
            <a:spLocks noChangeArrowheads="1"/>
          </p:cNvSpPr>
          <p:nvPr/>
        </p:nvSpPr>
        <p:spPr bwMode="auto">
          <a:xfrm>
            <a:off x="5310190" y="6113643"/>
            <a:ext cx="211128" cy="387191"/>
          </a:xfrm>
          <a:prstGeom prst="roundRect">
            <a:avLst>
              <a:gd name="adj" fmla="val 16667"/>
            </a:avLst>
          </a:prstGeom>
          <a:solidFill>
            <a:schemeClr val="folHlink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endParaRPr lang="en-US"/>
          </a:p>
        </p:txBody>
      </p:sp>
      <p:sp>
        <p:nvSpPr>
          <p:cNvPr id="58394" name="Text Box 1050"/>
          <p:cNvSpPr txBox="1">
            <a:spLocks noChangeArrowheads="1"/>
          </p:cNvSpPr>
          <p:nvPr/>
        </p:nvSpPr>
        <p:spPr bwMode="auto">
          <a:xfrm>
            <a:off x="2208206" y="3505200"/>
            <a:ext cx="99257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1800" b="1"/>
              <a:t>FORCE</a:t>
            </a:r>
          </a:p>
          <a:p>
            <a:r>
              <a:rPr lang="en-GB" sz="1800" b="1"/>
              <a:t>(F)</a:t>
            </a:r>
          </a:p>
        </p:txBody>
      </p:sp>
      <p:sp>
        <p:nvSpPr>
          <p:cNvPr id="58395" name="Text Box 1051"/>
          <p:cNvSpPr txBox="1">
            <a:spLocks noChangeArrowheads="1"/>
          </p:cNvSpPr>
          <p:nvPr/>
        </p:nvSpPr>
        <p:spPr bwMode="auto">
          <a:xfrm>
            <a:off x="1795456" y="5181600"/>
            <a:ext cx="132600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1800" b="1">
                <a:solidFill>
                  <a:schemeClr val="tx2"/>
                </a:solidFill>
              </a:rPr>
              <a:t>VELOCITY</a:t>
            </a:r>
          </a:p>
          <a:p>
            <a:r>
              <a:rPr lang="en-GB" sz="1800" b="1">
                <a:solidFill>
                  <a:schemeClr val="tx2"/>
                </a:solidFill>
              </a:rPr>
              <a:t> (v)</a:t>
            </a:r>
          </a:p>
        </p:txBody>
      </p:sp>
      <p:sp>
        <p:nvSpPr>
          <p:cNvPr id="58396" name="Text Box 1052"/>
          <p:cNvSpPr txBox="1">
            <a:spLocks noChangeArrowheads="1"/>
          </p:cNvSpPr>
          <p:nvPr/>
        </p:nvSpPr>
        <p:spPr bwMode="auto">
          <a:xfrm>
            <a:off x="6238884" y="2071678"/>
            <a:ext cx="3425864" cy="4401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/>
            <a:r>
              <a:rPr lang="en-GB" sz="2800" dirty="0">
                <a:solidFill>
                  <a:schemeClr val="tx1"/>
                </a:solidFill>
              </a:rPr>
              <a:t>In addition to mechanical power requirements of running itself, also power resulting from</a:t>
            </a:r>
            <a:r>
              <a:rPr lang="sk-SK" sz="2800" dirty="0"/>
              <a:t> </a:t>
            </a:r>
            <a:r>
              <a:rPr lang="en-GB" sz="2800" dirty="0"/>
              <a:t>drag force </a:t>
            </a:r>
            <a:r>
              <a:rPr lang="sk-SK" sz="2800" dirty="0">
                <a:solidFill>
                  <a:schemeClr val="tx1"/>
                </a:solidFill>
              </a:rPr>
              <a:t>exerted</a:t>
            </a:r>
            <a:r>
              <a:rPr lang="sk-SK" sz="2800" dirty="0"/>
              <a:t> </a:t>
            </a:r>
            <a:r>
              <a:rPr lang="en-GB" sz="2800" dirty="0">
                <a:solidFill>
                  <a:schemeClr val="tx1"/>
                </a:solidFill>
              </a:rPr>
              <a:t>at given</a:t>
            </a:r>
            <a:r>
              <a:rPr lang="en-GB" sz="2800" dirty="0"/>
              <a:t> </a:t>
            </a:r>
            <a:r>
              <a:rPr lang="en-GB" sz="2800" dirty="0">
                <a:solidFill>
                  <a:schemeClr val="tx2"/>
                </a:solidFill>
              </a:rPr>
              <a:t>velocity </a:t>
            </a:r>
            <a:r>
              <a:rPr lang="en-GB" sz="2800" dirty="0">
                <a:solidFill>
                  <a:schemeClr val="tx1"/>
                </a:solidFill>
              </a:rPr>
              <a:t>is produced</a:t>
            </a:r>
            <a:r>
              <a:rPr lang="en-GB" sz="2800" dirty="0">
                <a:solidFill>
                  <a:schemeClr val="tx2"/>
                </a:solidFill>
              </a:rPr>
              <a:t>.</a:t>
            </a:r>
          </a:p>
          <a:p>
            <a:pPr algn="l"/>
            <a:endParaRPr lang="en-GB" sz="2800" dirty="0"/>
          </a:p>
          <a:p>
            <a:pPr algn="l"/>
            <a:r>
              <a:rPr lang="en-GB" sz="2800" dirty="0">
                <a:solidFill>
                  <a:schemeClr val="tx1"/>
                </a:solidFill>
              </a:rPr>
              <a:t>            P</a:t>
            </a:r>
            <a:r>
              <a:rPr lang="en-GB" sz="2800" baseline="-25000" dirty="0">
                <a:solidFill>
                  <a:schemeClr val="tx1"/>
                </a:solidFill>
              </a:rPr>
              <a:t>D</a:t>
            </a:r>
            <a:r>
              <a:rPr lang="en-GB" sz="2800" dirty="0">
                <a:solidFill>
                  <a:schemeClr val="tx1"/>
                </a:solidFill>
              </a:rPr>
              <a:t> = F</a:t>
            </a:r>
            <a:r>
              <a:rPr lang="en-GB" sz="2800" baseline="-25000" dirty="0">
                <a:solidFill>
                  <a:schemeClr val="tx1"/>
                </a:solidFill>
              </a:rPr>
              <a:t>D</a:t>
            </a:r>
            <a:r>
              <a:rPr lang="en-GB" sz="2800" dirty="0">
                <a:solidFill>
                  <a:schemeClr val="tx1"/>
                </a:solidFill>
              </a:rPr>
              <a:t> . </a:t>
            </a:r>
            <a:r>
              <a:rPr lang="en-GB" sz="2800" dirty="0" smtClean="0">
                <a:solidFill>
                  <a:schemeClr val="tx1"/>
                </a:solidFill>
              </a:rPr>
              <a:t>v</a:t>
            </a:r>
            <a:endParaRPr lang="en-GB" sz="3200" dirty="0">
              <a:solidFill>
                <a:schemeClr val="tx1"/>
              </a:solidFill>
            </a:endParaRPr>
          </a:p>
        </p:txBody>
      </p:sp>
      <p:sp>
        <p:nvSpPr>
          <p:cNvPr id="29" name="Rectangle 28"/>
          <p:cNvSpPr/>
          <p:nvPr/>
        </p:nvSpPr>
        <p:spPr bwMode="auto">
          <a:xfrm>
            <a:off x="1355716" y="2000240"/>
            <a:ext cx="500066" cy="4857760"/>
          </a:xfrm>
          <a:prstGeom prst="rect">
            <a:avLst/>
          </a:prstGeom>
          <a:solidFill>
            <a:srgbClr val="FFC000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Unicode MS" pitchFamily="34" charset="-128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2" descr="Drag_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0200" y="228600"/>
            <a:ext cx="9163050" cy="634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8434" name="Object 3"/>
          <p:cNvGraphicFramePr>
            <a:graphicFrameLocks noChangeAspect="1"/>
          </p:cNvGraphicFramePr>
          <p:nvPr>
            <p:ph/>
          </p:nvPr>
        </p:nvGraphicFramePr>
        <p:xfrm>
          <a:off x="6238884" y="2857496"/>
          <a:ext cx="1912408" cy="2259013"/>
        </p:xfrm>
        <a:graphic>
          <a:graphicData uri="http://schemas.openxmlformats.org/presentationml/2006/ole">
            <p:oleObj spid="_x0000_s81922" name="PhotoSuite Image" r:id="rId4" imgW="3893760" imgH="4610160" progId="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10" descr="europ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927" y="620713"/>
            <a:ext cx="5061346" cy="5948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7" name="Rectangle 2"/>
          <p:cNvSpPr>
            <a:spLocks noGrp="1" noChangeArrowheads="1"/>
          </p:cNvSpPr>
          <p:nvPr>
            <p:ph type="title"/>
          </p:nvPr>
        </p:nvSpPr>
        <p:spPr>
          <a:solidFill>
            <a:schemeClr val="bg2">
              <a:lumMod val="75000"/>
            </a:schemeClr>
          </a:solidFill>
        </p:spPr>
        <p:txBody>
          <a:bodyPr/>
          <a:lstStyle/>
          <a:p>
            <a:pPr eaLnBrk="1" hangingPunct="1">
              <a:defRPr/>
            </a:pPr>
            <a:r>
              <a:rPr lang="sk-SK" dirty="0" smtClean="0"/>
              <a:t>Slovakia</a:t>
            </a:r>
            <a:endParaRPr lang="en-US" dirty="0" smtClean="0"/>
          </a:p>
        </p:txBody>
      </p:sp>
      <p:pic>
        <p:nvPicPr>
          <p:cNvPr id="37892" name="Picture 6" descr="slovakia"/>
          <p:cNvPicPr>
            <a:picLocks noChangeAspect="1" noChangeArrowheads="1"/>
          </p:cNvPicPr>
          <p:nvPr/>
        </p:nvPicPr>
        <p:blipFill>
          <a:blip r:embed="rId3" cstate="print">
            <a:lum bright="-24000" contrast="-18000"/>
          </a:blip>
          <a:srcRect/>
          <a:stretch>
            <a:fillRect/>
          </a:stretch>
        </p:blipFill>
        <p:spPr bwMode="auto">
          <a:xfrm>
            <a:off x="428229" y="3478214"/>
            <a:ext cx="5888567" cy="311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3" name="Rectangle 11"/>
          <p:cNvSpPr>
            <a:spLocks noChangeArrowheads="1"/>
          </p:cNvSpPr>
          <p:nvPr/>
        </p:nvSpPr>
        <p:spPr bwMode="auto">
          <a:xfrm>
            <a:off x="7763140" y="4075114"/>
            <a:ext cx="779066" cy="433387"/>
          </a:xfrm>
          <a:prstGeom prst="rect">
            <a:avLst/>
          </a:prstGeom>
          <a:noFill/>
          <a:ln w="38100" cap="sq">
            <a:solidFill>
              <a:srgbClr val="FFFF00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algn="ctr"/>
            <a:endParaRPr lang="en-US"/>
          </a:p>
        </p:txBody>
      </p:sp>
      <p:pic>
        <p:nvPicPr>
          <p:cNvPr id="37894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1298" y="714375"/>
            <a:ext cx="2631281" cy="2617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9" name="Picture 2" descr="Drag_p"/>
          <p:cNvPicPr>
            <a:picLocks noChangeAspect="1" noChangeArrowheads="1"/>
          </p:cNvPicPr>
          <p:nvPr/>
        </p:nvPicPr>
        <p:blipFill>
          <a:blip r:embed="rId3" cstate="print">
            <a:lum contrast="18000"/>
          </a:blip>
          <a:srcRect/>
          <a:stretch>
            <a:fillRect/>
          </a:stretch>
        </p:blipFill>
        <p:spPr bwMode="auto">
          <a:xfrm>
            <a:off x="412750" y="342900"/>
            <a:ext cx="9080500" cy="628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Content Placeholder 3"/>
          <p:cNvSpPr>
            <a:spLocks noGrp="1"/>
          </p:cNvSpPr>
          <p:nvPr>
            <p:ph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82947" name="Object 3"/>
          <p:cNvGraphicFramePr>
            <a:graphicFrameLocks noChangeAspect="1"/>
          </p:cNvGraphicFramePr>
          <p:nvPr/>
        </p:nvGraphicFramePr>
        <p:xfrm>
          <a:off x="6238875" y="2857500"/>
          <a:ext cx="1912938" cy="2259013"/>
        </p:xfrm>
        <a:graphic>
          <a:graphicData uri="http://schemas.openxmlformats.org/presentationml/2006/ole">
            <p:oleObj spid="_x0000_s82947" name="PhotoSuite Image" r:id="rId4" imgW="3893760" imgH="4610160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0181" name="Object 5"/>
          <p:cNvGraphicFramePr>
            <a:graphicFrameLocks noChangeAspect="1"/>
          </p:cNvGraphicFramePr>
          <p:nvPr>
            <p:ph type="chart" idx="1"/>
          </p:nvPr>
        </p:nvGraphicFramePr>
        <p:xfrm>
          <a:off x="0" y="609601"/>
          <a:ext cx="11990388" cy="6727825"/>
        </p:xfrm>
        <a:graphic>
          <a:graphicData uri="http://schemas.openxmlformats.org/presentationml/2006/ole">
            <p:oleObj spid="_x0000_s83970" name="Chart" r:id="rId3" imgW="7096176" imgH="4305300" progId="MSGraph.Chart.8">
              <p:embed followColorScheme="full"/>
            </p:oleObj>
          </a:graphicData>
        </a:graphic>
      </p:graphicFrame>
      <p:sp>
        <p:nvSpPr>
          <p:cNvPr id="50182" name="Text Box 6"/>
          <p:cNvSpPr txBox="1">
            <a:spLocks noChangeArrowheads="1"/>
          </p:cNvSpPr>
          <p:nvPr/>
        </p:nvSpPr>
        <p:spPr bwMode="auto">
          <a:xfrm>
            <a:off x="825500" y="609600"/>
            <a:ext cx="85852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GB" sz="32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30-s “All-Out” Tethered Running at 18 km/h - Averaged Data Over 5-s Periods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5300" y="723900"/>
            <a:ext cx="412750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8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00650" y="682626"/>
            <a:ext cx="4292600" cy="289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9" name="Object 4"/>
          <p:cNvGraphicFramePr>
            <a:graphicFrameLocks noChangeAspect="1"/>
          </p:cNvGraphicFramePr>
          <p:nvPr/>
        </p:nvGraphicFramePr>
        <p:xfrm>
          <a:off x="1933046" y="2817813"/>
          <a:ext cx="7310835" cy="42989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43365" name="Text Box 5"/>
          <p:cNvSpPr txBox="1">
            <a:spLocks noChangeArrowheads="1"/>
          </p:cNvSpPr>
          <p:nvPr/>
        </p:nvSpPr>
        <p:spPr bwMode="auto">
          <a:xfrm>
            <a:off x="495300" y="3062288"/>
            <a:ext cx="42351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GB" sz="2800">
                <a:solidFill>
                  <a:schemeClr val="accent2"/>
                </a:solidFill>
                <a:latin typeface="+mn-lt"/>
              </a:rPr>
              <a:t>A</a:t>
            </a:r>
          </a:p>
        </p:txBody>
      </p:sp>
      <p:sp>
        <p:nvSpPr>
          <p:cNvPr id="143366" name="Text Box 6"/>
          <p:cNvSpPr txBox="1">
            <a:spLocks noChangeArrowheads="1"/>
          </p:cNvSpPr>
          <p:nvPr/>
        </p:nvSpPr>
        <p:spPr bwMode="auto">
          <a:xfrm>
            <a:off x="9037506" y="3062288"/>
            <a:ext cx="42351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GB" sz="2800">
                <a:solidFill>
                  <a:schemeClr val="tx2"/>
                </a:solidFill>
                <a:latin typeface="+mn-lt"/>
              </a:rPr>
              <a:t>B</a:t>
            </a:r>
            <a:endParaRPr lang="en-GB" sz="2800">
              <a:solidFill>
                <a:schemeClr val="accent2"/>
              </a:solidFill>
              <a:latin typeface="+mn-lt"/>
            </a:endParaRPr>
          </a:p>
        </p:txBody>
      </p:sp>
      <p:sp>
        <p:nvSpPr>
          <p:cNvPr id="143368" name="Text Box 8"/>
          <p:cNvSpPr txBox="1">
            <a:spLocks noChangeArrowheads="1"/>
          </p:cNvSpPr>
          <p:nvPr/>
        </p:nvSpPr>
        <p:spPr bwMode="auto">
          <a:xfrm>
            <a:off x="429948" y="3565525"/>
            <a:ext cx="1883849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GB" sz="2000" b="1" dirty="0" err="1">
                <a:solidFill>
                  <a:srgbClr val="00FFFF"/>
                </a:solidFill>
                <a:latin typeface="+mn-lt"/>
              </a:rPr>
              <a:t>Pmax</a:t>
            </a:r>
            <a:r>
              <a:rPr lang="en-GB" sz="2000" b="1" dirty="0">
                <a:solidFill>
                  <a:srgbClr val="00FFFF"/>
                </a:solidFill>
                <a:latin typeface="+mn-lt"/>
              </a:rPr>
              <a:t>: 636 W</a:t>
            </a:r>
          </a:p>
          <a:p>
            <a:pPr algn="ctr">
              <a:defRPr/>
            </a:pPr>
            <a:r>
              <a:rPr lang="en-GB" sz="2000" b="1" dirty="0" smtClean="0">
                <a:solidFill>
                  <a:srgbClr val="00FFFF"/>
                </a:solidFill>
                <a:latin typeface="+mn-lt"/>
              </a:rPr>
              <a:t>P</a:t>
            </a:r>
            <a:r>
              <a:rPr lang="sk-SK" sz="2000" b="1" dirty="0" smtClean="0">
                <a:solidFill>
                  <a:srgbClr val="00FFFF"/>
                </a:solidFill>
                <a:latin typeface="+mn-lt"/>
              </a:rPr>
              <a:t>mean</a:t>
            </a:r>
            <a:r>
              <a:rPr lang="en-GB" sz="2000" b="1" dirty="0" smtClean="0">
                <a:solidFill>
                  <a:srgbClr val="00FFFF"/>
                </a:solidFill>
                <a:latin typeface="+mn-lt"/>
              </a:rPr>
              <a:t>: </a:t>
            </a:r>
            <a:r>
              <a:rPr lang="en-GB" sz="2000" b="1" dirty="0">
                <a:solidFill>
                  <a:srgbClr val="00FFFF"/>
                </a:solidFill>
                <a:latin typeface="+mn-lt"/>
              </a:rPr>
              <a:t>525 W</a:t>
            </a:r>
          </a:p>
          <a:p>
            <a:pPr algn="ctr">
              <a:defRPr/>
            </a:pPr>
            <a:r>
              <a:rPr lang="en-GB" sz="2000" b="1" dirty="0">
                <a:solidFill>
                  <a:srgbClr val="00FFFF"/>
                </a:solidFill>
                <a:latin typeface="+mn-lt"/>
              </a:rPr>
              <a:t>FI: 40 %</a:t>
            </a:r>
            <a:endParaRPr lang="en-GB" sz="2000" b="1" dirty="0">
              <a:solidFill>
                <a:schemeClr val="accent2"/>
              </a:solidFill>
              <a:latin typeface="+mn-lt"/>
            </a:endParaRPr>
          </a:p>
        </p:txBody>
      </p:sp>
      <p:sp>
        <p:nvSpPr>
          <p:cNvPr id="143369" name="Text Box 9"/>
          <p:cNvSpPr txBox="1">
            <a:spLocks noChangeArrowheads="1"/>
          </p:cNvSpPr>
          <p:nvPr/>
        </p:nvSpPr>
        <p:spPr bwMode="auto">
          <a:xfrm>
            <a:off x="7611798" y="3595688"/>
            <a:ext cx="1883849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GB" sz="2000" b="1" dirty="0" err="1">
                <a:solidFill>
                  <a:srgbClr val="FFFF00"/>
                </a:solidFill>
                <a:latin typeface="+mn-lt"/>
              </a:rPr>
              <a:t>Pmax</a:t>
            </a:r>
            <a:r>
              <a:rPr lang="en-GB" sz="2000" b="1" dirty="0">
                <a:solidFill>
                  <a:srgbClr val="FFFF00"/>
                </a:solidFill>
                <a:latin typeface="+mn-lt"/>
              </a:rPr>
              <a:t>: 409 W</a:t>
            </a:r>
          </a:p>
          <a:p>
            <a:pPr algn="ctr">
              <a:defRPr/>
            </a:pPr>
            <a:r>
              <a:rPr lang="en-GB" sz="2000" b="1" dirty="0" smtClean="0">
                <a:solidFill>
                  <a:srgbClr val="FFFF00"/>
                </a:solidFill>
                <a:latin typeface="+mn-lt"/>
              </a:rPr>
              <a:t>P</a:t>
            </a:r>
            <a:r>
              <a:rPr lang="sk-SK" sz="2000" b="1" dirty="0" smtClean="0">
                <a:solidFill>
                  <a:srgbClr val="FFFF00"/>
                </a:solidFill>
                <a:latin typeface="+mn-lt"/>
              </a:rPr>
              <a:t>mean</a:t>
            </a:r>
            <a:r>
              <a:rPr lang="en-GB" sz="2000" b="1" dirty="0" smtClean="0">
                <a:solidFill>
                  <a:srgbClr val="FFFF00"/>
                </a:solidFill>
                <a:latin typeface="+mn-lt"/>
              </a:rPr>
              <a:t>: </a:t>
            </a:r>
            <a:r>
              <a:rPr lang="en-GB" sz="2000" b="1" dirty="0">
                <a:solidFill>
                  <a:srgbClr val="FFFF00"/>
                </a:solidFill>
                <a:latin typeface="+mn-lt"/>
              </a:rPr>
              <a:t>381 W</a:t>
            </a:r>
          </a:p>
          <a:p>
            <a:pPr algn="ctr">
              <a:defRPr/>
            </a:pPr>
            <a:r>
              <a:rPr lang="en-GB" sz="2000" b="1" dirty="0">
                <a:solidFill>
                  <a:srgbClr val="FFFF00"/>
                </a:solidFill>
                <a:latin typeface="+mn-lt"/>
              </a:rPr>
              <a:t>FI: 15 %</a:t>
            </a:r>
            <a:endParaRPr lang="en-GB" sz="2000" dirty="0">
              <a:solidFill>
                <a:schemeClr val="tx2"/>
              </a:solidFill>
              <a:latin typeface="+mn-lt"/>
            </a:endParaRPr>
          </a:p>
          <a:p>
            <a:pPr algn="ctr">
              <a:defRPr/>
            </a:pPr>
            <a:endParaRPr lang="en-GB" sz="2800" dirty="0">
              <a:solidFill>
                <a:schemeClr val="accent2"/>
              </a:solidFill>
              <a:latin typeface="+mn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Skatemill</a:t>
            </a:r>
            <a:endParaRPr lang="en-US" dirty="0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/>
      </p:sp>
      <p:pic>
        <p:nvPicPr>
          <p:cNvPr id="21197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24042" y="1759898"/>
            <a:ext cx="5929354" cy="47708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Power Stride</a:t>
            </a:r>
            <a:endParaRPr lang="sk-SK" dirty="0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/>
      </p:sp>
      <p:pic>
        <p:nvPicPr>
          <p:cNvPr id="193537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38290" y="1967368"/>
            <a:ext cx="6584203" cy="40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sk-SK" sz="4000" dirty="0" smtClean="0"/>
              <a:t>Assessment of Explosive Power of Lower</a:t>
            </a:r>
          </a:p>
        </p:txBody>
      </p:sp>
      <p:pic>
        <p:nvPicPr>
          <p:cNvPr id="30723" name="Picture 3" descr="kistler - obr"/>
          <p:cNvPicPr>
            <a:picLocks noChangeAspect="1" noChangeArrowheads="1"/>
          </p:cNvPicPr>
          <p:nvPr/>
        </p:nvPicPr>
        <p:blipFill>
          <a:blip r:embed="rId2" cstate="print">
            <a:lum bright="-12000" contrast="30000"/>
          </a:blip>
          <a:srcRect/>
          <a:stretch>
            <a:fillRect/>
          </a:stretch>
        </p:blipFill>
        <p:spPr bwMode="auto">
          <a:xfrm>
            <a:off x="3238488" y="1857364"/>
            <a:ext cx="3597902" cy="4000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3952868" y="6072206"/>
            <a:ext cx="21691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400" dirty="0" smtClean="0"/>
              <a:t>Force platform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95300" y="569201"/>
            <a:ext cx="8915400" cy="1143000"/>
          </a:xfrm>
        </p:spPr>
        <p:txBody>
          <a:bodyPr/>
          <a:lstStyle/>
          <a:p>
            <a:pPr eaLnBrk="1" hangingPunct="1">
              <a:defRPr/>
            </a:pPr>
            <a:endParaRPr lang="sk-SK" smtClean="0"/>
          </a:p>
        </p:txBody>
      </p:sp>
      <p:pic>
        <p:nvPicPr>
          <p:cNvPr id="32771" name="Picture 3" descr="Scan49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bright="12000" contrast="36000"/>
          </a:blip>
          <a:srcRect/>
          <a:stretch>
            <a:fillRect/>
          </a:stretch>
        </p:blipFill>
        <p:spPr>
          <a:xfrm>
            <a:off x="662121" y="483476"/>
            <a:ext cx="8815652" cy="5362575"/>
          </a:xfrm>
          <a:noFill/>
        </p:spPr>
      </p:pic>
      <p:sp>
        <p:nvSpPr>
          <p:cNvPr id="32772" name="Text Box 4"/>
          <p:cNvSpPr txBox="1">
            <a:spLocks noChangeArrowheads="1"/>
          </p:cNvSpPr>
          <p:nvPr/>
        </p:nvSpPr>
        <p:spPr bwMode="auto">
          <a:xfrm>
            <a:off x="1845337" y="5955589"/>
            <a:ext cx="581281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sk-SK" sz="2400"/>
              <a:t>Maximal power: 5067 W, resp. 50,2 W/kg</a:t>
            </a:r>
          </a:p>
          <a:p>
            <a:pPr algn="ctr"/>
            <a:r>
              <a:rPr lang="sk-SK" sz="2400"/>
              <a:t>Height of the jump:  54 cm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sk-SK" dirty="0" smtClean="0"/>
              <a:t>Assessment of Explosive Power of Lower Extremities</a:t>
            </a:r>
            <a:endParaRPr lang="en-US" dirty="0" smtClean="0"/>
          </a:p>
        </p:txBody>
      </p:sp>
      <p:sp>
        <p:nvSpPr>
          <p:cNvPr id="676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 smtClean="0"/>
          </a:p>
        </p:txBody>
      </p:sp>
      <p:pic>
        <p:nvPicPr>
          <p:cNvPr id="139268" name="Picture 4" descr="~AUT0000"/>
          <p:cNvPicPr>
            <a:picLocks noChangeAspect="1" noChangeArrowheads="1"/>
          </p:cNvPicPr>
          <p:nvPr/>
        </p:nvPicPr>
        <p:blipFill>
          <a:blip r:embed="rId2" cstate="print">
            <a:lum bright="-12000" contrast="30000"/>
          </a:blip>
          <a:srcRect/>
          <a:stretch>
            <a:fillRect/>
          </a:stretch>
        </p:blipFill>
        <p:spPr bwMode="auto">
          <a:xfrm>
            <a:off x="3250406" y="2000250"/>
            <a:ext cx="3618442" cy="424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3867024" y="6253483"/>
            <a:ext cx="24432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400" dirty="0" smtClean="0"/>
              <a:t>Contact platform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37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sk-SK" sz="4000" dirty="0"/>
              <a:t>Principles of </a:t>
            </a:r>
            <a:r>
              <a:rPr lang="sk-SK" sz="4000" dirty="0" smtClean="0"/>
              <a:t>Parameter </a:t>
            </a:r>
            <a:r>
              <a:rPr lang="sk-SK" sz="4000" dirty="0"/>
              <a:t>E</a:t>
            </a:r>
            <a:r>
              <a:rPr lang="sk-SK" sz="4000" dirty="0" smtClean="0"/>
              <a:t>stimation </a:t>
            </a:r>
            <a:r>
              <a:rPr lang="sk-SK" sz="4000" dirty="0"/>
              <a:t>on </a:t>
            </a:r>
            <a:r>
              <a:rPr lang="sk-SK" sz="4000" dirty="0" smtClean="0"/>
              <a:t>Contact </a:t>
            </a:r>
            <a:r>
              <a:rPr lang="sk-SK" sz="4000" dirty="0"/>
              <a:t>P</a:t>
            </a:r>
            <a:r>
              <a:rPr lang="sk-SK" sz="4000" dirty="0" smtClean="0"/>
              <a:t>latform</a:t>
            </a:r>
            <a:endParaRPr lang="sk-SK" sz="4000" dirty="0"/>
          </a:p>
        </p:txBody>
      </p:sp>
      <p:sp>
        <p:nvSpPr>
          <p:cNvPr id="485379" name="Rectangle 3"/>
          <p:cNvSpPr>
            <a:spLocks noGrp="1" noRot="1" noChangeArrowheads="1"/>
          </p:cNvSpPr>
          <p:nvPr>
            <p:ph type="body" sz="half" idx="1"/>
          </p:nvPr>
        </p:nvSpPr>
        <p:spPr>
          <a:xfrm>
            <a:off x="495300" y="2565400"/>
            <a:ext cx="4373431" cy="3600450"/>
          </a:xfrm>
        </p:spPr>
        <p:txBody>
          <a:bodyPr/>
          <a:lstStyle/>
          <a:p>
            <a:pPr>
              <a:defRPr/>
            </a:pPr>
            <a:r>
              <a:rPr lang="sk-SK" sz="2800" dirty="0"/>
              <a:t>Measurement of flight and contact times during serial jumps</a:t>
            </a:r>
          </a:p>
          <a:p>
            <a:pPr>
              <a:defRPr/>
            </a:pPr>
            <a:r>
              <a:rPr lang="sk-SK" sz="2800" dirty="0"/>
              <a:t>Calculation of</a:t>
            </a:r>
          </a:p>
          <a:p>
            <a:pPr lvl="1">
              <a:defRPr/>
            </a:pPr>
            <a:r>
              <a:rPr lang="sk-SK" sz="2400" dirty="0"/>
              <a:t>Height of the jump</a:t>
            </a:r>
          </a:p>
          <a:p>
            <a:pPr lvl="1">
              <a:defRPr/>
            </a:pPr>
            <a:r>
              <a:rPr lang="sk-SK" sz="2400" dirty="0"/>
              <a:t>Power in concentric phase of take off</a:t>
            </a:r>
          </a:p>
        </p:txBody>
      </p:sp>
      <p:pic>
        <p:nvPicPr>
          <p:cNvPr id="140292" name="Picture 4" descr="~AUT0000"/>
          <p:cNvPicPr>
            <a:picLocks noChangeAspect="1" noChangeArrowheads="1"/>
          </p:cNvPicPr>
          <p:nvPr/>
        </p:nvPicPr>
        <p:blipFill>
          <a:blip r:embed="rId2" cstate="print">
            <a:lum bright="-12000" contrast="30000"/>
          </a:blip>
          <a:srcRect/>
          <a:stretch>
            <a:fillRect/>
          </a:stretch>
        </p:blipFill>
        <p:spPr bwMode="auto">
          <a:xfrm>
            <a:off x="5625439" y="1916113"/>
            <a:ext cx="3618442" cy="424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495300" y="714375"/>
            <a:ext cx="8915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sk-SK" dirty="0" smtClean="0"/>
              <a:t>Slovakia</a:t>
            </a:r>
            <a:br>
              <a:rPr lang="sk-SK" dirty="0" smtClean="0"/>
            </a:br>
            <a:r>
              <a:rPr lang="sk-SK" sz="3200" dirty="0" smtClean="0"/>
              <a:t>Ice Hockey World Champion 2002</a:t>
            </a:r>
            <a:br>
              <a:rPr lang="sk-SK" sz="3200" dirty="0" smtClean="0"/>
            </a:br>
            <a:r>
              <a:rPr lang="sk-SK" sz="3200" dirty="0" smtClean="0"/>
              <a:t>(silver 2001, bronze 2003)</a:t>
            </a:r>
            <a:br>
              <a:rPr lang="sk-SK" sz="3200" dirty="0" smtClean="0"/>
            </a:br>
            <a:r>
              <a:rPr lang="sk-SK" sz="3200" dirty="0" smtClean="0"/>
              <a:t>Runner up at 2010 Winter OG in Vancouver</a:t>
            </a:r>
            <a:endParaRPr lang="en-US" sz="3600" dirty="0" smtClean="0"/>
          </a:p>
        </p:txBody>
      </p:sp>
      <p:pic>
        <p:nvPicPr>
          <p:cNvPr id="44035" name="Picture 3" descr="_1814953_slovak3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3298" y="2781300"/>
            <a:ext cx="6239404" cy="345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3" descr="jumper_online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contrast="12000"/>
          </a:blip>
          <a:srcRect/>
          <a:stretch>
            <a:fillRect/>
          </a:stretch>
        </p:blipFill>
        <p:spPr>
          <a:xfrm>
            <a:off x="1309662" y="2197101"/>
            <a:ext cx="7331472" cy="4333875"/>
          </a:xfrm>
          <a:noFill/>
        </p:spPr>
      </p:pic>
      <p:sp>
        <p:nvSpPr>
          <p:cNvPr id="564228" name="Rectangle 4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sk-SK" dirty="0" smtClean="0"/>
              <a:t>On-line Screen During Measurement</a:t>
            </a:r>
            <a:endParaRPr lang="sk-SK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Assessment of Agility</a:t>
            </a:r>
            <a:endParaRPr lang="en-US" dirty="0"/>
          </a:p>
        </p:txBody>
      </p:sp>
      <p:pic>
        <p:nvPicPr>
          <p:cNvPr id="942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24108" y="2000240"/>
            <a:ext cx="4643470" cy="4474177"/>
          </a:xfrm>
          <a:prstGeom prst="rect">
            <a:avLst/>
          </a:prstGeom>
          <a:noFill/>
          <a:ln w="12700" cap="flat" cmpd="sng">
            <a:noFill/>
            <a:prstDash val="solid"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Example of results</a:t>
            </a:r>
            <a:endParaRPr lang="en-US" dirty="0"/>
          </a:p>
        </p:txBody>
      </p:sp>
      <p:pic>
        <p:nvPicPr>
          <p:cNvPr id="952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95348" y="2285992"/>
            <a:ext cx="7934754" cy="3043249"/>
          </a:xfrm>
          <a:prstGeom prst="rect">
            <a:avLst/>
          </a:prstGeom>
          <a:noFill/>
          <a:ln w="12700" cap="flat" cmpd="sng">
            <a:noFill/>
            <a:prstDash val="solid"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 bwMode="auto">
          <a:xfrm>
            <a:off x="2381232" y="2643182"/>
            <a:ext cx="4929222" cy="3429024"/>
          </a:xfrm>
          <a:prstGeom prst="rect">
            <a:avLst/>
          </a:prstGeom>
          <a:blipFill>
            <a:blip r:embed="rId2" cstate="print"/>
            <a:tile tx="0" ty="0" sx="100000" sy="100000" flip="none" algn="tl"/>
          </a:blip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Unicode MS" pitchFamily="34" charset="-128"/>
            </a:endParaRPr>
          </a:p>
        </p:txBody>
      </p:sp>
      <p:sp>
        <p:nvSpPr>
          <p:cNvPr id="293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„Hockey Goalie“ Simulator</a:t>
            </a:r>
            <a:endParaRPr lang="sk-SK" dirty="0"/>
          </a:p>
        </p:txBody>
      </p:sp>
      <p:sp>
        <p:nvSpPr>
          <p:cNvPr id="293892" name="Oval 4"/>
          <p:cNvSpPr>
            <a:spLocks noChangeArrowheads="1"/>
          </p:cNvSpPr>
          <p:nvPr/>
        </p:nvSpPr>
        <p:spPr bwMode="auto">
          <a:xfrm>
            <a:off x="4595810" y="2214554"/>
            <a:ext cx="600208" cy="519351"/>
          </a:xfrm>
          <a:prstGeom prst="ellipse">
            <a:avLst/>
          </a:prstGeom>
          <a:solidFill>
            <a:schemeClr val="tx2"/>
          </a:solidFill>
          <a:ln w="76200" algn="ctr">
            <a:solidFill>
              <a:srgbClr val="1D0670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sk-SK"/>
          </a:p>
        </p:txBody>
      </p:sp>
      <p:sp>
        <p:nvSpPr>
          <p:cNvPr id="293894" name="Line 6"/>
          <p:cNvSpPr>
            <a:spLocks noChangeShapeType="1"/>
          </p:cNvSpPr>
          <p:nvPr/>
        </p:nvSpPr>
        <p:spPr bwMode="auto">
          <a:xfrm>
            <a:off x="4882482" y="2781301"/>
            <a:ext cx="0" cy="1439863"/>
          </a:xfrm>
          <a:prstGeom prst="line">
            <a:avLst/>
          </a:prstGeom>
          <a:noFill/>
          <a:ln w="76200">
            <a:solidFill>
              <a:srgbClr val="1D0670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sk-SK"/>
          </a:p>
        </p:txBody>
      </p:sp>
      <p:sp>
        <p:nvSpPr>
          <p:cNvPr id="293895" name="Line 7"/>
          <p:cNvSpPr>
            <a:spLocks noChangeShapeType="1"/>
          </p:cNvSpPr>
          <p:nvPr/>
        </p:nvSpPr>
        <p:spPr bwMode="auto">
          <a:xfrm flipH="1">
            <a:off x="4180807" y="4221164"/>
            <a:ext cx="701675" cy="1800225"/>
          </a:xfrm>
          <a:prstGeom prst="line">
            <a:avLst/>
          </a:prstGeom>
          <a:noFill/>
          <a:ln w="76200">
            <a:solidFill>
              <a:srgbClr val="1D0670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sk-SK"/>
          </a:p>
        </p:txBody>
      </p:sp>
      <p:sp>
        <p:nvSpPr>
          <p:cNvPr id="293896" name="Line 8"/>
          <p:cNvSpPr>
            <a:spLocks noChangeShapeType="1"/>
          </p:cNvSpPr>
          <p:nvPr/>
        </p:nvSpPr>
        <p:spPr bwMode="auto">
          <a:xfrm>
            <a:off x="4882483" y="4292600"/>
            <a:ext cx="703394" cy="1728788"/>
          </a:xfrm>
          <a:prstGeom prst="line">
            <a:avLst/>
          </a:prstGeom>
          <a:noFill/>
          <a:ln w="76200">
            <a:solidFill>
              <a:srgbClr val="1D0670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sk-SK"/>
          </a:p>
        </p:txBody>
      </p:sp>
      <p:sp>
        <p:nvSpPr>
          <p:cNvPr id="293897" name="Line 9"/>
          <p:cNvSpPr>
            <a:spLocks noChangeShapeType="1"/>
          </p:cNvSpPr>
          <p:nvPr/>
        </p:nvSpPr>
        <p:spPr bwMode="auto">
          <a:xfrm>
            <a:off x="4882483" y="3284538"/>
            <a:ext cx="937286" cy="865187"/>
          </a:xfrm>
          <a:prstGeom prst="line">
            <a:avLst/>
          </a:prstGeom>
          <a:noFill/>
          <a:ln w="76200">
            <a:solidFill>
              <a:srgbClr val="1D0670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sk-SK"/>
          </a:p>
        </p:txBody>
      </p:sp>
      <p:sp>
        <p:nvSpPr>
          <p:cNvPr id="293898" name="Line 10"/>
          <p:cNvSpPr>
            <a:spLocks noChangeShapeType="1"/>
          </p:cNvSpPr>
          <p:nvPr/>
        </p:nvSpPr>
        <p:spPr bwMode="auto">
          <a:xfrm flipH="1">
            <a:off x="4024306" y="3284538"/>
            <a:ext cx="858177" cy="865187"/>
          </a:xfrm>
          <a:prstGeom prst="line">
            <a:avLst/>
          </a:prstGeom>
          <a:noFill/>
          <a:ln w="76200">
            <a:solidFill>
              <a:srgbClr val="1D0670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sk-SK"/>
          </a:p>
        </p:txBody>
      </p:sp>
      <p:sp>
        <p:nvSpPr>
          <p:cNvPr id="293900" name="Oval 12"/>
          <p:cNvSpPr>
            <a:spLocks noChangeArrowheads="1"/>
          </p:cNvSpPr>
          <p:nvPr/>
        </p:nvSpPr>
        <p:spPr bwMode="auto">
          <a:xfrm>
            <a:off x="2691475" y="3141664"/>
            <a:ext cx="259766" cy="519351"/>
          </a:xfrm>
          <a:prstGeom prst="ellipse">
            <a:avLst/>
          </a:prstGeom>
          <a:solidFill>
            <a:srgbClr val="0070C0"/>
          </a:solidFill>
          <a:ln w="12700" algn="ctr">
            <a:solidFill>
              <a:schemeClr val="accent2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sk-SK"/>
          </a:p>
        </p:txBody>
      </p:sp>
      <p:sp>
        <p:nvSpPr>
          <p:cNvPr id="293901" name="Oval 13"/>
          <p:cNvSpPr>
            <a:spLocks noChangeArrowheads="1"/>
          </p:cNvSpPr>
          <p:nvPr/>
        </p:nvSpPr>
        <p:spPr bwMode="auto">
          <a:xfrm>
            <a:off x="2691475" y="5157789"/>
            <a:ext cx="259766" cy="519351"/>
          </a:xfrm>
          <a:prstGeom prst="ellipse">
            <a:avLst/>
          </a:prstGeom>
          <a:solidFill>
            <a:srgbClr val="0070C0"/>
          </a:solidFill>
          <a:ln w="12700" algn="ctr">
            <a:solidFill>
              <a:schemeClr val="accent2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sk-SK"/>
          </a:p>
        </p:txBody>
      </p:sp>
      <p:sp>
        <p:nvSpPr>
          <p:cNvPr id="293902" name="Oval 14"/>
          <p:cNvSpPr>
            <a:spLocks noChangeArrowheads="1"/>
          </p:cNvSpPr>
          <p:nvPr/>
        </p:nvSpPr>
        <p:spPr bwMode="auto">
          <a:xfrm>
            <a:off x="6514571" y="3141664"/>
            <a:ext cx="259766" cy="519351"/>
          </a:xfrm>
          <a:prstGeom prst="ellipse">
            <a:avLst/>
          </a:prstGeom>
          <a:solidFill>
            <a:srgbClr val="0070C0"/>
          </a:solidFill>
          <a:ln w="12700" algn="ctr">
            <a:solidFill>
              <a:schemeClr val="accent2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sk-SK"/>
          </a:p>
        </p:txBody>
      </p:sp>
      <p:sp>
        <p:nvSpPr>
          <p:cNvPr id="293903" name="Oval 15"/>
          <p:cNvSpPr>
            <a:spLocks noChangeArrowheads="1"/>
          </p:cNvSpPr>
          <p:nvPr/>
        </p:nvSpPr>
        <p:spPr bwMode="auto">
          <a:xfrm>
            <a:off x="6550622" y="5195665"/>
            <a:ext cx="259766" cy="519351"/>
          </a:xfrm>
          <a:prstGeom prst="ellipse">
            <a:avLst/>
          </a:prstGeom>
          <a:solidFill>
            <a:srgbClr val="0070C0"/>
          </a:solidFill>
          <a:ln w="12700" algn="ctr">
            <a:solidFill>
              <a:schemeClr val="accent2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sk-SK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362" name="Object 2"/>
          <p:cNvGraphicFramePr>
            <a:graphicFrameLocks noChangeAspect="1"/>
          </p:cNvGraphicFramePr>
          <p:nvPr/>
        </p:nvGraphicFramePr>
        <p:xfrm>
          <a:off x="881034" y="1928802"/>
          <a:ext cx="7747662" cy="4772025"/>
        </p:xfrm>
        <a:graphic>
          <a:graphicData uri="http://schemas.openxmlformats.org/presentationml/2006/ole">
            <p:oleObj spid="_x0000_s86018" name="Chart" r:id="rId3" imgW="6096000" imgH="4067243" progId="MSGraph.Chart.8">
              <p:embed followColorScheme="full"/>
            </p:oleObj>
          </a:graphicData>
        </a:graphic>
      </p:graphicFrame>
      <p:pic>
        <p:nvPicPr>
          <p:cNvPr id="15364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95942" y="1643050"/>
            <a:ext cx="4101703" cy="259873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Individual results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/>
          <p:cNvGraphicFramePr>
            <a:graphicFrameLocks noChangeAspect="1"/>
          </p:cNvGraphicFramePr>
          <p:nvPr/>
        </p:nvGraphicFramePr>
        <p:xfrm>
          <a:off x="809596" y="1643050"/>
          <a:ext cx="8126073" cy="50049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Different subjects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/>
          <p:cNvGraphicFramePr>
            <a:graphicFrameLocks noChangeAspect="1"/>
          </p:cNvGraphicFramePr>
          <p:nvPr/>
        </p:nvGraphicFramePr>
        <p:xfrm>
          <a:off x="1095348" y="1785926"/>
          <a:ext cx="7937316" cy="48883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Training Effect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3844" y="785794"/>
            <a:ext cx="8915400" cy="1143000"/>
          </a:xfrm>
        </p:spPr>
        <p:txBody>
          <a:bodyPr/>
          <a:lstStyle/>
          <a:p>
            <a:r>
              <a:rPr lang="sk-SK" dirty="0" smtClean="0"/>
              <a:t>Assessment of Strength</a:t>
            </a:r>
            <a:endParaRPr lang="en-US" dirty="0"/>
          </a:p>
        </p:txBody>
      </p:sp>
      <p:pic>
        <p:nvPicPr>
          <p:cNvPr id="9318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52802" y="2714620"/>
            <a:ext cx="3190889" cy="3178125"/>
          </a:xfrm>
          <a:prstGeom prst="rect">
            <a:avLst/>
          </a:prstGeom>
          <a:noFill/>
          <a:ln w="12700" cap="flat" cmpd="sng">
            <a:noFill/>
            <a:prstDash val="solid"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8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sk-SK" sz="4000" dirty="0" smtClean="0"/>
              <a:t>In Ice Hockey Strength Has To be Applied</a:t>
            </a:r>
            <a:endParaRPr lang="sk-SK" sz="4000" dirty="0"/>
          </a:p>
        </p:txBody>
      </p:sp>
      <p:sp>
        <p:nvSpPr>
          <p:cNvPr id="33382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928659" y="2786058"/>
            <a:ext cx="4375150" cy="2787650"/>
          </a:xfrm>
        </p:spPr>
        <p:txBody>
          <a:bodyPr/>
          <a:lstStyle/>
          <a:p>
            <a:pPr>
              <a:defRPr/>
            </a:pPr>
            <a:r>
              <a:rPr lang="sk-SK" sz="3600" dirty="0" smtClean="0">
                <a:solidFill>
                  <a:srgbClr val="B2B2B2"/>
                </a:solidFill>
              </a:rPr>
              <a:t>At relatively high velocity</a:t>
            </a:r>
            <a:endParaRPr lang="sk-SK" sz="3600" dirty="0">
              <a:solidFill>
                <a:srgbClr val="B2B2B2"/>
              </a:solidFill>
            </a:endParaRPr>
          </a:p>
        </p:txBody>
      </p:sp>
      <p:pic>
        <p:nvPicPr>
          <p:cNvPr id="143361" name="Picture 1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24504" y="2214554"/>
            <a:ext cx="3067050" cy="400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994" name="Rectangle 2"/>
          <p:cNvSpPr>
            <a:spLocks noGrp="1" noChangeArrowheads="1"/>
          </p:cNvSpPr>
          <p:nvPr>
            <p:ph type="title"/>
          </p:nvPr>
        </p:nvSpPr>
        <p:spPr>
          <a:xfrm>
            <a:off x="271727" y="414338"/>
            <a:ext cx="9410700" cy="1143000"/>
          </a:xfrm>
        </p:spPr>
        <p:txBody>
          <a:bodyPr/>
          <a:lstStyle/>
          <a:p>
            <a:pPr eaLnBrk="1" hangingPunct="1">
              <a:defRPr/>
            </a:pPr>
            <a:r>
              <a:rPr lang="sk-SK" sz="4000" dirty="0" smtClean="0"/>
              <a:t>Monitoring of Strength Parameter </a:t>
            </a:r>
          </a:p>
        </p:txBody>
      </p:sp>
      <p:sp>
        <p:nvSpPr>
          <p:cNvPr id="90115" name="TextBox 4"/>
          <p:cNvSpPr txBox="1">
            <a:spLocks noChangeArrowheads="1"/>
          </p:cNvSpPr>
          <p:nvPr/>
        </p:nvSpPr>
        <p:spPr bwMode="auto">
          <a:xfrm>
            <a:off x="2024042" y="5857892"/>
            <a:ext cx="6161499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sk-SK" sz="2400" dirty="0" smtClean="0"/>
              <a:t>Mean force </a:t>
            </a:r>
          </a:p>
          <a:p>
            <a:r>
              <a:rPr lang="sk-SK" sz="2400" dirty="0" smtClean="0"/>
              <a:t>Power </a:t>
            </a:r>
            <a:r>
              <a:rPr lang="sk-SK" sz="2400" dirty="0"/>
              <a:t>and velocity from concentric phase  </a:t>
            </a:r>
            <a:endParaRPr lang="en-US" sz="2400" dirty="0"/>
          </a:p>
        </p:txBody>
      </p:sp>
      <p:pic>
        <p:nvPicPr>
          <p:cNvPr id="9011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99110" y="1928813"/>
            <a:ext cx="5185171" cy="377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sk-SK" dirty="0" smtClean="0"/>
              <a:t>Bratislava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4359277" y="3086100"/>
          <a:ext cx="1185863" cy="685800"/>
        </p:xfrm>
        <a:graphic>
          <a:graphicData uri="http://schemas.openxmlformats.org/presentationml/2006/ole">
            <p:oleObj spid="_x0000_s76802" name="Package" showAsIcon="1" r:id="rId3" imgW="1093320" imgH="685440" progId="Package">
              <p:embed/>
            </p:oleObj>
          </a:graphicData>
        </a:graphic>
      </p:graphicFrame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49388" y="2143125"/>
            <a:ext cx="7275512" cy="3690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sk-SK" dirty="0" smtClean="0"/>
              <a:t>FiTROdyne – a system for monitoring of strength parameters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91140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81166" y="2143116"/>
            <a:ext cx="6316795" cy="400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15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6946" y="5727700"/>
            <a:ext cx="9555163" cy="1085850"/>
          </a:xfrm>
          <a:prstGeom prst="rect">
            <a:avLst/>
          </a:prstGeom>
          <a:solidFill>
            <a:srgbClr val="FF99CC"/>
          </a:solidFill>
          <a:ln w="9525" algn="ctr">
            <a:noFill/>
            <a:miter lim="800000"/>
            <a:headEnd/>
            <a:tailEnd/>
          </a:ln>
        </p:spPr>
      </p:pic>
      <p:graphicFrame>
        <p:nvGraphicFramePr>
          <p:cNvPr id="7" name="Object 3"/>
          <p:cNvGraphicFramePr>
            <a:graphicFrameLocks noChangeAspect="1"/>
          </p:cNvGraphicFramePr>
          <p:nvPr/>
        </p:nvGraphicFramePr>
        <p:xfrm>
          <a:off x="154781" y="520700"/>
          <a:ext cx="9322991" cy="50768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51588" name="Text Box 4"/>
          <p:cNvSpPr txBox="1">
            <a:spLocks noChangeArrowheads="1"/>
          </p:cNvSpPr>
          <p:nvPr/>
        </p:nvSpPr>
        <p:spPr bwMode="auto">
          <a:xfrm>
            <a:off x="2476501" y="1071564"/>
            <a:ext cx="1210588" cy="369332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sk-SK"/>
              <a:t>Pmaxmax</a:t>
            </a:r>
            <a:endParaRPr lang="en-US"/>
          </a:p>
        </p:txBody>
      </p:sp>
      <p:sp>
        <p:nvSpPr>
          <p:cNvPr id="451589" name="Line 5"/>
          <p:cNvSpPr>
            <a:spLocks noChangeShapeType="1"/>
          </p:cNvSpPr>
          <p:nvPr/>
        </p:nvSpPr>
        <p:spPr bwMode="auto">
          <a:xfrm flipH="1">
            <a:off x="4825735" y="1571625"/>
            <a:ext cx="49875" cy="2714625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</p:spPr>
        <p:txBody>
          <a:bodyPr wrap="none"/>
          <a:lstStyle/>
          <a:p>
            <a:endParaRPr lang="en-US"/>
          </a:p>
        </p:txBody>
      </p:sp>
      <p:sp>
        <p:nvSpPr>
          <p:cNvPr id="451590" name="Line 6"/>
          <p:cNvSpPr>
            <a:spLocks noChangeShapeType="1"/>
          </p:cNvSpPr>
          <p:nvPr/>
        </p:nvSpPr>
        <p:spPr bwMode="auto">
          <a:xfrm flipH="1">
            <a:off x="1444625" y="1500188"/>
            <a:ext cx="3353594" cy="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</p:spPr>
        <p:txBody>
          <a:bodyPr wrap="none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  <p:bldGraphic spid="7" grpId="1">
        <p:bldAsOne/>
      </p:bldGraphic>
      <p:bldP spid="451588" grpId="0" animBg="1"/>
      <p:bldP spid="451589" grpId="0" animBg="1"/>
      <p:bldP spid="451590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8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sk-SK" sz="4000" dirty="0" smtClean="0"/>
              <a:t>In ice hockey strength has to be applied</a:t>
            </a:r>
            <a:endParaRPr lang="sk-SK" sz="4000" dirty="0"/>
          </a:p>
        </p:txBody>
      </p:sp>
      <p:sp>
        <p:nvSpPr>
          <p:cNvPr id="33382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952472" y="2357430"/>
            <a:ext cx="4375150" cy="2787650"/>
          </a:xfrm>
        </p:spPr>
        <p:txBody>
          <a:bodyPr/>
          <a:lstStyle/>
          <a:p>
            <a:pPr>
              <a:defRPr/>
            </a:pPr>
            <a:r>
              <a:rPr lang="sk-SK" sz="3600" dirty="0" smtClean="0">
                <a:solidFill>
                  <a:srgbClr val="B2B2B2"/>
                </a:solidFill>
              </a:rPr>
              <a:t>At relatively high velocity</a:t>
            </a:r>
            <a:endParaRPr lang="sk-SK" sz="3600" dirty="0">
              <a:solidFill>
                <a:srgbClr val="B2B2B2"/>
              </a:solidFill>
            </a:endParaRPr>
          </a:p>
          <a:p>
            <a:pPr>
              <a:defRPr/>
            </a:pPr>
            <a:r>
              <a:rPr lang="sk-SK" sz="3600" dirty="0" smtClean="0"/>
              <a:t>In rather short period of time – hockey shot takes less than 200 ms</a:t>
            </a:r>
            <a:endParaRPr lang="sk-SK" sz="3600" dirty="0"/>
          </a:p>
        </p:txBody>
      </p:sp>
      <p:pic>
        <p:nvPicPr>
          <p:cNvPr id="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81694" y="2500306"/>
            <a:ext cx="3271854" cy="3271854"/>
          </a:xfrm>
          <a:prstGeom prst="rect">
            <a:avLst/>
          </a:prstGeom>
          <a:noFill/>
          <a:ln w="12700" cap="flat" cmpd="sng">
            <a:noFill/>
            <a:prstDash val="solid"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30" name="Rectangle 2"/>
          <p:cNvSpPr>
            <a:spLocks noGrp="1" noChangeArrowheads="1"/>
          </p:cNvSpPr>
          <p:nvPr>
            <p:ph type="title"/>
          </p:nvPr>
        </p:nvSpPr>
        <p:spPr>
          <a:xfrm>
            <a:off x="428229" y="274638"/>
            <a:ext cx="8915400" cy="1143000"/>
          </a:xfrm>
        </p:spPr>
        <p:txBody>
          <a:bodyPr/>
          <a:lstStyle/>
          <a:p>
            <a:pPr>
              <a:defRPr/>
            </a:pPr>
            <a:r>
              <a:rPr lang="sk-SK" dirty="0" smtClean="0"/>
              <a:t>Force Gradient (Rate of the Force  Development)</a:t>
            </a:r>
            <a:endParaRPr lang="en-GB" dirty="0"/>
          </a:p>
        </p:txBody>
      </p:sp>
      <p:pic>
        <p:nvPicPr>
          <p:cNvPr id="10035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1210" y="1643050"/>
            <a:ext cx="7284501" cy="50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0356" name="Picture 4" descr="C~00003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37477" y="3973513"/>
            <a:ext cx="2201333" cy="1760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6798" y="25400"/>
            <a:ext cx="4915165" cy="340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1379" name="Picture 3" descr="C~00003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25854" y="2276475"/>
            <a:ext cx="2731029" cy="218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138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56161" y="3465514"/>
            <a:ext cx="4935802" cy="3417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834" name="Rectangle 2"/>
          <p:cNvSpPr>
            <a:spLocks noGrp="1" noChangeArrowheads="1"/>
          </p:cNvSpPr>
          <p:nvPr>
            <p:ph type="title"/>
          </p:nvPr>
        </p:nvSpPr>
        <p:spPr>
          <a:xfrm>
            <a:off x="452406" y="571480"/>
            <a:ext cx="8915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sk-SK" dirty="0" smtClean="0"/>
              <a:t>Assessment of Balance and Proprioception</a:t>
            </a:r>
          </a:p>
        </p:txBody>
      </p:sp>
      <p:pic>
        <p:nvPicPr>
          <p:cNvPr id="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81364" y="2000240"/>
            <a:ext cx="2995327" cy="4495800"/>
          </a:xfrm>
          <a:prstGeom prst="rect">
            <a:avLst/>
          </a:prstGeom>
          <a:noFill/>
          <a:ln w="12700" cap="flat" cmpd="sng">
            <a:noFill/>
            <a:prstDash val="solid"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86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73877" y="214290"/>
            <a:ext cx="8365067" cy="1143000"/>
          </a:xfrm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err="1" smtClean="0"/>
              <a:t>FiTRO</a:t>
            </a:r>
            <a:r>
              <a:rPr lang="en-US" b="1" dirty="0" smtClean="0"/>
              <a:t> Sway check</a:t>
            </a:r>
            <a:endParaRPr lang="en-US" dirty="0" smtClean="0"/>
          </a:p>
        </p:txBody>
      </p:sp>
      <p:pic>
        <p:nvPicPr>
          <p:cNvPr id="33795" name="Picture 4" descr="Pete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8621" y="1773238"/>
            <a:ext cx="2160058" cy="4868862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pic>
      <p:pic>
        <p:nvPicPr>
          <p:cNvPr id="33796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94824" y="1844675"/>
            <a:ext cx="4609042" cy="4727575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522" name="Rectangle 2"/>
          <p:cNvSpPr>
            <a:spLocks noGrp="1" noChangeArrowheads="1"/>
          </p:cNvSpPr>
          <p:nvPr>
            <p:ph type="title"/>
          </p:nvPr>
        </p:nvSpPr>
        <p:spPr>
          <a:xfrm>
            <a:off x="380968" y="500042"/>
            <a:ext cx="8915400" cy="1143000"/>
          </a:xfrm>
        </p:spPr>
        <p:txBody>
          <a:bodyPr/>
          <a:lstStyle/>
          <a:p>
            <a:pPr>
              <a:defRPr/>
            </a:pPr>
            <a:r>
              <a:rPr lang="sk-SK" dirty="0" smtClean="0"/>
              <a:t/>
            </a:r>
            <a:br>
              <a:rPr lang="sk-SK" dirty="0" smtClean="0"/>
            </a:br>
            <a:r>
              <a:rPr lang="sk-SK" dirty="0" smtClean="0"/>
              <a:t>„Driving“ COP Along the Randomly Generated Line </a:t>
            </a:r>
            <a:endParaRPr lang="en-US" dirty="0"/>
          </a:p>
        </p:txBody>
      </p:sp>
      <p:sp>
        <p:nvSpPr>
          <p:cNvPr id="88067" name="TextBox 4"/>
          <p:cNvSpPr txBox="1">
            <a:spLocks noChangeArrowheads="1"/>
          </p:cNvSpPr>
          <p:nvPr/>
        </p:nvSpPr>
        <p:spPr bwMode="auto">
          <a:xfrm>
            <a:off x="194337" y="6038851"/>
            <a:ext cx="90637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sk-SK" sz="2400"/>
              <a:t>Parameter:  Mean distance of actual COP from the flowing curve.</a:t>
            </a:r>
            <a:endParaRPr lang="en-US" sz="3200"/>
          </a:p>
        </p:txBody>
      </p:sp>
      <p:pic>
        <p:nvPicPr>
          <p:cNvPr id="88068" name="Picture 6"/>
          <p:cNvPicPr>
            <a:picLocks noChangeAspect="1" noChangeArrowheads="1"/>
          </p:cNvPicPr>
          <p:nvPr/>
        </p:nvPicPr>
        <p:blipFill>
          <a:blip r:embed="rId2" cstate="print"/>
          <a:srcRect r="6972"/>
          <a:stretch>
            <a:fillRect/>
          </a:stretch>
        </p:blipFill>
        <p:spPr bwMode="auto">
          <a:xfrm>
            <a:off x="1910689" y="2781301"/>
            <a:ext cx="2015596" cy="272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8069" name="Rectangle 7"/>
          <p:cNvSpPr>
            <a:spLocks noChangeArrowheads="1"/>
          </p:cNvSpPr>
          <p:nvPr/>
        </p:nvSpPr>
        <p:spPr bwMode="auto">
          <a:xfrm>
            <a:off x="4641718" y="2852739"/>
            <a:ext cx="3198813" cy="259238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sk-SK"/>
          </a:p>
        </p:txBody>
      </p:sp>
      <p:sp>
        <p:nvSpPr>
          <p:cNvPr id="88070" name="Freeform 8"/>
          <p:cNvSpPr>
            <a:spLocks/>
          </p:cNvSpPr>
          <p:nvPr/>
        </p:nvSpPr>
        <p:spPr bwMode="auto">
          <a:xfrm>
            <a:off x="5816335" y="2852738"/>
            <a:ext cx="806583" cy="2600325"/>
          </a:xfrm>
          <a:custGeom>
            <a:avLst/>
            <a:gdLst>
              <a:gd name="T0" fmla="*/ 2147483647 w 469"/>
              <a:gd name="T1" fmla="*/ 0 h 1597"/>
              <a:gd name="T2" fmla="*/ 2147483647 w 469"/>
              <a:gd name="T3" fmla="*/ 2147483647 h 1597"/>
              <a:gd name="T4" fmla="*/ 2147483647 w 469"/>
              <a:gd name="T5" fmla="*/ 2147483647 h 1597"/>
              <a:gd name="T6" fmla="*/ 2147483647 w 469"/>
              <a:gd name="T7" fmla="*/ 2147483647 h 1597"/>
              <a:gd name="T8" fmla="*/ 2147483647 w 469"/>
              <a:gd name="T9" fmla="*/ 2147483647 h 1597"/>
              <a:gd name="T10" fmla="*/ 2147483647 w 469"/>
              <a:gd name="T11" fmla="*/ 2147483647 h 1597"/>
              <a:gd name="T12" fmla="*/ 2147483647 w 469"/>
              <a:gd name="T13" fmla="*/ 2147483647 h 1597"/>
              <a:gd name="T14" fmla="*/ 2147483647 w 469"/>
              <a:gd name="T15" fmla="*/ 2147483647 h 1597"/>
              <a:gd name="T16" fmla="*/ 2147483647 w 469"/>
              <a:gd name="T17" fmla="*/ 2147483647 h 1597"/>
              <a:gd name="T18" fmla="*/ 2147483647 w 469"/>
              <a:gd name="T19" fmla="*/ 2147483647 h 1597"/>
              <a:gd name="T20" fmla="*/ 2147483647 w 469"/>
              <a:gd name="T21" fmla="*/ 2147483647 h 1597"/>
              <a:gd name="T22" fmla="*/ 2147483647 w 469"/>
              <a:gd name="T23" fmla="*/ 2147483647 h 1597"/>
              <a:gd name="T24" fmla="*/ 2147483647 w 469"/>
              <a:gd name="T25" fmla="*/ 2147483647 h 1597"/>
              <a:gd name="T26" fmla="*/ 2147483647 w 469"/>
              <a:gd name="T27" fmla="*/ 2147483647 h 1597"/>
              <a:gd name="T28" fmla="*/ 2147483647 w 469"/>
              <a:gd name="T29" fmla="*/ 2147483647 h 1597"/>
              <a:gd name="T30" fmla="*/ 2147483647 w 469"/>
              <a:gd name="T31" fmla="*/ 2147483647 h 1597"/>
              <a:gd name="T32" fmla="*/ 2147483647 w 469"/>
              <a:gd name="T33" fmla="*/ 2147483647 h 1597"/>
              <a:gd name="T34" fmla="*/ 0 w 469"/>
              <a:gd name="T35" fmla="*/ 2147483647 h 1597"/>
              <a:gd name="T36" fmla="*/ 2147483647 w 469"/>
              <a:gd name="T37" fmla="*/ 2147483647 h 1597"/>
              <a:gd name="T38" fmla="*/ 2147483647 w 469"/>
              <a:gd name="T39" fmla="*/ 2147483647 h 1597"/>
              <a:gd name="T40" fmla="*/ 2147483647 w 469"/>
              <a:gd name="T41" fmla="*/ 2147483647 h 1597"/>
              <a:gd name="T42" fmla="*/ 2147483647 w 469"/>
              <a:gd name="T43" fmla="*/ 2147483647 h 1597"/>
              <a:gd name="T44" fmla="*/ 2147483647 w 469"/>
              <a:gd name="T45" fmla="*/ 2147483647 h 1597"/>
              <a:gd name="T46" fmla="*/ 2147483647 w 469"/>
              <a:gd name="T47" fmla="*/ 2147483647 h 1597"/>
              <a:gd name="T48" fmla="*/ 2147483647 w 469"/>
              <a:gd name="T49" fmla="*/ 2147483647 h 1597"/>
              <a:gd name="T50" fmla="*/ 2147483647 w 469"/>
              <a:gd name="T51" fmla="*/ 2147483647 h 1597"/>
              <a:gd name="T52" fmla="*/ 2147483647 w 469"/>
              <a:gd name="T53" fmla="*/ 2147483647 h 1597"/>
              <a:gd name="T54" fmla="*/ 2147483647 w 469"/>
              <a:gd name="T55" fmla="*/ 2147483647 h 1597"/>
              <a:gd name="T56" fmla="*/ 2147483647 w 469"/>
              <a:gd name="T57" fmla="*/ 2147483647 h 1597"/>
              <a:gd name="T58" fmla="*/ 2147483647 w 469"/>
              <a:gd name="T59" fmla="*/ 2147483647 h 1597"/>
              <a:gd name="T60" fmla="*/ 2147483647 w 469"/>
              <a:gd name="T61" fmla="*/ 2147483647 h 1597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w 469"/>
              <a:gd name="T94" fmla="*/ 0 h 1597"/>
              <a:gd name="T95" fmla="*/ 469 w 469"/>
              <a:gd name="T96" fmla="*/ 1597 h 1597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T93" t="T94" r="T95" b="T96"/>
            <a:pathLst>
              <a:path w="469" h="1597">
                <a:moveTo>
                  <a:pt x="197" y="0"/>
                </a:moveTo>
                <a:cubicBezTo>
                  <a:pt x="179" y="27"/>
                  <a:pt x="160" y="33"/>
                  <a:pt x="150" y="63"/>
                </a:cubicBezTo>
                <a:cubicBezTo>
                  <a:pt x="149" y="72"/>
                  <a:pt x="140" y="158"/>
                  <a:pt x="126" y="166"/>
                </a:cubicBezTo>
                <a:cubicBezTo>
                  <a:pt x="94" y="186"/>
                  <a:pt x="110" y="176"/>
                  <a:pt x="79" y="197"/>
                </a:cubicBezTo>
                <a:cubicBezTo>
                  <a:pt x="74" y="205"/>
                  <a:pt x="67" y="212"/>
                  <a:pt x="63" y="221"/>
                </a:cubicBezTo>
                <a:cubicBezTo>
                  <a:pt x="56" y="236"/>
                  <a:pt x="47" y="268"/>
                  <a:pt x="47" y="268"/>
                </a:cubicBezTo>
                <a:cubicBezTo>
                  <a:pt x="50" y="292"/>
                  <a:pt x="44" y="318"/>
                  <a:pt x="55" y="339"/>
                </a:cubicBezTo>
                <a:cubicBezTo>
                  <a:pt x="60" y="349"/>
                  <a:pt x="76" y="344"/>
                  <a:pt x="87" y="347"/>
                </a:cubicBezTo>
                <a:cubicBezTo>
                  <a:pt x="113" y="355"/>
                  <a:pt x="132" y="370"/>
                  <a:pt x="158" y="379"/>
                </a:cubicBezTo>
                <a:cubicBezTo>
                  <a:pt x="175" y="406"/>
                  <a:pt x="198" y="419"/>
                  <a:pt x="221" y="442"/>
                </a:cubicBezTo>
                <a:cubicBezTo>
                  <a:pt x="226" y="458"/>
                  <a:pt x="224" y="477"/>
                  <a:pt x="236" y="489"/>
                </a:cubicBezTo>
                <a:cubicBezTo>
                  <a:pt x="256" y="509"/>
                  <a:pt x="288" y="515"/>
                  <a:pt x="308" y="536"/>
                </a:cubicBezTo>
                <a:cubicBezTo>
                  <a:pt x="338" y="567"/>
                  <a:pt x="322" y="554"/>
                  <a:pt x="355" y="576"/>
                </a:cubicBezTo>
                <a:cubicBezTo>
                  <a:pt x="362" y="606"/>
                  <a:pt x="371" y="623"/>
                  <a:pt x="355" y="655"/>
                </a:cubicBezTo>
                <a:cubicBezTo>
                  <a:pt x="349" y="666"/>
                  <a:pt x="274" y="697"/>
                  <a:pt x="260" y="702"/>
                </a:cubicBezTo>
                <a:cubicBezTo>
                  <a:pt x="237" y="772"/>
                  <a:pt x="176" y="795"/>
                  <a:pt x="110" y="805"/>
                </a:cubicBezTo>
                <a:cubicBezTo>
                  <a:pt x="61" y="822"/>
                  <a:pt x="35" y="859"/>
                  <a:pt x="16" y="907"/>
                </a:cubicBezTo>
                <a:cubicBezTo>
                  <a:pt x="10" y="923"/>
                  <a:pt x="0" y="955"/>
                  <a:pt x="0" y="955"/>
                </a:cubicBezTo>
                <a:cubicBezTo>
                  <a:pt x="34" y="977"/>
                  <a:pt x="36" y="1019"/>
                  <a:pt x="71" y="1034"/>
                </a:cubicBezTo>
                <a:cubicBezTo>
                  <a:pt x="86" y="1041"/>
                  <a:pt x="102" y="1044"/>
                  <a:pt x="118" y="1049"/>
                </a:cubicBezTo>
                <a:cubicBezTo>
                  <a:pt x="145" y="1058"/>
                  <a:pt x="179" y="1084"/>
                  <a:pt x="205" y="1097"/>
                </a:cubicBezTo>
                <a:cubicBezTo>
                  <a:pt x="225" y="1107"/>
                  <a:pt x="239" y="1127"/>
                  <a:pt x="260" y="1136"/>
                </a:cubicBezTo>
                <a:cubicBezTo>
                  <a:pt x="317" y="1160"/>
                  <a:pt x="384" y="1165"/>
                  <a:pt x="442" y="1184"/>
                </a:cubicBezTo>
                <a:cubicBezTo>
                  <a:pt x="457" y="1227"/>
                  <a:pt x="469" y="1252"/>
                  <a:pt x="442" y="1310"/>
                </a:cubicBezTo>
                <a:cubicBezTo>
                  <a:pt x="435" y="1325"/>
                  <a:pt x="394" y="1326"/>
                  <a:pt x="394" y="1326"/>
                </a:cubicBezTo>
                <a:cubicBezTo>
                  <a:pt x="384" y="1342"/>
                  <a:pt x="373" y="1357"/>
                  <a:pt x="363" y="1373"/>
                </a:cubicBezTo>
                <a:cubicBezTo>
                  <a:pt x="357" y="1382"/>
                  <a:pt x="361" y="1395"/>
                  <a:pt x="355" y="1404"/>
                </a:cubicBezTo>
                <a:cubicBezTo>
                  <a:pt x="330" y="1440"/>
                  <a:pt x="314" y="1448"/>
                  <a:pt x="284" y="1468"/>
                </a:cubicBezTo>
                <a:cubicBezTo>
                  <a:pt x="275" y="1494"/>
                  <a:pt x="261" y="1513"/>
                  <a:pt x="252" y="1539"/>
                </a:cubicBezTo>
                <a:cubicBezTo>
                  <a:pt x="255" y="1547"/>
                  <a:pt x="255" y="1556"/>
                  <a:pt x="260" y="1562"/>
                </a:cubicBezTo>
                <a:cubicBezTo>
                  <a:pt x="288" y="1597"/>
                  <a:pt x="284" y="1560"/>
                  <a:pt x="284" y="1594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/>
          <a:lstStyle/>
          <a:p>
            <a:endParaRPr lang="sk-SK"/>
          </a:p>
        </p:txBody>
      </p:sp>
      <p:sp>
        <p:nvSpPr>
          <p:cNvPr id="88071" name="Line 10"/>
          <p:cNvSpPr>
            <a:spLocks noChangeShapeType="1"/>
          </p:cNvSpPr>
          <p:nvPr/>
        </p:nvSpPr>
        <p:spPr bwMode="auto">
          <a:xfrm>
            <a:off x="6124179" y="4148138"/>
            <a:ext cx="46778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/>
          <a:lstStyle/>
          <a:p>
            <a:endParaRPr lang="sk-SK"/>
          </a:p>
        </p:txBody>
      </p:sp>
      <p:sp>
        <p:nvSpPr>
          <p:cNvPr id="88072" name="Oval 14"/>
          <p:cNvSpPr>
            <a:spLocks noChangeArrowheads="1"/>
          </p:cNvSpPr>
          <p:nvPr/>
        </p:nvSpPr>
        <p:spPr bwMode="auto">
          <a:xfrm>
            <a:off x="6591963" y="4076700"/>
            <a:ext cx="154781" cy="142875"/>
          </a:xfrm>
          <a:prstGeom prst="ellipse">
            <a:avLst/>
          </a:prstGeom>
          <a:solidFill>
            <a:schemeClr val="accent1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sk-SK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5282" y="500042"/>
            <a:ext cx="8915400" cy="1139825"/>
          </a:xfrm>
        </p:spPr>
        <p:txBody>
          <a:bodyPr/>
          <a:lstStyle/>
          <a:p>
            <a:r>
              <a:rPr lang="sk-SK" dirty="0" smtClean="0"/>
              <a:t>Assessment of Functional Capabilities in Ice Hockey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5282" y="2214554"/>
            <a:ext cx="8915400" cy="3500461"/>
          </a:xfrm>
        </p:spPr>
        <p:txBody>
          <a:bodyPr/>
          <a:lstStyle/>
          <a:p>
            <a:r>
              <a:rPr lang="sk-SK" dirty="0" smtClean="0"/>
              <a:t>Enables objective evaluation of training effects</a:t>
            </a:r>
          </a:p>
          <a:p>
            <a:endParaRPr lang="sk-SK" dirty="0" smtClean="0"/>
          </a:p>
          <a:p>
            <a:r>
              <a:rPr lang="sk-SK" dirty="0" smtClean="0"/>
              <a:t>Creates the basis for more specific traning focused on „week links“of physical performance capacity</a:t>
            </a:r>
          </a:p>
          <a:p>
            <a:endParaRPr lang="sk-SK" dirty="0" smtClean="0"/>
          </a:p>
          <a:p>
            <a:r>
              <a:rPr lang="sk-SK" dirty="0" smtClean="0"/>
              <a:t>Enhances  training efficiency and success of the team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pic>
        <p:nvPicPr>
          <p:cNvPr id="2765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12156" y="2071688"/>
            <a:ext cx="5965958" cy="3667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232173" y="571500"/>
            <a:ext cx="9519046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GB" sz="4000" dirty="0" smtClean="0">
                <a:solidFill>
                  <a:srgbClr val="00FFFF"/>
                </a:solidFill>
              </a:rPr>
              <a:t>Faculty of Physical Education and Sport</a:t>
            </a:r>
            <a:r>
              <a:rPr lang="sk-SK" sz="4000" dirty="0" smtClean="0">
                <a:solidFill>
                  <a:srgbClr val="00FFFF"/>
                </a:solidFill>
              </a:rPr>
              <a:t/>
            </a:r>
            <a:br>
              <a:rPr lang="sk-SK" sz="4000" dirty="0" smtClean="0">
                <a:solidFill>
                  <a:srgbClr val="00FFFF"/>
                </a:solidFill>
              </a:rPr>
            </a:br>
            <a:r>
              <a:rPr lang="sk-SK" sz="4000" dirty="0" smtClean="0">
                <a:solidFill>
                  <a:srgbClr val="00FFFF"/>
                </a:solidFill>
              </a:rPr>
              <a:t>Comenius University</a:t>
            </a:r>
            <a:endParaRPr lang="en-US" sz="4000" dirty="0" smtClean="0">
              <a:solidFill>
                <a:srgbClr val="00FFFF"/>
              </a:solidFill>
            </a:endParaRPr>
          </a:p>
        </p:txBody>
      </p:sp>
      <p:pic>
        <p:nvPicPr>
          <p:cNvPr id="43011" name="Picture 3" descr="C~000107"/>
          <p:cNvPicPr>
            <a:picLocks noChangeAspect="1" noChangeArrowheads="1"/>
          </p:cNvPicPr>
          <p:nvPr/>
        </p:nvPicPr>
        <p:blipFill>
          <a:blip r:embed="rId2" cstate="print">
            <a:lum bright="-12000"/>
          </a:blip>
          <a:srcRect/>
          <a:stretch>
            <a:fillRect/>
          </a:stretch>
        </p:blipFill>
        <p:spPr bwMode="auto">
          <a:xfrm>
            <a:off x="1336279" y="2470151"/>
            <a:ext cx="7254081" cy="338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2" name="Text Box 4"/>
          <p:cNvSpPr txBox="1">
            <a:spLocks noChangeArrowheads="1"/>
          </p:cNvSpPr>
          <p:nvPr/>
        </p:nvSpPr>
        <p:spPr bwMode="auto">
          <a:xfrm>
            <a:off x="2708672" y="6008689"/>
            <a:ext cx="4671472" cy="5847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en-GB" sz="3200">
                <a:solidFill>
                  <a:srgbClr val="FFFF00"/>
                </a:solidFill>
              </a:rPr>
              <a:t>Dept. of Sports Medicine</a:t>
            </a:r>
            <a:endParaRPr lang="en-US" sz="320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 sz="quarter"/>
          </p:nvPr>
        </p:nvSpPr>
        <p:spPr>
          <a:xfrm>
            <a:off x="773877" y="1071546"/>
            <a:ext cx="8420100" cy="1555750"/>
          </a:xfrm>
        </p:spPr>
        <p:txBody>
          <a:bodyPr/>
          <a:lstStyle/>
          <a:p>
            <a:r>
              <a:rPr lang="sk-SK" dirty="0" smtClean="0"/>
              <a:t>Functional Evaluation of Ice Hockey Players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sz="quarter" idx="1"/>
          </p:nvPr>
        </p:nvSpPr>
        <p:spPr>
          <a:xfrm>
            <a:off x="1625180" y="3071810"/>
            <a:ext cx="6934200" cy="1752600"/>
          </a:xfrm>
        </p:spPr>
        <p:txBody>
          <a:bodyPr/>
          <a:lstStyle/>
          <a:p>
            <a:r>
              <a:rPr lang="sk-SK" dirty="0" smtClean="0"/>
              <a:t>Dusan Hamar</a:t>
            </a:r>
          </a:p>
          <a:p>
            <a:endParaRPr lang="sk-SK" dirty="0" smtClean="0"/>
          </a:p>
          <a:p>
            <a:r>
              <a:rPr lang="en-GB" sz="2800" dirty="0" smtClean="0"/>
              <a:t>Faculty of Physical Education and</a:t>
            </a:r>
            <a:r>
              <a:rPr lang="sk-SK" sz="2800" dirty="0" smtClean="0"/>
              <a:t> </a:t>
            </a:r>
            <a:r>
              <a:rPr lang="en-GB" sz="2800" dirty="0" smtClean="0"/>
              <a:t>Sport</a:t>
            </a:r>
            <a:r>
              <a:rPr lang="sk-SK" sz="2800" dirty="0" smtClean="0"/>
              <a:t/>
            </a:r>
            <a:br>
              <a:rPr lang="sk-SK" sz="2800" dirty="0" smtClean="0"/>
            </a:br>
            <a:r>
              <a:rPr lang="sk-SK" sz="2800" dirty="0" smtClean="0"/>
              <a:t>Comenius University</a:t>
            </a:r>
          </a:p>
          <a:p>
            <a:r>
              <a:rPr lang="sk-SK" sz="2800" dirty="0" smtClean="0"/>
              <a:t>Bratislava, Slovakia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Traditional Approach</a:t>
            </a:r>
            <a:endParaRPr lang="sk-SK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 smtClean="0"/>
              <a:t>Estimation of VO2max</a:t>
            </a:r>
            <a:endParaRPr lang="en-US" dirty="0"/>
          </a:p>
        </p:txBody>
      </p:sp>
      <p:pic>
        <p:nvPicPr>
          <p:cNvPr id="25601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40830" y="2571745"/>
            <a:ext cx="3993356" cy="3381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Ice Hockey</a:t>
            </a:r>
            <a:endParaRPr lang="sk-SK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 smtClean="0"/>
              <a:t>Not typical endurance sport</a:t>
            </a:r>
            <a:endParaRPr lang="en-US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76483" y="2786058"/>
            <a:ext cx="5262599" cy="3213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Physiology of Modern Ice Hockey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300" y="1933596"/>
            <a:ext cx="8915400" cy="4495800"/>
          </a:xfrm>
        </p:spPr>
        <p:txBody>
          <a:bodyPr/>
          <a:lstStyle/>
          <a:p>
            <a:pPr>
              <a:buNone/>
            </a:pPr>
            <a:r>
              <a:rPr lang="sk-SK" dirty="0" smtClean="0"/>
              <a:t>   High intensity exercise bouts lasting 30 to 40 seconds followed by 90 to 120 seconds of rest</a:t>
            </a:r>
            <a:endParaRPr lang="en-US" dirty="0"/>
          </a:p>
        </p:txBody>
      </p:sp>
      <p:pic>
        <p:nvPicPr>
          <p:cNvPr id="2088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83442" y="3643315"/>
            <a:ext cx="3327820" cy="22040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890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5609" y="3633492"/>
            <a:ext cx="4101732" cy="22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lit">
  <a:themeElements>
    <a:clrScheme name="Slit 1">
      <a:dk1>
        <a:srgbClr val="8C0000"/>
      </a:dk1>
      <a:lt1>
        <a:srgbClr val="FFFFFF"/>
      </a:lt1>
      <a:dk2>
        <a:srgbClr val="720000"/>
      </a:dk2>
      <a:lt2>
        <a:srgbClr val="FFFFCC"/>
      </a:lt2>
      <a:accent1>
        <a:srgbClr val="FF3300"/>
      </a:accent1>
      <a:accent2>
        <a:srgbClr val="BE7960"/>
      </a:accent2>
      <a:accent3>
        <a:srgbClr val="BCAAAA"/>
      </a:accent3>
      <a:accent4>
        <a:srgbClr val="DADADA"/>
      </a:accent4>
      <a:accent5>
        <a:srgbClr val="FFADAA"/>
      </a:accent5>
      <a:accent6>
        <a:srgbClr val="AC6D56"/>
      </a:accent6>
      <a:hlink>
        <a:srgbClr val="FFCC66"/>
      </a:hlink>
      <a:folHlink>
        <a:srgbClr val="FF9900"/>
      </a:folHlink>
    </a:clrScheme>
    <a:fontScheme name="Slit">
      <a:majorFont>
        <a:latin typeface="Arial Unicode MS"/>
        <a:ea typeface=""/>
        <a:cs typeface=""/>
      </a:majorFont>
      <a:minorFont>
        <a:latin typeface="Arial Unicode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Unicode MS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Unicode MS" pitchFamily="34" charset="-128"/>
          </a:defRPr>
        </a:defPPr>
      </a:lstStyle>
    </a:lnDef>
  </a:objectDefaults>
  <a:extraClrSchemeLst>
    <a:extraClrScheme>
      <a:clrScheme name="Slit 1">
        <a:dk1>
          <a:srgbClr val="8C0000"/>
        </a:dk1>
        <a:lt1>
          <a:srgbClr val="FFFFFF"/>
        </a:lt1>
        <a:dk2>
          <a:srgbClr val="720000"/>
        </a:dk2>
        <a:lt2>
          <a:srgbClr val="FFFFCC"/>
        </a:lt2>
        <a:accent1>
          <a:srgbClr val="FF3300"/>
        </a:accent1>
        <a:accent2>
          <a:srgbClr val="BE7960"/>
        </a:accent2>
        <a:accent3>
          <a:srgbClr val="BCAAAA"/>
        </a:accent3>
        <a:accent4>
          <a:srgbClr val="DADADA"/>
        </a:accent4>
        <a:accent5>
          <a:srgbClr val="FFADAA"/>
        </a:accent5>
        <a:accent6>
          <a:srgbClr val="AC6D56"/>
        </a:accent6>
        <a:hlink>
          <a:srgbClr val="FFCC66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2">
        <a:dk1>
          <a:srgbClr val="674E2F"/>
        </a:dk1>
        <a:lt1>
          <a:srgbClr val="FFFFFF"/>
        </a:lt1>
        <a:dk2>
          <a:srgbClr val="533F27"/>
        </a:dk2>
        <a:lt2>
          <a:srgbClr val="D8B274"/>
        </a:lt2>
        <a:accent1>
          <a:srgbClr val="CC990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E2CAAA"/>
        </a:accent5>
        <a:accent6>
          <a:srgbClr val="81552A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3">
        <a:dk1>
          <a:srgbClr val="646464"/>
        </a:dk1>
        <a:lt1>
          <a:srgbClr val="FFFFFF"/>
        </a:lt1>
        <a:dk2>
          <a:srgbClr val="545454"/>
        </a:dk2>
        <a:lt2>
          <a:srgbClr val="D4D4CE"/>
        </a:lt2>
        <a:accent1>
          <a:srgbClr val="49747D"/>
        </a:accent1>
        <a:accent2>
          <a:srgbClr val="8F9699"/>
        </a:accent2>
        <a:accent3>
          <a:srgbClr val="B3B3B3"/>
        </a:accent3>
        <a:accent4>
          <a:srgbClr val="DADADA"/>
        </a:accent4>
        <a:accent5>
          <a:srgbClr val="B1BCBF"/>
        </a:accent5>
        <a:accent6>
          <a:srgbClr val="81878A"/>
        </a:accent6>
        <a:hlink>
          <a:srgbClr val="8DC4D7"/>
        </a:hlink>
        <a:folHlink>
          <a:srgbClr val="7FB97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4">
        <a:dk1>
          <a:srgbClr val="3A7400"/>
        </a:dk1>
        <a:lt1>
          <a:srgbClr val="FFFFFF"/>
        </a:lt1>
        <a:dk2>
          <a:srgbClr val="2E5C00"/>
        </a:dk2>
        <a:lt2>
          <a:srgbClr val="FFFFFF"/>
        </a:lt2>
        <a:accent1>
          <a:srgbClr val="79CA02"/>
        </a:accent1>
        <a:accent2>
          <a:srgbClr val="008080"/>
        </a:accent2>
        <a:accent3>
          <a:srgbClr val="ADB5AA"/>
        </a:accent3>
        <a:accent4>
          <a:srgbClr val="DADADA"/>
        </a:accent4>
        <a:accent5>
          <a:srgbClr val="BEE1AA"/>
        </a:accent5>
        <a:accent6>
          <a:srgbClr val="007373"/>
        </a:accent6>
        <a:hlink>
          <a:srgbClr val="A8DE0E"/>
        </a:hlink>
        <a:folHlink>
          <a:srgbClr val="00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5">
        <a:dk1>
          <a:srgbClr val="008885"/>
        </a:dk1>
        <a:lt1>
          <a:srgbClr val="FFFFFF"/>
        </a:lt1>
        <a:dk2>
          <a:srgbClr val="007572"/>
        </a:dk2>
        <a:lt2>
          <a:srgbClr val="FFFF99"/>
        </a:lt2>
        <a:accent1>
          <a:srgbClr val="33CCCC"/>
        </a:accent1>
        <a:accent2>
          <a:srgbClr val="6D6FC7"/>
        </a:accent2>
        <a:accent3>
          <a:srgbClr val="AABDBC"/>
        </a:accent3>
        <a:accent4>
          <a:srgbClr val="DADADA"/>
        </a:accent4>
        <a:accent5>
          <a:srgbClr val="ADE2E2"/>
        </a:accent5>
        <a:accent6>
          <a:srgbClr val="6264B4"/>
        </a:accent6>
        <a:hlink>
          <a:srgbClr val="FFFFCC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6">
        <a:dk1>
          <a:srgbClr val="0000AC"/>
        </a:dk1>
        <a:lt1>
          <a:srgbClr val="FFFFFF"/>
        </a:lt1>
        <a:dk2>
          <a:srgbClr val="000086"/>
        </a:dk2>
        <a:lt2>
          <a:srgbClr val="CCFFFF"/>
        </a:lt2>
        <a:accent1>
          <a:srgbClr val="0099FF"/>
        </a:accent1>
        <a:accent2>
          <a:srgbClr val="00B000"/>
        </a:accent2>
        <a:accent3>
          <a:srgbClr val="AAAAC3"/>
        </a:accent3>
        <a:accent4>
          <a:srgbClr val="DADADA"/>
        </a:accent4>
        <a:accent5>
          <a:srgbClr val="AACAFF"/>
        </a:accent5>
        <a:accent6>
          <a:srgbClr val="009F00"/>
        </a:accent6>
        <a:hlink>
          <a:srgbClr val="FFE701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7">
        <a:dk1>
          <a:srgbClr val="7474A2"/>
        </a:dk1>
        <a:lt1>
          <a:srgbClr val="FFFFFF"/>
        </a:lt1>
        <a:dk2>
          <a:srgbClr val="5E5E8E"/>
        </a:dk2>
        <a:lt2>
          <a:srgbClr val="D1D1DF"/>
        </a:lt2>
        <a:accent1>
          <a:srgbClr val="CC66FF"/>
        </a:accent1>
        <a:accent2>
          <a:srgbClr val="6666FF"/>
        </a:accent2>
        <a:accent3>
          <a:srgbClr val="B6B6C6"/>
        </a:accent3>
        <a:accent4>
          <a:srgbClr val="DADADA"/>
        </a:accent4>
        <a:accent5>
          <a:srgbClr val="E2B8FF"/>
        </a:accent5>
        <a:accent6>
          <a:srgbClr val="5C5CE7"/>
        </a:accent6>
        <a:hlink>
          <a:srgbClr val="FFCC99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8">
        <a:dk1>
          <a:srgbClr val="000000"/>
        </a:dk1>
        <a:lt1>
          <a:srgbClr val="D0DAE2"/>
        </a:lt1>
        <a:dk2>
          <a:srgbClr val="000000"/>
        </a:dk2>
        <a:lt2>
          <a:srgbClr val="E7EDF1"/>
        </a:lt2>
        <a:accent1>
          <a:srgbClr val="33CCCC"/>
        </a:accent1>
        <a:accent2>
          <a:srgbClr val="0099CC"/>
        </a:accent2>
        <a:accent3>
          <a:srgbClr val="E4EAEE"/>
        </a:accent3>
        <a:accent4>
          <a:srgbClr val="000000"/>
        </a:accent4>
        <a:accent5>
          <a:srgbClr val="ADE2E2"/>
        </a:accent5>
        <a:accent6>
          <a:srgbClr val="008AB9"/>
        </a:accent6>
        <a:hlink>
          <a:srgbClr val="3333CC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t 9">
        <a:dk1>
          <a:srgbClr val="000000"/>
        </a:dk1>
        <a:lt1>
          <a:srgbClr val="FFFFFF"/>
        </a:lt1>
        <a:dk2>
          <a:srgbClr val="000000"/>
        </a:dk2>
        <a:lt2>
          <a:srgbClr val="E6E6E6"/>
        </a:lt2>
        <a:accent1>
          <a:srgbClr val="66CCFF"/>
        </a:accent1>
        <a:accent2>
          <a:srgbClr val="9999FF"/>
        </a:accent2>
        <a:accent3>
          <a:srgbClr val="FFFFFF"/>
        </a:accent3>
        <a:accent4>
          <a:srgbClr val="000000"/>
        </a:accent4>
        <a:accent5>
          <a:srgbClr val="B8E2FF"/>
        </a:accent5>
        <a:accent6>
          <a:srgbClr val="8A8AE7"/>
        </a:accent6>
        <a:hlink>
          <a:srgbClr val="3333CC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Slit</Template>
  <TotalTime>4717</TotalTime>
  <Words>559</Words>
  <Application>Microsoft Office PowerPoint</Application>
  <PresentationFormat>A4 Kağıt (210x297 mm)</PresentationFormat>
  <Paragraphs>128</Paragraphs>
  <Slides>49</Slides>
  <Notes>0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Katıştırılmış OLE Hizmet Programları</vt:lpstr>
      </vt:variant>
      <vt:variant>
        <vt:i4>3</vt:i4>
      </vt:variant>
      <vt:variant>
        <vt:lpstr>Slayt Başlıkları</vt:lpstr>
      </vt:variant>
      <vt:variant>
        <vt:i4>49</vt:i4>
      </vt:variant>
    </vt:vector>
  </HeadingPairs>
  <TitlesOfParts>
    <vt:vector size="53" baseType="lpstr">
      <vt:lpstr>Slit</vt:lpstr>
      <vt:lpstr>Package</vt:lpstr>
      <vt:lpstr>PhotoSuite Image</vt:lpstr>
      <vt:lpstr>Chart</vt:lpstr>
      <vt:lpstr>Slayt 1</vt:lpstr>
      <vt:lpstr>Slovakia</vt:lpstr>
      <vt:lpstr>Slovakia Ice Hockey World Champion 2002 (silver 2001, bronze 2003) Runner up at 2010 Winter OG in Vancouver</vt:lpstr>
      <vt:lpstr>Bratislava</vt:lpstr>
      <vt:lpstr>Faculty of Physical Education and Sport Comenius University</vt:lpstr>
      <vt:lpstr>Functional Evaluation of Ice Hockey Players</vt:lpstr>
      <vt:lpstr>Traditional Approach</vt:lpstr>
      <vt:lpstr>Ice Hockey</vt:lpstr>
      <vt:lpstr>Physiology of Modern Ice Hockey</vt:lpstr>
      <vt:lpstr>Ice Hockey Performance</vt:lpstr>
      <vt:lpstr>Wingate Anaerobic Test</vt:lpstr>
      <vt:lpstr>Parameters of Wingate Anaerobic Test</vt:lpstr>
      <vt:lpstr>An Example of Wingate Test Results</vt:lpstr>
      <vt:lpstr>Wingate Test Parameters</vt:lpstr>
      <vt:lpstr>An “All-out” Exercise on the Cycle Ergometer </vt:lpstr>
      <vt:lpstr>Slayt 16</vt:lpstr>
      <vt:lpstr>Tethered Running On The Treadmill</vt:lpstr>
      <vt:lpstr>Tethered Running On The Treadmill</vt:lpstr>
      <vt:lpstr>Slayt 19</vt:lpstr>
      <vt:lpstr>Slayt 20</vt:lpstr>
      <vt:lpstr>Slayt 21</vt:lpstr>
      <vt:lpstr>Slayt 22</vt:lpstr>
      <vt:lpstr>Slayt 23</vt:lpstr>
      <vt:lpstr>Skatemill</vt:lpstr>
      <vt:lpstr>Power Stride</vt:lpstr>
      <vt:lpstr>Assessment of Explosive Power of Lower</vt:lpstr>
      <vt:lpstr>Slayt 27</vt:lpstr>
      <vt:lpstr>Assessment of Explosive Power of Lower Extremities</vt:lpstr>
      <vt:lpstr>Principles of Parameter Estimation on Contact Platform</vt:lpstr>
      <vt:lpstr>On-line Screen During Measurement</vt:lpstr>
      <vt:lpstr>Assessment of Agility</vt:lpstr>
      <vt:lpstr>Example of results</vt:lpstr>
      <vt:lpstr>„Hockey Goalie“ Simulator</vt:lpstr>
      <vt:lpstr>Individual results</vt:lpstr>
      <vt:lpstr>Different subjects</vt:lpstr>
      <vt:lpstr>Training Effect</vt:lpstr>
      <vt:lpstr>Assessment of Strength</vt:lpstr>
      <vt:lpstr>In Ice Hockey Strength Has To be Applied</vt:lpstr>
      <vt:lpstr>Monitoring of Strength Parameter </vt:lpstr>
      <vt:lpstr>FiTROdyne – a system for monitoring of strength parameters</vt:lpstr>
      <vt:lpstr>Slayt 41</vt:lpstr>
      <vt:lpstr>In ice hockey strength has to be applied</vt:lpstr>
      <vt:lpstr>Force Gradient (Rate of the Force  Development)</vt:lpstr>
      <vt:lpstr>Slayt 44</vt:lpstr>
      <vt:lpstr>Assessment of Balance and Proprioception</vt:lpstr>
      <vt:lpstr> FiTRO Sway check</vt:lpstr>
      <vt:lpstr> „Driving“ COP Along the Randomly Generated Line </vt:lpstr>
      <vt:lpstr>Assessment of Functional Capabilities in Ice Hockey</vt:lpstr>
      <vt:lpstr>Slayt 49</vt:lpstr>
    </vt:vector>
  </TitlesOfParts>
  <Company>FTVS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Bench press</dc:title>
  <dc:creator>Dusan Hamar</dc:creator>
  <cp:lastModifiedBy>Q9</cp:lastModifiedBy>
  <cp:revision>235</cp:revision>
  <cp:lastPrinted>1999-05-21T13:12:45Z</cp:lastPrinted>
  <dcterms:created xsi:type="dcterms:W3CDTF">1999-04-14T16:37:53Z</dcterms:created>
  <dcterms:modified xsi:type="dcterms:W3CDTF">2011-01-25T11:33:57Z</dcterms:modified>
</cp:coreProperties>
</file>