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397" r:id="rId3"/>
    <p:sldId id="398" r:id="rId4"/>
    <p:sldId id="399" r:id="rId5"/>
    <p:sldId id="400" r:id="rId6"/>
    <p:sldId id="401" r:id="rId7"/>
    <p:sldId id="402" r:id="rId8"/>
    <p:sldId id="404" r:id="rId9"/>
    <p:sldId id="405" r:id="rId10"/>
    <p:sldId id="407" r:id="rId11"/>
    <p:sldId id="408" r:id="rId12"/>
    <p:sldId id="409" r:id="rId13"/>
    <p:sldId id="411" r:id="rId14"/>
    <p:sldId id="412" r:id="rId15"/>
    <p:sldId id="413" r:id="rId16"/>
    <p:sldId id="414" r:id="rId17"/>
    <p:sldId id="415" r:id="rId18"/>
    <p:sldId id="416" r:id="rId19"/>
    <p:sldId id="417" r:id="rId20"/>
    <p:sldId id="418" r:id="rId21"/>
    <p:sldId id="419"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4" r:id="rId35"/>
    <p:sldId id="435" r:id="rId36"/>
  </p:sldIdLst>
  <p:sldSz cx="9144000" cy="6858000" type="screen4x3"/>
  <p:notesSz cx="7099300" cy="102346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86148" autoAdjust="0"/>
  </p:normalViewPr>
  <p:slideViewPr>
    <p:cSldViewPr>
      <p:cViewPr varScale="1">
        <p:scale>
          <a:sx n="42" d="100"/>
          <a:sy n="42" d="100"/>
        </p:scale>
        <p:origin x="-9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tr-TR"/>
          </a:p>
        </p:txBody>
      </p:sp>
      <p:sp>
        <p:nvSpPr>
          <p:cNvPr id="3" name="2 Veri Yer Tutucusu"/>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83593D4C-725B-430F-9290-3169C0C8AF3F}" type="datetimeFigureOut">
              <a:rPr lang="tr-TR"/>
              <a:pPr>
                <a:defRPr/>
              </a:pPr>
              <a:t>24.01.2011</a:t>
            </a:fld>
            <a:endParaRPr lang="tr-TR"/>
          </a:p>
        </p:txBody>
      </p:sp>
      <p:sp>
        <p:nvSpPr>
          <p:cNvPr id="4" name="3 Altbilgi Yer Tutucusu"/>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tr-TR"/>
          </a:p>
        </p:txBody>
      </p:sp>
      <p:sp>
        <p:nvSpPr>
          <p:cNvPr id="5" name="4 Slayt Numarası Yer Tutucusu"/>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010DF37A-6F2C-4E4E-BF94-0715668E04F6}" type="slidenum">
              <a:rPr lang="tr-TR"/>
              <a:pPr>
                <a:defRPr/>
              </a:pPr>
              <a:t>‹#›</a:t>
            </a:fld>
            <a:endParaRPr lang="tr-TR"/>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tr-TR"/>
          </a:p>
        </p:txBody>
      </p:sp>
      <p:sp>
        <p:nvSpPr>
          <p:cNvPr id="3" name="2 Veri Yer Tutucusu"/>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79872F27-ECE2-42CA-AD30-CA010E4051B1}" type="datetimeFigureOut">
              <a:rPr lang="tr-TR"/>
              <a:pPr>
                <a:defRPr/>
              </a:pPr>
              <a:t>24.01.2011</a:t>
            </a:fld>
            <a:endParaRPr lang="tr-TR"/>
          </a:p>
        </p:txBody>
      </p:sp>
      <p:sp>
        <p:nvSpPr>
          <p:cNvPr id="4" name="3 Slayt Görüntüsü Yer Tutucusu"/>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4 Not Yer Tutucusu"/>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tr-TR"/>
          </a:p>
        </p:txBody>
      </p:sp>
      <p:sp>
        <p:nvSpPr>
          <p:cNvPr id="7" name="6 Slayt Numarası Yer Tutucusu"/>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C227CA89-E1A9-4F0B-BA1C-E1DEB8ECA6D0}" type="slidenum">
              <a:rPr lang="tr-TR"/>
              <a:pPr>
                <a:defRPr/>
              </a:pPr>
              <a:t>‹#›</a:t>
            </a:fld>
            <a:endParaRPr lang="tr-TR"/>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2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83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939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 name="3 Üstbilgi Yer Tutucusu"/>
          <p:cNvSpPr>
            <a:spLocks noGrp="1"/>
          </p:cNvSpPr>
          <p:nvPr>
            <p:ph type="hdr" sz="quarter"/>
          </p:nvPr>
        </p:nvSpPr>
        <p:spPr/>
        <p:txBody>
          <a:bodyPr/>
          <a:lstStyle/>
          <a:p>
            <a:pPr>
              <a:defRPr/>
            </a:pP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B67F072B-DFB0-4608-AC31-66522170D33E}" type="datetimeFigureOut">
              <a:rPr lang="tr-TR"/>
              <a:pPr>
                <a:defRPr/>
              </a:pPr>
              <a:t>24.01.2011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AC95E07-4EBE-43B1-99DC-50B9691EFE9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3289C39-F4BA-4DEE-9EB3-5D7DF720B647}" type="datetimeFigureOut">
              <a:rPr lang="tr-TR"/>
              <a:pPr>
                <a:defRPr/>
              </a:pPr>
              <a:t>24.01.2011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EC355DD-0055-4A3D-A890-B90A6991B26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136BF4-234F-4CDA-AC8C-EFC7468B5EBA}" type="datetimeFigureOut">
              <a:rPr lang="tr-TR"/>
              <a:pPr>
                <a:defRPr/>
              </a:pPr>
              <a:t>24.01.2011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FD23A3A-0C12-4633-8F3A-0CE7349774F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AE68BA9-9574-4CBD-BA60-E14C2EA58A24}" type="datetimeFigureOut">
              <a:rPr lang="tr-TR"/>
              <a:pPr>
                <a:defRPr/>
              </a:pPr>
              <a:t>24.01.2011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DD2B286-00B3-454D-859F-270DFE9881C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94C84BC-0CE3-4F7D-A04A-B0989E16F61A}" type="datetimeFigureOut">
              <a:rPr lang="tr-TR"/>
              <a:pPr>
                <a:defRPr/>
              </a:pPr>
              <a:t>24.01.2011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69C4A4C-6977-4126-A270-FD737118F737}"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6550CB-1728-4D70-96CB-542FA32092D8}" type="datetimeFigureOut">
              <a:rPr lang="tr-TR"/>
              <a:pPr>
                <a:defRPr/>
              </a:pPr>
              <a:t>24.01.2011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558095E-6E92-4EA4-8B0C-C1E9C32DE53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C1C09442-4D93-44C1-9D60-CBB3467C344F}" type="datetimeFigureOut">
              <a:rPr lang="tr-TR"/>
              <a:pPr>
                <a:defRPr/>
              </a:pPr>
              <a:t>24.01.2011</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F71BF47-3DA0-4D8B-82C4-42F5431DC5F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B46680EB-818E-4B12-827D-33584AE9D58A}" type="datetimeFigureOut">
              <a:rPr lang="tr-TR"/>
              <a:pPr>
                <a:defRPr/>
              </a:pPr>
              <a:t>24.01.2011</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33DA541-93DF-4553-AC84-7EAC23C22C8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4871ED8-57E9-4160-B323-17FFA6EF90DD}" type="datetimeFigureOut">
              <a:rPr lang="tr-TR"/>
              <a:pPr>
                <a:defRPr/>
              </a:pPr>
              <a:t>24.01.2011</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419D75F-5509-439D-BFCE-C85FC60F7A9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698945F-1AEE-4AD7-A2A3-CD011324EC3B}" type="datetimeFigureOut">
              <a:rPr lang="tr-TR"/>
              <a:pPr>
                <a:defRPr/>
              </a:pPr>
              <a:t>24.01.2011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48E9395-D9F1-4E92-976B-505727D26B2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C90B9BF-0EB0-424B-B85B-BC598A9213BB}" type="datetimeFigureOut">
              <a:rPr lang="tr-TR"/>
              <a:pPr>
                <a:defRPr/>
              </a:pPr>
              <a:t>24.01.2011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9099E32-F1B7-4EDA-B894-688F37B4E60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000" b="-4000"/>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149F52-C110-4628-B20B-B6BBB3B1B3EA}" type="datetimeFigureOut">
              <a:rPr lang="tr-TR"/>
              <a:pPr>
                <a:defRPr/>
              </a:pPr>
              <a:t>24.01.2011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5255F5D-AB3F-4832-9325-733A2A78269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udaka.org.tr/wp-content/uploads/2009/12/KUDAKA_LOGO_SON.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179388" y="1628775"/>
            <a:ext cx="8785225" cy="1439863"/>
          </a:xfrm>
        </p:spPr>
        <p:txBody>
          <a:bodyPr rtlCol="0">
            <a:normAutofit fontScale="90000"/>
          </a:bodyPr>
          <a:lstStyle/>
          <a:p>
            <a:pPr eaLnBrk="1" fontAlgn="auto" hangingPunct="1">
              <a:spcAft>
                <a:spcPts val="0"/>
              </a:spcAft>
              <a:defRPr/>
            </a:pPr>
            <a:r>
              <a:rPr lang="tr-TR" b="1" dirty="0" smtClean="0">
                <a:solidFill>
                  <a:srgbClr val="200CB4"/>
                </a:solidFill>
                <a:effectLst>
                  <a:outerShdw blurRad="38100" dist="38100" dir="2700000" algn="tl">
                    <a:srgbClr val="000000">
                      <a:alpha val="43137"/>
                    </a:srgbClr>
                  </a:outerShdw>
                </a:effectLst>
                <a:latin typeface="Adobe Caslon Pro" pitchFamily="18" charset="0"/>
              </a:rPr>
              <a:t/>
            </a:r>
            <a:br>
              <a:rPr lang="tr-TR" b="1" dirty="0" smtClean="0">
                <a:solidFill>
                  <a:srgbClr val="200CB4"/>
                </a:solidFill>
                <a:effectLst>
                  <a:outerShdw blurRad="38100" dist="38100" dir="2700000" algn="tl">
                    <a:srgbClr val="000000">
                      <a:alpha val="43137"/>
                    </a:srgbClr>
                  </a:outerShdw>
                </a:effectLst>
                <a:latin typeface="Adobe Caslon Pro" pitchFamily="18" charset="0"/>
              </a:rPr>
            </a:br>
            <a:r>
              <a:rPr lang="tr-TR" b="1" dirty="0" smtClean="0">
                <a:solidFill>
                  <a:srgbClr val="200CB4"/>
                </a:solidFill>
              </a:rPr>
              <a:t/>
            </a:r>
            <a:br>
              <a:rPr lang="tr-TR" b="1" dirty="0" smtClean="0">
                <a:solidFill>
                  <a:srgbClr val="200CB4"/>
                </a:solidFill>
              </a:rPr>
            </a:br>
            <a:r>
              <a:rPr lang="tr-TR" b="1" dirty="0" smtClean="0">
                <a:solidFill>
                  <a:srgbClr val="200CB4"/>
                </a:solidFill>
              </a:rPr>
              <a:t/>
            </a:r>
            <a:br>
              <a:rPr lang="tr-TR" b="1" dirty="0" smtClean="0">
                <a:solidFill>
                  <a:srgbClr val="200CB4"/>
                </a:solidFill>
              </a:rPr>
            </a:br>
            <a:r>
              <a:rPr lang="tr-TR" b="1" dirty="0" smtClean="0">
                <a:solidFill>
                  <a:srgbClr val="200CB4"/>
                </a:solidFill>
              </a:rPr>
              <a:t/>
            </a:r>
            <a:br>
              <a:rPr lang="tr-TR" b="1" dirty="0" smtClean="0">
                <a:solidFill>
                  <a:srgbClr val="200CB4"/>
                </a:solidFill>
              </a:rPr>
            </a:br>
            <a:r>
              <a:rPr lang="tr-TR" b="1" dirty="0" smtClean="0">
                <a:solidFill>
                  <a:srgbClr val="200CB4"/>
                </a:solidFill>
              </a:rPr>
              <a:t>POSSIBLE </a:t>
            </a:r>
            <a:br>
              <a:rPr lang="tr-TR" b="1" dirty="0" smtClean="0">
                <a:solidFill>
                  <a:srgbClr val="200CB4"/>
                </a:solidFill>
              </a:rPr>
            </a:br>
            <a:r>
              <a:rPr lang="tr-TR" b="1" dirty="0" smtClean="0">
                <a:solidFill>
                  <a:srgbClr val="200CB4"/>
                </a:solidFill>
              </a:rPr>
              <a:t>ECONOMIC AND SOCIAL IMPACTS OF THE 25th UNIVERSIADE WINTER GAMES ON THE TRA1 NUTS 2 REGION</a:t>
            </a:r>
            <a:br>
              <a:rPr lang="tr-TR" b="1" dirty="0" smtClean="0">
                <a:solidFill>
                  <a:srgbClr val="200CB4"/>
                </a:solidFill>
              </a:rPr>
            </a:br>
            <a:endParaRPr lang="tr-TR" dirty="0"/>
          </a:p>
        </p:txBody>
      </p:sp>
      <p:pic>
        <p:nvPicPr>
          <p:cNvPr id="11266" name="Picture 2" descr="KUDAKA_LOGO_SON">
            <a:hlinkClick r:id="rId3"/>
          </p:cNvPr>
          <p:cNvPicPr>
            <a:picLocks noChangeAspect="1" noChangeArrowheads="1"/>
          </p:cNvPicPr>
          <p:nvPr/>
        </p:nvPicPr>
        <p:blipFill>
          <a:blip r:embed="rId4" cstate="print"/>
          <a:srcRect/>
          <a:stretch>
            <a:fillRect/>
          </a:stretch>
        </p:blipFill>
        <p:spPr bwMode="auto">
          <a:xfrm>
            <a:off x="251520" y="188641"/>
            <a:ext cx="1357323" cy="1380327"/>
          </a:xfrm>
          <a:prstGeom prst="ellipse">
            <a:avLst/>
          </a:prstGeom>
          <a:noFill/>
        </p:spPr>
      </p:pic>
      <p:sp>
        <p:nvSpPr>
          <p:cNvPr id="6" name="5 Metin kutusu"/>
          <p:cNvSpPr txBox="1"/>
          <p:nvPr/>
        </p:nvSpPr>
        <p:spPr>
          <a:xfrm>
            <a:off x="2411413" y="476250"/>
            <a:ext cx="3960812" cy="954088"/>
          </a:xfrm>
          <a:prstGeom prst="rect">
            <a:avLst/>
          </a:prstGeom>
          <a:noFill/>
        </p:spPr>
        <p:txBody>
          <a:bodyPr>
            <a:spAutoFit/>
          </a:bodyPr>
          <a:lstStyle/>
          <a:p>
            <a:pPr algn="ctr" fontAlgn="auto">
              <a:spcBef>
                <a:spcPts val="0"/>
              </a:spcBef>
              <a:spcAft>
                <a:spcPts val="0"/>
              </a:spcAft>
              <a:defRPr/>
            </a:pPr>
            <a:r>
              <a:rPr lang="tr-TR" sz="2800" b="1" dirty="0">
                <a:latin typeface="+mn-lt"/>
              </a:rPr>
              <a:t>NORTHEAST ANATOLIA DEVELOPMENT AGENCY</a:t>
            </a:r>
          </a:p>
        </p:txBody>
      </p:sp>
      <p:pic>
        <p:nvPicPr>
          <p:cNvPr id="2053" name="Picture 2" descr="C:\Documents and Settings\serdar.karaoglu\Desktop\logo_tr.gif"/>
          <p:cNvPicPr>
            <a:picLocks noChangeAspect="1" noChangeArrowheads="1"/>
          </p:cNvPicPr>
          <p:nvPr/>
        </p:nvPicPr>
        <p:blipFill>
          <a:blip r:embed="rId5" cstate="print"/>
          <a:srcRect/>
          <a:stretch>
            <a:fillRect/>
          </a:stretch>
        </p:blipFill>
        <p:spPr bwMode="auto">
          <a:xfrm>
            <a:off x="6443663" y="404813"/>
            <a:ext cx="2438400" cy="100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ctrTitle"/>
          </p:nvPr>
        </p:nvSpPr>
        <p:spPr>
          <a:xfrm>
            <a:off x="684213" y="1484313"/>
            <a:ext cx="7772400" cy="1470025"/>
          </a:xfrm>
        </p:spPr>
        <p:txBody>
          <a:bodyPr/>
          <a:lstStyle/>
          <a:p>
            <a:pPr eaLnBrk="1" hangingPunct="1"/>
            <a:r>
              <a:rPr lang="tr-TR" b="1" smtClean="0"/>
              <a:t>The Economic Impact of the 2011 Games is resulted from:</a:t>
            </a:r>
          </a:p>
        </p:txBody>
      </p:sp>
      <p:sp>
        <p:nvSpPr>
          <p:cNvPr id="3" name="2 Alt Başlık"/>
          <p:cNvSpPr>
            <a:spLocks noGrp="1"/>
          </p:cNvSpPr>
          <p:nvPr>
            <p:ph type="subTitle" idx="1"/>
          </p:nvPr>
        </p:nvSpPr>
        <p:spPr>
          <a:xfrm>
            <a:off x="0" y="2781300"/>
            <a:ext cx="9144000" cy="3932238"/>
          </a:xfrm>
        </p:spPr>
        <p:txBody>
          <a:bodyPr/>
          <a:lstStyle/>
          <a:p>
            <a:pPr eaLnBrk="1" hangingPunct="1">
              <a:buFont typeface="Arial" pitchFamily="34" charset="0"/>
              <a:buChar char="•"/>
              <a:defRPr/>
            </a:pPr>
            <a:r>
              <a:rPr lang="tr-TR" dirty="0" err="1" smtClean="0">
                <a:solidFill>
                  <a:srgbClr val="FF0000"/>
                </a:solidFill>
              </a:rPr>
              <a:t>Capital</a:t>
            </a:r>
            <a:r>
              <a:rPr lang="tr-TR" dirty="0" smtClean="0">
                <a:solidFill>
                  <a:srgbClr val="FF0000"/>
                </a:solidFill>
              </a:rPr>
              <a:t> </a:t>
            </a:r>
            <a:r>
              <a:rPr lang="tr-TR" dirty="0" err="1" smtClean="0">
                <a:solidFill>
                  <a:srgbClr val="FF0000"/>
                </a:solidFill>
              </a:rPr>
              <a:t>Costs</a:t>
            </a:r>
            <a:r>
              <a:rPr lang="tr-TR" dirty="0" smtClean="0">
                <a:solidFill>
                  <a:srgbClr val="FF0000"/>
                </a:solidFill>
              </a:rPr>
              <a:t> </a:t>
            </a:r>
          </a:p>
          <a:p>
            <a:pPr eaLnBrk="1" hangingPunct="1">
              <a:defRPr/>
            </a:pPr>
            <a:r>
              <a:rPr lang="tr-TR" dirty="0" smtClean="0"/>
              <a:t>(</a:t>
            </a:r>
            <a:r>
              <a:rPr lang="tr-TR" dirty="0" err="1" smtClean="0"/>
              <a:t>such</a:t>
            </a:r>
            <a:r>
              <a:rPr lang="tr-TR" dirty="0" smtClean="0"/>
              <a:t> as </a:t>
            </a:r>
            <a:r>
              <a:rPr lang="tr-TR" dirty="0" err="1" smtClean="0"/>
              <a:t>spending</a:t>
            </a:r>
            <a:r>
              <a:rPr lang="tr-TR" dirty="0" smtClean="0"/>
              <a:t> on </a:t>
            </a:r>
            <a:r>
              <a:rPr lang="tr-TR" dirty="0" err="1" smtClean="0"/>
              <a:t>construction</a:t>
            </a:r>
            <a:r>
              <a:rPr lang="tr-TR" dirty="0" smtClean="0"/>
              <a:t> </a:t>
            </a:r>
            <a:r>
              <a:rPr lang="tr-TR" dirty="0" err="1" smtClean="0"/>
              <a:t>and</a:t>
            </a:r>
            <a:r>
              <a:rPr lang="tr-TR" dirty="0" smtClean="0"/>
              <a:t> </a:t>
            </a:r>
            <a:r>
              <a:rPr lang="tr-TR" dirty="0" err="1" smtClean="0"/>
              <a:t>renovations</a:t>
            </a:r>
            <a:r>
              <a:rPr lang="tr-TR" dirty="0" smtClean="0"/>
              <a:t> of </a:t>
            </a:r>
            <a:r>
              <a:rPr lang="tr-TR" dirty="0" err="1" smtClean="0"/>
              <a:t>sports</a:t>
            </a:r>
            <a:r>
              <a:rPr lang="tr-TR" dirty="0" smtClean="0"/>
              <a:t> </a:t>
            </a:r>
            <a:r>
              <a:rPr lang="tr-TR" dirty="0" err="1" smtClean="0"/>
              <a:t>facilities</a:t>
            </a:r>
            <a:r>
              <a:rPr lang="tr-TR" dirty="0" smtClean="0"/>
              <a:t> </a:t>
            </a:r>
            <a:r>
              <a:rPr lang="tr-TR" dirty="0" err="1" smtClean="0"/>
              <a:t>and</a:t>
            </a:r>
            <a:r>
              <a:rPr lang="tr-TR" dirty="0" smtClean="0"/>
              <a:t> transport </a:t>
            </a:r>
            <a:r>
              <a:rPr lang="tr-TR" dirty="0" err="1" smtClean="0"/>
              <a:t>infrastructure</a:t>
            </a:r>
            <a:r>
              <a:rPr lang="tr-TR" dirty="0" smtClean="0"/>
              <a:t>)</a:t>
            </a:r>
          </a:p>
          <a:p>
            <a:pPr eaLnBrk="1" hangingPunct="1">
              <a:buFont typeface="Arial" pitchFamily="34" charset="0"/>
              <a:buChar char="•"/>
              <a:defRPr/>
            </a:pPr>
            <a:r>
              <a:rPr lang="tr-TR" dirty="0" err="1" smtClean="0">
                <a:solidFill>
                  <a:srgbClr val="FF0000"/>
                </a:solidFill>
              </a:rPr>
              <a:t>Operating</a:t>
            </a:r>
            <a:r>
              <a:rPr lang="tr-TR" dirty="0" smtClean="0">
                <a:solidFill>
                  <a:srgbClr val="FF0000"/>
                </a:solidFill>
              </a:rPr>
              <a:t> </a:t>
            </a:r>
            <a:r>
              <a:rPr lang="tr-TR" dirty="0" err="1" smtClean="0">
                <a:solidFill>
                  <a:srgbClr val="FF0000"/>
                </a:solidFill>
              </a:rPr>
              <a:t>Costs</a:t>
            </a:r>
            <a:r>
              <a:rPr lang="tr-TR" dirty="0" smtClean="0">
                <a:solidFill>
                  <a:srgbClr val="FF0000"/>
                </a:solidFill>
              </a:rPr>
              <a:t> </a:t>
            </a:r>
          </a:p>
          <a:p>
            <a:pPr eaLnBrk="1" hangingPunct="1">
              <a:defRPr/>
            </a:pPr>
            <a:r>
              <a:rPr lang="tr-TR" dirty="0" smtClean="0"/>
              <a:t>(</a:t>
            </a:r>
            <a:r>
              <a:rPr lang="tr-TR" dirty="0" err="1" smtClean="0"/>
              <a:t>such</a:t>
            </a:r>
            <a:r>
              <a:rPr lang="tr-TR" dirty="0" smtClean="0"/>
              <a:t> as </a:t>
            </a:r>
            <a:r>
              <a:rPr lang="tr-TR" dirty="0" err="1" smtClean="0"/>
              <a:t>policing</a:t>
            </a:r>
            <a:r>
              <a:rPr lang="tr-TR" dirty="0" smtClean="0"/>
              <a:t> </a:t>
            </a:r>
            <a:r>
              <a:rPr lang="tr-TR" dirty="0" err="1" smtClean="0"/>
              <a:t>and</a:t>
            </a:r>
            <a:r>
              <a:rPr lang="tr-TR" dirty="0" smtClean="0"/>
              <a:t> </a:t>
            </a:r>
            <a:r>
              <a:rPr lang="tr-TR" dirty="0" err="1" smtClean="0"/>
              <a:t>broadcasting</a:t>
            </a:r>
            <a:r>
              <a:rPr lang="tr-TR" dirty="0" smtClean="0"/>
              <a:t>)</a:t>
            </a:r>
          </a:p>
          <a:p>
            <a:pPr eaLnBrk="1" hangingPunct="1">
              <a:buFont typeface="Arial" pitchFamily="34" charset="0"/>
              <a:buChar char="•"/>
              <a:defRPr/>
            </a:pPr>
            <a:r>
              <a:rPr lang="tr-TR" dirty="0" err="1" smtClean="0">
                <a:solidFill>
                  <a:srgbClr val="FF0000"/>
                </a:solidFill>
              </a:rPr>
              <a:t>Spending</a:t>
            </a:r>
            <a:r>
              <a:rPr lang="tr-TR" dirty="0" smtClean="0">
                <a:solidFill>
                  <a:srgbClr val="FF0000"/>
                </a:solidFill>
              </a:rPr>
              <a:t> </a:t>
            </a:r>
          </a:p>
          <a:p>
            <a:pPr eaLnBrk="1" hangingPunct="1">
              <a:defRPr/>
            </a:pPr>
            <a:r>
              <a:rPr lang="tr-TR" dirty="0" smtClean="0">
                <a:solidFill>
                  <a:schemeClr val="bg1">
                    <a:lumMod val="50000"/>
                  </a:schemeClr>
                </a:solidFill>
              </a:rPr>
              <a:t>(</a:t>
            </a:r>
            <a:r>
              <a:rPr lang="tr-TR" dirty="0" err="1" smtClean="0">
                <a:solidFill>
                  <a:schemeClr val="bg1">
                    <a:lumMod val="50000"/>
                  </a:schemeClr>
                </a:solidFill>
              </a:rPr>
              <a:t>by</a:t>
            </a:r>
            <a:r>
              <a:rPr lang="tr-TR" dirty="0" smtClean="0">
                <a:solidFill>
                  <a:schemeClr val="bg1">
                    <a:lumMod val="50000"/>
                  </a:schemeClr>
                </a:solidFill>
              </a:rPr>
              <a:t> </a:t>
            </a:r>
            <a:r>
              <a:rPr lang="tr-TR" dirty="0" err="1" smtClean="0">
                <a:solidFill>
                  <a:schemeClr val="bg1">
                    <a:lumMod val="50000"/>
                  </a:schemeClr>
                </a:solidFill>
              </a:rPr>
              <a:t>tourists</a:t>
            </a:r>
            <a:r>
              <a:rPr lang="tr-TR" dirty="0" smtClean="0">
                <a:solidFill>
                  <a:schemeClr val="bg1">
                    <a:lumMod val="50000"/>
                  </a:schemeClr>
                </a:solidFill>
              </a:rPr>
              <a:t> </a:t>
            </a:r>
            <a:r>
              <a:rPr lang="tr-TR" dirty="0" err="1" smtClean="0">
                <a:solidFill>
                  <a:schemeClr val="bg1">
                    <a:lumMod val="50000"/>
                  </a:schemeClr>
                </a:solidFill>
              </a:rPr>
              <a:t>visiting</a:t>
            </a:r>
            <a:r>
              <a:rPr lang="tr-TR" dirty="0" smtClean="0">
                <a:solidFill>
                  <a:schemeClr val="bg1">
                    <a:lumMod val="50000"/>
                  </a:schemeClr>
                </a:solidFill>
              </a:rPr>
              <a:t> </a:t>
            </a:r>
            <a:r>
              <a:rPr lang="tr-TR" dirty="0" err="1" smtClean="0">
                <a:solidFill>
                  <a:schemeClr val="bg1">
                    <a:lumMod val="50000"/>
                  </a:schemeClr>
                </a:solidFill>
              </a:rPr>
              <a:t>the</a:t>
            </a:r>
            <a:r>
              <a:rPr lang="tr-TR" dirty="0" smtClean="0">
                <a:solidFill>
                  <a:schemeClr val="bg1">
                    <a:lumMod val="50000"/>
                  </a:schemeClr>
                </a:solidFill>
              </a:rPr>
              <a:t> </a:t>
            </a:r>
            <a:r>
              <a:rPr lang="tr-TR" dirty="0" err="1" smtClean="0">
                <a:solidFill>
                  <a:schemeClr val="bg1">
                    <a:lumMod val="50000"/>
                  </a:schemeClr>
                </a:solidFill>
              </a:rPr>
              <a:t>city</a:t>
            </a:r>
            <a:r>
              <a:rPr lang="tr-TR" dirty="0" smtClean="0">
                <a:solidFill>
                  <a:schemeClr val="bg1">
                    <a:lumMod val="50000"/>
                  </a:schemeClr>
                </a:solidFill>
              </a:rPr>
              <a:t>) </a:t>
            </a:r>
            <a:endParaRPr lang="tr-TR" dirty="0">
              <a:solidFill>
                <a:schemeClr val="bg1">
                  <a:lumMod val="50000"/>
                </a:schemeClr>
              </a:solidFill>
            </a:endParaRPr>
          </a:p>
        </p:txBody>
      </p:sp>
      <p:sp>
        <p:nvSpPr>
          <p:cNvPr id="12292"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13315" name="2 Başlık"/>
          <p:cNvSpPr>
            <a:spLocks noGrp="1"/>
          </p:cNvSpPr>
          <p:nvPr>
            <p:ph type="ctrTitle"/>
          </p:nvPr>
        </p:nvSpPr>
        <p:spPr>
          <a:xfrm>
            <a:off x="611188" y="2349500"/>
            <a:ext cx="7775575" cy="2592388"/>
          </a:xfrm>
        </p:spPr>
        <p:txBody>
          <a:bodyPr/>
          <a:lstStyle/>
          <a:p>
            <a:pPr algn="just" eaLnBrk="1" hangingPunct="1"/>
            <a:r>
              <a:rPr lang="tr-TR" sz="3000" b="1" smtClean="0"/>
              <a:t>The Games provide a unique opportunity to raise </a:t>
            </a:r>
            <a:r>
              <a:rPr lang="tr-TR" sz="3000" b="1" smtClean="0">
                <a:solidFill>
                  <a:srgbClr val="FF0000"/>
                </a:solidFill>
              </a:rPr>
              <a:t>international awareness of ERZURUM</a:t>
            </a:r>
            <a:r>
              <a:rPr lang="tr-TR" sz="3000" b="1" smtClean="0"/>
              <a:t>, and to a certain degree of the entire TRA1 NUTS2 region,generating a long term impact that will </a:t>
            </a:r>
            <a:r>
              <a:rPr lang="tr-TR" sz="3000" b="1" smtClean="0">
                <a:solidFill>
                  <a:srgbClr val="FF0000"/>
                </a:solidFill>
              </a:rPr>
              <a:t>benefit many sectors of the regional economy</a:t>
            </a:r>
            <a:r>
              <a:rPr lang="tr-TR" sz="3000" b="1" smtClean="0"/>
              <a:t>.  </a:t>
            </a:r>
          </a:p>
        </p:txBody>
      </p:sp>
      <p:sp>
        <p:nvSpPr>
          <p:cNvPr id="4" name="3 Alt Başlık"/>
          <p:cNvSpPr>
            <a:spLocks noGrp="1"/>
          </p:cNvSpPr>
          <p:nvPr>
            <p:ph type="subTitle" idx="1"/>
          </p:nvPr>
        </p:nvSpPr>
        <p:spPr>
          <a:xfrm>
            <a:off x="1331913" y="4797425"/>
            <a:ext cx="6296025" cy="3359150"/>
          </a:xfrm>
        </p:spPr>
        <p:txBody>
          <a:bodyPr/>
          <a:lstStyle/>
          <a:p>
            <a:pPr eaLnBrk="1" hangingPunct="1">
              <a:defRPr/>
            </a:pPr>
            <a:endParaRPr lang="tr-TR" sz="2700" dirty="0" smtClean="0">
              <a:solidFill>
                <a:schemeClr val="accent6">
                  <a:lumMod val="75000"/>
                </a:schemeClr>
              </a:solidFill>
            </a:endParaRPr>
          </a:p>
          <a:p>
            <a:pPr eaLnBrk="1" hangingPunct="1">
              <a:defRPr/>
            </a:pPr>
            <a:endParaRPr lang="tr-TR" sz="2700" b="1" dirty="0" smtClean="0">
              <a:solidFill>
                <a:schemeClr val="accent6">
                  <a:lumMod val="75000"/>
                </a:schemeClr>
              </a:solidFill>
            </a:endParaRPr>
          </a:p>
          <a:p>
            <a:pPr eaLnBrk="1" hangingPunct="1">
              <a:defRPr/>
            </a:pP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ctrTitle"/>
          </p:nvPr>
        </p:nvSpPr>
        <p:spPr>
          <a:xfrm>
            <a:off x="684213" y="1484313"/>
            <a:ext cx="7772400" cy="1470025"/>
          </a:xfrm>
        </p:spPr>
        <p:txBody>
          <a:bodyPr/>
          <a:lstStyle/>
          <a:p>
            <a:pPr eaLnBrk="1" hangingPunct="1"/>
            <a:r>
              <a:rPr lang="tr-TR" smtClean="0"/>
              <a:t>Hosting the Games is expected to:</a:t>
            </a:r>
          </a:p>
        </p:txBody>
      </p:sp>
      <p:sp>
        <p:nvSpPr>
          <p:cNvPr id="3" name="2 Alt Başlık"/>
          <p:cNvSpPr>
            <a:spLocks noGrp="1"/>
          </p:cNvSpPr>
          <p:nvPr>
            <p:ph type="subTitle" idx="1"/>
          </p:nvPr>
        </p:nvSpPr>
        <p:spPr>
          <a:xfrm>
            <a:off x="0" y="2781300"/>
            <a:ext cx="9144000" cy="3932238"/>
          </a:xfrm>
        </p:spPr>
        <p:txBody>
          <a:bodyPr/>
          <a:lstStyle/>
          <a:p>
            <a:pPr eaLnBrk="1" hangingPunct="1">
              <a:buFont typeface="Arial" pitchFamily="34" charset="0"/>
              <a:buChar char="•"/>
              <a:defRPr/>
            </a:pPr>
            <a:r>
              <a:rPr lang="tr-TR" dirty="0" err="1" smtClean="0">
                <a:solidFill>
                  <a:schemeClr val="bg1">
                    <a:lumMod val="50000"/>
                  </a:schemeClr>
                </a:solidFill>
              </a:rPr>
              <a:t>Translate</a:t>
            </a:r>
            <a:r>
              <a:rPr lang="tr-TR" dirty="0" smtClean="0">
                <a:solidFill>
                  <a:schemeClr val="bg1">
                    <a:lumMod val="50000"/>
                  </a:schemeClr>
                </a:solidFill>
              </a:rPr>
              <a:t> </a:t>
            </a:r>
            <a:r>
              <a:rPr lang="tr-TR" dirty="0" err="1" smtClean="0">
                <a:solidFill>
                  <a:schemeClr val="bg1">
                    <a:lumMod val="50000"/>
                  </a:schemeClr>
                </a:solidFill>
              </a:rPr>
              <a:t>into</a:t>
            </a:r>
            <a:r>
              <a:rPr lang="tr-TR" dirty="0" smtClean="0">
                <a:solidFill>
                  <a:schemeClr val="bg1">
                    <a:lumMod val="50000"/>
                  </a:schemeClr>
                </a:solidFill>
              </a:rPr>
              <a:t> </a:t>
            </a:r>
            <a:r>
              <a:rPr lang="tr-TR" dirty="0" err="1" smtClean="0">
                <a:solidFill>
                  <a:schemeClr val="bg1">
                    <a:lumMod val="50000"/>
                  </a:schemeClr>
                </a:solidFill>
              </a:rPr>
              <a:t>higher</a:t>
            </a:r>
            <a:r>
              <a:rPr lang="tr-TR" dirty="0" smtClean="0">
                <a:solidFill>
                  <a:schemeClr val="bg1">
                    <a:lumMod val="50000"/>
                  </a:schemeClr>
                </a:solidFill>
              </a:rPr>
              <a:t> </a:t>
            </a:r>
            <a:r>
              <a:rPr lang="tr-TR" dirty="0" err="1" smtClean="0">
                <a:solidFill>
                  <a:schemeClr val="bg1">
                    <a:lumMod val="50000"/>
                  </a:schemeClr>
                </a:solidFill>
              </a:rPr>
              <a:t>volumes</a:t>
            </a:r>
            <a:r>
              <a:rPr lang="tr-TR" dirty="0" smtClean="0">
                <a:solidFill>
                  <a:schemeClr val="bg1">
                    <a:lumMod val="50000"/>
                  </a:schemeClr>
                </a:solidFill>
              </a:rPr>
              <a:t> of </a:t>
            </a:r>
            <a:r>
              <a:rPr lang="tr-TR" dirty="0" err="1" smtClean="0">
                <a:solidFill>
                  <a:schemeClr val="bg1">
                    <a:lumMod val="50000"/>
                  </a:schemeClr>
                </a:solidFill>
              </a:rPr>
              <a:t>visitors</a:t>
            </a:r>
            <a:r>
              <a:rPr lang="tr-TR" dirty="0" smtClean="0">
                <a:solidFill>
                  <a:schemeClr val="bg1">
                    <a:lumMod val="50000"/>
                  </a:schemeClr>
                </a:solidFill>
              </a:rPr>
              <a:t> </a:t>
            </a:r>
            <a:r>
              <a:rPr lang="tr-TR" dirty="0" err="1" smtClean="0">
                <a:solidFill>
                  <a:schemeClr val="bg1">
                    <a:lumMod val="50000"/>
                  </a:schemeClr>
                </a:solidFill>
              </a:rPr>
              <a:t>to</a:t>
            </a:r>
            <a:r>
              <a:rPr lang="tr-TR" dirty="0" smtClean="0">
                <a:solidFill>
                  <a:schemeClr val="bg1">
                    <a:lumMod val="50000"/>
                  </a:schemeClr>
                </a:solidFill>
              </a:rPr>
              <a:t> ERZURUM </a:t>
            </a:r>
          </a:p>
          <a:p>
            <a:pPr eaLnBrk="1" hangingPunct="1">
              <a:buFont typeface="Arial" pitchFamily="34" charset="0"/>
              <a:buChar char="•"/>
              <a:defRPr/>
            </a:pPr>
            <a:r>
              <a:rPr lang="tr-TR" dirty="0" err="1" smtClean="0">
                <a:solidFill>
                  <a:schemeClr val="bg1">
                    <a:lumMod val="50000"/>
                  </a:schemeClr>
                </a:solidFill>
              </a:rPr>
              <a:t>Provide</a:t>
            </a:r>
            <a:r>
              <a:rPr lang="tr-TR" dirty="0" smtClean="0">
                <a:solidFill>
                  <a:schemeClr val="bg1">
                    <a:lumMod val="50000"/>
                  </a:schemeClr>
                </a:solidFill>
              </a:rPr>
              <a:t> </a:t>
            </a:r>
            <a:r>
              <a:rPr lang="tr-TR" dirty="0" err="1" smtClean="0">
                <a:solidFill>
                  <a:schemeClr val="bg1">
                    <a:lumMod val="50000"/>
                  </a:schemeClr>
                </a:solidFill>
              </a:rPr>
              <a:t>the</a:t>
            </a:r>
            <a:r>
              <a:rPr lang="tr-TR" dirty="0" smtClean="0">
                <a:solidFill>
                  <a:schemeClr val="bg1">
                    <a:lumMod val="50000"/>
                  </a:schemeClr>
                </a:solidFill>
              </a:rPr>
              <a:t> </a:t>
            </a:r>
            <a:r>
              <a:rPr lang="tr-TR" dirty="0" err="1" smtClean="0">
                <a:solidFill>
                  <a:schemeClr val="bg1">
                    <a:lumMod val="50000"/>
                  </a:schemeClr>
                </a:solidFill>
              </a:rPr>
              <a:t>opportunity</a:t>
            </a:r>
            <a:r>
              <a:rPr lang="tr-TR" dirty="0" smtClean="0">
                <a:solidFill>
                  <a:schemeClr val="bg1">
                    <a:lumMod val="50000"/>
                  </a:schemeClr>
                </a:solidFill>
              </a:rPr>
              <a:t> </a:t>
            </a:r>
            <a:r>
              <a:rPr lang="tr-TR" dirty="0" err="1" smtClean="0">
                <a:solidFill>
                  <a:schemeClr val="bg1">
                    <a:lumMod val="50000"/>
                  </a:schemeClr>
                </a:solidFill>
              </a:rPr>
              <a:t>to</a:t>
            </a:r>
            <a:r>
              <a:rPr lang="tr-TR" dirty="0" smtClean="0">
                <a:solidFill>
                  <a:schemeClr val="bg1">
                    <a:lumMod val="50000"/>
                  </a:schemeClr>
                </a:solidFill>
              </a:rPr>
              <a:t> </a:t>
            </a:r>
            <a:r>
              <a:rPr lang="tr-TR" dirty="0" err="1" smtClean="0">
                <a:solidFill>
                  <a:schemeClr val="bg1">
                    <a:lumMod val="50000"/>
                  </a:schemeClr>
                </a:solidFill>
              </a:rPr>
              <a:t>show</a:t>
            </a:r>
            <a:r>
              <a:rPr lang="tr-TR" dirty="0" smtClean="0">
                <a:solidFill>
                  <a:schemeClr val="bg1">
                    <a:lumMod val="50000"/>
                  </a:schemeClr>
                </a:solidFill>
              </a:rPr>
              <a:t> </a:t>
            </a:r>
            <a:r>
              <a:rPr lang="tr-TR" dirty="0" err="1" smtClean="0">
                <a:solidFill>
                  <a:schemeClr val="bg1">
                    <a:lumMod val="50000"/>
                  </a:schemeClr>
                </a:solidFill>
              </a:rPr>
              <a:t>the</a:t>
            </a:r>
            <a:r>
              <a:rPr lang="tr-TR" dirty="0" smtClean="0">
                <a:solidFill>
                  <a:schemeClr val="bg1">
                    <a:lumMod val="50000"/>
                  </a:schemeClr>
                </a:solidFill>
              </a:rPr>
              <a:t> </a:t>
            </a:r>
            <a:r>
              <a:rPr lang="tr-TR" dirty="0" err="1" smtClean="0">
                <a:solidFill>
                  <a:schemeClr val="bg1">
                    <a:lumMod val="50000"/>
                  </a:schemeClr>
                </a:solidFill>
              </a:rPr>
              <a:t>region’s</a:t>
            </a:r>
            <a:r>
              <a:rPr lang="tr-TR" dirty="0" smtClean="0">
                <a:solidFill>
                  <a:schemeClr val="bg1">
                    <a:lumMod val="50000"/>
                  </a:schemeClr>
                </a:solidFill>
              </a:rPr>
              <a:t> </a:t>
            </a:r>
            <a:r>
              <a:rPr lang="tr-TR" dirty="0" err="1" smtClean="0">
                <a:solidFill>
                  <a:schemeClr val="bg1">
                    <a:lumMod val="50000"/>
                  </a:schemeClr>
                </a:solidFill>
              </a:rPr>
              <a:t>products</a:t>
            </a:r>
            <a:r>
              <a:rPr lang="tr-TR" dirty="0" smtClean="0">
                <a:solidFill>
                  <a:schemeClr val="bg1">
                    <a:lumMod val="50000"/>
                  </a:schemeClr>
                </a:solidFill>
              </a:rPr>
              <a:t> </a:t>
            </a:r>
            <a:r>
              <a:rPr lang="tr-TR" dirty="0" err="1" smtClean="0">
                <a:solidFill>
                  <a:schemeClr val="bg1">
                    <a:lumMod val="50000"/>
                  </a:schemeClr>
                </a:solidFill>
              </a:rPr>
              <a:t>and</a:t>
            </a:r>
            <a:r>
              <a:rPr lang="tr-TR" dirty="0" smtClean="0">
                <a:solidFill>
                  <a:schemeClr val="bg1">
                    <a:lumMod val="50000"/>
                  </a:schemeClr>
                </a:solidFill>
              </a:rPr>
              <a:t> </a:t>
            </a:r>
            <a:r>
              <a:rPr lang="tr-TR" dirty="0" err="1" smtClean="0">
                <a:solidFill>
                  <a:schemeClr val="bg1">
                    <a:lumMod val="50000"/>
                  </a:schemeClr>
                </a:solidFill>
              </a:rPr>
              <a:t>services</a:t>
            </a:r>
            <a:r>
              <a:rPr lang="tr-TR" dirty="0" smtClean="0">
                <a:solidFill>
                  <a:schemeClr val="bg1">
                    <a:lumMod val="50000"/>
                  </a:schemeClr>
                </a:solidFill>
              </a:rPr>
              <a:t> </a:t>
            </a:r>
          </a:p>
          <a:p>
            <a:pPr eaLnBrk="1" hangingPunct="1">
              <a:buFont typeface="Arial" pitchFamily="34" charset="0"/>
              <a:buChar char="•"/>
              <a:defRPr/>
            </a:pPr>
            <a:r>
              <a:rPr lang="tr-TR" dirty="0" err="1" smtClean="0">
                <a:solidFill>
                  <a:schemeClr val="bg1">
                    <a:lumMod val="50000"/>
                  </a:schemeClr>
                </a:solidFill>
              </a:rPr>
              <a:t>Create</a:t>
            </a:r>
            <a:r>
              <a:rPr lang="tr-TR" dirty="0" smtClean="0">
                <a:solidFill>
                  <a:schemeClr val="bg1">
                    <a:lumMod val="50000"/>
                  </a:schemeClr>
                </a:solidFill>
              </a:rPr>
              <a:t> an </a:t>
            </a:r>
            <a:r>
              <a:rPr lang="tr-TR" dirty="0" err="1" smtClean="0">
                <a:solidFill>
                  <a:schemeClr val="bg1">
                    <a:lumMod val="50000"/>
                  </a:schemeClr>
                </a:solidFill>
              </a:rPr>
              <a:t>enduring</a:t>
            </a:r>
            <a:r>
              <a:rPr lang="tr-TR" dirty="0" smtClean="0">
                <a:solidFill>
                  <a:schemeClr val="bg1">
                    <a:lumMod val="50000"/>
                  </a:schemeClr>
                </a:solidFill>
              </a:rPr>
              <a:t> </a:t>
            </a:r>
            <a:r>
              <a:rPr lang="tr-TR" dirty="0" err="1" smtClean="0">
                <a:solidFill>
                  <a:schemeClr val="bg1">
                    <a:lumMod val="50000"/>
                  </a:schemeClr>
                </a:solidFill>
              </a:rPr>
              <a:t>lagacy</a:t>
            </a:r>
            <a:r>
              <a:rPr lang="tr-TR" dirty="0" smtClean="0">
                <a:solidFill>
                  <a:schemeClr val="bg1">
                    <a:lumMod val="50000"/>
                  </a:schemeClr>
                </a:solidFill>
              </a:rPr>
              <a:t> </a:t>
            </a:r>
            <a:r>
              <a:rPr lang="tr-TR" dirty="0" err="1" smtClean="0">
                <a:solidFill>
                  <a:schemeClr val="bg1">
                    <a:lumMod val="50000"/>
                  </a:schemeClr>
                </a:solidFill>
              </a:rPr>
              <a:t>through</a:t>
            </a:r>
            <a:r>
              <a:rPr lang="tr-TR" dirty="0" smtClean="0">
                <a:solidFill>
                  <a:schemeClr val="bg1">
                    <a:lumMod val="50000"/>
                  </a:schemeClr>
                </a:solidFill>
              </a:rPr>
              <a:t> </a:t>
            </a:r>
            <a:r>
              <a:rPr lang="tr-TR" dirty="0" err="1" smtClean="0">
                <a:solidFill>
                  <a:schemeClr val="bg1">
                    <a:lumMod val="50000"/>
                  </a:schemeClr>
                </a:solidFill>
              </a:rPr>
              <a:t>investments</a:t>
            </a:r>
            <a:endParaRPr lang="tr-TR" dirty="0" smtClean="0">
              <a:solidFill>
                <a:schemeClr val="bg1">
                  <a:lumMod val="50000"/>
                </a:schemeClr>
              </a:solidFill>
            </a:endParaRPr>
          </a:p>
          <a:p>
            <a:pPr eaLnBrk="1" hangingPunct="1">
              <a:buFont typeface="Arial" pitchFamily="34" charset="0"/>
              <a:buChar char="•"/>
              <a:defRPr/>
            </a:pPr>
            <a:r>
              <a:rPr lang="tr-TR" dirty="0" err="1" smtClean="0">
                <a:solidFill>
                  <a:schemeClr val="bg1">
                    <a:lumMod val="50000"/>
                  </a:schemeClr>
                </a:solidFill>
              </a:rPr>
              <a:t>Situmulate</a:t>
            </a:r>
            <a:r>
              <a:rPr lang="tr-TR" dirty="0" smtClean="0">
                <a:solidFill>
                  <a:schemeClr val="bg1">
                    <a:lumMod val="50000"/>
                  </a:schemeClr>
                </a:solidFill>
              </a:rPr>
              <a:t> </a:t>
            </a:r>
            <a:r>
              <a:rPr lang="tr-TR" dirty="0" err="1" smtClean="0">
                <a:solidFill>
                  <a:schemeClr val="bg1">
                    <a:lumMod val="50000"/>
                  </a:schemeClr>
                </a:solidFill>
              </a:rPr>
              <a:t>increased</a:t>
            </a:r>
            <a:r>
              <a:rPr lang="tr-TR" dirty="0" smtClean="0">
                <a:solidFill>
                  <a:schemeClr val="bg1">
                    <a:lumMod val="50000"/>
                  </a:schemeClr>
                </a:solidFill>
              </a:rPr>
              <a:t> </a:t>
            </a:r>
            <a:r>
              <a:rPr lang="tr-TR" dirty="0" err="1" smtClean="0">
                <a:solidFill>
                  <a:schemeClr val="bg1">
                    <a:lumMod val="50000"/>
                  </a:schemeClr>
                </a:solidFill>
              </a:rPr>
              <a:t>international</a:t>
            </a:r>
            <a:r>
              <a:rPr lang="tr-TR" dirty="0" smtClean="0">
                <a:solidFill>
                  <a:schemeClr val="bg1">
                    <a:lumMod val="50000"/>
                  </a:schemeClr>
                </a:solidFill>
              </a:rPr>
              <a:t> </a:t>
            </a:r>
            <a:r>
              <a:rPr lang="tr-TR" dirty="0" err="1" smtClean="0">
                <a:solidFill>
                  <a:schemeClr val="bg1">
                    <a:lumMod val="50000"/>
                  </a:schemeClr>
                </a:solidFill>
              </a:rPr>
              <a:t>interest</a:t>
            </a:r>
            <a:r>
              <a:rPr lang="tr-TR" dirty="0" smtClean="0">
                <a:solidFill>
                  <a:schemeClr val="bg1">
                    <a:lumMod val="50000"/>
                  </a:schemeClr>
                </a:solidFill>
              </a:rPr>
              <a:t> in ERZURUM as </a:t>
            </a:r>
            <a:r>
              <a:rPr lang="tr-TR" dirty="0" err="1" smtClean="0">
                <a:solidFill>
                  <a:schemeClr val="bg1">
                    <a:lumMod val="50000"/>
                  </a:schemeClr>
                </a:solidFill>
              </a:rPr>
              <a:t>adestination</a:t>
            </a:r>
            <a:r>
              <a:rPr lang="tr-TR" dirty="0" smtClean="0">
                <a:solidFill>
                  <a:schemeClr val="bg1">
                    <a:lumMod val="50000"/>
                  </a:schemeClr>
                </a:solidFill>
              </a:rPr>
              <a:t> </a:t>
            </a:r>
            <a:r>
              <a:rPr lang="tr-TR" dirty="0" err="1" smtClean="0">
                <a:solidFill>
                  <a:schemeClr val="bg1">
                    <a:lumMod val="50000"/>
                  </a:schemeClr>
                </a:solidFill>
              </a:rPr>
              <a:t>for</a:t>
            </a:r>
            <a:r>
              <a:rPr lang="tr-TR" dirty="0" smtClean="0">
                <a:solidFill>
                  <a:schemeClr val="bg1">
                    <a:lumMod val="50000"/>
                  </a:schemeClr>
                </a:solidFill>
              </a:rPr>
              <a:t> </a:t>
            </a:r>
            <a:r>
              <a:rPr lang="tr-TR" dirty="0" err="1" smtClean="0">
                <a:solidFill>
                  <a:schemeClr val="bg1">
                    <a:lumMod val="50000"/>
                  </a:schemeClr>
                </a:solidFill>
              </a:rPr>
              <a:t>tourist</a:t>
            </a:r>
            <a:r>
              <a:rPr lang="tr-TR" dirty="0" smtClean="0">
                <a:solidFill>
                  <a:schemeClr val="bg1">
                    <a:lumMod val="50000"/>
                  </a:schemeClr>
                </a:solidFill>
              </a:rPr>
              <a:t>. </a:t>
            </a:r>
          </a:p>
          <a:p>
            <a:pPr eaLnBrk="1" hangingPunct="1">
              <a:defRPr/>
            </a:pPr>
            <a:r>
              <a:rPr lang="tr-TR" dirty="0" smtClean="0">
                <a:solidFill>
                  <a:schemeClr val="bg1">
                    <a:lumMod val="50000"/>
                  </a:schemeClr>
                </a:solidFill>
              </a:rPr>
              <a:t> </a:t>
            </a:r>
            <a:endParaRPr lang="tr-TR" dirty="0">
              <a:solidFill>
                <a:schemeClr val="bg1">
                  <a:lumMod val="50000"/>
                </a:schemeClr>
              </a:solidFill>
            </a:endParaRPr>
          </a:p>
        </p:txBody>
      </p:sp>
      <p:sp>
        <p:nvSpPr>
          <p:cNvPr id="14340"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ctrTitle"/>
          </p:nvPr>
        </p:nvSpPr>
        <p:spPr>
          <a:xfrm>
            <a:off x="755650" y="1412875"/>
            <a:ext cx="7772400" cy="3671888"/>
          </a:xfrm>
        </p:spPr>
        <p:txBody>
          <a:bodyPr/>
          <a:lstStyle/>
          <a:p>
            <a:pPr eaLnBrk="1" hangingPunct="1"/>
            <a:r>
              <a:rPr lang="tr-TR" b="1" smtClean="0"/>
              <a:t>One of the most important economic impacts of the Games is the </a:t>
            </a:r>
            <a:r>
              <a:rPr lang="tr-TR" b="1" smtClean="0">
                <a:solidFill>
                  <a:srgbClr val="FF0000"/>
                </a:solidFill>
              </a:rPr>
              <a:t>INFRASTRUCTURE </a:t>
            </a:r>
            <a:r>
              <a:rPr lang="tr-TR" b="1" smtClean="0"/>
              <a:t>that is upgraded and constructed to host the games.</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dirty="0" smtClean="0">
                <a:solidFill>
                  <a:schemeClr val="bg1">
                    <a:lumMod val="50000"/>
                  </a:schemeClr>
                </a:solidFill>
              </a:rPr>
              <a:t> </a:t>
            </a:r>
            <a:r>
              <a:rPr lang="tr-TR" dirty="0" err="1" smtClean="0">
                <a:solidFill>
                  <a:schemeClr val="bg1">
                    <a:lumMod val="50000"/>
                  </a:schemeClr>
                </a:solidFill>
              </a:rPr>
              <a:t>The</a:t>
            </a:r>
            <a:r>
              <a:rPr lang="tr-TR" dirty="0" smtClean="0">
                <a:solidFill>
                  <a:schemeClr val="bg1">
                    <a:lumMod val="50000"/>
                  </a:schemeClr>
                </a:solidFill>
              </a:rPr>
              <a:t> </a:t>
            </a:r>
            <a:r>
              <a:rPr lang="tr-TR" dirty="0" err="1" smtClean="0">
                <a:solidFill>
                  <a:schemeClr val="bg1">
                    <a:lumMod val="50000"/>
                  </a:schemeClr>
                </a:solidFill>
              </a:rPr>
              <a:t>most</a:t>
            </a:r>
            <a:r>
              <a:rPr lang="tr-TR" dirty="0" smtClean="0">
                <a:solidFill>
                  <a:schemeClr val="bg1">
                    <a:lumMod val="50000"/>
                  </a:schemeClr>
                </a:solidFill>
              </a:rPr>
              <a:t> </a:t>
            </a:r>
            <a:r>
              <a:rPr lang="tr-TR" dirty="0" err="1" smtClean="0">
                <a:solidFill>
                  <a:schemeClr val="bg1">
                    <a:lumMod val="50000"/>
                  </a:schemeClr>
                </a:solidFill>
              </a:rPr>
              <a:t>important</a:t>
            </a:r>
            <a:r>
              <a:rPr lang="tr-TR" dirty="0" smtClean="0">
                <a:solidFill>
                  <a:schemeClr val="bg1">
                    <a:lumMod val="50000"/>
                  </a:schemeClr>
                </a:solidFill>
              </a:rPr>
              <a:t> </a:t>
            </a:r>
            <a:r>
              <a:rPr lang="tr-TR" dirty="0" err="1" smtClean="0">
                <a:solidFill>
                  <a:schemeClr val="bg1">
                    <a:lumMod val="50000"/>
                  </a:schemeClr>
                </a:solidFill>
              </a:rPr>
              <a:t>and</a:t>
            </a:r>
            <a:r>
              <a:rPr lang="tr-TR" dirty="0" smtClean="0">
                <a:solidFill>
                  <a:schemeClr val="bg1">
                    <a:lumMod val="50000"/>
                  </a:schemeClr>
                </a:solidFill>
              </a:rPr>
              <a:t> </a:t>
            </a:r>
            <a:r>
              <a:rPr lang="tr-TR" dirty="0" err="1" smtClean="0">
                <a:solidFill>
                  <a:schemeClr val="bg1">
                    <a:lumMod val="50000"/>
                  </a:schemeClr>
                </a:solidFill>
              </a:rPr>
              <a:t>difficult</a:t>
            </a:r>
            <a:r>
              <a:rPr lang="tr-TR" dirty="0" smtClean="0">
                <a:solidFill>
                  <a:schemeClr val="bg1">
                    <a:lumMod val="50000"/>
                  </a:schemeClr>
                </a:solidFill>
              </a:rPr>
              <a:t> </a:t>
            </a:r>
            <a:r>
              <a:rPr lang="tr-TR" dirty="0" err="1" smtClean="0">
                <a:solidFill>
                  <a:schemeClr val="bg1">
                    <a:lumMod val="50000"/>
                  </a:schemeClr>
                </a:solidFill>
              </a:rPr>
              <a:t>one</a:t>
            </a:r>
            <a:r>
              <a:rPr lang="tr-TR" dirty="0" smtClean="0">
                <a:solidFill>
                  <a:schemeClr val="bg1">
                    <a:lumMod val="50000"/>
                  </a:schemeClr>
                </a:solidFill>
              </a:rPr>
              <a:t> is </a:t>
            </a:r>
            <a:r>
              <a:rPr lang="tr-TR" dirty="0" err="1" smtClean="0">
                <a:solidFill>
                  <a:srgbClr val="FF0000"/>
                </a:solidFill>
              </a:rPr>
              <a:t>construction</a:t>
            </a:r>
            <a:r>
              <a:rPr lang="tr-TR" dirty="0" smtClean="0">
                <a:solidFill>
                  <a:srgbClr val="FF0000"/>
                </a:solidFill>
              </a:rPr>
              <a:t> of </a:t>
            </a:r>
            <a:r>
              <a:rPr lang="tr-TR" dirty="0" err="1" smtClean="0">
                <a:solidFill>
                  <a:srgbClr val="FF0000"/>
                </a:solidFill>
              </a:rPr>
              <a:t>new</a:t>
            </a:r>
            <a:r>
              <a:rPr lang="tr-TR" dirty="0" smtClean="0">
                <a:solidFill>
                  <a:srgbClr val="FF0000"/>
                </a:solidFill>
              </a:rPr>
              <a:t> </a:t>
            </a:r>
            <a:r>
              <a:rPr lang="tr-TR" dirty="0" err="1" smtClean="0">
                <a:solidFill>
                  <a:srgbClr val="FF0000"/>
                </a:solidFill>
              </a:rPr>
              <a:t>venues</a:t>
            </a:r>
            <a:r>
              <a:rPr lang="tr-TR" dirty="0" smtClean="0">
                <a:solidFill>
                  <a:srgbClr val="FF0000"/>
                </a:solidFill>
              </a:rPr>
              <a:t> </a:t>
            </a:r>
            <a:r>
              <a:rPr lang="tr-TR" dirty="0" err="1" smtClean="0">
                <a:solidFill>
                  <a:srgbClr val="FF0000"/>
                </a:solidFill>
              </a:rPr>
              <a:t>and</a:t>
            </a:r>
            <a:r>
              <a:rPr lang="tr-TR" dirty="0" smtClean="0">
                <a:solidFill>
                  <a:srgbClr val="FF0000"/>
                </a:solidFill>
              </a:rPr>
              <a:t> </a:t>
            </a:r>
            <a:r>
              <a:rPr lang="tr-TR" dirty="0" err="1" smtClean="0">
                <a:solidFill>
                  <a:srgbClr val="FF0000"/>
                </a:solidFill>
              </a:rPr>
              <a:t>renovations</a:t>
            </a:r>
            <a:r>
              <a:rPr lang="tr-TR" dirty="0" smtClean="0">
                <a:solidFill>
                  <a:srgbClr val="FF0000"/>
                </a:solidFill>
              </a:rPr>
              <a:t> of </a:t>
            </a:r>
            <a:r>
              <a:rPr lang="tr-TR" dirty="0" err="1" smtClean="0">
                <a:solidFill>
                  <a:srgbClr val="FF0000"/>
                </a:solidFill>
              </a:rPr>
              <a:t>preexisting</a:t>
            </a:r>
            <a:r>
              <a:rPr lang="tr-TR" dirty="0" smtClean="0">
                <a:solidFill>
                  <a:srgbClr val="FF0000"/>
                </a:solidFill>
              </a:rPr>
              <a:t> </a:t>
            </a:r>
            <a:r>
              <a:rPr lang="tr-TR" dirty="0" err="1" smtClean="0">
                <a:solidFill>
                  <a:srgbClr val="FF0000"/>
                </a:solidFill>
              </a:rPr>
              <a:t>ones</a:t>
            </a:r>
            <a:r>
              <a:rPr lang="tr-TR" dirty="0" smtClean="0">
                <a:solidFill>
                  <a:srgbClr val="FF0000"/>
                </a:solidFill>
              </a:rPr>
              <a:t>.</a:t>
            </a:r>
            <a:endParaRPr lang="tr-TR" dirty="0">
              <a:solidFill>
                <a:srgbClr val="FF0000"/>
              </a:solidFill>
            </a:endParaRPr>
          </a:p>
        </p:txBody>
      </p:sp>
      <p:sp>
        <p:nvSpPr>
          <p:cNvPr id="1638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ctrTitle"/>
          </p:nvPr>
        </p:nvSpPr>
        <p:spPr>
          <a:xfrm>
            <a:off x="755650" y="1412875"/>
            <a:ext cx="7772400" cy="3671888"/>
          </a:xfrm>
        </p:spPr>
        <p:txBody>
          <a:bodyPr/>
          <a:lstStyle/>
          <a:p>
            <a:pPr eaLnBrk="1" hangingPunct="1"/>
            <a:r>
              <a:rPr lang="tr-TR" b="1" smtClean="0"/>
              <a:t>There are a lot of new venues and facilities built or renovated specifically for the UNIVERSIADE 2011.</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dirty="0" err="1" smtClean="0">
                <a:solidFill>
                  <a:schemeClr val="bg1">
                    <a:lumMod val="50000"/>
                  </a:schemeClr>
                </a:solidFill>
              </a:rPr>
              <a:t>The</a:t>
            </a:r>
            <a:r>
              <a:rPr lang="tr-TR" dirty="0" smtClean="0">
                <a:solidFill>
                  <a:schemeClr val="bg1">
                    <a:lumMod val="50000"/>
                  </a:schemeClr>
                </a:solidFill>
              </a:rPr>
              <a:t> </a:t>
            </a:r>
            <a:r>
              <a:rPr lang="tr-TR" dirty="0" err="1" smtClean="0">
                <a:solidFill>
                  <a:schemeClr val="bg1">
                    <a:lumMod val="50000"/>
                  </a:schemeClr>
                </a:solidFill>
              </a:rPr>
              <a:t>overall</a:t>
            </a:r>
            <a:r>
              <a:rPr lang="tr-TR" dirty="0" smtClean="0">
                <a:solidFill>
                  <a:schemeClr val="bg1">
                    <a:lumMod val="50000"/>
                  </a:schemeClr>
                </a:solidFill>
              </a:rPr>
              <a:t> </a:t>
            </a:r>
            <a:r>
              <a:rPr lang="tr-TR" dirty="0" err="1" smtClean="0">
                <a:solidFill>
                  <a:schemeClr val="bg1">
                    <a:lumMod val="50000"/>
                  </a:schemeClr>
                </a:solidFill>
              </a:rPr>
              <a:t>cost</a:t>
            </a:r>
            <a:r>
              <a:rPr lang="tr-TR" dirty="0" smtClean="0">
                <a:solidFill>
                  <a:schemeClr val="bg1">
                    <a:lumMod val="50000"/>
                  </a:schemeClr>
                </a:solidFill>
              </a:rPr>
              <a:t> of </a:t>
            </a:r>
            <a:r>
              <a:rPr lang="tr-TR" dirty="0" err="1" smtClean="0">
                <a:solidFill>
                  <a:schemeClr val="bg1">
                    <a:lumMod val="50000"/>
                  </a:schemeClr>
                </a:solidFill>
              </a:rPr>
              <a:t>these</a:t>
            </a:r>
            <a:r>
              <a:rPr lang="tr-TR" dirty="0" smtClean="0">
                <a:solidFill>
                  <a:schemeClr val="bg1">
                    <a:lumMod val="50000"/>
                  </a:schemeClr>
                </a:solidFill>
              </a:rPr>
              <a:t> </a:t>
            </a:r>
            <a:r>
              <a:rPr lang="tr-TR" dirty="0" err="1" smtClean="0">
                <a:solidFill>
                  <a:schemeClr val="bg1">
                    <a:lumMod val="50000"/>
                  </a:schemeClr>
                </a:solidFill>
              </a:rPr>
              <a:t>facilities</a:t>
            </a:r>
            <a:r>
              <a:rPr lang="tr-TR" dirty="0" smtClean="0">
                <a:solidFill>
                  <a:schemeClr val="bg1">
                    <a:lumMod val="50000"/>
                  </a:schemeClr>
                </a:solidFill>
              </a:rPr>
              <a:t> is </a:t>
            </a:r>
            <a:r>
              <a:rPr lang="tr-TR" dirty="0" err="1" smtClean="0">
                <a:solidFill>
                  <a:schemeClr val="bg1">
                    <a:lumMod val="50000"/>
                  </a:schemeClr>
                </a:solidFill>
              </a:rPr>
              <a:t>approximetelly</a:t>
            </a:r>
            <a:r>
              <a:rPr lang="tr-TR" dirty="0" smtClean="0">
                <a:solidFill>
                  <a:schemeClr val="bg1">
                    <a:lumMod val="50000"/>
                  </a:schemeClr>
                </a:solidFill>
              </a:rPr>
              <a:t> </a:t>
            </a:r>
            <a:r>
              <a:rPr lang="tr-TR" dirty="0" smtClean="0">
                <a:solidFill>
                  <a:schemeClr val="bg1">
                    <a:lumMod val="50000"/>
                  </a:schemeClr>
                </a:solidFill>
              </a:rPr>
              <a:t>6</a:t>
            </a:r>
            <a:r>
              <a:rPr lang="tr-TR" dirty="0" smtClean="0">
                <a:solidFill>
                  <a:schemeClr val="bg1">
                    <a:lumMod val="50000"/>
                  </a:schemeClr>
                </a:solidFill>
              </a:rPr>
              <a:t>00 </a:t>
            </a:r>
            <a:r>
              <a:rPr lang="tr-TR" dirty="0" err="1" smtClean="0">
                <a:solidFill>
                  <a:schemeClr val="bg1">
                    <a:lumMod val="50000"/>
                  </a:schemeClr>
                </a:solidFill>
              </a:rPr>
              <a:t>M</a:t>
            </a:r>
            <a:r>
              <a:rPr lang="tr-TR" dirty="0" err="1" smtClean="0">
                <a:solidFill>
                  <a:schemeClr val="bg1">
                    <a:lumMod val="50000"/>
                  </a:schemeClr>
                </a:solidFill>
              </a:rPr>
              <a:t>illion</a:t>
            </a:r>
            <a:r>
              <a:rPr lang="tr-TR" dirty="0" smtClean="0">
                <a:solidFill>
                  <a:schemeClr val="bg1">
                    <a:lumMod val="50000"/>
                  </a:schemeClr>
                </a:solidFill>
              </a:rPr>
              <a:t> </a:t>
            </a:r>
            <a:r>
              <a:rPr lang="tr-TR" dirty="0" smtClean="0">
                <a:solidFill>
                  <a:schemeClr val="bg1">
                    <a:lumMod val="50000"/>
                  </a:schemeClr>
                </a:solidFill>
              </a:rPr>
              <a:t>TL. </a:t>
            </a:r>
            <a:endParaRPr lang="tr-TR" dirty="0">
              <a:solidFill>
                <a:srgbClr val="FF0000"/>
              </a:solidFill>
            </a:endParaRPr>
          </a:p>
        </p:txBody>
      </p:sp>
      <p:sp>
        <p:nvSpPr>
          <p:cNvPr id="17412"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ctrTitle"/>
          </p:nvPr>
        </p:nvSpPr>
        <p:spPr>
          <a:xfrm>
            <a:off x="755650" y="1412875"/>
            <a:ext cx="7772400" cy="3671888"/>
          </a:xfrm>
        </p:spPr>
        <p:txBody>
          <a:bodyPr/>
          <a:lstStyle/>
          <a:p>
            <a:pPr eaLnBrk="1" hangingPunct="1"/>
            <a:r>
              <a:rPr lang="tr-TR" b="1" smtClean="0"/>
              <a:t>Apart from this public expenditure, the private sector has also made considerable amount of expenditure, particularly on service sector, such as hotels and resaturants.</a:t>
            </a:r>
          </a:p>
        </p:txBody>
      </p:sp>
      <p:sp>
        <p:nvSpPr>
          <p:cNvPr id="18435" name="2 Alt Başlık"/>
          <p:cNvSpPr>
            <a:spLocks noGrp="1"/>
          </p:cNvSpPr>
          <p:nvPr>
            <p:ph type="subTitle" idx="1"/>
          </p:nvPr>
        </p:nvSpPr>
        <p:spPr>
          <a:xfrm>
            <a:off x="0" y="5157788"/>
            <a:ext cx="9144000" cy="1295400"/>
          </a:xfrm>
        </p:spPr>
        <p:txBody>
          <a:bodyPr/>
          <a:lstStyle/>
          <a:p>
            <a:pPr eaLnBrk="1" hangingPunct="1"/>
            <a:endParaRPr lang="tr-TR" smtClean="0">
              <a:solidFill>
                <a:srgbClr val="FF0000"/>
              </a:solidFill>
            </a:endParaRPr>
          </a:p>
        </p:txBody>
      </p:sp>
      <p:sp>
        <p:nvSpPr>
          <p:cNvPr id="18436"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ctrTitle"/>
          </p:nvPr>
        </p:nvSpPr>
        <p:spPr>
          <a:xfrm>
            <a:off x="755650" y="1412875"/>
            <a:ext cx="7772400" cy="3671888"/>
          </a:xfrm>
        </p:spPr>
        <p:txBody>
          <a:bodyPr/>
          <a:lstStyle/>
          <a:p>
            <a:pPr eaLnBrk="1" hangingPunct="1"/>
            <a:r>
              <a:rPr lang="tr-TR" b="1" smtClean="0"/>
              <a:t>As a result, thousands of jobs are being created to meet the demand for the labor.</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labor</a:t>
            </a:r>
            <a:r>
              <a:rPr lang="tr-TR" sz="2800" dirty="0" smtClean="0">
                <a:solidFill>
                  <a:schemeClr val="bg1">
                    <a:lumMod val="50000"/>
                  </a:schemeClr>
                </a:solidFill>
              </a:rPr>
              <a:t> is not </a:t>
            </a:r>
            <a:r>
              <a:rPr lang="tr-TR" sz="2800" dirty="0" err="1" smtClean="0">
                <a:solidFill>
                  <a:schemeClr val="bg1">
                    <a:lumMod val="50000"/>
                  </a:schemeClr>
                </a:solidFill>
              </a:rPr>
              <a:t>only</a:t>
            </a:r>
            <a:r>
              <a:rPr lang="tr-TR" sz="2800" dirty="0" smtClean="0">
                <a:solidFill>
                  <a:schemeClr val="bg1">
                    <a:lumMod val="50000"/>
                  </a:schemeClr>
                </a:solidFill>
              </a:rPr>
              <a:t> </a:t>
            </a:r>
            <a:r>
              <a:rPr lang="tr-TR" sz="2800" dirty="0" err="1" smtClean="0">
                <a:solidFill>
                  <a:schemeClr val="bg1">
                    <a:lumMod val="50000"/>
                  </a:schemeClr>
                </a:solidFill>
              </a:rPr>
              <a:t>needed</a:t>
            </a:r>
            <a:r>
              <a:rPr lang="tr-TR" sz="2800" dirty="0" smtClean="0">
                <a:solidFill>
                  <a:schemeClr val="bg1">
                    <a:lumMod val="50000"/>
                  </a:schemeClr>
                </a:solidFill>
              </a:rPr>
              <a:t> </a:t>
            </a:r>
            <a:r>
              <a:rPr lang="tr-TR" sz="2800" dirty="0" err="1" smtClean="0">
                <a:solidFill>
                  <a:schemeClr val="bg1">
                    <a:lumMod val="50000"/>
                  </a:schemeClr>
                </a:solidFill>
              </a:rPr>
              <a:t>for</a:t>
            </a:r>
            <a:r>
              <a:rPr lang="tr-TR" sz="2800" dirty="0" smtClean="0">
                <a:solidFill>
                  <a:schemeClr val="bg1">
                    <a:lumMod val="50000"/>
                  </a:schemeClr>
                </a:solidFill>
              </a:rPr>
              <a:t> </a:t>
            </a: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construction</a:t>
            </a:r>
            <a:r>
              <a:rPr lang="tr-TR" sz="2800" dirty="0" smtClean="0">
                <a:solidFill>
                  <a:schemeClr val="bg1">
                    <a:lumMod val="50000"/>
                  </a:schemeClr>
                </a:solidFill>
              </a:rPr>
              <a:t> of </a:t>
            </a:r>
            <a:r>
              <a:rPr lang="tr-TR" sz="2800" dirty="0" err="1" smtClean="0">
                <a:solidFill>
                  <a:schemeClr val="bg1">
                    <a:lumMod val="50000"/>
                  </a:schemeClr>
                </a:solidFill>
              </a:rPr>
              <a:t>facilities</a:t>
            </a:r>
            <a:r>
              <a:rPr lang="tr-TR" sz="2800" dirty="0" smtClean="0">
                <a:solidFill>
                  <a:schemeClr val="bg1">
                    <a:lumMod val="50000"/>
                  </a:schemeClr>
                </a:solidFill>
              </a:rPr>
              <a:t>, but </a:t>
            </a:r>
            <a:r>
              <a:rPr lang="tr-TR" sz="2800" dirty="0" err="1" smtClean="0">
                <a:solidFill>
                  <a:schemeClr val="bg1">
                    <a:lumMod val="50000"/>
                  </a:schemeClr>
                </a:solidFill>
              </a:rPr>
              <a:t>for</a:t>
            </a:r>
            <a:r>
              <a:rPr lang="tr-TR" sz="2800" dirty="0" smtClean="0">
                <a:solidFill>
                  <a:schemeClr val="bg1">
                    <a:lumMod val="50000"/>
                  </a:schemeClr>
                </a:solidFill>
              </a:rPr>
              <a:t> </a:t>
            </a:r>
            <a:r>
              <a:rPr lang="tr-TR" sz="2800" dirty="0" err="1" smtClean="0">
                <a:solidFill>
                  <a:schemeClr val="bg1">
                    <a:lumMod val="50000"/>
                  </a:schemeClr>
                </a:solidFill>
              </a:rPr>
              <a:t>avertising</a:t>
            </a:r>
            <a:r>
              <a:rPr lang="tr-TR" sz="2800" dirty="0" smtClean="0">
                <a:solidFill>
                  <a:schemeClr val="bg1">
                    <a:lumMod val="50000"/>
                  </a:schemeClr>
                </a:solidFill>
              </a:rPr>
              <a:t>, </a:t>
            </a:r>
            <a:r>
              <a:rPr lang="tr-TR" sz="2800" dirty="0" err="1" smtClean="0">
                <a:solidFill>
                  <a:schemeClr val="bg1">
                    <a:lumMod val="50000"/>
                  </a:schemeClr>
                </a:solidFill>
              </a:rPr>
              <a:t>financing</a:t>
            </a:r>
            <a:r>
              <a:rPr lang="tr-TR" sz="2800" dirty="0" smtClean="0">
                <a:solidFill>
                  <a:schemeClr val="bg1">
                    <a:lumMod val="50000"/>
                  </a:schemeClr>
                </a:solidFill>
              </a:rPr>
              <a:t> </a:t>
            </a:r>
            <a:r>
              <a:rPr lang="tr-TR" sz="2800" dirty="0" err="1" smtClean="0">
                <a:solidFill>
                  <a:schemeClr val="bg1">
                    <a:lumMod val="50000"/>
                  </a:schemeClr>
                </a:solidFill>
              </a:rPr>
              <a:t>and</a:t>
            </a:r>
            <a:r>
              <a:rPr lang="tr-TR" sz="2800" dirty="0" smtClean="0">
                <a:solidFill>
                  <a:schemeClr val="bg1">
                    <a:lumMod val="50000"/>
                  </a:schemeClr>
                </a:solidFill>
              </a:rPr>
              <a:t> </a:t>
            </a:r>
            <a:r>
              <a:rPr lang="tr-TR" sz="2800" dirty="0" err="1" smtClean="0">
                <a:solidFill>
                  <a:schemeClr val="bg1">
                    <a:lumMod val="50000"/>
                  </a:schemeClr>
                </a:solidFill>
              </a:rPr>
              <a:t>other</a:t>
            </a:r>
            <a:r>
              <a:rPr lang="tr-TR" sz="2800" dirty="0" smtClean="0">
                <a:solidFill>
                  <a:schemeClr val="bg1">
                    <a:lumMod val="50000"/>
                  </a:schemeClr>
                </a:solidFill>
              </a:rPr>
              <a:t> </a:t>
            </a:r>
            <a:r>
              <a:rPr lang="tr-TR" sz="2800" dirty="0" err="1" smtClean="0">
                <a:solidFill>
                  <a:schemeClr val="bg1">
                    <a:lumMod val="50000"/>
                  </a:schemeClr>
                </a:solidFill>
              </a:rPr>
              <a:t>services</a:t>
            </a:r>
            <a:r>
              <a:rPr lang="tr-TR" dirty="0" smtClean="0">
                <a:solidFill>
                  <a:srgbClr val="FF0000"/>
                </a:solidFill>
              </a:rPr>
              <a:t>.</a:t>
            </a:r>
            <a:endParaRPr lang="tr-TR" dirty="0">
              <a:solidFill>
                <a:srgbClr val="FF0000"/>
              </a:solidFill>
            </a:endParaRPr>
          </a:p>
        </p:txBody>
      </p:sp>
      <p:sp>
        <p:nvSpPr>
          <p:cNvPr id="19460"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ctrTitle"/>
          </p:nvPr>
        </p:nvSpPr>
        <p:spPr>
          <a:xfrm>
            <a:off x="755650" y="1412875"/>
            <a:ext cx="7772400" cy="3671888"/>
          </a:xfrm>
        </p:spPr>
        <p:txBody>
          <a:bodyPr/>
          <a:lstStyle/>
          <a:p>
            <a:pPr eaLnBrk="1" hangingPunct="1"/>
            <a:r>
              <a:rPr lang="tr-TR" b="1" smtClean="0"/>
              <a:t>The economic impact of hosting the 2011 UNIVERSIADE Games can also be examined interms of </a:t>
            </a:r>
            <a:r>
              <a:rPr lang="tr-TR" b="1" smtClean="0">
                <a:solidFill>
                  <a:srgbClr val="FF0000"/>
                </a:solidFill>
              </a:rPr>
              <a:t>TOURISM IMPACTS.</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sz="2800" dirty="0" err="1" smtClean="0">
                <a:solidFill>
                  <a:schemeClr val="bg1">
                    <a:lumMod val="50000"/>
                  </a:schemeClr>
                </a:solidFill>
              </a:rPr>
              <a:t>Visitor</a:t>
            </a:r>
            <a:r>
              <a:rPr lang="tr-TR" sz="2800" dirty="0" smtClean="0">
                <a:solidFill>
                  <a:schemeClr val="bg1">
                    <a:lumMod val="50000"/>
                  </a:schemeClr>
                </a:solidFill>
              </a:rPr>
              <a:t> </a:t>
            </a:r>
            <a:r>
              <a:rPr lang="tr-TR" sz="2800" dirty="0" err="1" smtClean="0">
                <a:solidFill>
                  <a:schemeClr val="bg1">
                    <a:lumMod val="50000"/>
                  </a:schemeClr>
                </a:solidFill>
              </a:rPr>
              <a:t>volumes</a:t>
            </a:r>
            <a:r>
              <a:rPr lang="tr-TR" sz="2800" dirty="0" smtClean="0">
                <a:solidFill>
                  <a:schemeClr val="bg1">
                    <a:lumMod val="50000"/>
                  </a:schemeClr>
                </a:solidFill>
              </a:rPr>
              <a:t> </a:t>
            </a:r>
            <a:r>
              <a:rPr lang="tr-TR" sz="2800" dirty="0" err="1" smtClean="0">
                <a:solidFill>
                  <a:schemeClr val="bg1">
                    <a:lumMod val="50000"/>
                  </a:schemeClr>
                </a:solidFill>
              </a:rPr>
              <a:t>to</a:t>
            </a:r>
            <a:r>
              <a:rPr lang="tr-TR" sz="2800" dirty="0" smtClean="0">
                <a:solidFill>
                  <a:schemeClr val="bg1">
                    <a:lumMod val="50000"/>
                  </a:schemeClr>
                </a:solidFill>
              </a:rPr>
              <a:t> </a:t>
            </a: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region</a:t>
            </a:r>
            <a:r>
              <a:rPr lang="tr-TR" sz="2800" dirty="0" smtClean="0">
                <a:solidFill>
                  <a:schemeClr val="bg1">
                    <a:lumMod val="50000"/>
                  </a:schemeClr>
                </a:solidFill>
              </a:rPr>
              <a:t> </a:t>
            </a:r>
            <a:r>
              <a:rPr lang="tr-TR" sz="2800" dirty="0" err="1" smtClean="0">
                <a:solidFill>
                  <a:schemeClr val="bg1">
                    <a:lumMod val="50000"/>
                  </a:schemeClr>
                </a:solidFill>
              </a:rPr>
              <a:t>hosting</a:t>
            </a:r>
            <a:r>
              <a:rPr lang="tr-TR" sz="2800" dirty="0" smtClean="0">
                <a:solidFill>
                  <a:schemeClr val="bg1">
                    <a:lumMod val="50000"/>
                  </a:schemeClr>
                </a:solidFill>
              </a:rPr>
              <a:t> </a:t>
            </a:r>
            <a:r>
              <a:rPr lang="tr-TR" sz="2800" dirty="0" err="1" smtClean="0">
                <a:solidFill>
                  <a:schemeClr val="bg1">
                    <a:lumMod val="50000"/>
                  </a:schemeClr>
                </a:solidFill>
              </a:rPr>
              <a:t>Olympic</a:t>
            </a:r>
            <a:r>
              <a:rPr lang="tr-TR" sz="2800" dirty="0" smtClean="0">
                <a:solidFill>
                  <a:schemeClr val="bg1">
                    <a:lumMod val="50000"/>
                  </a:schemeClr>
                </a:solidFill>
              </a:rPr>
              <a:t> </a:t>
            </a:r>
            <a:r>
              <a:rPr lang="tr-TR" sz="2800" dirty="0" err="1" smtClean="0">
                <a:solidFill>
                  <a:schemeClr val="bg1">
                    <a:lumMod val="50000"/>
                  </a:schemeClr>
                </a:solidFill>
              </a:rPr>
              <a:t>or</a:t>
            </a:r>
            <a:r>
              <a:rPr lang="tr-TR" sz="2800" dirty="0" smtClean="0">
                <a:solidFill>
                  <a:schemeClr val="bg1">
                    <a:lumMod val="50000"/>
                  </a:schemeClr>
                </a:solidFill>
              </a:rPr>
              <a:t> UNIVERSIADE </a:t>
            </a:r>
            <a:r>
              <a:rPr lang="tr-TR" sz="2800" dirty="0" err="1" smtClean="0">
                <a:solidFill>
                  <a:schemeClr val="bg1">
                    <a:lumMod val="50000"/>
                  </a:schemeClr>
                </a:solidFill>
              </a:rPr>
              <a:t>Games</a:t>
            </a:r>
            <a:r>
              <a:rPr lang="tr-TR" sz="2800" dirty="0" smtClean="0">
                <a:solidFill>
                  <a:schemeClr val="bg1">
                    <a:lumMod val="50000"/>
                  </a:schemeClr>
                </a:solidFill>
              </a:rPr>
              <a:t> </a:t>
            </a:r>
            <a:r>
              <a:rPr lang="tr-TR" sz="2800" dirty="0" err="1" smtClean="0">
                <a:solidFill>
                  <a:schemeClr val="bg1">
                    <a:lumMod val="50000"/>
                  </a:schemeClr>
                </a:solidFill>
              </a:rPr>
              <a:t>typically</a:t>
            </a:r>
            <a:r>
              <a:rPr lang="tr-TR" sz="2800" dirty="0" smtClean="0">
                <a:solidFill>
                  <a:schemeClr val="bg1">
                    <a:lumMod val="50000"/>
                  </a:schemeClr>
                </a:solidFill>
              </a:rPr>
              <a:t> </a:t>
            </a:r>
            <a:r>
              <a:rPr lang="tr-TR" sz="2800" dirty="0" err="1" smtClean="0">
                <a:solidFill>
                  <a:schemeClr val="bg1">
                    <a:lumMod val="50000"/>
                  </a:schemeClr>
                </a:solidFill>
              </a:rPr>
              <a:t>increase</a:t>
            </a:r>
            <a:r>
              <a:rPr lang="tr-TR" sz="2800" dirty="0" smtClean="0">
                <a:solidFill>
                  <a:schemeClr val="bg1">
                    <a:lumMod val="50000"/>
                  </a:schemeClr>
                </a:solidFill>
              </a:rPr>
              <a:t> </a:t>
            </a:r>
            <a:r>
              <a:rPr lang="tr-TR" sz="2800" dirty="0" err="1" smtClean="0">
                <a:solidFill>
                  <a:schemeClr val="bg1">
                    <a:lumMod val="50000"/>
                  </a:schemeClr>
                </a:solidFill>
              </a:rPr>
              <a:t>during</a:t>
            </a:r>
            <a:r>
              <a:rPr lang="tr-TR" sz="2800" dirty="0" smtClean="0">
                <a:solidFill>
                  <a:schemeClr val="bg1">
                    <a:lumMod val="50000"/>
                  </a:schemeClr>
                </a:solidFill>
              </a:rPr>
              <a:t> </a:t>
            </a: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two</a:t>
            </a:r>
            <a:r>
              <a:rPr lang="tr-TR" sz="2800" dirty="0" smtClean="0">
                <a:solidFill>
                  <a:schemeClr val="bg1">
                    <a:lumMod val="50000"/>
                  </a:schemeClr>
                </a:solidFill>
              </a:rPr>
              <a:t> </a:t>
            </a:r>
            <a:r>
              <a:rPr lang="tr-TR" sz="2800" dirty="0" err="1" smtClean="0">
                <a:solidFill>
                  <a:schemeClr val="bg1">
                    <a:lumMod val="50000"/>
                  </a:schemeClr>
                </a:solidFill>
              </a:rPr>
              <a:t>years</a:t>
            </a:r>
            <a:r>
              <a:rPr lang="tr-TR" sz="2800" dirty="0" smtClean="0">
                <a:solidFill>
                  <a:schemeClr val="bg1">
                    <a:lumMod val="50000"/>
                  </a:schemeClr>
                </a:solidFill>
              </a:rPr>
              <a:t> </a:t>
            </a:r>
            <a:r>
              <a:rPr lang="tr-TR" sz="2800" dirty="0" err="1" smtClean="0">
                <a:solidFill>
                  <a:schemeClr val="bg1">
                    <a:lumMod val="50000"/>
                  </a:schemeClr>
                </a:solidFill>
              </a:rPr>
              <a:t>prior</a:t>
            </a:r>
            <a:r>
              <a:rPr lang="tr-TR" sz="2800" dirty="0" smtClean="0">
                <a:solidFill>
                  <a:schemeClr val="bg1">
                    <a:lumMod val="50000"/>
                  </a:schemeClr>
                </a:solidFill>
              </a:rPr>
              <a:t> </a:t>
            </a:r>
            <a:r>
              <a:rPr lang="tr-TR" sz="2800" dirty="0" err="1" smtClean="0">
                <a:solidFill>
                  <a:schemeClr val="bg1">
                    <a:lumMod val="50000"/>
                  </a:schemeClr>
                </a:solidFill>
              </a:rPr>
              <a:t>to</a:t>
            </a:r>
            <a:r>
              <a:rPr lang="tr-TR" sz="2800" dirty="0" smtClean="0">
                <a:solidFill>
                  <a:schemeClr val="bg1">
                    <a:lumMod val="50000"/>
                  </a:schemeClr>
                </a:solidFill>
              </a:rPr>
              <a:t>, </a:t>
            </a:r>
            <a:r>
              <a:rPr lang="tr-TR" sz="2800" dirty="0" err="1" smtClean="0">
                <a:solidFill>
                  <a:schemeClr val="bg1">
                    <a:lumMod val="50000"/>
                  </a:schemeClr>
                </a:solidFill>
              </a:rPr>
              <a:t>and</a:t>
            </a:r>
            <a:r>
              <a:rPr lang="tr-TR" sz="2800" dirty="0" smtClean="0">
                <a:solidFill>
                  <a:schemeClr val="bg1">
                    <a:lumMod val="50000"/>
                  </a:schemeClr>
                </a:solidFill>
              </a:rPr>
              <a:t> </a:t>
            </a:r>
            <a:r>
              <a:rPr lang="tr-TR" sz="2800" dirty="0" err="1" smtClean="0">
                <a:solidFill>
                  <a:schemeClr val="bg1">
                    <a:lumMod val="50000"/>
                  </a:schemeClr>
                </a:solidFill>
              </a:rPr>
              <a:t>five</a:t>
            </a:r>
            <a:r>
              <a:rPr lang="tr-TR" sz="2800" dirty="0" smtClean="0">
                <a:solidFill>
                  <a:schemeClr val="bg1">
                    <a:lumMod val="50000"/>
                  </a:schemeClr>
                </a:solidFill>
              </a:rPr>
              <a:t> </a:t>
            </a:r>
            <a:r>
              <a:rPr lang="tr-TR" sz="2800" dirty="0" err="1" smtClean="0">
                <a:solidFill>
                  <a:schemeClr val="bg1">
                    <a:lumMod val="50000"/>
                  </a:schemeClr>
                </a:solidFill>
              </a:rPr>
              <a:t>years</a:t>
            </a:r>
            <a:r>
              <a:rPr lang="tr-TR" sz="2800" dirty="0" smtClean="0">
                <a:solidFill>
                  <a:schemeClr val="bg1">
                    <a:lumMod val="50000"/>
                  </a:schemeClr>
                </a:solidFill>
              </a:rPr>
              <a:t> </a:t>
            </a:r>
            <a:r>
              <a:rPr lang="tr-TR" sz="2800" dirty="0" err="1" smtClean="0">
                <a:solidFill>
                  <a:schemeClr val="bg1">
                    <a:lumMod val="50000"/>
                  </a:schemeClr>
                </a:solidFill>
              </a:rPr>
              <a:t>after</a:t>
            </a:r>
            <a:r>
              <a:rPr lang="tr-TR" sz="2800" dirty="0" smtClean="0">
                <a:solidFill>
                  <a:schemeClr val="bg1">
                    <a:lumMod val="50000"/>
                  </a:schemeClr>
                </a:solidFill>
              </a:rPr>
              <a:t> </a:t>
            </a: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Games</a:t>
            </a:r>
            <a:r>
              <a:rPr lang="tr-TR" sz="2800" dirty="0" smtClean="0">
                <a:solidFill>
                  <a:schemeClr val="bg1">
                    <a:lumMod val="50000"/>
                  </a:schemeClr>
                </a:solidFill>
              </a:rPr>
              <a:t>.</a:t>
            </a:r>
            <a:endParaRPr lang="tr-TR" sz="2800" dirty="0">
              <a:solidFill>
                <a:schemeClr val="bg1">
                  <a:lumMod val="50000"/>
                </a:schemeClr>
              </a:solidFill>
            </a:endParaRPr>
          </a:p>
        </p:txBody>
      </p:sp>
      <p:sp>
        <p:nvSpPr>
          <p:cNvPr id="20484"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ctrTitle"/>
          </p:nvPr>
        </p:nvSpPr>
        <p:spPr>
          <a:xfrm>
            <a:off x="755650" y="1412875"/>
            <a:ext cx="7772400" cy="3671888"/>
          </a:xfrm>
        </p:spPr>
        <p:txBody>
          <a:bodyPr/>
          <a:lstStyle/>
          <a:p>
            <a:pPr eaLnBrk="1" hangingPunct="1"/>
            <a:r>
              <a:rPr lang="tr-TR" b="1" smtClean="0"/>
              <a:t>The economic impact of hosting the 2011 UNIVERSIADE Games can also be examined in terms of the</a:t>
            </a:r>
            <a:r>
              <a:rPr lang="tr-TR" b="1" smtClean="0">
                <a:solidFill>
                  <a:srgbClr val="FF0000"/>
                </a:solidFill>
              </a:rPr>
              <a:t>                         INFRASTRUCTURE LEGACY.</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sz="2800" dirty="0" err="1" smtClean="0">
                <a:solidFill>
                  <a:schemeClr val="bg1">
                    <a:lumMod val="50000"/>
                  </a:schemeClr>
                </a:solidFill>
              </a:rPr>
              <a:t>Most</a:t>
            </a:r>
            <a:r>
              <a:rPr lang="tr-TR" sz="2800" dirty="0" smtClean="0">
                <a:solidFill>
                  <a:schemeClr val="bg1">
                    <a:lumMod val="50000"/>
                  </a:schemeClr>
                </a:solidFill>
              </a:rPr>
              <a:t> </a:t>
            </a:r>
            <a:r>
              <a:rPr lang="tr-TR" sz="2800" dirty="0" err="1" smtClean="0">
                <a:solidFill>
                  <a:schemeClr val="bg1">
                    <a:lumMod val="50000"/>
                  </a:schemeClr>
                </a:solidFill>
              </a:rPr>
              <a:t>new</a:t>
            </a:r>
            <a:r>
              <a:rPr lang="tr-TR" sz="2800" dirty="0" smtClean="0">
                <a:solidFill>
                  <a:schemeClr val="bg1">
                    <a:lumMod val="50000"/>
                  </a:schemeClr>
                </a:solidFill>
              </a:rPr>
              <a:t> </a:t>
            </a:r>
            <a:r>
              <a:rPr lang="tr-TR" sz="2800" dirty="0" err="1" smtClean="0">
                <a:solidFill>
                  <a:schemeClr val="bg1">
                    <a:lumMod val="50000"/>
                  </a:schemeClr>
                </a:solidFill>
              </a:rPr>
              <a:t>facilities</a:t>
            </a:r>
            <a:r>
              <a:rPr lang="tr-TR" sz="2800" dirty="0" smtClean="0">
                <a:solidFill>
                  <a:schemeClr val="bg1">
                    <a:lumMod val="50000"/>
                  </a:schemeClr>
                </a:solidFill>
              </a:rPr>
              <a:t>, </a:t>
            </a:r>
            <a:r>
              <a:rPr lang="tr-TR" sz="2800" dirty="0" err="1" smtClean="0">
                <a:solidFill>
                  <a:schemeClr val="bg1">
                    <a:lumMod val="50000"/>
                  </a:schemeClr>
                </a:solidFill>
              </a:rPr>
              <a:t>including</a:t>
            </a:r>
            <a:r>
              <a:rPr lang="tr-TR" sz="2800" dirty="0" smtClean="0">
                <a:solidFill>
                  <a:schemeClr val="bg1">
                    <a:lumMod val="50000"/>
                  </a:schemeClr>
                </a:solidFill>
              </a:rPr>
              <a:t> </a:t>
            </a:r>
            <a:r>
              <a:rPr lang="tr-TR" sz="2800" dirty="0" err="1" smtClean="0">
                <a:solidFill>
                  <a:schemeClr val="bg1">
                    <a:lumMod val="50000"/>
                  </a:schemeClr>
                </a:solidFill>
              </a:rPr>
              <a:t>sport</a:t>
            </a:r>
            <a:r>
              <a:rPr lang="tr-TR" sz="2800" dirty="0" smtClean="0">
                <a:solidFill>
                  <a:schemeClr val="bg1">
                    <a:lumMod val="50000"/>
                  </a:schemeClr>
                </a:solidFill>
              </a:rPr>
              <a:t> </a:t>
            </a:r>
            <a:r>
              <a:rPr lang="tr-TR" sz="2800" dirty="0" err="1" smtClean="0">
                <a:solidFill>
                  <a:schemeClr val="bg1">
                    <a:lumMod val="50000"/>
                  </a:schemeClr>
                </a:solidFill>
              </a:rPr>
              <a:t>facilities</a:t>
            </a:r>
            <a:r>
              <a:rPr lang="tr-TR" sz="2800" dirty="0" smtClean="0">
                <a:solidFill>
                  <a:schemeClr val="bg1">
                    <a:lumMod val="50000"/>
                  </a:schemeClr>
                </a:solidFill>
              </a:rPr>
              <a:t> </a:t>
            </a:r>
            <a:r>
              <a:rPr lang="tr-TR" sz="2800" dirty="0" err="1" smtClean="0">
                <a:solidFill>
                  <a:schemeClr val="bg1">
                    <a:lumMod val="50000"/>
                  </a:schemeClr>
                </a:solidFill>
              </a:rPr>
              <a:t>and</a:t>
            </a:r>
            <a:r>
              <a:rPr lang="tr-TR" sz="2800" dirty="0" smtClean="0">
                <a:solidFill>
                  <a:schemeClr val="bg1">
                    <a:lumMod val="50000"/>
                  </a:schemeClr>
                </a:solidFill>
              </a:rPr>
              <a:t> </a:t>
            </a:r>
            <a:r>
              <a:rPr lang="tr-TR" sz="2800" dirty="0" err="1" smtClean="0">
                <a:solidFill>
                  <a:schemeClr val="bg1">
                    <a:lumMod val="50000"/>
                  </a:schemeClr>
                </a:solidFill>
              </a:rPr>
              <a:t>accomodation</a:t>
            </a:r>
            <a:r>
              <a:rPr lang="tr-TR" sz="2800" dirty="0" smtClean="0">
                <a:solidFill>
                  <a:schemeClr val="bg1">
                    <a:lumMod val="50000"/>
                  </a:schemeClr>
                </a:solidFill>
              </a:rPr>
              <a:t>, will </a:t>
            </a:r>
            <a:r>
              <a:rPr lang="tr-TR" sz="2800" dirty="0" err="1" smtClean="0">
                <a:solidFill>
                  <a:schemeClr val="bg1">
                    <a:lumMod val="50000"/>
                  </a:schemeClr>
                </a:solidFill>
              </a:rPr>
              <a:t>have</a:t>
            </a:r>
            <a:r>
              <a:rPr lang="tr-TR" sz="2800" dirty="0" smtClean="0">
                <a:solidFill>
                  <a:schemeClr val="bg1">
                    <a:lumMod val="50000"/>
                  </a:schemeClr>
                </a:solidFill>
              </a:rPr>
              <a:t> </a:t>
            </a:r>
            <a:r>
              <a:rPr lang="tr-TR" sz="2800" dirty="0" err="1" smtClean="0">
                <a:solidFill>
                  <a:schemeClr val="bg1">
                    <a:lumMod val="50000"/>
                  </a:schemeClr>
                </a:solidFill>
              </a:rPr>
              <a:t>immediate</a:t>
            </a:r>
            <a:r>
              <a:rPr lang="tr-TR" sz="2800" dirty="0" smtClean="0">
                <a:solidFill>
                  <a:schemeClr val="bg1">
                    <a:lumMod val="50000"/>
                  </a:schemeClr>
                </a:solidFill>
              </a:rPr>
              <a:t> </a:t>
            </a:r>
            <a:r>
              <a:rPr lang="tr-TR" sz="2800" dirty="0" err="1" smtClean="0">
                <a:solidFill>
                  <a:schemeClr val="bg1">
                    <a:lumMod val="50000"/>
                  </a:schemeClr>
                </a:solidFill>
              </a:rPr>
              <a:t>and</a:t>
            </a:r>
            <a:r>
              <a:rPr lang="tr-TR" sz="2800" dirty="0" smtClean="0">
                <a:solidFill>
                  <a:schemeClr val="bg1">
                    <a:lumMod val="50000"/>
                  </a:schemeClr>
                </a:solidFill>
              </a:rPr>
              <a:t> </a:t>
            </a:r>
            <a:r>
              <a:rPr lang="tr-TR" sz="2800" dirty="0" err="1" smtClean="0">
                <a:solidFill>
                  <a:schemeClr val="bg1">
                    <a:lumMod val="50000"/>
                  </a:schemeClr>
                </a:solidFill>
              </a:rPr>
              <a:t>high</a:t>
            </a:r>
            <a:r>
              <a:rPr lang="tr-TR" sz="2800" dirty="0" smtClean="0">
                <a:solidFill>
                  <a:schemeClr val="bg1">
                    <a:lumMod val="50000"/>
                  </a:schemeClr>
                </a:solidFill>
              </a:rPr>
              <a:t> </a:t>
            </a:r>
            <a:r>
              <a:rPr lang="tr-TR" sz="2800" dirty="0" err="1" smtClean="0">
                <a:solidFill>
                  <a:schemeClr val="bg1">
                    <a:lumMod val="50000"/>
                  </a:schemeClr>
                </a:solidFill>
              </a:rPr>
              <a:t>use</a:t>
            </a:r>
            <a:r>
              <a:rPr lang="tr-TR" sz="2800" dirty="0" smtClean="0">
                <a:solidFill>
                  <a:schemeClr val="bg1">
                    <a:lumMod val="50000"/>
                  </a:schemeClr>
                </a:solidFill>
              </a:rPr>
              <a:t> </a:t>
            </a:r>
            <a:r>
              <a:rPr lang="tr-TR" sz="2800" dirty="0" err="1" smtClean="0">
                <a:solidFill>
                  <a:schemeClr val="bg1">
                    <a:lumMod val="50000"/>
                  </a:schemeClr>
                </a:solidFill>
              </a:rPr>
              <a:t>after</a:t>
            </a:r>
            <a:r>
              <a:rPr lang="tr-TR" sz="2800" dirty="0" smtClean="0">
                <a:solidFill>
                  <a:schemeClr val="bg1">
                    <a:lumMod val="50000"/>
                  </a:schemeClr>
                </a:solidFill>
              </a:rPr>
              <a:t> </a:t>
            </a: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Games</a:t>
            </a:r>
            <a:r>
              <a:rPr lang="tr-TR" sz="2800" dirty="0" smtClean="0">
                <a:solidFill>
                  <a:schemeClr val="bg1">
                    <a:lumMod val="50000"/>
                  </a:schemeClr>
                </a:solidFill>
              </a:rPr>
              <a:t>.</a:t>
            </a:r>
            <a:endParaRPr lang="tr-TR" sz="2800" dirty="0">
              <a:solidFill>
                <a:schemeClr val="bg1">
                  <a:lumMod val="50000"/>
                </a:schemeClr>
              </a:solidFill>
            </a:endParaRPr>
          </a:p>
        </p:txBody>
      </p:sp>
      <p:sp>
        <p:nvSpPr>
          <p:cNvPr id="2150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ctrTitle"/>
          </p:nvPr>
        </p:nvSpPr>
        <p:spPr>
          <a:xfrm>
            <a:off x="755650" y="1412875"/>
            <a:ext cx="7772400" cy="3671888"/>
          </a:xfrm>
        </p:spPr>
        <p:txBody>
          <a:bodyPr/>
          <a:lstStyle/>
          <a:p>
            <a:pPr eaLnBrk="1" hangingPunct="1"/>
            <a:r>
              <a:rPr lang="tr-TR" sz="4000" b="1" smtClean="0"/>
              <a:t>ERZURUM as the host city will benefit for years after the Games from sustainability and usability of the venues and other related facilities constructed and renovated for the Games.</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sz="2800" dirty="0" err="1" smtClean="0">
                <a:solidFill>
                  <a:schemeClr val="bg1">
                    <a:lumMod val="50000"/>
                  </a:schemeClr>
                </a:solidFill>
              </a:rPr>
              <a:t>To</a:t>
            </a:r>
            <a:r>
              <a:rPr lang="tr-TR" sz="2800" dirty="0" smtClean="0">
                <a:solidFill>
                  <a:schemeClr val="bg1">
                    <a:lumMod val="50000"/>
                  </a:schemeClr>
                </a:solidFill>
              </a:rPr>
              <a:t> </a:t>
            </a:r>
            <a:r>
              <a:rPr lang="tr-TR" sz="2800" dirty="0" err="1" smtClean="0">
                <a:solidFill>
                  <a:schemeClr val="bg1">
                    <a:lumMod val="50000"/>
                  </a:schemeClr>
                </a:solidFill>
              </a:rPr>
              <a:t>benefit</a:t>
            </a:r>
            <a:r>
              <a:rPr lang="tr-TR" sz="2800" dirty="0" smtClean="0">
                <a:solidFill>
                  <a:schemeClr val="bg1">
                    <a:lumMod val="50000"/>
                  </a:schemeClr>
                </a:solidFill>
              </a:rPr>
              <a:t> </a:t>
            </a:r>
            <a:r>
              <a:rPr lang="tr-TR" sz="2800" dirty="0" err="1" smtClean="0">
                <a:solidFill>
                  <a:schemeClr val="bg1">
                    <a:lumMod val="50000"/>
                  </a:schemeClr>
                </a:solidFill>
              </a:rPr>
              <a:t>from</a:t>
            </a:r>
            <a:r>
              <a:rPr lang="tr-TR" sz="2800" dirty="0" smtClean="0">
                <a:solidFill>
                  <a:schemeClr val="bg1">
                    <a:lumMod val="50000"/>
                  </a:schemeClr>
                </a:solidFill>
              </a:rPr>
              <a:t> </a:t>
            </a:r>
            <a:r>
              <a:rPr lang="tr-TR" sz="2800" dirty="0" err="1" smtClean="0">
                <a:solidFill>
                  <a:schemeClr val="bg1">
                    <a:lumMod val="50000"/>
                  </a:schemeClr>
                </a:solidFill>
              </a:rPr>
              <a:t>this</a:t>
            </a:r>
            <a:r>
              <a:rPr lang="tr-TR" sz="2800" dirty="0" smtClean="0">
                <a:solidFill>
                  <a:schemeClr val="bg1">
                    <a:lumMod val="50000"/>
                  </a:schemeClr>
                </a:solidFill>
              </a:rPr>
              <a:t> </a:t>
            </a:r>
            <a:r>
              <a:rPr lang="tr-TR" sz="2800" dirty="0" err="1" smtClean="0">
                <a:solidFill>
                  <a:schemeClr val="bg1">
                    <a:lumMod val="50000"/>
                  </a:schemeClr>
                </a:solidFill>
              </a:rPr>
              <a:t>opportunity</a:t>
            </a:r>
            <a:r>
              <a:rPr lang="tr-TR" sz="2800" dirty="0" smtClean="0">
                <a:solidFill>
                  <a:schemeClr val="bg1">
                    <a:lumMod val="50000"/>
                  </a:schemeClr>
                </a:solidFill>
              </a:rPr>
              <a:t>, </a:t>
            </a:r>
            <a:r>
              <a:rPr lang="tr-TR" sz="2800" dirty="0" err="1" smtClean="0">
                <a:solidFill>
                  <a:schemeClr val="bg1">
                    <a:lumMod val="50000"/>
                  </a:schemeClr>
                </a:solidFill>
              </a:rPr>
              <a:t>those</a:t>
            </a:r>
            <a:r>
              <a:rPr lang="tr-TR" sz="2800" dirty="0" smtClean="0">
                <a:solidFill>
                  <a:schemeClr val="bg1">
                    <a:lumMod val="50000"/>
                  </a:schemeClr>
                </a:solidFill>
              </a:rPr>
              <a:t> </a:t>
            </a:r>
            <a:r>
              <a:rPr lang="tr-TR" sz="2800" dirty="0" err="1" smtClean="0">
                <a:solidFill>
                  <a:schemeClr val="bg1">
                    <a:lumMod val="50000"/>
                  </a:schemeClr>
                </a:solidFill>
              </a:rPr>
              <a:t>venues</a:t>
            </a:r>
            <a:r>
              <a:rPr lang="tr-TR" sz="2800" dirty="0" smtClean="0">
                <a:solidFill>
                  <a:schemeClr val="bg1">
                    <a:lumMod val="50000"/>
                  </a:schemeClr>
                </a:solidFill>
              </a:rPr>
              <a:t> </a:t>
            </a:r>
            <a:r>
              <a:rPr lang="tr-TR" sz="2800" dirty="0" err="1" smtClean="0">
                <a:solidFill>
                  <a:schemeClr val="bg1">
                    <a:lumMod val="50000"/>
                  </a:schemeClr>
                </a:solidFill>
              </a:rPr>
              <a:t>and</a:t>
            </a:r>
            <a:r>
              <a:rPr lang="tr-TR" sz="2800" dirty="0" smtClean="0">
                <a:solidFill>
                  <a:schemeClr val="bg1">
                    <a:lumMod val="50000"/>
                  </a:schemeClr>
                </a:solidFill>
              </a:rPr>
              <a:t> </a:t>
            </a:r>
            <a:r>
              <a:rPr lang="tr-TR" sz="2800" dirty="0" err="1" smtClean="0">
                <a:solidFill>
                  <a:schemeClr val="bg1">
                    <a:lumMod val="50000"/>
                  </a:schemeClr>
                </a:solidFill>
              </a:rPr>
              <a:t>facilities</a:t>
            </a:r>
            <a:r>
              <a:rPr lang="tr-TR" sz="2800" dirty="0" smtClean="0">
                <a:solidFill>
                  <a:schemeClr val="bg1">
                    <a:lumMod val="50000"/>
                  </a:schemeClr>
                </a:solidFill>
              </a:rPr>
              <a:t> </a:t>
            </a:r>
            <a:r>
              <a:rPr lang="tr-TR" sz="2800" dirty="0" err="1" smtClean="0">
                <a:solidFill>
                  <a:schemeClr val="bg1">
                    <a:lumMod val="50000"/>
                  </a:schemeClr>
                </a:solidFill>
              </a:rPr>
              <a:t>should</a:t>
            </a:r>
            <a:r>
              <a:rPr lang="tr-TR" sz="2800" dirty="0" smtClean="0">
                <a:solidFill>
                  <a:schemeClr val="bg1">
                    <a:lumMod val="50000"/>
                  </a:schemeClr>
                </a:solidFill>
              </a:rPr>
              <a:t> be </a:t>
            </a:r>
            <a:r>
              <a:rPr lang="tr-TR" sz="2800" dirty="0" err="1" smtClean="0">
                <a:solidFill>
                  <a:schemeClr val="bg1">
                    <a:lumMod val="50000"/>
                  </a:schemeClr>
                </a:solidFill>
              </a:rPr>
              <a:t>converted</a:t>
            </a:r>
            <a:r>
              <a:rPr lang="tr-TR" sz="2800" dirty="0" smtClean="0">
                <a:solidFill>
                  <a:schemeClr val="bg1">
                    <a:lumMod val="50000"/>
                  </a:schemeClr>
                </a:solidFill>
              </a:rPr>
              <a:t> </a:t>
            </a:r>
            <a:r>
              <a:rPr lang="tr-TR" sz="2800" dirty="0" err="1" smtClean="0">
                <a:solidFill>
                  <a:schemeClr val="bg1">
                    <a:lumMod val="50000"/>
                  </a:schemeClr>
                </a:solidFill>
              </a:rPr>
              <a:t>into</a:t>
            </a:r>
            <a:r>
              <a:rPr lang="tr-TR" sz="2800" dirty="0" smtClean="0">
                <a:solidFill>
                  <a:schemeClr val="bg1">
                    <a:lumMod val="50000"/>
                  </a:schemeClr>
                </a:solidFill>
              </a:rPr>
              <a:t> a </a:t>
            </a:r>
            <a:r>
              <a:rPr lang="tr-TR" sz="2800" dirty="0" err="1" smtClean="0">
                <a:solidFill>
                  <a:schemeClr val="bg1">
                    <a:lumMod val="50000"/>
                  </a:schemeClr>
                </a:solidFill>
              </a:rPr>
              <a:t>multipurpose</a:t>
            </a:r>
            <a:r>
              <a:rPr lang="tr-TR" sz="2800" dirty="0" smtClean="0">
                <a:solidFill>
                  <a:schemeClr val="bg1">
                    <a:lumMod val="50000"/>
                  </a:schemeClr>
                </a:solidFill>
              </a:rPr>
              <a:t> </a:t>
            </a:r>
            <a:r>
              <a:rPr lang="tr-TR" sz="2800" dirty="0" err="1" smtClean="0">
                <a:solidFill>
                  <a:schemeClr val="bg1">
                    <a:lumMod val="50000"/>
                  </a:schemeClr>
                </a:solidFill>
              </a:rPr>
              <a:t>recreation</a:t>
            </a:r>
            <a:r>
              <a:rPr lang="tr-TR" sz="2800" dirty="0" smtClean="0">
                <a:solidFill>
                  <a:schemeClr val="bg1">
                    <a:lumMod val="50000"/>
                  </a:schemeClr>
                </a:solidFill>
              </a:rPr>
              <a:t> </a:t>
            </a:r>
            <a:r>
              <a:rPr lang="tr-TR" sz="2800" dirty="0" err="1" smtClean="0">
                <a:solidFill>
                  <a:schemeClr val="bg1">
                    <a:lumMod val="50000"/>
                  </a:schemeClr>
                </a:solidFill>
              </a:rPr>
              <a:t>center</a:t>
            </a:r>
            <a:r>
              <a:rPr lang="tr-TR" sz="2800" dirty="0" smtClean="0">
                <a:solidFill>
                  <a:schemeClr val="bg1">
                    <a:lumMod val="50000"/>
                  </a:schemeClr>
                </a:solidFill>
              </a:rPr>
              <a:t> </a:t>
            </a:r>
            <a:r>
              <a:rPr lang="tr-TR" sz="2800" dirty="0" err="1" smtClean="0">
                <a:solidFill>
                  <a:schemeClr val="bg1">
                    <a:lumMod val="50000"/>
                  </a:schemeClr>
                </a:solidFill>
              </a:rPr>
              <a:t>for</a:t>
            </a:r>
            <a:r>
              <a:rPr lang="tr-TR" sz="2800" dirty="0" smtClean="0">
                <a:solidFill>
                  <a:schemeClr val="bg1">
                    <a:lumMod val="50000"/>
                  </a:schemeClr>
                </a:solidFill>
              </a:rPr>
              <a:t> </a:t>
            </a:r>
            <a:r>
              <a:rPr lang="tr-TR" sz="2800" dirty="0" err="1" smtClean="0">
                <a:solidFill>
                  <a:schemeClr val="bg1">
                    <a:lumMod val="50000"/>
                  </a:schemeClr>
                </a:solidFill>
              </a:rPr>
              <a:t>the</a:t>
            </a:r>
            <a:r>
              <a:rPr lang="tr-TR" sz="2800" dirty="0" smtClean="0">
                <a:solidFill>
                  <a:schemeClr val="bg1">
                    <a:lumMod val="50000"/>
                  </a:schemeClr>
                </a:solidFill>
              </a:rPr>
              <a:t> </a:t>
            </a:r>
            <a:r>
              <a:rPr lang="tr-TR" sz="2800" dirty="0" err="1" smtClean="0">
                <a:solidFill>
                  <a:schemeClr val="bg1">
                    <a:lumMod val="50000"/>
                  </a:schemeClr>
                </a:solidFill>
              </a:rPr>
              <a:t>community</a:t>
            </a:r>
            <a:r>
              <a:rPr lang="tr-TR" sz="2800" dirty="0" smtClean="0">
                <a:solidFill>
                  <a:schemeClr val="bg1">
                    <a:lumMod val="50000"/>
                  </a:schemeClr>
                </a:solidFill>
              </a:rPr>
              <a:t>.</a:t>
            </a:r>
          </a:p>
          <a:p>
            <a:pPr eaLnBrk="1" hangingPunct="1">
              <a:defRPr/>
            </a:pPr>
            <a:endParaRPr lang="tr-TR" sz="2800" dirty="0">
              <a:solidFill>
                <a:schemeClr val="bg1">
                  <a:lumMod val="50000"/>
                </a:schemeClr>
              </a:solidFill>
            </a:endParaRPr>
          </a:p>
        </p:txBody>
      </p:sp>
      <p:sp>
        <p:nvSpPr>
          <p:cNvPr id="22532"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Metin kutusu"/>
          <p:cNvSpPr txBox="1">
            <a:spLocks noChangeArrowheads="1"/>
          </p:cNvSpPr>
          <p:nvPr/>
        </p:nvSpPr>
        <p:spPr bwMode="auto">
          <a:xfrm>
            <a:off x="2411413" y="476250"/>
            <a:ext cx="4105275" cy="400050"/>
          </a:xfrm>
          <a:prstGeom prst="rect">
            <a:avLst/>
          </a:prstGeom>
          <a:noFill/>
          <a:ln w="9525">
            <a:noFill/>
            <a:miter lim="800000"/>
            <a:headEnd/>
            <a:tailEnd/>
          </a:ln>
        </p:spPr>
        <p:txBody>
          <a:bodyPr>
            <a:spAutoFit/>
          </a:bodyPr>
          <a:lstStyle/>
          <a:p>
            <a:r>
              <a:rPr lang="tr-TR" sz="2000" b="1">
                <a:solidFill>
                  <a:schemeClr val="bg1"/>
                </a:solidFill>
              </a:rPr>
              <a:t>    TRA1 NUTS 2 REGION</a:t>
            </a:r>
          </a:p>
        </p:txBody>
      </p:sp>
      <p:sp>
        <p:nvSpPr>
          <p:cNvPr id="3075" name="2 Başlık"/>
          <p:cNvSpPr>
            <a:spLocks noGrp="1"/>
          </p:cNvSpPr>
          <p:nvPr>
            <p:ph type="ctrTitle"/>
          </p:nvPr>
        </p:nvSpPr>
        <p:spPr>
          <a:xfrm>
            <a:off x="685800" y="2130425"/>
            <a:ext cx="7772400" cy="1470025"/>
          </a:xfrm>
        </p:spPr>
        <p:txBody>
          <a:bodyPr/>
          <a:lstStyle/>
          <a:p>
            <a:pPr eaLnBrk="1" hangingPunct="1"/>
            <a:r>
              <a:rPr lang="tr-TR" sz="3200" b="1" smtClean="0"/>
              <a:t>TRA1 NUTS 2 REGION,INCLUDES THREE NORTHEAST CITIES: ERZURUM, ERZINCAN, BAYBURT</a:t>
            </a:r>
          </a:p>
        </p:txBody>
      </p:sp>
      <p:sp>
        <p:nvSpPr>
          <p:cNvPr id="4" name="3 Alt Başlık"/>
          <p:cNvSpPr>
            <a:spLocks noGrp="1"/>
          </p:cNvSpPr>
          <p:nvPr>
            <p:ph type="subTitle" idx="1"/>
          </p:nvPr>
        </p:nvSpPr>
        <p:spPr/>
        <p:txBody>
          <a:bodyPr/>
          <a:lstStyle/>
          <a:p>
            <a:pPr eaLnBrk="1" hangingPunct="1">
              <a:defRPr/>
            </a:pPr>
            <a:r>
              <a:rPr lang="tr-TR" sz="2400" b="1" dirty="0" err="1" smtClean="0"/>
              <a:t>The</a:t>
            </a:r>
            <a:r>
              <a:rPr lang="tr-TR" sz="2400" b="1" dirty="0" smtClean="0"/>
              <a:t> 25th </a:t>
            </a:r>
            <a:r>
              <a:rPr lang="tr-TR" sz="2400" b="1" dirty="0" err="1" smtClean="0"/>
              <a:t>Universiade</a:t>
            </a:r>
            <a:r>
              <a:rPr lang="tr-TR" sz="2400" b="1" dirty="0" smtClean="0"/>
              <a:t> </a:t>
            </a:r>
            <a:r>
              <a:rPr lang="tr-TR" sz="2400" b="1" dirty="0" err="1" smtClean="0"/>
              <a:t>Winter</a:t>
            </a:r>
            <a:r>
              <a:rPr lang="tr-TR" sz="2400" b="1" dirty="0" smtClean="0"/>
              <a:t> </a:t>
            </a:r>
            <a:r>
              <a:rPr lang="tr-TR" sz="2400" b="1" dirty="0" err="1" smtClean="0"/>
              <a:t>Games</a:t>
            </a:r>
            <a:r>
              <a:rPr lang="tr-TR" sz="2400" b="1" dirty="0" smtClean="0"/>
              <a:t> is </a:t>
            </a:r>
            <a:r>
              <a:rPr lang="tr-TR" sz="2400" b="1" dirty="0" err="1" smtClean="0"/>
              <a:t>about</a:t>
            </a:r>
            <a:r>
              <a:rPr lang="tr-TR" sz="2400" b="1" dirty="0" smtClean="0"/>
              <a:t> </a:t>
            </a:r>
            <a:r>
              <a:rPr lang="tr-TR" sz="2400" b="1" dirty="0" err="1" smtClean="0"/>
              <a:t>to</a:t>
            </a:r>
            <a:r>
              <a:rPr lang="tr-TR" sz="2400" b="1" dirty="0" smtClean="0"/>
              <a:t> be </a:t>
            </a:r>
            <a:r>
              <a:rPr lang="tr-TR" sz="2400" b="1" dirty="0" err="1" smtClean="0"/>
              <a:t>held</a:t>
            </a:r>
            <a:r>
              <a:rPr lang="tr-TR" sz="2400" b="1" dirty="0" smtClean="0"/>
              <a:t> in Erzurum, </a:t>
            </a:r>
            <a:r>
              <a:rPr lang="tr-TR" sz="2400" b="1" dirty="0" err="1" smtClean="0"/>
              <a:t>the</a:t>
            </a:r>
            <a:r>
              <a:rPr lang="tr-TR" sz="2400" b="1" dirty="0" smtClean="0"/>
              <a:t> </a:t>
            </a:r>
            <a:r>
              <a:rPr lang="tr-TR" sz="2400" b="1" dirty="0" err="1" smtClean="0"/>
              <a:t>largest</a:t>
            </a:r>
            <a:r>
              <a:rPr lang="tr-TR" sz="2400" b="1" dirty="0" smtClean="0"/>
              <a:t> </a:t>
            </a:r>
            <a:r>
              <a:rPr lang="tr-TR" sz="2400" b="1" dirty="0" err="1" smtClean="0"/>
              <a:t>city</a:t>
            </a:r>
            <a:r>
              <a:rPr lang="tr-TR" sz="2400" b="1" dirty="0" smtClean="0"/>
              <a:t> of TRA1 </a:t>
            </a:r>
            <a:r>
              <a:rPr lang="tr-TR" sz="2400" b="1" dirty="0" err="1" smtClean="0"/>
              <a:t>Nuts</a:t>
            </a:r>
            <a:r>
              <a:rPr lang="tr-TR" sz="2400" b="1" dirty="0" smtClean="0"/>
              <a:t> 2 </a:t>
            </a:r>
            <a:r>
              <a:rPr lang="tr-TR" sz="2400" b="1" dirty="0" err="1" smtClean="0"/>
              <a:t>region</a:t>
            </a:r>
            <a:r>
              <a:rPr lang="tr-TR" sz="2400" b="1" dirty="0" smtClean="0"/>
              <a:t>, </a:t>
            </a:r>
            <a:r>
              <a:rPr lang="tr-TR" sz="2400" b="1" dirty="0" err="1" smtClean="0"/>
              <a:t>during</a:t>
            </a:r>
            <a:r>
              <a:rPr lang="tr-TR" sz="2400" b="1" dirty="0" smtClean="0"/>
              <a:t> 27 </a:t>
            </a:r>
            <a:r>
              <a:rPr lang="tr-TR" sz="2400" b="1" dirty="0" err="1" smtClean="0"/>
              <a:t>January</a:t>
            </a:r>
            <a:r>
              <a:rPr lang="tr-TR" sz="2400" b="1" dirty="0" smtClean="0"/>
              <a:t> - 6 </a:t>
            </a:r>
            <a:r>
              <a:rPr lang="tr-TR" sz="2400" b="1" dirty="0" err="1" smtClean="0"/>
              <a:t>February</a:t>
            </a:r>
            <a:r>
              <a:rPr lang="tr-TR" sz="2400" b="1" dirty="0" smtClean="0"/>
              <a:t> 2011 </a:t>
            </a:r>
            <a:r>
              <a:rPr lang="tr-TR" sz="2400" b="1" dirty="0" err="1" smtClean="0"/>
              <a:t>period</a:t>
            </a:r>
            <a:r>
              <a:rPr lang="tr-TR" sz="2400" dirty="0" smtClean="0"/>
              <a:t>.</a:t>
            </a:r>
            <a:endParaRPr lang="tr-TR"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ctrTitle"/>
          </p:nvPr>
        </p:nvSpPr>
        <p:spPr>
          <a:xfrm>
            <a:off x="755650" y="1412875"/>
            <a:ext cx="7772400" cy="3671888"/>
          </a:xfrm>
        </p:spPr>
        <p:txBody>
          <a:bodyPr/>
          <a:lstStyle/>
          <a:p>
            <a:pPr eaLnBrk="1" hangingPunct="1"/>
            <a:r>
              <a:rPr lang="tr-TR" sz="4000" b="1" smtClean="0"/>
              <a:t>The UNIVERSIADE 2011 Games is also preparing ERZURUM both physically and psychologically to become a competitive candidate for future                                                </a:t>
            </a:r>
            <a:r>
              <a:rPr lang="tr-TR" sz="4000" b="1" smtClean="0">
                <a:solidFill>
                  <a:srgbClr val="FF0000"/>
                </a:solidFill>
              </a:rPr>
              <a:t>WINTER OLYMPICS GAMES.</a:t>
            </a:r>
          </a:p>
        </p:txBody>
      </p:sp>
      <p:sp>
        <p:nvSpPr>
          <p:cNvPr id="3" name="2 Alt Başlık"/>
          <p:cNvSpPr>
            <a:spLocks noGrp="1"/>
          </p:cNvSpPr>
          <p:nvPr>
            <p:ph type="subTitle" idx="1"/>
          </p:nvPr>
        </p:nvSpPr>
        <p:spPr>
          <a:xfrm>
            <a:off x="0" y="5157788"/>
            <a:ext cx="9144000" cy="1295400"/>
          </a:xfrm>
        </p:spPr>
        <p:txBody>
          <a:bodyPr/>
          <a:lstStyle/>
          <a:p>
            <a:pPr eaLnBrk="1" hangingPunct="1">
              <a:defRPr/>
            </a:pPr>
            <a:endParaRPr lang="tr-TR" sz="2800" dirty="0">
              <a:solidFill>
                <a:schemeClr val="bg1">
                  <a:lumMod val="50000"/>
                </a:schemeClr>
              </a:solidFill>
            </a:endParaRPr>
          </a:p>
        </p:txBody>
      </p:sp>
      <p:sp>
        <p:nvSpPr>
          <p:cNvPr id="23556"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ctrTitle"/>
          </p:nvPr>
        </p:nvSpPr>
        <p:spPr>
          <a:xfrm>
            <a:off x="755650" y="1412875"/>
            <a:ext cx="7772400" cy="3671888"/>
          </a:xfrm>
        </p:spPr>
        <p:txBody>
          <a:bodyPr/>
          <a:lstStyle/>
          <a:p>
            <a:pPr eaLnBrk="1" hangingPunct="1"/>
            <a:r>
              <a:rPr lang="tr-TR" sz="4000" b="1" smtClean="0"/>
              <a:t>Sports facilities will expand training opprtunities for ERZURUM’ s aspiring athletes and future Olympians.</a:t>
            </a:r>
          </a:p>
        </p:txBody>
      </p:sp>
      <p:sp>
        <p:nvSpPr>
          <p:cNvPr id="3" name="2 Alt Başlık"/>
          <p:cNvSpPr>
            <a:spLocks noGrp="1"/>
          </p:cNvSpPr>
          <p:nvPr>
            <p:ph type="subTitle" idx="1"/>
          </p:nvPr>
        </p:nvSpPr>
        <p:spPr>
          <a:xfrm>
            <a:off x="0" y="5157788"/>
            <a:ext cx="9144000" cy="1295400"/>
          </a:xfrm>
        </p:spPr>
        <p:txBody>
          <a:bodyPr/>
          <a:lstStyle/>
          <a:p>
            <a:pPr eaLnBrk="1" hangingPunct="1">
              <a:defRPr/>
            </a:pPr>
            <a:endParaRPr lang="tr-TR" sz="2800" dirty="0">
              <a:solidFill>
                <a:schemeClr val="bg1">
                  <a:lumMod val="50000"/>
                </a:schemeClr>
              </a:solidFill>
            </a:endParaRPr>
          </a:p>
        </p:txBody>
      </p:sp>
      <p:sp>
        <p:nvSpPr>
          <p:cNvPr id="24580"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ctrTitle"/>
          </p:nvPr>
        </p:nvSpPr>
        <p:spPr>
          <a:xfrm>
            <a:off x="684213" y="1268413"/>
            <a:ext cx="7772400" cy="1470025"/>
          </a:xfrm>
        </p:spPr>
        <p:txBody>
          <a:bodyPr/>
          <a:lstStyle/>
          <a:p>
            <a:pPr eaLnBrk="1" hangingPunct="1"/>
            <a:r>
              <a:rPr lang="tr-TR" smtClean="0"/>
              <a:t>  </a:t>
            </a:r>
            <a:r>
              <a:rPr lang="tr-TR" b="1" smtClean="0"/>
              <a:t>Economic Impact on Host Cities</a:t>
            </a:r>
          </a:p>
        </p:txBody>
      </p:sp>
      <p:sp>
        <p:nvSpPr>
          <p:cNvPr id="3" name="2 Alt Başlık"/>
          <p:cNvSpPr>
            <a:spLocks noGrp="1"/>
          </p:cNvSpPr>
          <p:nvPr>
            <p:ph type="subTitle" idx="1"/>
          </p:nvPr>
        </p:nvSpPr>
        <p:spPr>
          <a:xfrm>
            <a:off x="0" y="3141663"/>
            <a:ext cx="9144000" cy="2374900"/>
          </a:xfrm>
        </p:spPr>
        <p:txBody>
          <a:bodyPr/>
          <a:lstStyle/>
          <a:p>
            <a:pPr eaLnBrk="1" hangingPunct="1">
              <a:defRPr/>
            </a:pPr>
            <a:r>
              <a:rPr lang="tr-TR" b="1" dirty="0" smtClean="0">
                <a:solidFill>
                  <a:srgbClr val="FF0000"/>
                </a:solidFill>
              </a:rPr>
              <a:t>TORINO 2006</a:t>
            </a:r>
          </a:p>
          <a:p>
            <a:pPr lvl="1" algn="just" eaLnBrk="1" hangingPunct="1">
              <a:buFont typeface="Arial" pitchFamily="34" charset="0"/>
              <a:buChar char="•"/>
              <a:defRPr/>
            </a:pPr>
            <a:r>
              <a:rPr lang="tr-TR" sz="2400" dirty="0" err="1" smtClean="0"/>
              <a:t>The</a:t>
            </a:r>
            <a:r>
              <a:rPr lang="tr-TR" sz="2400" dirty="0" smtClean="0"/>
              <a:t> </a:t>
            </a:r>
            <a:r>
              <a:rPr lang="tr-TR" sz="2400" dirty="0" err="1" smtClean="0"/>
              <a:t>long</a:t>
            </a:r>
            <a:r>
              <a:rPr lang="tr-TR" sz="2400" dirty="0" smtClean="0"/>
              <a:t> </a:t>
            </a:r>
            <a:r>
              <a:rPr lang="tr-TR" sz="2400" dirty="0" err="1" smtClean="0"/>
              <a:t>term</a:t>
            </a:r>
            <a:r>
              <a:rPr lang="tr-TR" sz="2400" dirty="0" smtClean="0"/>
              <a:t> </a:t>
            </a:r>
            <a:r>
              <a:rPr lang="tr-TR" sz="2400" dirty="0" err="1" smtClean="0"/>
              <a:t>economic</a:t>
            </a:r>
            <a:r>
              <a:rPr lang="tr-TR" sz="2400" dirty="0" smtClean="0"/>
              <a:t> </a:t>
            </a:r>
            <a:r>
              <a:rPr lang="tr-TR" sz="2400" dirty="0" err="1" smtClean="0"/>
              <a:t>effects</a:t>
            </a:r>
            <a:r>
              <a:rPr lang="tr-TR" sz="2400" dirty="0" smtClean="0"/>
              <a:t> of </a:t>
            </a:r>
            <a:r>
              <a:rPr lang="tr-TR" sz="2400" dirty="0" err="1" smtClean="0"/>
              <a:t>the</a:t>
            </a:r>
            <a:r>
              <a:rPr lang="tr-TR" sz="2400" dirty="0" smtClean="0"/>
              <a:t> 2006 </a:t>
            </a:r>
            <a:r>
              <a:rPr lang="tr-TR" sz="2400" dirty="0" err="1" smtClean="0"/>
              <a:t>Winter</a:t>
            </a:r>
            <a:r>
              <a:rPr lang="tr-TR" sz="2400" dirty="0" smtClean="0"/>
              <a:t> </a:t>
            </a:r>
            <a:r>
              <a:rPr lang="tr-TR" sz="2400" dirty="0" err="1" smtClean="0"/>
              <a:t>Olympics</a:t>
            </a:r>
            <a:r>
              <a:rPr lang="tr-TR" sz="2400" dirty="0" smtClean="0"/>
              <a:t> </a:t>
            </a:r>
            <a:r>
              <a:rPr lang="tr-TR" sz="2400" dirty="0" err="1" smtClean="0"/>
              <a:t>have</a:t>
            </a:r>
            <a:r>
              <a:rPr lang="tr-TR" sz="2400" dirty="0" smtClean="0"/>
              <a:t> </a:t>
            </a:r>
            <a:r>
              <a:rPr lang="tr-TR" sz="2400" dirty="0" err="1" smtClean="0"/>
              <a:t>been</a:t>
            </a:r>
            <a:r>
              <a:rPr lang="tr-TR" sz="2400" dirty="0" smtClean="0"/>
              <a:t> an </a:t>
            </a:r>
            <a:r>
              <a:rPr lang="tr-TR" sz="2400" dirty="0" err="1" smtClean="0"/>
              <a:t>increase</a:t>
            </a:r>
            <a:r>
              <a:rPr lang="tr-TR" sz="2400" dirty="0" smtClean="0"/>
              <a:t> </a:t>
            </a:r>
            <a:r>
              <a:rPr lang="tr-TR" sz="2400" dirty="0" smtClean="0"/>
              <a:t>in </a:t>
            </a:r>
            <a:r>
              <a:rPr lang="tr-TR" sz="2400" dirty="0" err="1" smtClean="0"/>
              <a:t>the</a:t>
            </a:r>
            <a:r>
              <a:rPr lang="tr-TR" sz="2400" dirty="0" smtClean="0"/>
              <a:t> GDP </a:t>
            </a:r>
            <a:r>
              <a:rPr lang="tr-TR" sz="2400" dirty="0" err="1" smtClean="0"/>
              <a:t>and</a:t>
            </a:r>
            <a:r>
              <a:rPr lang="tr-TR" sz="2400" dirty="0" smtClean="0"/>
              <a:t> </a:t>
            </a:r>
            <a:r>
              <a:rPr lang="tr-TR" sz="2400" dirty="0" err="1" smtClean="0"/>
              <a:t>employment</a:t>
            </a:r>
            <a:r>
              <a:rPr lang="tr-TR" sz="2400" dirty="0" smtClean="0"/>
              <a:t> </a:t>
            </a:r>
            <a:r>
              <a:rPr lang="tr-TR" sz="2400" dirty="0" err="1" smtClean="0"/>
              <a:t>growth</a:t>
            </a:r>
            <a:r>
              <a:rPr lang="tr-TR" sz="2400" dirty="0" smtClean="0"/>
              <a:t> </a:t>
            </a:r>
            <a:r>
              <a:rPr lang="tr-TR" sz="2400" dirty="0" err="1" smtClean="0"/>
              <a:t>rates</a:t>
            </a:r>
            <a:r>
              <a:rPr lang="tr-TR" sz="2400" dirty="0" smtClean="0"/>
              <a:t>.</a:t>
            </a:r>
          </a:p>
          <a:p>
            <a:pPr algn="just" eaLnBrk="1" hangingPunct="1">
              <a:defRPr/>
            </a:pPr>
            <a:endParaRPr lang="tr-TR" b="1" dirty="0" smtClean="0">
              <a:solidFill>
                <a:srgbClr val="FF0000"/>
              </a:solidFill>
            </a:endParaRPr>
          </a:p>
          <a:p>
            <a:pPr algn="just" eaLnBrk="1" hangingPunct="1">
              <a:defRPr/>
            </a:pPr>
            <a:endParaRPr lang="tr-TR" sz="2800" dirty="0" smtClean="0"/>
          </a:p>
          <a:p>
            <a:pPr algn="just" eaLnBrk="1" hangingPunct="1">
              <a:defRPr/>
            </a:pPr>
            <a:endParaRPr lang="tr-TR" sz="2800" dirty="0"/>
          </a:p>
        </p:txBody>
      </p:sp>
      <p:sp>
        <p:nvSpPr>
          <p:cNvPr id="25604"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ctrTitle"/>
          </p:nvPr>
        </p:nvSpPr>
        <p:spPr>
          <a:xfrm>
            <a:off x="684213" y="1268413"/>
            <a:ext cx="7772400" cy="1470025"/>
          </a:xfrm>
        </p:spPr>
        <p:txBody>
          <a:bodyPr/>
          <a:lstStyle/>
          <a:p>
            <a:pPr eaLnBrk="1" hangingPunct="1"/>
            <a:r>
              <a:rPr lang="tr-TR" smtClean="0"/>
              <a:t>  </a:t>
            </a:r>
            <a:r>
              <a:rPr lang="tr-TR" b="1" smtClean="0"/>
              <a:t>Economic Impact on Host Cities</a:t>
            </a:r>
          </a:p>
        </p:txBody>
      </p:sp>
      <p:sp>
        <p:nvSpPr>
          <p:cNvPr id="3" name="2 Alt Başlık"/>
          <p:cNvSpPr>
            <a:spLocks noGrp="1"/>
          </p:cNvSpPr>
          <p:nvPr>
            <p:ph type="subTitle" idx="1"/>
          </p:nvPr>
        </p:nvSpPr>
        <p:spPr>
          <a:xfrm>
            <a:off x="0" y="2636838"/>
            <a:ext cx="9144000" cy="3168650"/>
          </a:xfrm>
        </p:spPr>
        <p:txBody>
          <a:bodyPr/>
          <a:lstStyle/>
          <a:p>
            <a:pPr eaLnBrk="1" hangingPunct="1">
              <a:defRPr/>
            </a:pPr>
            <a:r>
              <a:rPr lang="tr-TR" b="1" dirty="0" smtClean="0">
                <a:solidFill>
                  <a:srgbClr val="FF0000"/>
                </a:solidFill>
              </a:rPr>
              <a:t>THE SYDNEYS OLYMPICS</a:t>
            </a:r>
          </a:p>
          <a:p>
            <a:pPr lvl="1" algn="just" eaLnBrk="1" hangingPunct="1">
              <a:buFont typeface="Arial" pitchFamily="34" charset="0"/>
              <a:buChar char="•"/>
              <a:defRPr/>
            </a:pPr>
            <a:r>
              <a:rPr lang="tr-TR" dirty="0" err="1" smtClean="0"/>
              <a:t>The</a:t>
            </a:r>
            <a:r>
              <a:rPr lang="tr-TR" dirty="0" smtClean="0"/>
              <a:t> Sydney </a:t>
            </a:r>
            <a:r>
              <a:rPr lang="tr-TR" dirty="0" err="1" smtClean="0"/>
              <a:t>Olympics</a:t>
            </a:r>
            <a:r>
              <a:rPr lang="tr-TR" dirty="0" smtClean="0"/>
              <a:t> in 2000 </a:t>
            </a:r>
            <a:r>
              <a:rPr lang="tr-TR" dirty="0" err="1" smtClean="0"/>
              <a:t>have</a:t>
            </a:r>
            <a:r>
              <a:rPr lang="tr-TR" dirty="0" smtClean="0"/>
              <a:t> </a:t>
            </a:r>
            <a:r>
              <a:rPr lang="tr-TR" dirty="0" err="1" smtClean="0"/>
              <a:t>turned</a:t>
            </a:r>
            <a:r>
              <a:rPr lang="tr-TR" dirty="0" smtClean="0"/>
              <a:t> </a:t>
            </a:r>
            <a:r>
              <a:rPr lang="tr-TR" dirty="0" err="1" smtClean="0"/>
              <a:t>into</a:t>
            </a:r>
            <a:r>
              <a:rPr lang="tr-TR" dirty="0" smtClean="0"/>
              <a:t> not </a:t>
            </a:r>
            <a:r>
              <a:rPr lang="tr-TR" dirty="0" err="1" smtClean="0"/>
              <a:t>only</a:t>
            </a:r>
            <a:r>
              <a:rPr lang="tr-TR" dirty="0" smtClean="0"/>
              <a:t> </a:t>
            </a:r>
            <a:r>
              <a:rPr lang="tr-TR" dirty="0" err="1" smtClean="0"/>
              <a:t>sporting</a:t>
            </a:r>
            <a:r>
              <a:rPr lang="tr-TR" dirty="0" smtClean="0"/>
              <a:t> </a:t>
            </a:r>
            <a:r>
              <a:rPr lang="tr-TR" dirty="0" err="1" smtClean="0"/>
              <a:t>event</a:t>
            </a:r>
            <a:r>
              <a:rPr lang="tr-TR" dirty="0" smtClean="0"/>
              <a:t>, but </a:t>
            </a:r>
            <a:r>
              <a:rPr lang="tr-TR" dirty="0" err="1" smtClean="0"/>
              <a:t>also</a:t>
            </a:r>
            <a:r>
              <a:rPr lang="tr-TR" dirty="0" smtClean="0"/>
              <a:t> a </a:t>
            </a:r>
            <a:r>
              <a:rPr lang="tr-TR" dirty="0" err="1" smtClean="0"/>
              <a:t>great</a:t>
            </a:r>
            <a:r>
              <a:rPr lang="tr-TR" dirty="0" smtClean="0"/>
              <a:t> </a:t>
            </a:r>
            <a:r>
              <a:rPr lang="tr-TR" dirty="0" err="1" smtClean="0"/>
              <a:t>achivement</a:t>
            </a:r>
            <a:r>
              <a:rPr lang="tr-TR" dirty="0" smtClean="0"/>
              <a:t> in marketing, </a:t>
            </a:r>
            <a:r>
              <a:rPr lang="tr-TR" dirty="0" err="1" smtClean="0"/>
              <a:t>financing</a:t>
            </a:r>
            <a:r>
              <a:rPr lang="tr-TR" dirty="0" smtClean="0"/>
              <a:t>, </a:t>
            </a:r>
            <a:r>
              <a:rPr lang="tr-TR" dirty="0" err="1" smtClean="0"/>
              <a:t>construction</a:t>
            </a:r>
            <a:r>
              <a:rPr lang="tr-TR" dirty="0" smtClean="0"/>
              <a:t>, </a:t>
            </a:r>
            <a:r>
              <a:rPr lang="tr-TR" dirty="0" err="1" smtClean="0"/>
              <a:t>investment</a:t>
            </a:r>
            <a:r>
              <a:rPr lang="tr-TR" dirty="0" smtClean="0"/>
              <a:t> </a:t>
            </a:r>
            <a:r>
              <a:rPr lang="tr-TR" dirty="0" err="1" smtClean="0"/>
              <a:t>and</a:t>
            </a:r>
            <a:r>
              <a:rPr lang="tr-TR" dirty="0" smtClean="0"/>
              <a:t> </a:t>
            </a:r>
            <a:r>
              <a:rPr lang="tr-TR" dirty="0" err="1" smtClean="0"/>
              <a:t>technology</a:t>
            </a:r>
            <a:r>
              <a:rPr lang="tr-TR" dirty="0" smtClean="0"/>
              <a:t>.</a:t>
            </a:r>
            <a:r>
              <a:rPr lang="tr-TR" sz="2400" dirty="0" smtClean="0"/>
              <a:t> </a:t>
            </a:r>
          </a:p>
          <a:p>
            <a:pPr lvl="1" algn="just" eaLnBrk="1" hangingPunct="1">
              <a:buFont typeface="Arial" pitchFamily="34" charset="0"/>
              <a:buChar char="•"/>
              <a:defRPr/>
            </a:pPr>
            <a:r>
              <a:rPr lang="tr-TR" sz="2400" dirty="0" err="1" smtClean="0"/>
              <a:t>It</a:t>
            </a:r>
            <a:r>
              <a:rPr lang="tr-TR" sz="2400" dirty="0" smtClean="0"/>
              <a:t> had </a:t>
            </a:r>
            <a:r>
              <a:rPr lang="tr-TR" sz="2400" dirty="0" err="1" smtClean="0"/>
              <a:t>created</a:t>
            </a:r>
            <a:r>
              <a:rPr lang="tr-TR" sz="2400" dirty="0" smtClean="0"/>
              <a:t> </a:t>
            </a:r>
            <a:r>
              <a:rPr lang="tr-TR" sz="2400" dirty="0" err="1" smtClean="0"/>
              <a:t>more</a:t>
            </a:r>
            <a:r>
              <a:rPr lang="tr-TR" sz="2400" dirty="0" smtClean="0"/>
              <a:t> </a:t>
            </a:r>
            <a:r>
              <a:rPr lang="tr-TR" sz="2400" dirty="0" err="1" smtClean="0"/>
              <a:t>than</a:t>
            </a:r>
            <a:r>
              <a:rPr lang="tr-TR" sz="2400" dirty="0" smtClean="0"/>
              <a:t> $ </a:t>
            </a:r>
            <a:r>
              <a:rPr lang="tr-TR" sz="2400" dirty="0" smtClean="0"/>
              <a:t>6 </a:t>
            </a:r>
            <a:r>
              <a:rPr lang="tr-TR" sz="2400" dirty="0" err="1" smtClean="0"/>
              <a:t>billion</a:t>
            </a:r>
            <a:r>
              <a:rPr lang="tr-TR" sz="2400" dirty="0" smtClean="0"/>
              <a:t> </a:t>
            </a:r>
            <a:r>
              <a:rPr lang="tr-TR" sz="2400" dirty="0" err="1" smtClean="0"/>
              <a:t>by</a:t>
            </a:r>
            <a:r>
              <a:rPr lang="tr-TR" sz="2400" dirty="0" smtClean="0"/>
              <a:t> </a:t>
            </a:r>
            <a:r>
              <a:rPr lang="tr-TR" sz="2400" dirty="0" err="1" smtClean="0"/>
              <a:t>the</a:t>
            </a:r>
            <a:r>
              <a:rPr lang="tr-TR" sz="2400" dirty="0" smtClean="0"/>
              <a:t> </a:t>
            </a:r>
            <a:r>
              <a:rPr lang="tr-TR" sz="2400" dirty="0" err="1" smtClean="0"/>
              <a:t>end</a:t>
            </a:r>
            <a:r>
              <a:rPr lang="tr-TR" sz="2400" dirty="0" smtClean="0"/>
              <a:t> of 2000.</a:t>
            </a:r>
          </a:p>
          <a:p>
            <a:pPr algn="just" eaLnBrk="1" hangingPunct="1">
              <a:defRPr/>
            </a:pPr>
            <a:endParaRPr lang="tr-TR" b="1" dirty="0" smtClean="0">
              <a:solidFill>
                <a:srgbClr val="FF0000"/>
              </a:solidFill>
            </a:endParaRPr>
          </a:p>
          <a:p>
            <a:pPr algn="just" eaLnBrk="1" hangingPunct="1">
              <a:defRPr/>
            </a:pPr>
            <a:endParaRPr lang="tr-TR" sz="2800" dirty="0" smtClean="0"/>
          </a:p>
          <a:p>
            <a:pPr algn="just" eaLnBrk="1" hangingPunct="1">
              <a:defRPr/>
            </a:pPr>
            <a:endParaRPr lang="tr-TR" sz="2800" dirty="0"/>
          </a:p>
        </p:txBody>
      </p:sp>
      <p:sp>
        <p:nvSpPr>
          <p:cNvPr id="2662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ctrTitle"/>
          </p:nvPr>
        </p:nvSpPr>
        <p:spPr>
          <a:xfrm>
            <a:off x="684213" y="1268413"/>
            <a:ext cx="7772400" cy="1470025"/>
          </a:xfrm>
        </p:spPr>
        <p:txBody>
          <a:bodyPr/>
          <a:lstStyle/>
          <a:p>
            <a:pPr eaLnBrk="1" hangingPunct="1"/>
            <a:r>
              <a:rPr lang="tr-TR" smtClean="0"/>
              <a:t>  </a:t>
            </a:r>
            <a:r>
              <a:rPr lang="tr-TR" b="1" smtClean="0"/>
              <a:t>Economic Impact on Host Cities</a:t>
            </a:r>
          </a:p>
        </p:txBody>
      </p:sp>
      <p:sp>
        <p:nvSpPr>
          <p:cNvPr id="3" name="2 Alt Başlık"/>
          <p:cNvSpPr>
            <a:spLocks noGrp="1"/>
          </p:cNvSpPr>
          <p:nvPr>
            <p:ph type="subTitle" idx="1"/>
          </p:nvPr>
        </p:nvSpPr>
        <p:spPr>
          <a:xfrm>
            <a:off x="0" y="2636838"/>
            <a:ext cx="9144000" cy="3168650"/>
          </a:xfrm>
        </p:spPr>
        <p:txBody>
          <a:bodyPr/>
          <a:lstStyle/>
          <a:p>
            <a:pPr eaLnBrk="1" hangingPunct="1">
              <a:defRPr/>
            </a:pPr>
            <a:r>
              <a:rPr lang="tr-TR" b="1" dirty="0" smtClean="0">
                <a:solidFill>
                  <a:srgbClr val="FF0000"/>
                </a:solidFill>
              </a:rPr>
              <a:t>WINTER OLYMPIC AND PARALYMPIC GAMES IN VANCOUVER</a:t>
            </a:r>
          </a:p>
          <a:p>
            <a:pPr lvl="1" algn="just" eaLnBrk="1" hangingPunct="1">
              <a:buFont typeface="Arial" pitchFamily="34" charset="0"/>
              <a:buChar char="•"/>
              <a:defRPr/>
            </a:pPr>
            <a:r>
              <a:rPr lang="tr-TR" sz="2400" dirty="0" err="1" smtClean="0"/>
              <a:t>The</a:t>
            </a:r>
            <a:r>
              <a:rPr lang="tr-TR" sz="2400" dirty="0" smtClean="0"/>
              <a:t> </a:t>
            </a:r>
            <a:r>
              <a:rPr lang="tr-TR" sz="2400" dirty="0" err="1" smtClean="0"/>
              <a:t>significant</a:t>
            </a:r>
            <a:r>
              <a:rPr lang="tr-TR" sz="2400" dirty="0" smtClean="0"/>
              <a:t> </a:t>
            </a:r>
            <a:r>
              <a:rPr lang="tr-TR" sz="2400" dirty="0" err="1" smtClean="0"/>
              <a:t>economic</a:t>
            </a:r>
            <a:r>
              <a:rPr lang="tr-TR" sz="2400" dirty="0" smtClean="0"/>
              <a:t> </a:t>
            </a:r>
            <a:r>
              <a:rPr lang="tr-TR" sz="2400" dirty="0" err="1" smtClean="0"/>
              <a:t>impact</a:t>
            </a:r>
            <a:r>
              <a:rPr lang="tr-TR" sz="2400" dirty="0" smtClean="0"/>
              <a:t> of </a:t>
            </a:r>
            <a:r>
              <a:rPr lang="tr-TR" sz="2400" dirty="0" err="1" smtClean="0"/>
              <a:t>the</a:t>
            </a:r>
            <a:r>
              <a:rPr lang="tr-TR" sz="2400" dirty="0" smtClean="0"/>
              <a:t> 2010 </a:t>
            </a:r>
            <a:r>
              <a:rPr lang="tr-TR" sz="2400" dirty="0" err="1" smtClean="0"/>
              <a:t>Winter</a:t>
            </a:r>
            <a:r>
              <a:rPr lang="tr-TR" sz="2400" dirty="0" smtClean="0"/>
              <a:t> </a:t>
            </a:r>
            <a:r>
              <a:rPr lang="tr-TR" sz="2400" dirty="0" err="1" smtClean="0"/>
              <a:t>Olympic</a:t>
            </a:r>
            <a:r>
              <a:rPr lang="tr-TR" sz="2400" dirty="0" smtClean="0"/>
              <a:t> </a:t>
            </a:r>
            <a:r>
              <a:rPr lang="tr-TR" sz="2400" dirty="0" err="1" smtClean="0"/>
              <a:t>and</a:t>
            </a:r>
            <a:r>
              <a:rPr lang="tr-TR" sz="2400" dirty="0" smtClean="0"/>
              <a:t> </a:t>
            </a:r>
            <a:r>
              <a:rPr lang="tr-TR" sz="2400" dirty="0" err="1" smtClean="0"/>
              <a:t>Paralympic</a:t>
            </a:r>
            <a:r>
              <a:rPr lang="tr-TR" sz="2400" dirty="0" smtClean="0"/>
              <a:t> </a:t>
            </a:r>
            <a:r>
              <a:rPr lang="tr-TR" sz="2400" dirty="0" err="1" smtClean="0"/>
              <a:t>Games</a:t>
            </a:r>
            <a:r>
              <a:rPr lang="tr-TR" sz="2400" dirty="0" smtClean="0"/>
              <a:t> </a:t>
            </a:r>
            <a:r>
              <a:rPr lang="tr-TR" sz="2400" dirty="0" err="1" smtClean="0"/>
              <a:t>held</a:t>
            </a:r>
            <a:r>
              <a:rPr lang="tr-TR" sz="2400" dirty="0" smtClean="0"/>
              <a:t> in </a:t>
            </a:r>
            <a:r>
              <a:rPr lang="tr-TR" sz="2400" dirty="0" err="1" smtClean="0"/>
              <a:t>Vancouver</a:t>
            </a:r>
            <a:r>
              <a:rPr lang="tr-TR" sz="2400" dirty="0" smtClean="0"/>
              <a:t>, </a:t>
            </a:r>
            <a:r>
              <a:rPr lang="tr-TR" sz="2400" dirty="0" err="1" smtClean="0"/>
              <a:t>Canada</a:t>
            </a:r>
            <a:r>
              <a:rPr lang="tr-TR" sz="2400" dirty="0" smtClean="0"/>
              <a:t>, has </a:t>
            </a:r>
            <a:r>
              <a:rPr lang="tr-TR" sz="2400" dirty="0" err="1" smtClean="0"/>
              <a:t>been</a:t>
            </a:r>
            <a:r>
              <a:rPr lang="tr-TR" sz="2400" dirty="0" smtClean="0"/>
              <a:t> $8,4 </a:t>
            </a:r>
            <a:r>
              <a:rPr lang="tr-TR" sz="2400" dirty="0" err="1" smtClean="0"/>
              <a:t>billion</a:t>
            </a:r>
            <a:r>
              <a:rPr lang="tr-TR" sz="2400" dirty="0" smtClean="0"/>
              <a:t> </a:t>
            </a:r>
            <a:r>
              <a:rPr lang="tr-TR" sz="2400" dirty="0" err="1" smtClean="0"/>
              <a:t>increase</a:t>
            </a:r>
            <a:r>
              <a:rPr lang="tr-TR" sz="2400" dirty="0" smtClean="0"/>
              <a:t> in GDP:</a:t>
            </a:r>
          </a:p>
          <a:p>
            <a:pPr algn="just" eaLnBrk="1" hangingPunct="1">
              <a:defRPr/>
            </a:pPr>
            <a:endParaRPr lang="tr-TR" b="1" dirty="0" smtClean="0">
              <a:solidFill>
                <a:srgbClr val="FF0000"/>
              </a:solidFill>
            </a:endParaRPr>
          </a:p>
          <a:p>
            <a:pPr algn="just" eaLnBrk="1" hangingPunct="1">
              <a:defRPr/>
            </a:pPr>
            <a:endParaRPr lang="tr-TR" sz="2800" dirty="0" smtClean="0"/>
          </a:p>
          <a:p>
            <a:pPr algn="just" eaLnBrk="1" hangingPunct="1">
              <a:defRPr/>
            </a:pPr>
            <a:endParaRPr lang="tr-TR" sz="2800" dirty="0"/>
          </a:p>
        </p:txBody>
      </p:sp>
      <p:sp>
        <p:nvSpPr>
          <p:cNvPr id="27652"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ctrTitle"/>
          </p:nvPr>
        </p:nvSpPr>
        <p:spPr>
          <a:xfrm>
            <a:off x="755650" y="1412875"/>
            <a:ext cx="7772400" cy="3671888"/>
          </a:xfrm>
        </p:spPr>
        <p:txBody>
          <a:bodyPr/>
          <a:lstStyle/>
          <a:p>
            <a:pPr eaLnBrk="1" hangingPunct="1"/>
            <a:r>
              <a:rPr lang="tr-TR" sz="4000" b="1" smtClean="0"/>
              <a:t>The Economic impact attributable to visitors and tourists before, during and after the Games play the biggest role in these achivements.</a:t>
            </a:r>
          </a:p>
        </p:txBody>
      </p:sp>
      <p:sp>
        <p:nvSpPr>
          <p:cNvPr id="3" name="2 Alt Başlık"/>
          <p:cNvSpPr>
            <a:spLocks noGrp="1"/>
          </p:cNvSpPr>
          <p:nvPr>
            <p:ph type="subTitle" idx="1"/>
          </p:nvPr>
        </p:nvSpPr>
        <p:spPr>
          <a:xfrm>
            <a:off x="0" y="5157788"/>
            <a:ext cx="9144000" cy="1295400"/>
          </a:xfrm>
        </p:spPr>
        <p:txBody>
          <a:bodyPr/>
          <a:lstStyle/>
          <a:p>
            <a:pPr eaLnBrk="1" hangingPunct="1">
              <a:defRPr/>
            </a:pPr>
            <a:endParaRPr lang="tr-TR" sz="2800" dirty="0">
              <a:solidFill>
                <a:schemeClr val="bg1">
                  <a:lumMod val="50000"/>
                </a:schemeClr>
              </a:solidFill>
            </a:endParaRPr>
          </a:p>
        </p:txBody>
      </p:sp>
      <p:sp>
        <p:nvSpPr>
          <p:cNvPr id="28676"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ctrTitle"/>
          </p:nvPr>
        </p:nvSpPr>
        <p:spPr>
          <a:xfrm>
            <a:off x="755650" y="1412875"/>
            <a:ext cx="7772400" cy="3671888"/>
          </a:xfrm>
        </p:spPr>
        <p:txBody>
          <a:bodyPr/>
          <a:lstStyle/>
          <a:p>
            <a:pPr eaLnBrk="1" hangingPunct="1"/>
            <a:r>
              <a:rPr lang="tr-TR" sz="4000" b="1" smtClean="0"/>
              <a:t>The UNIVERSIADE Games are expected to have major effect on the hosting city of ERZURUM, which aims to be more desirable place to live, work and for tourists to visit and travel.</a:t>
            </a:r>
          </a:p>
        </p:txBody>
      </p:sp>
      <p:sp>
        <p:nvSpPr>
          <p:cNvPr id="3" name="2 Alt Başlık"/>
          <p:cNvSpPr>
            <a:spLocks noGrp="1"/>
          </p:cNvSpPr>
          <p:nvPr>
            <p:ph type="subTitle" idx="1"/>
          </p:nvPr>
        </p:nvSpPr>
        <p:spPr>
          <a:xfrm>
            <a:off x="0" y="5157788"/>
            <a:ext cx="9144000" cy="1295400"/>
          </a:xfrm>
        </p:spPr>
        <p:txBody>
          <a:bodyPr/>
          <a:lstStyle/>
          <a:p>
            <a:pPr eaLnBrk="1" hangingPunct="1">
              <a:defRPr/>
            </a:pPr>
            <a:endParaRPr lang="tr-TR" sz="2800" dirty="0">
              <a:solidFill>
                <a:schemeClr val="bg1">
                  <a:lumMod val="50000"/>
                </a:schemeClr>
              </a:solidFill>
            </a:endParaRPr>
          </a:p>
        </p:txBody>
      </p:sp>
      <p:sp>
        <p:nvSpPr>
          <p:cNvPr id="29700"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ctrTitle"/>
          </p:nvPr>
        </p:nvSpPr>
        <p:spPr>
          <a:xfrm>
            <a:off x="755650" y="1412875"/>
            <a:ext cx="7772400" cy="3671888"/>
          </a:xfrm>
        </p:spPr>
        <p:txBody>
          <a:bodyPr/>
          <a:lstStyle/>
          <a:p>
            <a:pPr eaLnBrk="1" hangingPunct="1"/>
            <a:r>
              <a:rPr lang="tr-TR" sz="4000" b="1" smtClean="0"/>
              <a:t>Many service sectors will be impacted by the increased number of tourist came due to the games.</a:t>
            </a:r>
          </a:p>
        </p:txBody>
      </p:sp>
      <p:sp>
        <p:nvSpPr>
          <p:cNvPr id="3" name="2 Alt Başlık"/>
          <p:cNvSpPr>
            <a:spLocks noGrp="1"/>
          </p:cNvSpPr>
          <p:nvPr>
            <p:ph type="subTitle" idx="1"/>
          </p:nvPr>
        </p:nvSpPr>
        <p:spPr>
          <a:xfrm>
            <a:off x="0" y="5157788"/>
            <a:ext cx="9144000" cy="1295400"/>
          </a:xfrm>
        </p:spPr>
        <p:txBody>
          <a:bodyPr/>
          <a:lstStyle/>
          <a:p>
            <a:pPr eaLnBrk="1" hangingPunct="1">
              <a:defRPr/>
            </a:pPr>
            <a:r>
              <a:rPr lang="tr-TR" sz="2800" dirty="0" smtClean="0">
                <a:solidFill>
                  <a:schemeClr val="bg1">
                    <a:lumMod val="50000"/>
                  </a:schemeClr>
                </a:solidFill>
              </a:rPr>
              <a:t>.</a:t>
            </a:r>
            <a:endParaRPr lang="tr-TR" sz="2800" dirty="0">
              <a:solidFill>
                <a:schemeClr val="bg1">
                  <a:lumMod val="50000"/>
                </a:schemeClr>
              </a:solidFill>
            </a:endParaRPr>
          </a:p>
        </p:txBody>
      </p:sp>
      <p:sp>
        <p:nvSpPr>
          <p:cNvPr id="30724"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ctrTitle"/>
          </p:nvPr>
        </p:nvSpPr>
        <p:spPr>
          <a:xfrm>
            <a:off x="755650" y="1484313"/>
            <a:ext cx="7772400" cy="4032250"/>
          </a:xfrm>
        </p:spPr>
        <p:txBody>
          <a:bodyPr/>
          <a:lstStyle/>
          <a:p>
            <a:pPr eaLnBrk="1" hangingPunct="1"/>
            <a:r>
              <a:rPr lang="tr-TR" sz="4000" b="1" smtClean="0"/>
              <a:t>It’s also hoped that, the additional tourists will encourage development of transportation, hotels, catering, entertainment and other services for tourists can take advantage.</a:t>
            </a:r>
            <a:br>
              <a:rPr lang="tr-TR" sz="4000" b="1" smtClean="0"/>
            </a:br>
            <a:endParaRPr lang="tr-TR" sz="4000" b="1" smtClean="0"/>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174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ctrTitle"/>
          </p:nvPr>
        </p:nvSpPr>
        <p:spPr>
          <a:xfrm>
            <a:off x="755650" y="1484313"/>
            <a:ext cx="7772400" cy="4032250"/>
          </a:xfrm>
        </p:spPr>
        <p:txBody>
          <a:bodyPr/>
          <a:lstStyle/>
          <a:p>
            <a:pPr eaLnBrk="1" hangingPunct="1"/>
            <a:r>
              <a:rPr lang="tr-TR" sz="4000" b="1" smtClean="0"/>
              <a:t>These benefits will not materialize automatically!</a:t>
            </a:r>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2772"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3" name="2 Başlık"/>
          <p:cNvSpPr>
            <a:spLocks noGrp="1"/>
          </p:cNvSpPr>
          <p:nvPr>
            <p:ph type="ctrTitle"/>
          </p:nvPr>
        </p:nvSpPr>
        <p:spPr>
          <a:xfrm>
            <a:off x="684213" y="1628775"/>
            <a:ext cx="7772400" cy="1470025"/>
          </a:xfrm>
        </p:spPr>
        <p:txBody>
          <a:bodyPr/>
          <a:lstStyle/>
          <a:p>
            <a:pPr algn="just" eaLnBrk="1" hangingPunct="1">
              <a:defRPr/>
            </a:pPr>
            <a:r>
              <a:rPr lang="tr-TR" sz="3000" b="1" dirty="0" err="1" smtClean="0"/>
              <a:t>The</a:t>
            </a:r>
            <a:r>
              <a:rPr lang="tr-TR" sz="3000" b="1" dirty="0" smtClean="0"/>
              <a:t> </a:t>
            </a:r>
            <a:r>
              <a:rPr lang="tr-TR" sz="3000" b="1" dirty="0" err="1" smtClean="0"/>
              <a:t>olympics</a:t>
            </a:r>
            <a:r>
              <a:rPr lang="tr-TR" sz="3000" b="1" dirty="0" smtClean="0"/>
              <a:t> </a:t>
            </a:r>
            <a:r>
              <a:rPr lang="tr-TR" sz="3000" b="1" dirty="0" err="1" smtClean="0"/>
              <a:t>or</a:t>
            </a:r>
            <a:r>
              <a:rPr lang="tr-TR" sz="3000" b="1" dirty="0" smtClean="0"/>
              <a:t> </a:t>
            </a:r>
            <a:r>
              <a:rPr lang="tr-TR" sz="3000" b="1" dirty="0" err="1" smtClean="0"/>
              <a:t>other</a:t>
            </a:r>
            <a:r>
              <a:rPr lang="tr-TR" sz="3000" b="1" dirty="0" smtClean="0"/>
              <a:t> </a:t>
            </a:r>
            <a:r>
              <a:rPr lang="tr-TR" sz="3000" b="1" dirty="0" err="1" smtClean="0"/>
              <a:t>international</a:t>
            </a:r>
            <a:r>
              <a:rPr lang="tr-TR" sz="3000" b="1" dirty="0" smtClean="0"/>
              <a:t> </a:t>
            </a:r>
            <a:r>
              <a:rPr lang="tr-TR" sz="3000" b="1" dirty="0" err="1" smtClean="0"/>
              <a:t>Games</a:t>
            </a:r>
            <a:r>
              <a:rPr lang="tr-TR" sz="3000" b="1" dirty="0" smtClean="0"/>
              <a:t>, </a:t>
            </a:r>
            <a:r>
              <a:rPr lang="tr-TR" sz="3000" b="1" dirty="0" err="1" smtClean="0"/>
              <a:t>like</a:t>
            </a:r>
            <a:r>
              <a:rPr lang="tr-TR" sz="3000" b="1" dirty="0" smtClean="0"/>
              <a:t> UNIVERSIADE </a:t>
            </a:r>
            <a:r>
              <a:rPr lang="tr-TR" sz="3000" b="1" dirty="0" err="1" smtClean="0"/>
              <a:t>Winter</a:t>
            </a:r>
            <a:r>
              <a:rPr lang="tr-TR" sz="3000" b="1" dirty="0" smtClean="0"/>
              <a:t> </a:t>
            </a:r>
            <a:r>
              <a:rPr lang="tr-TR" sz="3000" b="1" dirty="0" err="1" smtClean="0"/>
              <a:t>Games</a:t>
            </a:r>
            <a:r>
              <a:rPr lang="tr-TR" sz="3000" b="1" dirty="0" smtClean="0"/>
              <a:t>, has </a:t>
            </a:r>
            <a:r>
              <a:rPr lang="tr-TR" sz="3000" b="1" dirty="0" err="1" smtClean="0"/>
              <a:t>always</a:t>
            </a:r>
            <a:r>
              <a:rPr lang="tr-TR" sz="3000" b="1" dirty="0" smtClean="0"/>
              <a:t> </a:t>
            </a:r>
            <a:r>
              <a:rPr lang="tr-TR" sz="3000" b="1" dirty="0" err="1" smtClean="0"/>
              <a:t>been</a:t>
            </a:r>
            <a:r>
              <a:rPr lang="tr-TR" sz="3000" b="1" dirty="0" smtClean="0"/>
              <a:t> a golden </a:t>
            </a:r>
            <a:r>
              <a:rPr lang="tr-TR" sz="3000" b="1" dirty="0" err="1" smtClean="0"/>
              <a:t>opportunity</a:t>
            </a:r>
            <a:r>
              <a:rPr lang="tr-TR" sz="3000" b="1" dirty="0" smtClean="0"/>
              <a:t> </a:t>
            </a:r>
            <a:r>
              <a:rPr lang="tr-TR" sz="3000" b="1" dirty="0" err="1" smtClean="0"/>
              <a:t>for</a:t>
            </a:r>
            <a:r>
              <a:rPr lang="tr-TR" sz="3000" b="1" dirty="0" smtClean="0"/>
              <a:t> </a:t>
            </a:r>
            <a:r>
              <a:rPr lang="tr-TR" sz="3000" b="1" dirty="0" err="1" smtClean="0"/>
              <a:t>host</a:t>
            </a:r>
            <a:r>
              <a:rPr lang="tr-TR" sz="3000" b="1" dirty="0" smtClean="0"/>
              <a:t> </a:t>
            </a:r>
            <a:r>
              <a:rPr lang="tr-TR" sz="3000" b="1" dirty="0" err="1" smtClean="0"/>
              <a:t>city</a:t>
            </a:r>
            <a:r>
              <a:rPr lang="tr-TR" sz="3000" b="1" dirty="0" smtClean="0"/>
              <a:t> </a:t>
            </a:r>
            <a:r>
              <a:rPr lang="tr-TR" sz="3000" b="1" dirty="0" err="1" smtClean="0"/>
              <a:t>or</a:t>
            </a:r>
            <a:r>
              <a:rPr lang="tr-TR" sz="3000" b="1" dirty="0" smtClean="0"/>
              <a:t> </a:t>
            </a:r>
            <a:r>
              <a:rPr lang="tr-TR" sz="3000" b="1" dirty="0" err="1" smtClean="0"/>
              <a:t>region</a:t>
            </a:r>
            <a:r>
              <a:rPr lang="tr-TR" sz="3000" b="1" dirty="0" smtClean="0"/>
              <a:t> </a:t>
            </a:r>
            <a:r>
              <a:rPr lang="tr-TR" sz="3000" b="1" dirty="0" err="1" smtClean="0"/>
              <a:t>or</a:t>
            </a:r>
            <a:r>
              <a:rPr lang="tr-TR" sz="3000" b="1" dirty="0" smtClean="0"/>
              <a:t> </a:t>
            </a:r>
            <a:r>
              <a:rPr lang="tr-TR" sz="3000" b="1" dirty="0" err="1" smtClean="0"/>
              <a:t>even</a:t>
            </a:r>
            <a:r>
              <a:rPr lang="tr-TR" sz="3000" b="1" dirty="0" smtClean="0"/>
              <a:t> a </a:t>
            </a:r>
            <a:r>
              <a:rPr lang="tr-TR" sz="3000" b="1" dirty="0" err="1" smtClean="0"/>
              <a:t>nation</a:t>
            </a:r>
            <a:r>
              <a:rPr lang="tr-TR" sz="3000" b="1" dirty="0" smtClean="0"/>
              <a:t> </a:t>
            </a:r>
            <a:r>
              <a:rPr lang="tr-TR" sz="3000" b="1" dirty="0" err="1" smtClean="0"/>
              <a:t>to</a:t>
            </a:r>
            <a:r>
              <a:rPr lang="tr-TR" sz="3000" b="1" dirty="0" smtClean="0">
                <a:solidFill>
                  <a:schemeClr val="accent6">
                    <a:lumMod val="75000"/>
                  </a:schemeClr>
                </a:solidFill>
              </a:rPr>
              <a:t> </a:t>
            </a:r>
            <a:r>
              <a:rPr lang="tr-TR" sz="3000" b="1" dirty="0" err="1" smtClean="0"/>
              <a:t>show</a:t>
            </a:r>
            <a:r>
              <a:rPr lang="tr-TR" sz="3000" b="1" dirty="0" smtClean="0"/>
              <a:t>;</a:t>
            </a:r>
            <a:endParaRPr lang="tr-TR" sz="3000" b="1" dirty="0"/>
          </a:p>
        </p:txBody>
      </p:sp>
      <p:sp>
        <p:nvSpPr>
          <p:cNvPr id="4" name="3 Alt Başlık"/>
          <p:cNvSpPr>
            <a:spLocks noGrp="1"/>
          </p:cNvSpPr>
          <p:nvPr>
            <p:ph type="subTitle" idx="1"/>
          </p:nvPr>
        </p:nvSpPr>
        <p:spPr>
          <a:xfrm>
            <a:off x="1371600" y="3886200"/>
            <a:ext cx="6400800" cy="2279650"/>
          </a:xfrm>
        </p:spPr>
        <p:txBody>
          <a:bodyPr/>
          <a:lstStyle/>
          <a:p>
            <a:pPr algn="l" eaLnBrk="1" hangingPunct="1">
              <a:buFont typeface="Arial" pitchFamily="34" charset="0"/>
              <a:buChar char="•"/>
              <a:defRPr/>
            </a:pPr>
            <a:r>
              <a:rPr lang="tr-TR" sz="2700" b="1" dirty="0" err="1" smtClean="0">
                <a:solidFill>
                  <a:schemeClr val="bg1">
                    <a:lumMod val="50000"/>
                  </a:schemeClr>
                </a:solidFill>
              </a:rPr>
              <a:t>Their</a:t>
            </a:r>
            <a:r>
              <a:rPr lang="tr-TR" sz="2700" b="1" dirty="0" smtClean="0">
                <a:solidFill>
                  <a:schemeClr val="bg1">
                    <a:lumMod val="50000"/>
                  </a:schemeClr>
                </a:solidFill>
              </a:rPr>
              <a:t> </a:t>
            </a:r>
            <a:r>
              <a:rPr lang="tr-TR" sz="2700" b="1" dirty="0" err="1" smtClean="0">
                <a:solidFill>
                  <a:schemeClr val="bg1">
                    <a:lumMod val="50000"/>
                  </a:schemeClr>
                </a:solidFill>
              </a:rPr>
              <a:t>Culture</a:t>
            </a:r>
            <a:endParaRPr lang="tr-TR" sz="2700" b="1" dirty="0" smtClean="0">
              <a:solidFill>
                <a:schemeClr val="bg1">
                  <a:lumMod val="50000"/>
                </a:schemeClr>
              </a:solidFill>
            </a:endParaRPr>
          </a:p>
          <a:p>
            <a:pPr algn="l" eaLnBrk="1" hangingPunct="1">
              <a:buFont typeface="Arial" pitchFamily="34" charset="0"/>
              <a:buChar char="•"/>
              <a:defRPr/>
            </a:pPr>
            <a:r>
              <a:rPr lang="tr-TR" sz="2700" b="1" dirty="0" err="1" smtClean="0">
                <a:solidFill>
                  <a:schemeClr val="bg1">
                    <a:lumMod val="50000"/>
                  </a:schemeClr>
                </a:solidFill>
              </a:rPr>
              <a:t>Hospitality</a:t>
            </a:r>
            <a:endParaRPr lang="tr-TR" sz="2700" b="1" dirty="0" smtClean="0">
              <a:solidFill>
                <a:schemeClr val="bg1">
                  <a:lumMod val="50000"/>
                </a:schemeClr>
              </a:solidFill>
            </a:endParaRPr>
          </a:p>
          <a:p>
            <a:pPr algn="l" eaLnBrk="1" hangingPunct="1">
              <a:buFont typeface="Arial" pitchFamily="34" charset="0"/>
              <a:buChar char="•"/>
              <a:defRPr/>
            </a:pPr>
            <a:r>
              <a:rPr lang="tr-TR" sz="2700" b="1" dirty="0" err="1" smtClean="0">
                <a:solidFill>
                  <a:schemeClr val="bg1">
                    <a:lumMod val="50000"/>
                  </a:schemeClr>
                </a:solidFill>
              </a:rPr>
              <a:t>Local</a:t>
            </a:r>
            <a:r>
              <a:rPr lang="tr-TR" sz="2700" b="1" dirty="0" smtClean="0">
                <a:solidFill>
                  <a:schemeClr val="bg1">
                    <a:lumMod val="50000"/>
                  </a:schemeClr>
                </a:solidFill>
              </a:rPr>
              <a:t> </a:t>
            </a:r>
            <a:r>
              <a:rPr lang="tr-TR" sz="2700" b="1" dirty="0" err="1" smtClean="0">
                <a:solidFill>
                  <a:schemeClr val="bg1">
                    <a:lumMod val="50000"/>
                  </a:schemeClr>
                </a:solidFill>
              </a:rPr>
              <a:t>Atractions</a:t>
            </a:r>
            <a:endParaRPr lang="tr-TR" sz="2700"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ctrTitle"/>
          </p:nvPr>
        </p:nvSpPr>
        <p:spPr>
          <a:xfrm>
            <a:off x="755650" y="1484313"/>
            <a:ext cx="7772400" cy="4032250"/>
          </a:xfrm>
        </p:spPr>
        <p:txBody>
          <a:bodyPr/>
          <a:lstStyle/>
          <a:p>
            <a:pPr eaLnBrk="1" hangingPunct="1"/>
            <a:r>
              <a:rPr lang="tr-TR" sz="4000" b="1" smtClean="0"/>
              <a:t>They must be earned by a focused, adequtely funded and skilfully executed marketing program.</a:t>
            </a:r>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3796"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ctrTitle"/>
          </p:nvPr>
        </p:nvSpPr>
        <p:spPr>
          <a:xfrm>
            <a:off x="755650" y="1484313"/>
            <a:ext cx="7772400" cy="4032250"/>
          </a:xfrm>
        </p:spPr>
        <p:txBody>
          <a:bodyPr/>
          <a:lstStyle/>
          <a:p>
            <a:pPr eaLnBrk="1" hangingPunct="1"/>
            <a:r>
              <a:rPr lang="tr-TR" sz="4000" b="1" smtClean="0"/>
              <a:t>Marketing plan and resources are needed to achive pre and post-Games tourism growth.</a:t>
            </a:r>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4820"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ctrTitle"/>
          </p:nvPr>
        </p:nvSpPr>
        <p:spPr>
          <a:xfrm>
            <a:off x="755650" y="1484313"/>
            <a:ext cx="7772400" cy="4032250"/>
          </a:xfrm>
        </p:spPr>
        <p:txBody>
          <a:bodyPr/>
          <a:lstStyle/>
          <a:p>
            <a:pPr eaLnBrk="1" hangingPunct="1"/>
            <a:r>
              <a:rPr lang="tr-TR" sz="4000" b="1" smtClean="0"/>
              <a:t>A Tourism Commitee of 2011 has to be formed to develop a long term strategic tourism marketing plan to define and secure appropriate resources to activate the plan.</a:t>
            </a:r>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5844"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ctrTitle"/>
          </p:nvPr>
        </p:nvSpPr>
        <p:spPr>
          <a:xfrm>
            <a:off x="755650" y="1484313"/>
            <a:ext cx="7772400" cy="4032250"/>
          </a:xfrm>
        </p:spPr>
        <p:txBody>
          <a:bodyPr/>
          <a:lstStyle/>
          <a:p>
            <a:pPr eaLnBrk="1" hangingPunct="1"/>
            <a:r>
              <a:rPr lang="tr-TR" sz="4000" b="1" smtClean="0"/>
              <a:t>There is also a need for </a:t>
            </a:r>
            <a:r>
              <a:rPr lang="tr-TR" sz="4000" b="1" smtClean="0">
                <a:solidFill>
                  <a:srgbClr val="FF0000"/>
                </a:solidFill>
              </a:rPr>
              <a:t>partnership </a:t>
            </a:r>
            <a:r>
              <a:rPr lang="tr-TR" sz="4000" b="1" smtClean="0"/>
              <a:t>and</a:t>
            </a:r>
            <a:r>
              <a:rPr lang="tr-TR" sz="4000" b="1" smtClean="0">
                <a:solidFill>
                  <a:srgbClr val="FF0000"/>
                </a:solidFill>
              </a:rPr>
              <a:t> co-ordination</a:t>
            </a:r>
            <a:r>
              <a:rPr lang="tr-TR" sz="4000" b="1" smtClean="0"/>
              <a:t> to sustain the plan.</a:t>
            </a:r>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686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dirty="0">
                <a:solidFill>
                  <a:schemeClr val="bg1"/>
                </a:solidFill>
              </a:rPr>
              <a:t>POSSIBLE ECONOMIC AND SOCIAL IMPACTS OF UNIVERSIADE WINTER GAMES </a:t>
            </a:r>
          </a:p>
          <a:p>
            <a:pPr algn="ctr"/>
            <a:r>
              <a:rPr lang="tr-TR" sz="2000" b="1" dirty="0">
                <a:solidFill>
                  <a:schemeClr val="bg1"/>
                </a:solidFill>
              </a:rPr>
              <a:t>IN THE TRA1 NUTS2 REGION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ctrTitle"/>
          </p:nvPr>
        </p:nvSpPr>
        <p:spPr>
          <a:xfrm>
            <a:off x="0" y="1484313"/>
            <a:ext cx="9144000" cy="4032250"/>
          </a:xfrm>
        </p:spPr>
        <p:txBody>
          <a:bodyPr/>
          <a:lstStyle/>
          <a:p>
            <a:r>
              <a:rPr lang="tr-TR" sz="4000" b="1" dirty="0" smtClean="0"/>
              <a:t>THE ROLE OF </a:t>
            </a:r>
            <a:br>
              <a:rPr lang="tr-TR" sz="4000" b="1" dirty="0" smtClean="0"/>
            </a:br>
            <a:r>
              <a:rPr lang="tr-TR" sz="4000" b="1" dirty="0" smtClean="0"/>
              <a:t>NORTHEAST ANATOLIA</a:t>
            </a:r>
            <a:br>
              <a:rPr lang="tr-TR" sz="4000" b="1" dirty="0" smtClean="0"/>
            </a:br>
            <a:r>
              <a:rPr lang="tr-TR" sz="4000" b="1" dirty="0" smtClean="0"/>
              <a:t>DEVELOPMENT AGENCY?</a:t>
            </a:r>
            <a:endParaRPr lang="tr-TR" sz="4000" b="1" dirty="0" smtClean="0"/>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686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dirty="0">
                <a:solidFill>
                  <a:schemeClr val="bg1"/>
                </a:solidFill>
              </a:rPr>
              <a:t>POSSIBLE ECONOMIC AND SOCIAL IMPACTS OF UNIVERSIADE WINTER GAMES </a:t>
            </a:r>
          </a:p>
          <a:p>
            <a:pPr algn="ctr"/>
            <a:r>
              <a:rPr lang="tr-TR" sz="2000" b="1" dirty="0">
                <a:solidFill>
                  <a:schemeClr val="bg1"/>
                </a:solidFill>
              </a:rPr>
              <a:t>IN THE TRA1 NUTS2 REGION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ctrTitle"/>
          </p:nvPr>
        </p:nvSpPr>
        <p:spPr>
          <a:xfrm>
            <a:off x="0" y="1484313"/>
            <a:ext cx="9144000" cy="4032250"/>
          </a:xfrm>
        </p:spPr>
        <p:txBody>
          <a:bodyPr/>
          <a:lstStyle/>
          <a:p>
            <a:r>
              <a:rPr lang="tr-TR" sz="4000" b="1" smtClean="0"/>
              <a:t>THANK YOU VERY MUCH…</a:t>
            </a:r>
            <a:endParaRPr lang="tr-TR" sz="4000" b="1" dirty="0" smtClean="0"/>
          </a:p>
        </p:txBody>
      </p:sp>
      <p:sp>
        <p:nvSpPr>
          <p:cNvPr id="3" name="2 Alt Başlık"/>
          <p:cNvSpPr>
            <a:spLocks noGrp="1"/>
          </p:cNvSpPr>
          <p:nvPr>
            <p:ph type="subTitle" idx="1"/>
          </p:nvPr>
        </p:nvSpPr>
        <p:spPr>
          <a:xfrm>
            <a:off x="179388" y="5373688"/>
            <a:ext cx="9144000" cy="1295400"/>
          </a:xfrm>
        </p:spPr>
        <p:txBody>
          <a:bodyPr/>
          <a:lstStyle/>
          <a:p>
            <a:pPr eaLnBrk="1" hangingPunct="1">
              <a:defRPr/>
            </a:pPr>
            <a:endParaRPr lang="tr-TR" sz="2800" dirty="0">
              <a:solidFill>
                <a:schemeClr val="bg1">
                  <a:lumMod val="50000"/>
                </a:schemeClr>
              </a:solidFill>
            </a:endParaRPr>
          </a:p>
        </p:txBody>
      </p:sp>
      <p:sp>
        <p:nvSpPr>
          <p:cNvPr id="36868" name="3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dirty="0">
                <a:solidFill>
                  <a:schemeClr val="bg1"/>
                </a:solidFill>
              </a:rPr>
              <a:t>POSSIBLE ECONOMIC AND SOCIAL IMPACTS OF UNIVERSIADE WINTER GAMES </a:t>
            </a:r>
          </a:p>
          <a:p>
            <a:pPr algn="ctr"/>
            <a:r>
              <a:rPr lang="tr-TR" sz="2000" b="1" dirty="0">
                <a:solidFill>
                  <a:schemeClr val="bg1"/>
                </a:solidFill>
              </a:rPr>
              <a:t>IN THE TRA1 NUTS2 REGION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5123" name="2 Başlık"/>
          <p:cNvSpPr>
            <a:spLocks noGrp="1"/>
          </p:cNvSpPr>
          <p:nvPr>
            <p:ph type="ctrTitle"/>
          </p:nvPr>
        </p:nvSpPr>
        <p:spPr>
          <a:xfrm>
            <a:off x="685800" y="2130425"/>
            <a:ext cx="7772400" cy="1470025"/>
          </a:xfrm>
        </p:spPr>
        <p:txBody>
          <a:bodyPr/>
          <a:lstStyle/>
          <a:p>
            <a:pPr algn="just" eaLnBrk="1" hangingPunct="1"/>
            <a:r>
              <a:rPr lang="tr-TR" sz="2800" b="1" smtClean="0"/>
              <a:t>The city or a nation bids to host the Games in hopes of;</a:t>
            </a:r>
          </a:p>
        </p:txBody>
      </p:sp>
      <p:sp>
        <p:nvSpPr>
          <p:cNvPr id="4" name="3 Alt Başlık"/>
          <p:cNvSpPr>
            <a:spLocks noGrp="1"/>
          </p:cNvSpPr>
          <p:nvPr>
            <p:ph type="subTitle" idx="1"/>
          </p:nvPr>
        </p:nvSpPr>
        <p:spPr>
          <a:xfrm>
            <a:off x="1371600" y="3886200"/>
            <a:ext cx="6400800" cy="2279650"/>
          </a:xfrm>
        </p:spPr>
        <p:txBody>
          <a:bodyPr/>
          <a:lstStyle/>
          <a:p>
            <a:pPr algn="just" eaLnBrk="1" hangingPunct="1">
              <a:buFont typeface="Arial" pitchFamily="34" charset="0"/>
              <a:buChar char="•"/>
              <a:defRPr/>
            </a:pPr>
            <a:r>
              <a:rPr lang="tr-TR" sz="2700" b="1" dirty="0" err="1" smtClean="0">
                <a:solidFill>
                  <a:schemeClr val="accent6">
                    <a:lumMod val="75000"/>
                  </a:schemeClr>
                </a:solidFill>
              </a:rPr>
              <a:t>Stimulating</a:t>
            </a:r>
            <a:r>
              <a:rPr lang="tr-TR" sz="2700" b="1" dirty="0" smtClean="0">
                <a:solidFill>
                  <a:schemeClr val="accent6">
                    <a:lumMod val="75000"/>
                  </a:schemeClr>
                </a:solidFill>
              </a:rPr>
              <a:t> </a:t>
            </a:r>
            <a:r>
              <a:rPr lang="tr-TR" sz="2700" b="1" dirty="0" err="1" smtClean="0">
                <a:solidFill>
                  <a:schemeClr val="accent6">
                    <a:lumMod val="75000"/>
                  </a:schemeClr>
                </a:solidFill>
              </a:rPr>
              <a:t>their</a:t>
            </a:r>
            <a:r>
              <a:rPr lang="tr-TR" sz="2700" b="1" dirty="0" smtClean="0">
                <a:solidFill>
                  <a:schemeClr val="accent6">
                    <a:lumMod val="75000"/>
                  </a:schemeClr>
                </a:solidFill>
              </a:rPr>
              <a:t> </a:t>
            </a:r>
            <a:r>
              <a:rPr lang="tr-TR" sz="2700" b="1" dirty="0" err="1" smtClean="0">
                <a:solidFill>
                  <a:schemeClr val="accent6">
                    <a:lumMod val="75000"/>
                  </a:schemeClr>
                </a:solidFill>
              </a:rPr>
              <a:t>economy</a:t>
            </a:r>
            <a:endParaRPr lang="tr-TR" sz="2700" b="1" dirty="0" smtClean="0">
              <a:solidFill>
                <a:schemeClr val="accent6">
                  <a:lumMod val="75000"/>
                </a:schemeClr>
              </a:solidFill>
            </a:endParaRPr>
          </a:p>
          <a:p>
            <a:pPr algn="just" eaLnBrk="1" hangingPunct="1">
              <a:buFont typeface="Arial" pitchFamily="34" charset="0"/>
              <a:buChar char="•"/>
              <a:defRPr/>
            </a:pPr>
            <a:r>
              <a:rPr lang="tr-TR" sz="2700" b="1" dirty="0" err="1" smtClean="0">
                <a:solidFill>
                  <a:schemeClr val="accent6">
                    <a:lumMod val="75000"/>
                  </a:schemeClr>
                </a:solidFill>
              </a:rPr>
              <a:t>Improving</a:t>
            </a:r>
            <a:r>
              <a:rPr lang="tr-TR" sz="2700" b="1" dirty="0" smtClean="0">
                <a:solidFill>
                  <a:schemeClr val="accent6">
                    <a:lumMod val="75000"/>
                  </a:schemeClr>
                </a:solidFill>
              </a:rPr>
              <a:t> </a:t>
            </a:r>
            <a:r>
              <a:rPr lang="tr-TR" sz="2700" b="1" dirty="0" err="1" smtClean="0">
                <a:solidFill>
                  <a:schemeClr val="accent6">
                    <a:lumMod val="75000"/>
                  </a:schemeClr>
                </a:solidFill>
              </a:rPr>
              <a:t>the</a:t>
            </a:r>
            <a:r>
              <a:rPr lang="tr-TR" sz="2700" b="1" dirty="0" smtClean="0">
                <a:solidFill>
                  <a:schemeClr val="accent6">
                    <a:lumMod val="75000"/>
                  </a:schemeClr>
                </a:solidFill>
              </a:rPr>
              <a:t> </a:t>
            </a:r>
            <a:r>
              <a:rPr lang="tr-TR" sz="2700" b="1" dirty="0" err="1" smtClean="0">
                <a:solidFill>
                  <a:schemeClr val="accent6">
                    <a:lumMod val="75000"/>
                  </a:schemeClr>
                </a:solidFill>
              </a:rPr>
              <a:t>standarts</a:t>
            </a:r>
            <a:r>
              <a:rPr lang="tr-TR" sz="2700" b="1" dirty="0" smtClean="0">
                <a:solidFill>
                  <a:schemeClr val="accent6">
                    <a:lumMod val="75000"/>
                  </a:schemeClr>
                </a:solidFill>
              </a:rPr>
              <a:t> of life of </a:t>
            </a:r>
            <a:r>
              <a:rPr lang="tr-TR" sz="2700" b="1" dirty="0" err="1" smtClean="0">
                <a:solidFill>
                  <a:schemeClr val="accent6">
                    <a:lumMod val="75000"/>
                  </a:schemeClr>
                </a:solidFill>
              </a:rPr>
              <a:t>its</a:t>
            </a:r>
            <a:r>
              <a:rPr lang="tr-TR" sz="2700" b="1" dirty="0" smtClean="0">
                <a:solidFill>
                  <a:schemeClr val="accent6">
                    <a:lumMod val="75000"/>
                  </a:schemeClr>
                </a:solidFill>
              </a:rPr>
              <a:t> </a:t>
            </a:r>
            <a:r>
              <a:rPr lang="tr-TR" sz="2700" b="1" dirty="0" err="1" smtClean="0">
                <a:solidFill>
                  <a:schemeClr val="accent6">
                    <a:lumMod val="75000"/>
                  </a:schemeClr>
                </a:solidFill>
              </a:rPr>
              <a:t>citiziens</a:t>
            </a:r>
            <a:endParaRPr lang="tr-TR" sz="2700" b="1" dirty="0" smtClean="0">
              <a:solidFill>
                <a:schemeClr val="accent6">
                  <a:lumMod val="75000"/>
                </a:schemeClr>
              </a:solidFill>
            </a:endParaRPr>
          </a:p>
          <a:p>
            <a:pPr algn="just" eaLnBrk="1" hangingPunct="1">
              <a:buFont typeface="Arial" pitchFamily="34" charset="0"/>
              <a:buChar char="•"/>
              <a:defRPr/>
            </a:pPr>
            <a:r>
              <a:rPr lang="tr-TR" sz="2700" b="1" dirty="0" err="1" smtClean="0">
                <a:solidFill>
                  <a:schemeClr val="accent6">
                    <a:lumMod val="75000"/>
                  </a:schemeClr>
                </a:solidFill>
              </a:rPr>
              <a:t>Attracting</a:t>
            </a:r>
            <a:r>
              <a:rPr lang="tr-TR" sz="2700" b="1" dirty="0" smtClean="0">
                <a:solidFill>
                  <a:schemeClr val="accent6">
                    <a:lumMod val="75000"/>
                  </a:schemeClr>
                </a:solidFill>
              </a:rPr>
              <a:t> </a:t>
            </a:r>
            <a:r>
              <a:rPr lang="tr-TR" sz="2700" b="1" dirty="0" err="1" smtClean="0">
                <a:solidFill>
                  <a:schemeClr val="accent6">
                    <a:lumMod val="75000"/>
                  </a:schemeClr>
                </a:solidFill>
              </a:rPr>
              <a:t>tourists</a:t>
            </a:r>
            <a:r>
              <a:rPr lang="tr-TR" sz="2700" b="1" dirty="0" smtClean="0">
                <a:solidFill>
                  <a:schemeClr val="accent6">
                    <a:lumMod val="75000"/>
                  </a:schemeClr>
                </a:solidFill>
              </a:rPr>
              <a:t> </a:t>
            </a:r>
            <a:r>
              <a:rPr lang="tr-TR" sz="2700" b="1" dirty="0" err="1" smtClean="0">
                <a:solidFill>
                  <a:schemeClr val="accent6">
                    <a:lumMod val="75000"/>
                  </a:schemeClr>
                </a:solidFill>
              </a:rPr>
              <a:t>to</a:t>
            </a:r>
            <a:r>
              <a:rPr lang="tr-TR" sz="2700" b="1" dirty="0" smtClean="0">
                <a:solidFill>
                  <a:schemeClr val="accent6">
                    <a:lumMod val="75000"/>
                  </a:schemeClr>
                </a:solidFill>
              </a:rPr>
              <a:t> </a:t>
            </a:r>
            <a:r>
              <a:rPr lang="tr-TR" sz="2700" b="1" dirty="0" err="1" smtClean="0">
                <a:solidFill>
                  <a:schemeClr val="accent6">
                    <a:lumMod val="75000"/>
                  </a:schemeClr>
                </a:solidFill>
              </a:rPr>
              <a:t>their</a:t>
            </a:r>
            <a:r>
              <a:rPr lang="tr-TR" sz="2700" b="1" dirty="0" smtClean="0">
                <a:solidFill>
                  <a:schemeClr val="accent6">
                    <a:lumMod val="75000"/>
                  </a:schemeClr>
                </a:solidFill>
              </a:rPr>
              <a:t> </a:t>
            </a:r>
            <a:r>
              <a:rPr lang="tr-TR" sz="2700" b="1" dirty="0" err="1" smtClean="0">
                <a:solidFill>
                  <a:schemeClr val="accent6">
                    <a:lumMod val="75000"/>
                  </a:schemeClr>
                </a:solidFill>
              </a:rPr>
              <a:t>city</a:t>
            </a:r>
            <a:r>
              <a:rPr lang="tr-TR" sz="2700" b="1" dirty="0" smtClean="0">
                <a:solidFill>
                  <a:schemeClr val="accent6">
                    <a:lumMod val="75000"/>
                  </a:schemeClr>
                </a:solidFill>
              </a:rPr>
              <a:t>            (</a:t>
            </a:r>
            <a:r>
              <a:rPr lang="tr-TR" sz="2700" b="1" dirty="0" err="1" smtClean="0">
                <a:solidFill>
                  <a:schemeClr val="accent6">
                    <a:lumMod val="75000"/>
                  </a:schemeClr>
                </a:solidFill>
              </a:rPr>
              <a:t>before</a:t>
            </a:r>
            <a:r>
              <a:rPr lang="tr-TR" sz="2700" b="1" dirty="0" smtClean="0">
                <a:solidFill>
                  <a:schemeClr val="accent6">
                    <a:lumMod val="75000"/>
                  </a:schemeClr>
                </a:solidFill>
              </a:rPr>
              <a:t>, </a:t>
            </a:r>
            <a:r>
              <a:rPr lang="tr-TR" sz="2700" b="1" dirty="0" err="1" smtClean="0">
                <a:solidFill>
                  <a:schemeClr val="accent6">
                    <a:lumMod val="75000"/>
                  </a:schemeClr>
                </a:solidFill>
              </a:rPr>
              <a:t>during</a:t>
            </a:r>
            <a:r>
              <a:rPr lang="tr-TR" sz="2700" b="1" dirty="0" smtClean="0">
                <a:solidFill>
                  <a:schemeClr val="accent6">
                    <a:lumMod val="75000"/>
                  </a:schemeClr>
                </a:solidFill>
              </a:rPr>
              <a:t>, </a:t>
            </a:r>
            <a:r>
              <a:rPr lang="tr-TR" sz="2700" b="1" dirty="0" err="1" smtClean="0">
                <a:solidFill>
                  <a:schemeClr val="accent6">
                    <a:lumMod val="75000"/>
                  </a:schemeClr>
                </a:solidFill>
              </a:rPr>
              <a:t>after</a:t>
            </a:r>
            <a:r>
              <a:rPr lang="tr-TR" sz="2700" b="1" dirty="0" smtClean="0">
                <a:solidFill>
                  <a:schemeClr val="accent6">
                    <a:lumMod val="75000"/>
                  </a:schemeClr>
                </a:solidFill>
              </a:rPr>
              <a:t> </a:t>
            </a:r>
            <a:r>
              <a:rPr lang="tr-TR" sz="2700" b="1" dirty="0" err="1" smtClean="0">
                <a:solidFill>
                  <a:schemeClr val="accent6">
                    <a:lumMod val="75000"/>
                  </a:schemeClr>
                </a:solidFill>
              </a:rPr>
              <a:t>the</a:t>
            </a:r>
            <a:r>
              <a:rPr lang="tr-TR" sz="2700" b="1" dirty="0" smtClean="0">
                <a:solidFill>
                  <a:schemeClr val="accent6">
                    <a:lumMod val="75000"/>
                  </a:schemeClr>
                </a:solidFill>
              </a:rPr>
              <a:t> </a:t>
            </a:r>
            <a:r>
              <a:rPr lang="tr-TR" sz="2700" b="1" dirty="0" err="1" smtClean="0">
                <a:solidFill>
                  <a:schemeClr val="accent6">
                    <a:lumMod val="75000"/>
                  </a:schemeClr>
                </a:solidFill>
              </a:rPr>
              <a:t>Games</a:t>
            </a:r>
            <a:r>
              <a:rPr lang="tr-TR" sz="2700" b="1" dirty="0" smtClean="0">
                <a:solidFill>
                  <a:schemeClr val="accent6">
                    <a:lumMod val="75000"/>
                  </a:schemeClr>
                </a:solidFill>
              </a:rPr>
              <a:t>) </a:t>
            </a:r>
          </a:p>
          <a:p>
            <a:pPr eaLnBrk="1" hangingPunct="1">
              <a:buFont typeface="Arial" pitchFamily="34" charset="0"/>
              <a:buChar char="•"/>
              <a:defRPr/>
            </a:pP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6147" name="2 Başlık"/>
          <p:cNvSpPr>
            <a:spLocks noGrp="1"/>
          </p:cNvSpPr>
          <p:nvPr>
            <p:ph type="ctrTitle"/>
          </p:nvPr>
        </p:nvSpPr>
        <p:spPr>
          <a:xfrm>
            <a:off x="611188" y="1557338"/>
            <a:ext cx="7775575" cy="1466850"/>
          </a:xfrm>
        </p:spPr>
        <p:txBody>
          <a:bodyPr/>
          <a:lstStyle/>
          <a:p>
            <a:pPr eaLnBrk="1" hangingPunct="1">
              <a:buFontTx/>
              <a:buChar char="•"/>
            </a:pPr>
            <a:r>
              <a:rPr lang="tr-TR" sz="3000" b="1" smtClean="0"/>
              <a:t>Economic and Social Benefits  for TRA1 NUTS2 Region From Hosting The 2011 UNIVERSIADE Winter Games </a:t>
            </a:r>
          </a:p>
        </p:txBody>
      </p:sp>
      <p:sp>
        <p:nvSpPr>
          <p:cNvPr id="4" name="3 Alt Başlık"/>
          <p:cNvSpPr>
            <a:spLocks noGrp="1"/>
          </p:cNvSpPr>
          <p:nvPr>
            <p:ph type="subTitle" idx="1"/>
          </p:nvPr>
        </p:nvSpPr>
        <p:spPr>
          <a:xfrm>
            <a:off x="1547813" y="3068638"/>
            <a:ext cx="6296025" cy="3359150"/>
          </a:xfrm>
        </p:spPr>
        <p:txBody>
          <a:bodyPr/>
          <a:lstStyle/>
          <a:p>
            <a:pPr eaLnBrk="1" hangingPunct="1">
              <a:buFont typeface="Arial" pitchFamily="34" charset="0"/>
              <a:buChar char="•"/>
              <a:defRPr/>
            </a:pPr>
            <a:r>
              <a:rPr lang="tr-TR" sz="2700" b="1" dirty="0" smtClean="0">
                <a:solidFill>
                  <a:schemeClr val="accent6">
                    <a:lumMod val="75000"/>
                  </a:schemeClr>
                </a:solidFill>
              </a:rPr>
              <a:t> </a:t>
            </a:r>
            <a:r>
              <a:rPr lang="tr-TR" sz="2700" b="1" dirty="0" err="1" smtClean="0">
                <a:solidFill>
                  <a:srgbClr val="FF0000"/>
                </a:solidFill>
              </a:rPr>
              <a:t>Establishment</a:t>
            </a:r>
            <a:r>
              <a:rPr lang="tr-TR" sz="2700" b="1" dirty="0" smtClean="0">
                <a:solidFill>
                  <a:srgbClr val="FF0000"/>
                </a:solidFill>
              </a:rPr>
              <a:t> of </a:t>
            </a:r>
            <a:r>
              <a:rPr lang="tr-TR" sz="2700" b="1" dirty="0" err="1" smtClean="0">
                <a:solidFill>
                  <a:srgbClr val="FF0000"/>
                </a:solidFill>
              </a:rPr>
              <a:t>Sport</a:t>
            </a:r>
            <a:r>
              <a:rPr lang="tr-TR" sz="2700" b="1" dirty="0" smtClean="0">
                <a:solidFill>
                  <a:srgbClr val="FF0000"/>
                </a:solidFill>
              </a:rPr>
              <a:t> </a:t>
            </a:r>
            <a:r>
              <a:rPr lang="tr-TR" sz="2700" b="1" dirty="0" err="1" smtClean="0">
                <a:solidFill>
                  <a:srgbClr val="FF0000"/>
                </a:solidFill>
              </a:rPr>
              <a:t>Facilities</a:t>
            </a:r>
            <a:endParaRPr lang="tr-TR" sz="2700" b="1" dirty="0" smtClean="0">
              <a:solidFill>
                <a:srgbClr val="FF0000"/>
              </a:solidFill>
            </a:endParaRPr>
          </a:p>
          <a:p>
            <a:pPr eaLnBrk="1" hangingPunct="1">
              <a:buFont typeface="Arial" pitchFamily="34" charset="0"/>
              <a:buChar char="•"/>
              <a:defRPr/>
            </a:pPr>
            <a:r>
              <a:rPr lang="tr-TR" sz="2700" b="1" dirty="0" err="1" smtClean="0">
                <a:solidFill>
                  <a:srgbClr val="FF0000"/>
                </a:solidFill>
              </a:rPr>
              <a:t>The</a:t>
            </a:r>
            <a:r>
              <a:rPr lang="tr-TR" sz="2700" b="1" dirty="0" smtClean="0">
                <a:solidFill>
                  <a:srgbClr val="FF0000"/>
                </a:solidFill>
              </a:rPr>
              <a:t> </a:t>
            </a:r>
            <a:r>
              <a:rPr lang="tr-TR" sz="2700" b="1" dirty="0" err="1" smtClean="0">
                <a:solidFill>
                  <a:srgbClr val="FF0000"/>
                </a:solidFill>
              </a:rPr>
              <a:t>Creation</a:t>
            </a:r>
            <a:r>
              <a:rPr lang="tr-TR" sz="2700" b="1" dirty="0" smtClean="0">
                <a:solidFill>
                  <a:srgbClr val="FF0000"/>
                </a:solidFill>
              </a:rPr>
              <a:t> of New </a:t>
            </a:r>
            <a:r>
              <a:rPr lang="tr-TR" sz="2700" b="1" dirty="0" err="1" smtClean="0">
                <a:solidFill>
                  <a:srgbClr val="FF0000"/>
                </a:solidFill>
              </a:rPr>
              <a:t>Jobs</a:t>
            </a:r>
            <a:endParaRPr lang="tr-TR" sz="2700" b="1" dirty="0" smtClean="0">
              <a:solidFill>
                <a:srgbClr val="FF0000"/>
              </a:solidFill>
            </a:endParaRPr>
          </a:p>
          <a:p>
            <a:pPr eaLnBrk="1" hangingPunct="1">
              <a:buFont typeface="Arial" pitchFamily="34" charset="0"/>
              <a:buChar char="•"/>
              <a:defRPr/>
            </a:pPr>
            <a:r>
              <a:rPr lang="tr-TR" sz="2700" b="1" dirty="0" err="1" smtClean="0">
                <a:solidFill>
                  <a:srgbClr val="FF0000"/>
                </a:solidFill>
              </a:rPr>
              <a:t>International</a:t>
            </a:r>
            <a:r>
              <a:rPr lang="tr-TR" sz="2700" b="1" dirty="0" smtClean="0">
                <a:solidFill>
                  <a:srgbClr val="FF0000"/>
                </a:solidFill>
              </a:rPr>
              <a:t> </a:t>
            </a:r>
            <a:r>
              <a:rPr lang="tr-TR" sz="2700" b="1" dirty="0" err="1" smtClean="0">
                <a:solidFill>
                  <a:srgbClr val="FF0000"/>
                </a:solidFill>
              </a:rPr>
              <a:t>recognition</a:t>
            </a:r>
            <a:endParaRPr lang="tr-TR" sz="2700" b="1" dirty="0" smtClean="0">
              <a:solidFill>
                <a:srgbClr val="FF0000"/>
              </a:solidFill>
            </a:endParaRPr>
          </a:p>
          <a:p>
            <a:pPr eaLnBrk="1" hangingPunct="1">
              <a:buFont typeface="Arial" pitchFamily="34" charset="0"/>
              <a:buChar char="•"/>
              <a:defRPr/>
            </a:pPr>
            <a:r>
              <a:rPr lang="tr-TR" sz="2700" b="1" dirty="0" err="1" smtClean="0">
                <a:solidFill>
                  <a:srgbClr val="FF0000"/>
                </a:solidFill>
              </a:rPr>
              <a:t>Increased</a:t>
            </a:r>
            <a:r>
              <a:rPr lang="tr-TR" sz="2700" b="1" dirty="0" smtClean="0">
                <a:solidFill>
                  <a:srgbClr val="FF0000"/>
                </a:solidFill>
              </a:rPr>
              <a:t> </a:t>
            </a:r>
            <a:r>
              <a:rPr lang="tr-TR" sz="2700" b="1" dirty="0" err="1" smtClean="0">
                <a:solidFill>
                  <a:srgbClr val="FF0000"/>
                </a:solidFill>
              </a:rPr>
              <a:t>Media</a:t>
            </a:r>
            <a:r>
              <a:rPr lang="tr-TR" sz="2700" b="1" dirty="0" smtClean="0">
                <a:solidFill>
                  <a:srgbClr val="FF0000"/>
                </a:solidFill>
              </a:rPr>
              <a:t> </a:t>
            </a:r>
            <a:r>
              <a:rPr lang="tr-TR" sz="2700" b="1" dirty="0" err="1" smtClean="0">
                <a:solidFill>
                  <a:srgbClr val="FF0000"/>
                </a:solidFill>
              </a:rPr>
              <a:t>Exposure</a:t>
            </a:r>
            <a:endParaRPr lang="tr-TR" sz="2700" b="1" dirty="0" smtClean="0">
              <a:solidFill>
                <a:srgbClr val="FF0000"/>
              </a:solidFill>
            </a:endParaRPr>
          </a:p>
          <a:p>
            <a:pPr eaLnBrk="1" hangingPunct="1">
              <a:buFont typeface="Arial" pitchFamily="34" charset="0"/>
              <a:buChar char="•"/>
              <a:defRPr/>
            </a:pPr>
            <a:r>
              <a:rPr lang="tr-TR" sz="2700" b="1" dirty="0" err="1" smtClean="0">
                <a:solidFill>
                  <a:srgbClr val="FF0000"/>
                </a:solidFill>
              </a:rPr>
              <a:t>Tourists</a:t>
            </a:r>
            <a:r>
              <a:rPr lang="tr-TR" sz="2700" b="1" dirty="0" smtClean="0">
                <a:solidFill>
                  <a:srgbClr val="FF0000"/>
                </a:solidFill>
              </a:rPr>
              <a:t> </a:t>
            </a:r>
            <a:r>
              <a:rPr lang="tr-TR" sz="2700" b="1" dirty="0" err="1" smtClean="0">
                <a:solidFill>
                  <a:srgbClr val="FF0000"/>
                </a:solidFill>
              </a:rPr>
              <a:t>and</a:t>
            </a:r>
            <a:r>
              <a:rPr lang="tr-TR" sz="2700" b="1" dirty="0" smtClean="0">
                <a:solidFill>
                  <a:srgbClr val="FF0000"/>
                </a:solidFill>
              </a:rPr>
              <a:t> </a:t>
            </a:r>
            <a:r>
              <a:rPr lang="tr-TR" sz="2700" b="1" dirty="0" err="1" smtClean="0">
                <a:solidFill>
                  <a:srgbClr val="FF0000"/>
                </a:solidFill>
              </a:rPr>
              <a:t>Visitor</a:t>
            </a:r>
            <a:r>
              <a:rPr lang="tr-TR" sz="2700" b="1" dirty="0" smtClean="0">
                <a:solidFill>
                  <a:srgbClr val="FF0000"/>
                </a:solidFill>
              </a:rPr>
              <a:t> </a:t>
            </a:r>
            <a:r>
              <a:rPr lang="tr-TR" sz="2700" b="1" dirty="0" err="1" smtClean="0">
                <a:solidFill>
                  <a:srgbClr val="FF0000"/>
                </a:solidFill>
              </a:rPr>
              <a:t>Sales</a:t>
            </a:r>
            <a:endParaRPr lang="tr-TR" sz="2700" b="1" dirty="0" smtClean="0">
              <a:solidFill>
                <a:srgbClr val="FF0000"/>
              </a:solidFill>
            </a:endParaRPr>
          </a:p>
          <a:p>
            <a:pPr eaLnBrk="1" hangingPunct="1">
              <a:buFont typeface="Arial" pitchFamily="34" charset="0"/>
              <a:buChar char="•"/>
              <a:defRPr/>
            </a:pPr>
            <a:r>
              <a:rPr lang="tr-TR" sz="2700" b="1" dirty="0" err="1" smtClean="0">
                <a:solidFill>
                  <a:srgbClr val="FF0000"/>
                </a:solidFill>
              </a:rPr>
              <a:t>Economic</a:t>
            </a:r>
            <a:r>
              <a:rPr lang="tr-TR" sz="2700" b="1" dirty="0" smtClean="0">
                <a:solidFill>
                  <a:srgbClr val="FF0000"/>
                </a:solidFill>
              </a:rPr>
              <a:t> </a:t>
            </a:r>
            <a:r>
              <a:rPr lang="tr-TR" sz="2700" b="1" dirty="0" err="1" smtClean="0">
                <a:solidFill>
                  <a:srgbClr val="FF0000"/>
                </a:solidFill>
              </a:rPr>
              <a:t>Development</a:t>
            </a:r>
            <a:r>
              <a:rPr lang="tr-TR" sz="2700" b="1" dirty="0" smtClean="0">
                <a:solidFill>
                  <a:srgbClr val="FF0000"/>
                </a:solidFill>
              </a:rPr>
              <a:t> </a:t>
            </a:r>
            <a:r>
              <a:rPr lang="tr-TR" sz="2700" b="1" dirty="0" err="1" smtClean="0">
                <a:solidFill>
                  <a:srgbClr val="FF0000"/>
                </a:solidFill>
              </a:rPr>
              <a:t>Projects</a:t>
            </a:r>
            <a:endParaRPr lang="tr-TR" sz="2700" b="1" dirty="0" smtClean="0">
              <a:solidFill>
                <a:srgbClr val="FF0000"/>
              </a:solidFill>
            </a:endParaRPr>
          </a:p>
          <a:p>
            <a:pPr eaLnBrk="1" hangingPunct="1">
              <a:buFont typeface="Arial" pitchFamily="34" charset="0"/>
              <a:buChar char="•"/>
              <a:defRPr/>
            </a:pPr>
            <a:r>
              <a:rPr lang="tr-TR" sz="2700" b="1" dirty="0" err="1" smtClean="0">
                <a:solidFill>
                  <a:srgbClr val="FF0000"/>
                </a:solidFill>
              </a:rPr>
              <a:t>Socio</a:t>
            </a:r>
            <a:r>
              <a:rPr lang="tr-TR" sz="2700" b="1" dirty="0" smtClean="0">
                <a:solidFill>
                  <a:srgbClr val="FF0000"/>
                </a:solidFill>
              </a:rPr>
              <a:t>-</a:t>
            </a:r>
            <a:r>
              <a:rPr lang="tr-TR" sz="2700" b="1" dirty="0" err="1" smtClean="0">
                <a:solidFill>
                  <a:srgbClr val="FF0000"/>
                </a:solidFill>
              </a:rPr>
              <a:t>Cultural</a:t>
            </a:r>
            <a:r>
              <a:rPr lang="tr-TR" sz="2700" b="1" dirty="0" smtClean="0">
                <a:solidFill>
                  <a:srgbClr val="FF0000"/>
                </a:solidFill>
              </a:rPr>
              <a:t> </a:t>
            </a:r>
            <a:r>
              <a:rPr lang="tr-TR" sz="2700" b="1" dirty="0" err="1" smtClean="0">
                <a:solidFill>
                  <a:srgbClr val="FF0000"/>
                </a:solidFill>
              </a:rPr>
              <a:t>Programs</a:t>
            </a:r>
            <a:endParaRPr lang="tr-TR" sz="2700" b="1" dirty="0" smtClean="0">
              <a:solidFill>
                <a:srgbClr val="FF0000"/>
              </a:solidFill>
            </a:endParaRPr>
          </a:p>
          <a:p>
            <a:pPr eaLnBrk="1" hangingPunct="1">
              <a:buFont typeface="Arial" pitchFamily="34" charset="0"/>
              <a:buChar char="•"/>
              <a:defRPr/>
            </a:pP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7171" name="2 Başlık"/>
          <p:cNvSpPr>
            <a:spLocks noGrp="1"/>
          </p:cNvSpPr>
          <p:nvPr>
            <p:ph type="ctrTitle"/>
          </p:nvPr>
        </p:nvSpPr>
        <p:spPr>
          <a:xfrm>
            <a:off x="611188" y="2060575"/>
            <a:ext cx="7775575" cy="1468438"/>
          </a:xfrm>
        </p:spPr>
        <p:txBody>
          <a:bodyPr/>
          <a:lstStyle/>
          <a:p>
            <a:pPr eaLnBrk="1" hangingPunct="1">
              <a:buFontTx/>
              <a:buChar char="•"/>
            </a:pPr>
            <a:r>
              <a:rPr lang="tr-TR" sz="3000" b="1" smtClean="0"/>
              <a:t>We can analyse the total economic impact  of the Games under three main title </a:t>
            </a:r>
            <a:br>
              <a:rPr lang="tr-TR" sz="3000" b="1" smtClean="0"/>
            </a:br>
            <a:endParaRPr lang="tr-TR" sz="3000" b="1" smtClean="0"/>
          </a:p>
        </p:txBody>
      </p:sp>
      <p:sp>
        <p:nvSpPr>
          <p:cNvPr id="4" name="3 Alt Başlık"/>
          <p:cNvSpPr>
            <a:spLocks noGrp="1"/>
          </p:cNvSpPr>
          <p:nvPr>
            <p:ph type="subTitle" idx="1"/>
          </p:nvPr>
        </p:nvSpPr>
        <p:spPr>
          <a:xfrm>
            <a:off x="1403350" y="3068638"/>
            <a:ext cx="6297613" cy="3359150"/>
          </a:xfrm>
        </p:spPr>
        <p:txBody>
          <a:bodyPr/>
          <a:lstStyle/>
          <a:p>
            <a:pPr eaLnBrk="1" hangingPunct="1">
              <a:defRPr/>
            </a:pPr>
            <a:endParaRPr lang="tr-TR" sz="2700" b="1" dirty="0" smtClean="0">
              <a:solidFill>
                <a:schemeClr val="accent6">
                  <a:lumMod val="75000"/>
                </a:schemeClr>
              </a:solidFill>
            </a:endParaRPr>
          </a:p>
          <a:p>
            <a:pPr algn="l" eaLnBrk="1" hangingPunct="1">
              <a:buFont typeface="Arial" pitchFamily="34" charset="0"/>
              <a:buChar char="•"/>
              <a:defRPr/>
            </a:pPr>
            <a:r>
              <a:rPr lang="tr-TR" sz="2700" b="1" dirty="0" err="1" smtClean="0">
                <a:solidFill>
                  <a:schemeClr val="bg1">
                    <a:lumMod val="50000"/>
                  </a:schemeClr>
                </a:solidFill>
              </a:rPr>
              <a:t>Direct</a:t>
            </a:r>
            <a:r>
              <a:rPr lang="tr-TR" sz="2700" b="1" dirty="0" smtClean="0">
                <a:solidFill>
                  <a:schemeClr val="bg1">
                    <a:lumMod val="50000"/>
                  </a:schemeClr>
                </a:solidFill>
              </a:rPr>
              <a:t> </a:t>
            </a:r>
            <a:r>
              <a:rPr lang="tr-TR" sz="2700" b="1" dirty="0" err="1" smtClean="0">
                <a:solidFill>
                  <a:schemeClr val="bg1">
                    <a:lumMod val="50000"/>
                  </a:schemeClr>
                </a:solidFill>
              </a:rPr>
              <a:t>Impacts</a:t>
            </a:r>
            <a:r>
              <a:rPr lang="tr-TR" sz="2700" b="1" dirty="0" smtClean="0">
                <a:solidFill>
                  <a:schemeClr val="bg1">
                    <a:lumMod val="50000"/>
                  </a:schemeClr>
                </a:solidFill>
              </a:rPr>
              <a:t> </a:t>
            </a:r>
          </a:p>
          <a:p>
            <a:pPr algn="l" eaLnBrk="1" hangingPunct="1">
              <a:buFont typeface="Arial" pitchFamily="34" charset="0"/>
              <a:buChar char="•"/>
              <a:defRPr/>
            </a:pPr>
            <a:r>
              <a:rPr lang="tr-TR" sz="2700" b="1" dirty="0" err="1" smtClean="0">
                <a:solidFill>
                  <a:schemeClr val="bg1">
                    <a:lumMod val="50000"/>
                  </a:schemeClr>
                </a:solidFill>
              </a:rPr>
              <a:t>Indirect</a:t>
            </a:r>
            <a:r>
              <a:rPr lang="tr-TR" sz="2700" b="1" dirty="0" smtClean="0">
                <a:solidFill>
                  <a:schemeClr val="bg1">
                    <a:lumMod val="50000"/>
                  </a:schemeClr>
                </a:solidFill>
              </a:rPr>
              <a:t> </a:t>
            </a:r>
            <a:r>
              <a:rPr lang="tr-TR" sz="2700" b="1" dirty="0" err="1" smtClean="0">
                <a:solidFill>
                  <a:schemeClr val="bg1">
                    <a:lumMod val="50000"/>
                  </a:schemeClr>
                </a:solidFill>
              </a:rPr>
              <a:t>Impacts</a:t>
            </a:r>
            <a:r>
              <a:rPr lang="tr-TR" sz="2700" b="1" dirty="0" smtClean="0">
                <a:solidFill>
                  <a:schemeClr val="bg1">
                    <a:lumMod val="50000"/>
                  </a:schemeClr>
                </a:solidFill>
              </a:rPr>
              <a:t> </a:t>
            </a:r>
          </a:p>
          <a:p>
            <a:pPr algn="l" eaLnBrk="1" hangingPunct="1">
              <a:buFont typeface="Arial" pitchFamily="34" charset="0"/>
              <a:buChar char="•"/>
              <a:defRPr/>
            </a:pPr>
            <a:r>
              <a:rPr lang="tr-TR" sz="2700" b="1" dirty="0" err="1" smtClean="0">
                <a:solidFill>
                  <a:schemeClr val="bg1">
                    <a:lumMod val="50000"/>
                  </a:schemeClr>
                </a:solidFill>
              </a:rPr>
              <a:t>Induced</a:t>
            </a:r>
            <a:r>
              <a:rPr lang="tr-TR" sz="2700" b="1" dirty="0" smtClean="0">
                <a:solidFill>
                  <a:schemeClr val="bg1">
                    <a:lumMod val="50000"/>
                  </a:schemeClr>
                </a:solidFill>
              </a:rPr>
              <a:t> </a:t>
            </a:r>
            <a:r>
              <a:rPr lang="tr-TR" sz="2700" b="1" dirty="0" err="1" smtClean="0">
                <a:solidFill>
                  <a:schemeClr val="bg1">
                    <a:lumMod val="50000"/>
                  </a:schemeClr>
                </a:solidFill>
              </a:rPr>
              <a:t>Impacts</a:t>
            </a:r>
            <a:endParaRPr lang="tr-TR" sz="2700" b="1" dirty="0" smtClean="0">
              <a:solidFill>
                <a:schemeClr val="bg1">
                  <a:lumMod val="50000"/>
                </a:schemeClr>
              </a:solidFill>
            </a:endParaRPr>
          </a:p>
          <a:p>
            <a:pPr algn="l" eaLnBrk="1" hangingPunct="1">
              <a:buFont typeface="Arial" pitchFamily="34" charset="0"/>
              <a:buChar char="•"/>
              <a:defRPr/>
            </a:pP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8195" name="2 Başlık"/>
          <p:cNvSpPr>
            <a:spLocks noGrp="1"/>
          </p:cNvSpPr>
          <p:nvPr>
            <p:ph type="ctrTitle"/>
          </p:nvPr>
        </p:nvSpPr>
        <p:spPr>
          <a:xfrm>
            <a:off x="611188" y="3213100"/>
            <a:ext cx="7775575" cy="1466850"/>
          </a:xfrm>
        </p:spPr>
        <p:txBody>
          <a:bodyPr/>
          <a:lstStyle/>
          <a:p>
            <a:pPr algn="just" eaLnBrk="1" hangingPunct="1"/>
            <a:r>
              <a:rPr lang="tr-TR" sz="3000" b="1" smtClean="0"/>
              <a:t>The direct impact results from </a:t>
            </a:r>
            <a:r>
              <a:rPr lang="tr-TR" sz="3000" b="1" smtClean="0">
                <a:solidFill>
                  <a:srgbClr val="FF0000"/>
                </a:solidFill>
              </a:rPr>
              <a:t>purchases</a:t>
            </a:r>
            <a:r>
              <a:rPr lang="tr-TR" sz="3000" b="1" smtClean="0"/>
              <a:t> of Games organizers in the preperation and execution of the 2011 UNIVERSIADE Games. </a:t>
            </a:r>
          </a:p>
        </p:txBody>
      </p:sp>
      <p:sp>
        <p:nvSpPr>
          <p:cNvPr id="4" name="3 Alt Başlık"/>
          <p:cNvSpPr>
            <a:spLocks noGrp="1"/>
          </p:cNvSpPr>
          <p:nvPr>
            <p:ph type="subTitle" idx="1"/>
          </p:nvPr>
        </p:nvSpPr>
        <p:spPr>
          <a:xfrm>
            <a:off x="1403350" y="3068638"/>
            <a:ext cx="6297613" cy="3359150"/>
          </a:xfrm>
        </p:spPr>
        <p:txBody>
          <a:bodyPr/>
          <a:lstStyle/>
          <a:p>
            <a:pPr eaLnBrk="1" hangingPunct="1">
              <a:defRPr/>
            </a:pPr>
            <a:endParaRPr lang="tr-TR" sz="2700" b="1" dirty="0" smtClean="0">
              <a:solidFill>
                <a:schemeClr val="accent6">
                  <a:lumMod val="75000"/>
                </a:schemeClr>
              </a:solidFill>
            </a:endParaRPr>
          </a:p>
          <a:p>
            <a:pPr eaLnBrk="1" hangingPunct="1">
              <a:defRPr/>
            </a:pPr>
            <a:endParaRPr lang="tr-TR" sz="2700" b="1" dirty="0" smtClean="0">
              <a:solidFill>
                <a:schemeClr val="accent6">
                  <a:lumMod val="75000"/>
                </a:schemeClr>
              </a:solidFill>
            </a:endParaRPr>
          </a:p>
          <a:p>
            <a:pPr eaLnBrk="1" hangingPunct="1">
              <a:defRPr/>
            </a:pP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9219" name="2 Başlık"/>
          <p:cNvSpPr>
            <a:spLocks noGrp="1"/>
          </p:cNvSpPr>
          <p:nvPr>
            <p:ph type="ctrTitle"/>
          </p:nvPr>
        </p:nvSpPr>
        <p:spPr>
          <a:xfrm>
            <a:off x="611188" y="3141663"/>
            <a:ext cx="7775575" cy="1466850"/>
          </a:xfrm>
        </p:spPr>
        <p:txBody>
          <a:bodyPr/>
          <a:lstStyle/>
          <a:p>
            <a:pPr algn="just" eaLnBrk="1" hangingPunct="1"/>
            <a:r>
              <a:rPr lang="tr-TR" sz="3000" b="1" smtClean="0"/>
              <a:t>The indirect impacts show itself in the </a:t>
            </a:r>
            <a:r>
              <a:rPr lang="tr-TR" sz="3000" b="1" smtClean="0">
                <a:solidFill>
                  <a:srgbClr val="FF0000"/>
                </a:solidFill>
              </a:rPr>
              <a:t>goods </a:t>
            </a:r>
            <a:r>
              <a:rPr lang="tr-TR" sz="3000" b="1" smtClean="0"/>
              <a:t>and</a:t>
            </a:r>
            <a:r>
              <a:rPr lang="tr-TR" sz="3000" b="1" smtClean="0">
                <a:solidFill>
                  <a:srgbClr val="FF0000"/>
                </a:solidFill>
              </a:rPr>
              <a:t> service industries</a:t>
            </a:r>
            <a:r>
              <a:rPr lang="tr-TR" sz="3000" b="1" smtClean="0"/>
              <a:t> that supply the industries receive expenditures by games organizers. </a:t>
            </a:r>
          </a:p>
        </p:txBody>
      </p:sp>
      <p:sp>
        <p:nvSpPr>
          <p:cNvPr id="4" name="3 Alt Başlık"/>
          <p:cNvSpPr>
            <a:spLocks noGrp="1"/>
          </p:cNvSpPr>
          <p:nvPr>
            <p:ph type="subTitle" idx="1"/>
          </p:nvPr>
        </p:nvSpPr>
        <p:spPr>
          <a:xfrm>
            <a:off x="0" y="5526088"/>
            <a:ext cx="7993063" cy="2663825"/>
          </a:xfrm>
        </p:spPr>
        <p:txBody>
          <a:bodyPr/>
          <a:lstStyle/>
          <a:p>
            <a:pPr algn="just" eaLnBrk="1" hangingPunct="1">
              <a:defRPr/>
            </a:pPr>
            <a:endParaRPr lang="tr-TR" sz="2700" b="1" dirty="0" smtClean="0">
              <a:solidFill>
                <a:schemeClr val="accent6">
                  <a:lumMod val="75000"/>
                </a:schemeClr>
              </a:solidFill>
            </a:endParaRPr>
          </a:p>
          <a:p>
            <a:pPr algn="just" eaLnBrk="1" hangingPunct="1">
              <a:defRPr/>
            </a:pPr>
            <a:endParaRPr lang="tr-TR" sz="2700" b="1" dirty="0" smtClean="0">
              <a:solidFill>
                <a:schemeClr val="accent6">
                  <a:lumMod val="75000"/>
                </a:schemeClr>
              </a:solidFill>
            </a:endParaRPr>
          </a:p>
          <a:p>
            <a:pPr algn="just" eaLnBrk="1" hangingPunct="1">
              <a:defRPr/>
            </a:pPr>
            <a:r>
              <a:rPr lang="tr-TR" sz="2700" b="1" dirty="0" smtClean="0">
                <a:solidFill>
                  <a:schemeClr val="accent6">
                    <a:lumMod val="75000"/>
                  </a:schemeClr>
                </a:solidFill>
              </a:rPr>
              <a:t> </a:t>
            </a: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etin kutusu"/>
          <p:cNvSpPr txBox="1">
            <a:spLocks noChangeArrowheads="1"/>
          </p:cNvSpPr>
          <p:nvPr/>
        </p:nvSpPr>
        <p:spPr bwMode="auto">
          <a:xfrm>
            <a:off x="1403350" y="188913"/>
            <a:ext cx="6985000" cy="1016000"/>
          </a:xfrm>
          <a:prstGeom prst="rect">
            <a:avLst/>
          </a:prstGeom>
          <a:noFill/>
          <a:ln w="9525">
            <a:noFill/>
            <a:miter lim="800000"/>
            <a:headEnd/>
            <a:tailEnd/>
          </a:ln>
        </p:spPr>
        <p:txBody>
          <a:bodyPr>
            <a:spAutoFit/>
          </a:bodyPr>
          <a:lstStyle/>
          <a:p>
            <a:pPr algn="ctr"/>
            <a:r>
              <a:rPr lang="tr-TR" sz="2000" b="1">
                <a:solidFill>
                  <a:schemeClr val="bg1"/>
                </a:solidFill>
              </a:rPr>
              <a:t>POSSIBLE ECONOMIC AND SOCIAL IMPACTS OF UNIVERSIADE WINTER GAMES </a:t>
            </a:r>
          </a:p>
          <a:p>
            <a:pPr algn="ctr"/>
            <a:r>
              <a:rPr lang="tr-TR" sz="2000" b="1">
                <a:solidFill>
                  <a:schemeClr val="bg1"/>
                </a:solidFill>
              </a:rPr>
              <a:t>IN THE TRA1 NUTS2 REGION</a:t>
            </a:r>
          </a:p>
        </p:txBody>
      </p:sp>
      <p:sp>
        <p:nvSpPr>
          <p:cNvPr id="10243" name="2 Başlık"/>
          <p:cNvSpPr>
            <a:spLocks noGrp="1"/>
          </p:cNvSpPr>
          <p:nvPr>
            <p:ph type="ctrTitle"/>
          </p:nvPr>
        </p:nvSpPr>
        <p:spPr>
          <a:xfrm>
            <a:off x="611188" y="3213100"/>
            <a:ext cx="7775575" cy="1466850"/>
          </a:xfrm>
        </p:spPr>
        <p:txBody>
          <a:bodyPr/>
          <a:lstStyle/>
          <a:p>
            <a:pPr algn="just" eaLnBrk="1" hangingPunct="1"/>
            <a:r>
              <a:rPr lang="tr-TR" sz="3000" b="1" smtClean="0"/>
              <a:t>Induced impacts stem from </a:t>
            </a:r>
            <a:r>
              <a:rPr lang="tr-TR" sz="3000" b="1" smtClean="0">
                <a:solidFill>
                  <a:srgbClr val="FF0000"/>
                </a:solidFill>
              </a:rPr>
              <a:t>expenditures of individuals employed </a:t>
            </a:r>
            <a:r>
              <a:rPr lang="tr-TR" sz="3000" b="1" smtClean="0"/>
              <a:t>directly or indirectly by Games expenditures.</a:t>
            </a:r>
          </a:p>
        </p:txBody>
      </p:sp>
      <p:sp>
        <p:nvSpPr>
          <p:cNvPr id="4" name="3 Alt Başlık"/>
          <p:cNvSpPr>
            <a:spLocks noGrp="1"/>
          </p:cNvSpPr>
          <p:nvPr>
            <p:ph type="subTitle" idx="1"/>
          </p:nvPr>
        </p:nvSpPr>
        <p:spPr>
          <a:xfrm>
            <a:off x="1403350" y="3068638"/>
            <a:ext cx="6297613" cy="3359150"/>
          </a:xfrm>
        </p:spPr>
        <p:txBody>
          <a:bodyPr/>
          <a:lstStyle/>
          <a:p>
            <a:pPr eaLnBrk="1" hangingPunct="1">
              <a:defRPr/>
            </a:pPr>
            <a:endParaRPr lang="tr-TR" sz="2700" b="1" dirty="0" smtClean="0">
              <a:solidFill>
                <a:schemeClr val="accent6">
                  <a:lumMod val="75000"/>
                </a:schemeClr>
              </a:solidFill>
            </a:endParaRPr>
          </a:p>
          <a:p>
            <a:pPr eaLnBrk="1" hangingPunct="1">
              <a:defRPr/>
            </a:pPr>
            <a:endParaRPr lang="tr-TR" sz="2700" b="1" dirty="0" smtClean="0">
              <a:solidFill>
                <a:schemeClr val="accent6">
                  <a:lumMod val="75000"/>
                </a:schemeClr>
              </a:solidFill>
            </a:endParaRPr>
          </a:p>
          <a:p>
            <a:pPr eaLnBrk="1" hangingPunct="1">
              <a:defRPr/>
            </a:pPr>
            <a:endParaRPr lang="tr-TR" sz="27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1459</Words>
  <Application>Microsoft Office PowerPoint</Application>
  <PresentationFormat>Ekran Gösterisi (4:3)</PresentationFormat>
  <Paragraphs>155</Paragraphs>
  <Slides>35</Slides>
  <Notes>24</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    POSSIBLE  ECONOMIC AND SOCIAL IMPACTS OF THE 25th UNIVERSIADE WINTER GAMES ON THE TRA1 NUTS 2 REGION </vt:lpstr>
      <vt:lpstr>TRA1 NUTS 2 REGION,INCLUDES THREE NORTHEAST CITIES: ERZURUM, ERZINCAN, BAYBURT</vt:lpstr>
      <vt:lpstr>The olympics or other international Games, like UNIVERSIADE Winter Games, has always been a golden opportunity for host city or region or even a nation to show;</vt:lpstr>
      <vt:lpstr>The city or a nation bids to host the Games in hopes of;</vt:lpstr>
      <vt:lpstr>Economic and Social Benefits  for TRA1 NUTS2 Region From Hosting The 2011 UNIVERSIADE Winter Games </vt:lpstr>
      <vt:lpstr>We can analyse the total economic impact  of the Games under three main title  </vt:lpstr>
      <vt:lpstr>The direct impact results from purchases of Games organizers in the preperation and execution of the 2011 UNIVERSIADE Games. </vt:lpstr>
      <vt:lpstr>The indirect impacts show itself in the goods and service industries that supply the industries receive expenditures by games organizers. </vt:lpstr>
      <vt:lpstr>Induced impacts stem from expenditures of individuals employed directly or indirectly by Games expenditures.</vt:lpstr>
      <vt:lpstr>The Economic Impact of the 2011 Games is resulted from:</vt:lpstr>
      <vt:lpstr>The Games provide a unique opportunity to raise international awareness of ERZURUM, and to a certain degree of the entire TRA1 NUTS2 region,generating a long term impact that will benefit many sectors of the regional economy.  </vt:lpstr>
      <vt:lpstr>Hosting the Games is expected to:</vt:lpstr>
      <vt:lpstr>One of the most important economic impacts of the Games is the INFRASTRUCTURE that is upgraded and constructed to host the games.</vt:lpstr>
      <vt:lpstr>There are a lot of new venues and facilities built or renovated specifically for the UNIVERSIADE 2011.</vt:lpstr>
      <vt:lpstr>Apart from this public expenditure, the private sector has also made considerable amount of expenditure, particularly on service sector, such as hotels and resaturants.</vt:lpstr>
      <vt:lpstr>As a result, thousands of jobs are being created to meet the demand for the labor.</vt:lpstr>
      <vt:lpstr>The economic impact of hosting the 2011 UNIVERSIADE Games can also be examined interms of TOURISM IMPACTS.</vt:lpstr>
      <vt:lpstr>The economic impact of hosting the 2011 UNIVERSIADE Games can also be examined in terms of the                         INFRASTRUCTURE LEGACY.</vt:lpstr>
      <vt:lpstr>ERZURUM as the host city will benefit for years after the Games from sustainability and usability of the venues and other related facilities constructed and renovated for the Games.</vt:lpstr>
      <vt:lpstr>The UNIVERSIADE 2011 Games is also preparing ERZURUM both physically and psychologically to become a competitive candidate for future                                                WINTER OLYMPICS GAMES.</vt:lpstr>
      <vt:lpstr>Sports facilities will expand training opprtunities for ERZURUM’ s aspiring athletes and future Olympians.</vt:lpstr>
      <vt:lpstr>  Economic Impact on Host Cities</vt:lpstr>
      <vt:lpstr>  Economic Impact on Host Cities</vt:lpstr>
      <vt:lpstr>  Economic Impact on Host Cities</vt:lpstr>
      <vt:lpstr>The Economic impact attributable to visitors and tourists before, during and after the Games play the biggest role in these achivements.</vt:lpstr>
      <vt:lpstr>The UNIVERSIADE Games are expected to have major effect on the hosting city of ERZURUM, which aims to be more desirable place to live, work and for tourists to visit and travel.</vt:lpstr>
      <vt:lpstr>Many service sectors will be impacted by the increased number of tourist came due to the games.</vt:lpstr>
      <vt:lpstr>It’s also hoped that, the additional tourists will encourage development of transportation, hotels, catering, entertainment and other services for tourists can take advantage. </vt:lpstr>
      <vt:lpstr>These benefits will not materialize automatically!</vt:lpstr>
      <vt:lpstr>They must be earned by a focused, adequtely funded and skilfully executed marketing program.</vt:lpstr>
      <vt:lpstr>Marketing plan and resources are needed to achive pre and post-Games tourism growth.</vt:lpstr>
      <vt:lpstr>A Tourism Commitee of 2011 has to be formed to develop a long term strategic tourism marketing plan to define and secure appropriate resources to activate the plan.</vt:lpstr>
      <vt:lpstr>There is also a need for partnership and co-ordination to sustain the plan.</vt:lpstr>
      <vt:lpstr>THE ROLE OF  NORTHEAST ANATOLIA DEVELOPMENT AGENCY?</vt:lpstr>
      <vt:lpstr>THANK YOU VERY MUCH…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hatice.sakarya</dc:creator>
  <cp:lastModifiedBy>rifataltan</cp:lastModifiedBy>
  <cp:revision>67</cp:revision>
  <dcterms:created xsi:type="dcterms:W3CDTF">2010-08-02T05:52:14Z</dcterms:created>
  <dcterms:modified xsi:type="dcterms:W3CDTF">2011-01-24T21:51:36Z</dcterms:modified>
</cp:coreProperties>
</file>