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4"/>
  </p:notesMasterIdLst>
  <p:sldIdLst>
    <p:sldId id="256" r:id="rId2"/>
    <p:sldId id="257" r:id="rId3"/>
    <p:sldId id="331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307" r:id="rId26"/>
    <p:sldId id="309" r:id="rId27"/>
    <p:sldId id="308" r:id="rId28"/>
    <p:sldId id="310" r:id="rId29"/>
    <p:sldId id="311" r:id="rId30"/>
    <p:sldId id="313" r:id="rId31"/>
    <p:sldId id="314" r:id="rId32"/>
    <p:sldId id="315" r:id="rId33"/>
    <p:sldId id="317" r:id="rId34"/>
    <p:sldId id="316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281" r:id="rId46"/>
    <p:sldId id="282" r:id="rId47"/>
    <p:sldId id="283" r:id="rId48"/>
    <p:sldId id="284" r:id="rId49"/>
    <p:sldId id="285" r:id="rId50"/>
    <p:sldId id="287" r:id="rId51"/>
    <p:sldId id="288" r:id="rId52"/>
    <p:sldId id="289" r:id="rId53"/>
    <p:sldId id="290" r:id="rId54"/>
    <p:sldId id="292" r:id="rId55"/>
    <p:sldId id="293" r:id="rId56"/>
    <p:sldId id="294" r:id="rId57"/>
    <p:sldId id="295" r:id="rId58"/>
    <p:sldId id="296" r:id="rId59"/>
    <p:sldId id="297" r:id="rId60"/>
    <p:sldId id="299" r:id="rId61"/>
    <p:sldId id="298" r:id="rId62"/>
    <p:sldId id="300" r:id="rId63"/>
    <p:sldId id="302" r:id="rId64"/>
    <p:sldId id="301" r:id="rId65"/>
    <p:sldId id="303" r:id="rId66"/>
    <p:sldId id="304" r:id="rId67"/>
    <p:sldId id="305" r:id="rId68"/>
    <p:sldId id="306" r:id="rId69"/>
    <p:sldId id="328" r:id="rId70"/>
    <p:sldId id="329" r:id="rId71"/>
    <p:sldId id="330" r:id="rId72"/>
    <p:sldId id="278" r:id="rId7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356A9-3BF4-4AF7-B50E-A7ECA9144F0C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3CF58D-5C4E-4C5E-9F79-EDA6862DEF8B}">
      <dgm:prSet phldrT="[Metin]" custT="1"/>
      <dgm:spPr/>
      <dgm:t>
        <a:bodyPr/>
        <a:lstStyle/>
        <a:p>
          <a:r>
            <a:rPr lang="tr-TR" sz="3200" b="1" dirty="0" smtClean="0"/>
            <a:t>SPORCU</a:t>
          </a:r>
          <a:endParaRPr lang="en-US" sz="3200" b="1" dirty="0"/>
        </a:p>
      </dgm:t>
    </dgm:pt>
    <dgm:pt modelId="{50202EF5-C8CA-4843-8845-36A5F4C833C0}" type="parTrans" cxnId="{4DAAB845-199F-423B-8358-E0465BE8C211}">
      <dgm:prSet/>
      <dgm:spPr/>
      <dgm:t>
        <a:bodyPr/>
        <a:lstStyle/>
        <a:p>
          <a:endParaRPr lang="en-US" sz="1600" b="1"/>
        </a:p>
      </dgm:t>
    </dgm:pt>
    <dgm:pt modelId="{9FA9FB65-AABB-4FFC-97BD-AB6275B5782F}" type="sibTrans" cxnId="{4DAAB845-199F-423B-8358-E0465BE8C211}">
      <dgm:prSet/>
      <dgm:spPr/>
      <dgm:t>
        <a:bodyPr/>
        <a:lstStyle/>
        <a:p>
          <a:endParaRPr lang="en-US" sz="1600" b="1"/>
        </a:p>
      </dgm:t>
    </dgm:pt>
    <dgm:pt modelId="{1459678B-CE63-4069-8217-9E958FDB174C}">
      <dgm:prSet phldrT="[Metin]" custT="1"/>
      <dgm:spPr/>
      <dgm:t>
        <a:bodyPr/>
        <a:lstStyle/>
        <a:p>
          <a:r>
            <a:rPr lang="tr-TR" sz="1600" b="1" dirty="0" smtClean="0"/>
            <a:t>KUVVET, DAYANIKLILIK, DENGE</a:t>
          </a:r>
          <a:endParaRPr lang="en-US" sz="1600" b="1" dirty="0"/>
        </a:p>
      </dgm:t>
    </dgm:pt>
    <dgm:pt modelId="{BA8C5065-4F66-437B-B60D-4A464F3CA66B}" type="parTrans" cxnId="{0E825875-4B17-4E34-844E-D29BC5367980}">
      <dgm:prSet/>
      <dgm:spPr/>
      <dgm:t>
        <a:bodyPr/>
        <a:lstStyle/>
        <a:p>
          <a:endParaRPr lang="en-US" sz="1600" b="1"/>
        </a:p>
      </dgm:t>
    </dgm:pt>
    <dgm:pt modelId="{5FEF57ED-1466-43FA-AE25-616D3455174F}" type="sibTrans" cxnId="{0E825875-4B17-4E34-844E-D29BC5367980}">
      <dgm:prSet/>
      <dgm:spPr/>
      <dgm:t>
        <a:bodyPr/>
        <a:lstStyle/>
        <a:p>
          <a:endParaRPr lang="en-US" sz="1600" b="1"/>
        </a:p>
      </dgm:t>
    </dgm:pt>
    <dgm:pt modelId="{EC41EF40-E139-48BF-9909-EC1A2532B1D5}">
      <dgm:prSet phldrT="[Metin]" custT="1"/>
      <dgm:spPr/>
      <dgm:t>
        <a:bodyPr/>
        <a:lstStyle/>
        <a:p>
          <a:r>
            <a:rPr lang="tr-TR" sz="1600" b="1" dirty="0" smtClean="0"/>
            <a:t>YORGUNLUK-DİNLENME</a:t>
          </a:r>
          <a:endParaRPr lang="en-US" sz="1600" b="1" dirty="0"/>
        </a:p>
      </dgm:t>
    </dgm:pt>
    <dgm:pt modelId="{FE43FEC0-908E-42CF-89A4-0F6E3B8DAE6F}" type="parTrans" cxnId="{1CC203EF-C29D-42A4-997C-AE957C2A6C2B}">
      <dgm:prSet/>
      <dgm:spPr/>
      <dgm:t>
        <a:bodyPr/>
        <a:lstStyle/>
        <a:p>
          <a:endParaRPr lang="en-US" sz="1600" b="1"/>
        </a:p>
      </dgm:t>
    </dgm:pt>
    <dgm:pt modelId="{6F24A6FB-69F3-4A1B-B2A9-34C9EA666BC0}" type="sibTrans" cxnId="{1CC203EF-C29D-42A4-997C-AE957C2A6C2B}">
      <dgm:prSet/>
      <dgm:spPr/>
      <dgm:t>
        <a:bodyPr/>
        <a:lstStyle/>
        <a:p>
          <a:endParaRPr lang="en-US" sz="1600" b="1"/>
        </a:p>
      </dgm:t>
    </dgm:pt>
    <dgm:pt modelId="{5B1B3847-5D07-46A1-A073-1C6F3A4D22A7}">
      <dgm:prSet phldrT="[Metin]" custT="1"/>
      <dgm:spPr/>
      <dgm:t>
        <a:bodyPr/>
        <a:lstStyle/>
        <a:p>
          <a:r>
            <a:rPr lang="tr-TR" sz="1600" b="1" dirty="0" smtClean="0"/>
            <a:t>ALKOL v.b. ÜRÜNLERİN TÜKETİLMEMESİ</a:t>
          </a:r>
          <a:endParaRPr lang="en-US" sz="1600" b="1" dirty="0"/>
        </a:p>
      </dgm:t>
    </dgm:pt>
    <dgm:pt modelId="{C66A84B8-B071-4D22-A8E0-290D7D1E261D}" type="parTrans" cxnId="{ADFE5E92-A345-428B-A5E4-37C8DE07CB2F}">
      <dgm:prSet/>
      <dgm:spPr/>
      <dgm:t>
        <a:bodyPr/>
        <a:lstStyle/>
        <a:p>
          <a:endParaRPr lang="en-US" sz="1600" b="1"/>
        </a:p>
      </dgm:t>
    </dgm:pt>
    <dgm:pt modelId="{375876FD-DAC2-4A73-AF7D-964D6B9F0BD4}" type="sibTrans" cxnId="{ADFE5E92-A345-428B-A5E4-37C8DE07CB2F}">
      <dgm:prSet/>
      <dgm:spPr/>
      <dgm:t>
        <a:bodyPr/>
        <a:lstStyle/>
        <a:p>
          <a:endParaRPr lang="en-US" sz="1600" b="1"/>
        </a:p>
      </dgm:t>
    </dgm:pt>
    <dgm:pt modelId="{50488EFB-F7F7-4751-9B2E-B7A894CE721E}">
      <dgm:prSet custT="1"/>
      <dgm:spPr/>
      <dgm:t>
        <a:bodyPr/>
        <a:lstStyle/>
        <a:p>
          <a:r>
            <a:rPr lang="tr-TR" sz="1600" b="1" dirty="0" smtClean="0"/>
            <a:t>UYGUN MALZEME</a:t>
          </a:r>
          <a:endParaRPr lang="en-US" sz="1600" b="1" dirty="0"/>
        </a:p>
      </dgm:t>
    </dgm:pt>
    <dgm:pt modelId="{42E87777-D501-442C-9B49-F74AF16E879C}" type="parTrans" cxnId="{4C1A668C-519B-45F1-9B62-06A49CE828DB}">
      <dgm:prSet/>
      <dgm:spPr/>
      <dgm:t>
        <a:bodyPr/>
        <a:lstStyle/>
        <a:p>
          <a:endParaRPr lang="en-US" sz="1600" b="1"/>
        </a:p>
      </dgm:t>
    </dgm:pt>
    <dgm:pt modelId="{34C57B0B-3A3E-4174-8C91-3D20BA3E7844}" type="sibTrans" cxnId="{4C1A668C-519B-45F1-9B62-06A49CE828DB}">
      <dgm:prSet/>
      <dgm:spPr/>
      <dgm:t>
        <a:bodyPr/>
        <a:lstStyle/>
        <a:p>
          <a:endParaRPr lang="en-US" sz="1600" b="1"/>
        </a:p>
      </dgm:t>
    </dgm:pt>
    <dgm:pt modelId="{FBDDC0B6-9CC6-4203-92BD-4F95EDB7E2AA}">
      <dgm:prSet custT="1"/>
      <dgm:spPr/>
      <dgm:t>
        <a:bodyPr/>
        <a:lstStyle/>
        <a:p>
          <a:r>
            <a:rPr lang="tr-TR" sz="1600" b="1" dirty="0" smtClean="0"/>
            <a:t>UYGUN AYARLAR</a:t>
          </a:r>
          <a:endParaRPr lang="en-US" sz="1600" b="1" dirty="0"/>
        </a:p>
      </dgm:t>
    </dgm:pt>
    <dgm:pt modelId="{084965BC-126D-4228-9C7C-5E4C8DF84FA9}" type="parTrans" cxnId="{0CBE3974-C4E2-4314-9DE4-FE90D88673CF}">
      <dgm:prSet/>
      <dgm:spPr/>
      <dgm:t>
        <a:bodyPr/>
        <a:lstStyle/>
        <a:p>
          <a:endParaRPr lang="en-US" sz="1600" b="1"/>
        </a:p>
      </dgm:t>
    </dgm:pt>
    <dgm:pt modelId="{AC5AEA96-FA66-449A-B247-C27809DFE7E5}" type="sibTrans" cxnId="{0CBE3974-C4E2-4314-9DE4-FE90D88673CF}">
      <dgm:prSet/>
      <dgm:spPr/>
      <dgm:t>
        <a:bodyPr/>
        <a:lstStyle/>
        <a:p>
          <a:endParaRPr lang="en-US" sz="1600" b="1"/>
        </a:p>
      </dgm:t>
    </dgm:pt>
    <dgm:pt modelId="{93E02111-A1C9-4A44-BCF0-FFF6EF9303BC}">
      <dgm:prSet custT="1"/>
      <dgm:spPr/>
      <dgm:t>
        <a:bodyPr/>
        <a:lstStyle/>
        <a:p>
          <a:r>
            <a:rPr lang="tr-TR" sz="1600" b="1" dirty="0" smtClean="0"/>
            <a:t>SPORCU KENDİ DÜZEYİNİ BİLMELİ</a:t>
          </a:r>
          <a:endParaRPr lang="en-US" sz="1600" b="1" dirty="0"/>
        </a:p>
      </dgm:t>
    </dgm:pt>
    <dgm:pt modelId="{F668EF6C-FE63-4288-BD45-EA472F57A1D9}" type="parTrans" cxnId="{69605868-1F85-4707-999C-A8ACDEE0D487}">
      <dgm:prSet/>
      <dgm:spPr/>
      <dgm:t>
        <a:bodyPr/>
        <a:lstStyle/>
        <a:p>
          <a:endParaRPr lang="en-US" sz="1600" b="1"/>
        </a:p>
      </dgm:t>
    </dgm:pt>
    <dgm:pt modelId="{37F790AE-49C0-4839-9602-89B76C3E4DF6}" type="sibTrans" cxnId="{69605868-1F85-4707-999C-A8ACDEE0D487}">
      <dgm:prSet/>
      <dgm:spPr/>
      <dgm:t>
        <a:bodyPr/>
        <a:lstStyle/>
        <a:p>
          <a:endParaRPr lang="en-US" sz="1600" b="1"/>
        </a:p>
      </dgm:t>
    </dgm:pt>
    <dgm:pt modelId="{CDA45C02-A710-41BB-9A9D-B611D3B6597B}">
      <dgm:prSet custT="1"/>
      <dgm:spPr/>
      <dgm:t>
        <a:bodyPr/>
        <a:lstStyle/>
        <a:p>
          <a:r>
            <a:rPr lang="tr-TR" sz="1600" b="1" dirty="0" smtClean="0"/>
            <a:t>REKREASYONEL SPORCULAR BİR PARTNERLE ÇALIŞMALI</a:t>
          </a:r>
          <a:endParaRPr lang="en-US" sz="1600" b="1" dirty="0"/>
        </a:p>
      </dgm:t>
    </dgm:pt>
    <dgm:pt modelId="{42243A43-2511-4941-A8FE-2D189DB8303A}" type="parTrans" cxnId="{EF2B7582-BE9C-4B92-B14E-E2A4C1399BA5}">
      <dgm:prSet/>
      <dgm:spPr/>
      <dgm:t>
        <a:bodyPr/>
        <a:lstStyle/>
        <a:p>
          <a:endParaRPr lang="en-US" sz="1600" b="1"/>
        </a:p>
      </dgm:t>
    </dgm:pt>
    <dgm:pt modelId="{2375068A-DE4D-465F-AF9C-451CA47DE504}" type="sibTrans" cxnId="{EF2B7582-BE9C-4B92-B14E-E2A4C1399BA5}">
      <dgm:prSet/>
      <dgm:spPr/>
      <dgm:t>
        <a:bodyPr/>
        <a:lstStyle/>
        <a:p>
          <a:endParaRPr lang="en-US" sz="1600" b="1"/>
        </a:p>
      </dgm:t>
    </dgm:pt>
    <dgm:pt modelId="{5B99CE5E-F988-458C-A32F-413ADF194F10}">
      <dgm:prSet custT="1"/>
      <dgm:spPr/>
      <dgm:t>
        <a:bodyPr/>
        <a:lstStyle/>
        <a:p>
          <a:r>
            <a:rPr lang="tr-TR" sz="1600" b="1" dirty="0" smtClean="0"/>
            <a:t>HAVA VE ZEMİN ŞARTLARINA DİKKAT</a:t>
          </a:r>
          <a:endParaRPr lang="en-US" sz="1600" b="1" dirty="0"/>
        </a:p>
      </dgm:t>
    </dgm:pt>
    <dgm:pt modelId="{D6814C4A-0CEB-42F8-95B2-211508FBFA3F}" type="parTrans" cxnId="{FFE6CB3F-E354-482D-A53F-774800400E53}">
      <dgm:prSet/>
      <dgm:spPr/>
      <dgm:t>
        <a:bodyPr/>
        <a:lstStyle/>
        <a:p>
          <a:endParaRPr lang="en-US" sz="1600" b="1"/>
        </a:p>
      </dgm:t>
    </dgm:pt>
    <dgm:pt modelId="{83CA643C-0984-4E83-8186-3A27670BEB19}" type="sibTrans" cxnId="{FFE6CB3F-E354-482D-A53F-774800400E53}">
      <dgm:prSet/>
      <dgm:spPr/>
      <dgm:t>
        <a:bodyPr/>
        <a:lstStyle/>
        <a:p>
          <a:endParaRPr lang="en-US" sz="1600" b="1"/>
        </a:p>
      </dgm:t>
    </dgm:pt>
    <dgm:pt modelId="{3C16951E-B851-41DE-A20B-EC281F932599}">
      <dgm:prSet custT="1"/>
      <dgm:spPr/>
      <dgm:t>
        <a:bodyPr/>
        <a:lstStyle/>
        <a:p>
          <a:r>
            <a:rPr lang="tr-TR" sz="1600" b="1" dirty="0" smtClean="0"/>
            <a:t>SPOR YAPILACAK ALANI TANIMALI</a:t>
          </a:r>
          <a:endParaRPr lang="en-US" sz="1600" b="1" dirty="0"/>
        </a:p>
      </dgm:t>
    </dgm:pt>
    <dgm:pt modelId="{A79C695D-DF54-4AB2-AE56-6CAA2BB19931}" type="parTrans" cxnId="{67BEC09D-A662-4064-BAAC-41D4D749C3A5}">
      <dgm:prSet/>
      <dgm:spPr/>
      <dgm:t>
        <a:bodyPr/>
        <a:lstStyle/>
        <a:p>
          <a:endParaRPr lang="en-US" sz="1600" b="1"/>
        </a:p>
      </dgm:t>
    </dgm:pt>
    <dgm:pt modelId="{79F02F29-7534-4AF3-BF21-AD68D8A02686}" type="sibTrans" cxnId="{67BEC09D-A662-4064-BAAC-41D4D749C3A5}">
      <dgm:prSet/>
      <dgm:spPr/>
      <dgm:t>
        <a:bodyPr/>
        <a:lstStyle/>
        <a:p>
          <a:endParaRPr lang="en-US" sz="1600" b="1"/>
        </a:p>
      </dgm:t>
    </dgm:pt>
    <dgm:pt modelId="{C1EC50FE-F85D-4EBC-B455-E9AE2F3BD535}">
      <dgm:prSet custT="1"/>
      <dgm:spPr/>
      <dgm:t>
        <a:bodyPr/>
        <a:lstStyle/>
        <a:p>
          <a:r>
            <a:rPr lang="tr-TR" sz="1600" b="1" dirty="0" smtClean="0"/>
            <a:t>BESLENME VE </a:t>
          </a:r>
          <a:r>
            <a:rPr lang="tr-TR" sz="1600" b="1" dirty="0" smtClean="0"/>
            <a:t>HİDRASYONA </a:t>
          </a:r>
          <a:r>
            <a:rPr lang="tr-TR" sz="1600" b="1" dirty="0" smtClean="0"/>
            <a:t>DİKKAT</a:t>
          </a:r>
          <a:endParaRPr lang="en-US" sz="1600" b="1" dirty="0"/>
        </a:p>
      </dgm:t>
    </dgm:pt>
    <dgm:pt modelId="{96F5096D-DD6C-4A49-91C1-350724935C0B}" type="parTrans" cxnId="{AF1ED7D2-7EF6-4724-BE97-894AF8CE7DFD}">
      <dgm:prSet/>
      <dgm:spPr/>
      <dgm:t>
        <a:bodyPr/>
        <a:lstStyle/>
        <a:p>
          <a:endParaRPr lang="en-US" sz="1600" b="1"/>
        </a:p>
      </dgm:t>
    </dgm:pt>
    <dgm:pt modelId="{C929C4AA-8E62-4FEF-86D9-1C04B39493B5}" type="sibTrans" cxnId="{AF1ED7D2-7EF6-4724-BE97-894AF8CE7DFD}">
      <dgm:prSet/>
      <dgm:spPr/>
      <dgm:t>
        <a:bodyPr/>
        <a:lstStyle/>
        <a:p>
          <a:endParaRPr lang="en-US" sz="1600" b="1"/>
        </a:p>
      </dgm:t>
    </dgm:pt>
    <dgm:pt modelId="{EE3DE081-0CB2-47E7-A761-CFA174AC0864}" type="pres">
      <dgm:prSet presAssocID="{B14356A9-3BF4-4AF7-B50E-A7ECA9144F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A58AC-B1BD-4A61-BBB5-60A89B99EF61}" type="pres">
      <dgm:prSet presAssocID="{023CF58D-5C4E-4C5E-9F79-EDA6862DEF8B}" presName="centerShape" presStyleLbl="node0" presStyleIdx="0" presStyleCnt="1" custScaleX="204409" custScaleY="149195" custLinFactNeighborX="-111" custLinFactNeighborY="105"/>
      <dgm:spPr/>
      <dgm:t>
        <a:bodyPr/>
        <a:lstStyle/>
        <a:p>
          <a:endParaRPr lang="en-US"/>
        </a:p>
      </dgm:t>
    </dgm:pt>
    <dgm:pt modelId="{BCD2CF4D-B690-44E5-8EFB-4B528B2BCE32}" type="pres">
      <dgm:prSet presAssocID="{1459678B-CE63-4069-8217-9E958FDB174C}" presName="node" presStyleLbl="node1" presStyleIdx="0" presStyleCnt="10" custScaleX="220551" custScaleY="128425" custRadScaleRad="90902" custRadScaleInc="-8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8A119-9C46-4563-BAE9-ADDCBC0CC1E5}" type="pres">
      <dgm:prSet presAssocID="{1459678B-CE63-4069-8217-9E958FDB174C}" presName="dummy" presStyleCnt="0"/>
      <dgm:spPr/>
    </dgm:pt>
    <dgm:pt modelId="{F612BBD4-A3E8-4DE9-A460-CE3A4CFB39A9}" type="pres">
      <dgm:prSet presAssocID="{5FEF57ED-1466-43FA-AE25-616D3455174F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E85EC537-1582-4D68-AE13-123D5BEF5192}" type="pres">
      <dgm:prSet presAssocID="{50488EFB-F7F7-4751-9B2E-B7A894CE721E}" presName="node" presStyleLbl="node1" presStyleIdx="1" presStyleCnt="10" custScaleX="202015" custRadScaleRad="108702" custRadScaleInc="11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AE121-F97A-4CC1-B7AC-51A86F9A21FC}" type="pres">
      <dgm:prSet presAssocID="{50488EFB-F7F7-4751-9B2E-B7A894CE721E}" presName="dummy" presStyleCnt="0"/>
      <dgm:spPr/>
    </dgm:pt>
    <dgm:pt modelId="{CD6BF204-D70A-4570-9F2C-21631D086D91}" type="pres">
      <dgm:prSet presAssocID="{34C57B0B-3A3E-4174-8C91-3D20BA3E7844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CB7856A8-05D2-48AE-BA25-3977D91FC47A}" type="pres">
      <dgm:prSet presAssocID="{FBDDC0B6-9CC6-4203-92BD-4F95EDB7E2AA}" presName="node" presStyleLbl="node1" presStyleIdx="2" presStyleCnt="10" custScaleX="216447" custRadScaleRad="121880" custRadScaleInc="6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E0267-D5FF-4F71-ADAB-C49B3487300D}" type="pres">
      <dgm:prSet presAssocID="{FBDDC0B6-9CC6-4203-92BD-4F95EDB7E2AA}" presName="dummy" presStyleCnt="0"/>
      <dgm:spPr/>
    </dgm:pt>
    <dgm:pt modelId="{58FDAAD2-6F45-4573-89D1-CD803E448A5F}" type="pres">
      <dgm:prSet presAssocID="{AC5AEA96-FA66-449A-B247-C27809DFE7E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9F4CDC03-21D8-4BF8-9F55-3568BE876987}" type="pres">
      <dgm:prSet presAssocID="{93E02111-A1C9-4A44-BCF0-FFF6EF9303BC}" presName="node" presStyleLbl="node1" presStyleIdx="3" presStyleCnt="10" custScaleX="195902" custScaleY="115754" custRadScaleRad="119647" custRadScaleInc="-3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5D433-6A42-4830-925D-58786562AEDE}" type="pres">
      <dgm:prSet presAssocID="{93E02111-A1C9-4A44-BCF0-FFF6EF9303BC}" presName="dummy" presStyleCnt="0"/>
      <dgm:spPr/>
    </dgm:pt>
    <dgm:pt modelId="{0E16BD3D-F847-4ABF-8666-3CDD455A5A2F}" type="pres">
      <dgm:prSet presAssocID="{37F790AE-49C0-4839-9602-89B76C3E4DF6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C74BCF66-23E3-4688-9351-41CBEBF9DF76}" type="pres">
      <dgm:prSet presAssocID="{CDA45C02-A710-41BB-9A9D-B611D3B6597B}" presName="node" presStyleLbl="node1" presStyleIdx="4" presStyleCnt="10" custScaleX="245619" custScaleY="136303" custRadScaleRad="118800" custRadScaleInc="-104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A2309-B929-473F-B8BF-2478894B7AF4}" type="pres">
      <dgm:prSet presAssocID="{CDA45C02-A710-41BB-9A9D-B611D3B6597B}" presName="dummy" presStyleCnt="0"/>
      <dgm:spPr/>
    </dgm:pt>
    <dgm:pt modelId="{C753A6E3-F8F2-40DC-9E11-43FD02EC8AD9}" type="pres">
      <dgm:prSet presAssocID="{2375068A-DE4D-465F-AF9C-451CA47DE504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370BDE1F-3A98-4F82-8E20-C2DE8A73D4AD}" type="pres">
      <dgm:prSet presAssocID="{5B99CE5E-F988-458C-A32F-413ADF194F10}" presName="node" presStyleLbl="node1" presStyleIdx="5" presStyleCnt="10" custScaleX="201142" custScaleY="115752" custRadScaleRad="97689" custRadScaleInc="-18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4D86B-452D-495D-8E15-A84F06C97FED}" type="pres">
      <dgm:prSet presAssocID="{5B99CE5E-F988-458C-A32F-413ADF194F10}" presName="dummy" presStyleCnt="0"/>
      <dgm:spPr/>
    </dgm:pt>
    <dgm:pt modelId="{3E6771BF-A70C-410F-A14B-1E5984330832}" type="pres">
      <dgm:prSet presAssocID="{83CA643C-0984-4E83-8186-3A27670BEB19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BCCB26B9-AC25-410E-8DE5-A04B125CC671}" type="pres">
      <dgm:prSet presAssocID="{3C16951E-B851-41DE-A20B-EC281F932599}" presName="node" presStyleLbl="node1" presStyleIdx="6" presStyleCnt="10" custScaleX="205671" custScaleY="123631" custRadScaleRad="105829" custRadScaleInc="76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006B-EFCC-4C01-9ACD-C9DA977F633A}" type="pres">
      <dgm:prSet presAssocID="{3C16951E-B851-41DE-A20B-EC281F932599}" presName="dummy" presStyleCnt="0"/>
      <dgm:spPr/>
    </dgm:pt>
    <dgm:pt modelId="{54969B19-1A7D-4AD2-8467-34D79C59CF3F}" type="pres">
      <dgm:prSet presAssocID="{79F02F29-7534-4AF3-BF21-AD68D8A02686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9898EA3E-B90C-4F08-8A22-228A39CB30D0}" type="pres">
      <dgm:prSet presAssocID="{C1EC50FE-F85D-4EBC-B455-E9AE2F3BD535}" presName="node" presStyleLbl="node1" presStyleIdx="7" presStyleCnt="10" custScaleX="233341" custRadScaleRad="122104" custRadScaleInc="36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6D776-827A-4D26-9362-27B18F7A1503}" type="pres">
      <dgm:prSet presAssocID="{C1EC50FE-F85D-4EBC-B455-E9AE2F3BD535}" presName="dummy" presStyleCnt="0"/>
      <dgm:spPr/>
    </dgm:pt>
    <dgm:pt modelId="{D0592F51-352D-47C4-ABA9-2B5A1CBD830F}" type="pres">
      <dgm:prSet presAssocID="{C929C4AA-8E62-4FEF-86D9-1C04B39493B5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3DC00370-26DD-4DAE-9C20-E4E745A1BC21}" type="pres">
      <dgm:prSet presAssocID="{EC41EF40-E139-48BF-9909-EC1A2532B1D5}" presName="node" presStyleLbl="node1" presStyleIdx="8" presStyleCnt="10" custScaleX="220999" custRadScaleRad="116760" custRadScaleInc="-66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9A96B-1CAF-46B9-9FED-84828728A34B}" type="pres">
      <dgm:prSet presAssocID="{EC41EF40-E139-48BF-9909-EC1A2532B1D5}" presName="dummy" presStyleCnt="0"/>
      <dgm:spPr/>
    </dgm:pt>
    <dgm:pt modelId="{28F94A2B-1840-4E93-BD2F-B0385E898ABE}" type="pres">
      <dgm:prSet presAssocID="{6F24A6FB-69F3-4A1B-B2A9-34C9EA666BC0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CB4B8F22-4BE2-464F-A9C2-5E08DC3297B0}" type="pres">
      <dgm:prSet presAssocID="{5B1B3847-5D07-46A1-A073-1C6F3A4D22A7}" presName="node" presStyleLbl="node1" presStyleIdx="9" presStyleCnt="10" custScaleX="233522" custScaleY="112673" custRadScaleRad="109709" custRadScaleInc="-122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C0F96-AACA-4D16-BE9B-A874A016FB4B}" type="pres">
      <dgm:prSet presAssocID="{5B1B3847-5D07-46A1-A073-1C6F3A4D22A7}" presName="dummy" presStyleCnt="0"/>
      <dgm:spPr/>
    </dgm:pt>
    <dgm:pt modelId="{05D211EE-423C-4808-941F-CA2631F075BD}" type="pres">
      <dgm:prSet presAssocID="{375876FD-DAC2-4A73-AF7D-964D6B9F0BD4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ADFE5E92-A345-428B-A5E4-37C8DE07CB2F}" srcId="{023CF58D-5C4E-4C5E-9F79-EDA6862DEF8B}" destId="{5B1B3847-5D07-46A1-A073-1C6F3A4D22A7}" srcOrd="9" destOrd="0" parTransId="{C66A84B8-B071-4D22-A8E0-290D7D1E261D}" sibTransId="{375876FD-DAC2-4A73-AF7D-964D6B9F0BD4}"/>
    <dgm:cxn modelId="{B072A17F-99BA-4164-AE4E-039CA4306409}" type="presOf" srcId="{37F790AE-49C0-4839-9602-89B76C3E4DF6}" destId="{0E16BD3D-F847-4ABF-8666-3CDD455A5A2F}" srcOrd="0" destOrd="0" presId="urn:microsoft.com/office/officeart/2005/8/layout/radial6"/>
    <dgm:cxn modelId="{D8C741DC-0E48-4C69-B098-D5E503E9732C}" type="presOf" srcId="{FBDDC0B6-9CC6-4203-92BD-4F95EDB7E2AA}" destId="{CB7856A8-05D2-48AE-BA25-3977D91FC47A}" srcOrd="0" destOrd="0" presId="urn:microsoft.com/office/officeart/2005/8/layout/radial6"/>
    <dgm:cxn modelId="{1F5C1D7D-91A6-4FF7-B209-C8051FF4C591}" type="presOf" srcId="{B14356A9-3BF4-4AF7-B50E-A7ECA9144F0C}" destId="{EE3DE081-0CB2-47E7-A761-CFA174AC0864}" srcOrd="0" destOrd="0" presId="urn:microsoft.com/office/officeart/2005/8/layout/radial6"/>
    <dgm:cxn modelId="{4BB1197D-3C77-414B-85C5-A91C30854A3C}" type="presOf" srcId="{83CA643C-0984-4E83-8186-3A27670BEB19}" destId="{3E6771BF-A70C-410F-A14B-1E5984330832}" srcOrd="0" destOrd="0" presId="urn:microsoft.com/office/officeart/2005/8/layout/radial6"/>
    <dgm:cxn modelId="{EF2B7582-BE9C-4B92-B14E-E2A4C1399BA5}" srcId="{023CF58D-5C4E-4C5E-9F79-EDA6862DEF8B}" destId="{CDA45C02-A710-41BB-9A9D-B611D3B6597B}" srcOrd="4" destOrd="0" parTransId="{42243A43-2511-4941-A8FE-2D189DB8303A}" sibTransId="{2375068A-DE4D-465F-AF9C-451CA47DE504}"/>
    <dgm:cxn modelId="{1E5C9C6C-2749-40C3-80E4-00E21DE6A2E1}" type="presOf" srcId="{CDA45C02-A710-41BB-9A9D-B611D3B6597B}" destId="{C74BCF66-23E3-4688-9351-41CBEBF9DF76}" srcOrd="0" destOrd="0" presId="urn:microsoft.com/office/officeart/2005/8/layout/radial6"/>
    <dgm:cxn modelId="{4D942F10-795D-4E88-A0C4-07156F20A795}" type="presOf" srcId="{5FEF57ED-1466-43FA-AE25-616D3455174F}" destId="{F612BBD4-A3E8-4DE9-A460-CE3A4CFB39A9}" srcOrd="0" destOrd="0" presId="urn:microsoft.com/office/officeart/2005/8/layout/radial6"/>
    <dgm:cxn modelId="{3AF5F094-0CB4-4F3F-A1AF-F7064920AF07}" type="presOf" srcId="{2375068A-DE4D-465F-AF9C-451CA47DE504}" destId="{C753A6E3-F8F2-40DC-9E11-43FD02EC8AD9}" srcOrd="0" destOrd="0" presId="urn:microsoft.com/office/officeart/2005/8/layout/radial6"/>
    <dgm:cxn modelId="{4C1A668C-519B-45F1-9B62-06A49CE828DB}" srcId="{023CF58D-5C4E-4C5E-9F79-EDA6862DEF8B}" destId="{50488EFB-F7F7-4751-9B2E-B7A894CE721E}" srcOrd="1" destOrd="0" parTransId="{42E87777-D501-442C-9B49-F74AF16E879C}" sibTransId="{34C57B0B-3A3E-4174-8C91-3D20BA3E7844}"/>
    <dgm:cxn modelId="{BE1DD023-A026-4742-928B-0A986E5AE18A}" type="presOf" srcId="{50488EFB-F7F7-4751-9B2E-B7A894CE721E}" destId="{E85EC537-1582-4D68-AE13-123D5BEF5192}" srcOrd="0" destOrd="0" presId="urn:microsoft.com/office/officeart/2005/8/layout/radial6"/>
    <dgm:cxn modelId="{AC37C441-2E76-4681-8D17-DD0D9009B386}" type="presOf" srcId="{93E02111-A1C9-4A44-BCF0-FFF6EF9303BC}" destId="{9F4CDC03-21D8-4BF8-9F55-3568BE876987}" srcOrd="0" destOrd="0" presId="urn:microsoft.com/office/officeart/2005/8/layout/radial6"/>
    <dgm:cxn modelId="{FFE6CB3F-E354-482D-A53F-774800400E53}" srcId="{023CF58D-5C4E-4C5E-9F79-EDA6862DEF8B}" destId="{5B99CE5E-F988-458C-A32F-413ADF194F10}" srcOrd="5" destOrd="0" parTransId="{D6814C4A-0CEB-42F8-95B2-211508FBFA3F}" sibTransId="{83CA643C-0984-4E83-8186-3A27670BEB19}"/>
    <dgm:cxn modelId="{0E825875-4B17-4E34-844E-D29BC5367980}" srcId="{023CF58D-5C4E-4C5E-9F79-EDA6862DEF8B}" destId="{1459678B-CE63-4069-8217-9E958FDB174C}" srcOrd="0" destOrd="0" parTransId="{BA8C5065-4F66-437B-B60D-4A464F3CA66B}" sibTransId="{5FEF57ED-1466-43FA-AE25-616D3455174F}"/>
    <dgm:cxn modelId="{8410F228-FB64-4EB5-B01C-A57155915F5F}" type="presOf" srcId="{1459678B-CE63-4069-8217-9E958FDB174C}" destId="{BCD2CF4D-B690-44E5-8EFB-4B528B2BCE32}" srcOrd="0" destOrd="0" presId="urn:microsoft.com/office/officeart/2005/8/layout/radial6"/>
    <dgm:cxn modelId="{B388C595-8A41-4D9E-96FC-254CFBEF9777}" type="presOf" srcId="{EC41EF40-E139-48BF-9909-EC1A2532B1D5}" destId="{3DC00370-26DD-4DAE-9C20-E4E745A1BC21}" srcOrd="0" destOrd="0" presId="urn:microsoft.com/office/officeart/2005/8/layout/radial6"/>
    <dgm:cxn modelId="{0CBE3974-C4E2-4314-9DE4-FE90D88673CF}" srcId="{023CF58D-5C4E-4C5E-9F79-EDA6862DEF8B}" destId="{FBDDC0B6-9CC6-4203-92BD-4F95EDB7E2AA}" srcOrd="2" destOrd="0" parTransId="{084965BC-126D-4228-9C7C-5E4C8DF84FA9}" sibTransId="{AC5AEA96-FA66-449A-B247-C27809DFE7E5}"/>
    <dgm:cxn modelId="{6F133E35-BB7B-4E26-A4D9-56DA7C1C51B8}" type="presOf" srcId="{375876FD-DAC2-4A73-AF7D-964D6B9F0BD4}" destId="{05D211EE-423C-4808-941F-CA2631F075BD}" srcOrd="0" destOrd="0" presId="urn:microsoft.com/office/officeart/2005/8/layout/radial6"/>
    <dgm:cxn modelId="{18EF93F6-9B1F-48F6-A59C-CDF6CBEA7FBA}" type="presOf" srcId="{023CF58D-5C4E-4C5E-9F79-EDA6862DEF8B}" destId="{978A58AC-B1BD-4A61-BBB5-60A89B99EF61}" srcOrd="0" destOrd="0" presId="urn:microsoft.com/office/officeart/2005/8/layout/radial6"/>
    <dgm:cxn modelId="{90B77FCB-CFD6-4498-9F98-EE0C0FD3ACB3}" type="presOf" srcId="{3C16951E-B851-41DE-A20B-EC281F932599}" destId="{BCCB26B9-AC25-410E-8DE5-A04B125CC671}" srcOrd="0" destOrd="0" presId="urn:microsoft.com/office/officeart/2005/8/layout/radial6"/>
    <dgm:cxn modelId="{A9CDCFC7-88B2-47EF-A1FC-BED0153F01A0}" type="presOf" srcId="{79F02F29-7534-4AF3-BF21-AD68D8A02686}" destId="{54969B19-1A7D-4AD2-8467-34D79C59CF3F}" srcOrd="0" destOrd="0" presId="urn:microsoft.com/office/officeart/2005/8/layout/radial6"/>
    <dgm:cxn modelId="{AF1ED7D2-7EF6-4724-BE97-894AF8CE7DFD}" srcId="{023CF58D-5C4E-4C5E-9F79-EDA6862DEF8B}" destId="{C1EC50FE-F85D-4EBC-B455-E9AE2F3BD535}" srcOrd="7" destOrd="0" parTransId="{96F5096D-DD6C-4A49-91C1-350724935C0B}" sibTransId="{C929C4AA-8E62-4FEF-86D9-1C04B39493B5}"/>
    <dgm:cxn modelId="{501E8869-E4E6-4F5E-9DAA-AFFA79477541}" type="presOf" srcId="{6F24A6FB-69F3-4A1B-B2A9-34C9EA666BC0}" destId="{28F94A2B-1840-4E93-BD2F-B0385E898ABE}" srcOrd="0" destOrd="0" presId="urn:microsoft.com/office/officeart/2005/8/layout/radial6"/>
    <dgm:cxn modelId="{62473C70-7867-4908-AD4D-045EF65CDC44}" type="presOf" srcId="{34C57B0B-3A3E-4174-8C91-3D20BA3E7844}" destId="{CD6BF204-D70A-4570-9F2C-21631D086D91}" srcOrd="0" destOrd="0" presId="urn:microsoft.com/office/officeart/2005/8/layout/radial6"/>
    <dgm:cxn modelId="{69605868-1F85-4707-999C-A8ACDEE0D487}" srcId="{023CF58D-5C4E-4C5E-9F79-EDA6862DEF8B}" destId="{93E02111-A1C9-4A44-BCF0-FFF6EF9303BC}" srcOrd="3" destOrd="0" parTransId="{F668EF6C-FE63-4288-BD45-EA472F57A1D9}" sibTransId="{37F790AE-49C0-4839-9602-89B76C3E4DF6}"/>
    <dgm:cxn modelId="{4DAAB845-199F-423B-8358-E0465BE8C211}" srcId="{B14356A9-3BF4-4AF7-B50E-A7ECA9144F0C}" destId="{023CF58D-5C4E-4C5E-9F79-EDA6862DEF8B}" srcOrd="0" destOrd="0" parTransId="{50202EF5-C8CA-4843-8845-36A5F4C833C0}" sibTransId="{9FA9FB65-AABB-4FFC-97BD-AB6275B5782F}"/>
    <dgm:cxn modelId="{40B6E6AF-47AD-4696-BE99-E369ED166DCB}" type="presOf" srcId="{5B1B3847-5D07-46A1-A073-1C6F3A4D22A7}" destId="{CB4B8F22-4BE2-464F-A9C2-5E08DC3297B0}" srcOrd="0" destOrd="0" presId="urn:microsoft.com/office/officeart/2005/8/layout/radial6"/>
    <dgm:cxn modelId="{C51A5E6C-B368-4A31-A3DE-39E8EF666276}" type="presOf" srcId="{C929C4AA-8E62-4FEF-86D9-1C04B39493B5}" destId="{D0592F51-352D-47C4-ABA9-2B5A1CBD830F}" srcOrd="0" destOrd="0" presId="urn:microsoft.com/office/officeart/2005/8/layout/radial6"/>
    <dgm:cxn modelId="{42B997C2-4F7D-4AB1-AE75-278F1DBC343D}" type="presOf" srcId="{C1EC50FE-F85D-4EBC-B455-E9AE2F3BD535}" destId="{9898EA3E-B90C-4F08-8A22-228A39CB30D0}" srcOrd="0" destOrd="0" presId="urn:microsoft.com/office/officeart/2005/8/layout/radial6"/>
    <dgm:cxn modelId="{034EC9BA-02D5-4647-8A60-C661FEAA551D}" type="presOf" srcId="{AC5AEA96-FA66-449A-B247-C27809DFE7E5}" destId="{58FDAAD2-6F45-4573-89D1-CD803E448A5F}" srcOrd="0" destOrd="0" presId="urn:microsoft.com/office/officeart/2005/8/layout/radial6"/>
    <dgm:cxn modelId="{1CC203EF-C29D-42A4-997C-AE957C2A6C2B}" srcId="{023CF58D-5C4E-4C5E-9F79-EDA6862DEF8B}" destId="{EC41EF40-E139-48BF-9909-EC1A2532B1D5}" srcOrd="8" destOrd="0" parTransId="{FE43FEC0-908E-42CF-89A4-0F6E3B8DAE6F}" sibTransId="{6F24A6FB-69F3-4A1B-B2A9-34C9EA666BC0}"/>
    <dgm:cxn modelId="{9792F4E3-CB0F-498F-93E9-C508A37ABCEF}" type="presOf" srcId="{5B99CE5E-F988-458C-A32F-413ADF194F10}" destId="{370BDE1F-3A98-4F82-8E20-C2DE8A73D4AD}" srcOrd="0" destOrd="0" presId="urn:microsoft.com/office/officeart/2005/8/layout/radial6"/>
    <dgm:cxn modelId="{67BEC09D-A662-4064-BAAC-41D4D749C3A5}" srcId="{023CF58D-5C4E-4C5E-9F79-EDA6862DEF8B}" destId="{3C16951E-B851-41DE-A20B-EC281F932599}" srcOrd="6" destOrd="0" parTransId="{A79C695D-DF54-4AB2-AE56-6CAA2BB19931}" sibTransId="{79F02F29-7534-4AF3-BF21-AD68D8A02686}"/>
    <dgm:cxn modelId="{9B27A255-861B-4ABA-A704-F7A86970796C}" type="presParOf" srcId="{EE3DE081-0CB2-47E7-A761-CFA174AC0864}" destId="{978A58AC-B1BD-4A61-BBB5-60A89B99EF61}" srcOrd="0" destOrd="0" presId="urn:microsoft.com/office/officeart/2005/8/layout/radial6"/>
    <dgm:cxn modelId="{A28CDE52-3DBE-4E8B-84CB-C0DFEBB18E47}" type="presParOf" srcId="{EE3DE081-0CB2-47E7-A761-CFA174AC0864}" destId="{BCD2CF4D-B690-44E5-8EFB-4B528B2BCE32}" srcOrd="1" destOrd="0" presId="urn:microsoft.com/office/officeart/2005/8/layout/radial6"/>
    <dgm:cxn modelId="{1CA1E02E-B301-4BD0-8FC0-EEBF8167A011}" type="presParOf" srcId="{EE3DE081-0CB2-47E7-A761-CFA174AC0864}" destId="{0D68A119-9C46-4563-BAE9-ADDCBC0CC1E5}" srcOrd="2" destOrd="0" presId="urn:microsoft.com/office/officeart/2005/8/layout/radial6"/>
    <dgm:cxn modelId="{FED4D486-01D3-450F-AA6C-791DEB06288E}" type="presParOf" srcId="{EE3DE081-0CB2-47E7-A761-CFA174AC0864}" destId="{F612BBD4-A3E8-4DE9-A460-CE3A4CFB39A9}" srcOrd="3" destOrd="0" presId="urn:microsoft.com/office/officeart/2005/8/layout/radial6"/>
    <dgm:cxn modelId="{E4C37CD5-C035-4028-ACF7-8EE80A275953}" type="presParOf" srcId="{EE3DE081-0CB2-47E7-A761-CFA174AC0864}" destId="{E85EC537-1582-4D68-AE13-123D5BEF5192}" srcOrd="4" destOrd="0" presId="urn:microsoft.com/office/officeart/2005/8/layout/radial6"/>
    <dgm:cxn modelId="{72E13B61-D5B1-4EFC-9DAE-B5347CD33816}" type="presParOf" srcId="{EE3DE081-0CB2-47E7-A761-CFA174AC0864}" destId="{038AE121-F97A-4CC1-B7AC-51A86F9A21FC}" srcOrd="5" destOrd="0" presId="urn:microsoft.com/office/officeart/2005/8/layout/radial6"/>
    <dgm:cxn modelId="{3FB2EAE3-A593-414D-95AB-4D0C2E90B6E5}" type="presParOf" srcId="{EE3DE081-0CB2-47E7-A761-CFA174AC0864}" destId="{CD6BF204-D70A-4570-9F2C-21631D086D91}" srcOrd="6" destOrd="0" presId="urn:microsoft.com/office/officeart/2005/8/layout/radial6"/>
    <dgm:cxn modelId="{49A93856-B690-4CEB-A0F7-23890F4309B2}" type="presParOf" srcId="{EE3DE081-0CB2-47E7-A761-CFA174AC0864}" destId="{CB7856A8-05D2-48AE-BA25-3977D91FC47A}" srcOrd="7" destOrd="0" presId="urn:microsoft.com/office/officeart/2005/8/layout/radial6"/>
    <dgm:cxn modelId="{1E2E046C-1BCA-438C-8DCC-DC64EBF30DCE}" type="presParOf" srcId="{EE3DE081-0CB2-47E7-A761-CFA174AC0864}" destId="{628E0267-D5FF-4F71-ADAB-C49B3487300D}" srcOrd="8" destOrd="0" presId="urn:microsoft.com/office/officeart/2005/8/layout/radial6"/>
    <dgm:cxn modelId="{FB8922FF-66E6-43AE-A51A-9B889E2D4089}" type="presParOf" srcId="{EE3DE081-0CB2-47E7-A761-CFA174AC0864}" destId="{58FDAAD2-6F45-4573-89D1-CD803E448A5F}" srcOrd="9" destOrd="0" presId="urn:microsoft.com/office/officeart/2005/8/layout/radial6"/>
    <dgm:cxn modelId="{2AB6286B-667D-473E-AD02-922A05E372FE}" type="presParOf" srcId="{EE3DE081-0CB2-47E7-A761-CFA174AC0864}" destId="{9F4CDC03-21D8-4BF8-9F55-3568BE876987}" srcOrd="10" destOrd="0" presId="urn:microsoft.com/office/officeart/2005/8/layout/radial6"/>
    <dgm:cxn modelId="{54BCC46C-0B37-4FF5-934E-0EB8306C4AD2}" type="presParOf" srcId="{EE3DE081-0CB2-47E7-A761-CFA174AC0864}" destId="{5BD5D433-6A42-4830-925D-58786562AEDE}" srcOrd="11" destOrd="0" presId="urn:microsoft.com/office/officeart/2005/8/layout/radial6"/>
    <dgm:cxn modelId="{E70B9DF6-64A7-40DF-A114-BF8F4F1FF62B}" type="presParOf" srcId="{EE3DE081-0CB2-47E7-A761-CFA174AC0864}" destId="{0E16BD3D-F847-4ABF-8666-3CDD455A5A2F}" srcOrd="12" destOrd="0" presId="urn:microsoft.com/office/officeart/2005/8/layout/radial6"/>
    <dgm:cxn modelId="{FE1512C2-7814-49AC-A8AE-7C754B33D802}" type="presParOf" srcId="{EE3DE081-0CB2-47E7-A761-CFA174AC0864}" destId="{C74BCF66-23E3-4688-9351-41CBEBF9DF76}" srcOrd="13" destOrd="0" presId="urn:microsoft.com/office/officeart/2005/8/layout/radial6"/>
    <dgm:cxn modelId="{0C732733-DBC0-4D07-BA66-C67766F78C36}" type="presParOf" srcId="{EE3DE081-0CB2-47E7-A761-CFA174AC0864}" destId="{69CA2309-B929-473F-B8BF-2478894B7AF4}" srcOrd="14" destOrd="0" presId="urn:microsoft.com/office/officeart/2005/8/layout/radial6"/>
    <dgm:cxn modelId="{3497EDFB-CE7A-4A2A-A1E4-F5B26890580B}" type="presParOf" srcId="{EE3DE081-0CB2-47E7-A761-CFA174AC0864}" destId="{C753A6E3-F8F2-40DC-9E11-43FD02EC8AD9}" srcOrd="15" destOrd="0" presId="urn:microsoft.com/office/officeart/2005/8/layout/radial6"/>
    <dgm:cxn modelId="{1E3BF732-E703-4F5B-BF5D-848EC293B3C6}" type="presParOf" srcId="{EE3DE081-0CB2-47E7-A761-CFA174AC0864}" destId="{370BDE1F-3A98-4F82-8E20-C2DE8A73D4AD}" srcOrd="16" destOrd="0" presId="urn:microsoft.com/office/officeart/2005/8/layout/radial6"/>
    <dgm:cxn modelId="{E92C5CE9-390E-402D-8D4E-B2800026634D}" type="presParOf" srcId="{EE3DE081-0CB2-47E7-A761-CFA174AC0864}" destId="{0C74D86B-452D-495D-8E15-A84F06C97FED}" srcOrd="17" destOrd="0" presId="urn:microsoft.com/office/officeart/2005/8/layout/radial6"/>
    <dgm:cxn modelId="{001B7C4B-B964-4B22-9332-FA49FD4F4101}" type="presParOf" srcId="{EE3DE081-0CB2-47E7-A761-CFA174AC0864}" destId="{3E6771BF-A70C-410F-A14B-1E5984330832}" srcOrd="18" destOrd="0" presId="urn:microsoft.com/office/officeart/2005/8/layout/radial6"/>
    <dgm:cxn modelId="{95E8C0DB-5A6C-45D6-823C-DAB99A046D86}" type="presParOf" srcId="{EE3DE081-0CB2-47E7-A761-CFA174AC0864}" destId="{BCCB26B9-AC25-410E-8DE5-A04B125CC671}" srcOrd="19" destOrd="0" presId="urn:microsoft.com/office/officeart/2005/8/layout/radial6"/>
    <dgm:cxn modelId="{166A109A-9448-4D80-A62B-62C73FFA8D72}" type="presParOf" srcId="{EE3DE081-0CB2-47E7-A761-CFA174AC0864}" destId="{1A00006B-EFCC-4C01-9ACD-C9DA977F633A}" srcOrd="20" destOrd="0" presId="urn:microsoft.com/office/officeart/2005/8/layout/radial6"/>
    <dgm:cxn modelId="{7718BFAB-2738-43A2-8F7F-55F636657BC9}" type="presParOf" srcId="{EE3DE081-0CB2-47E7-A761-CFA174AC0864}" destId="{54969B19-1A7D-4AD2-8467-34D79C59CF3F}" srcOrd="21" destOrd="0" presId="urn:microsoft.com/office/officeart/2005/8/layout/radial6"/>
    <dgm:cxn modelId="{7B5E18D4-0F59-47FD-82FE-7BB35D5D376A}" type="presParOf" srcId="{EE3DE081-0CB2-47E7-A761-CFA174AC0864}" destId="{9898EA3E-B90C-4F08-8A22-228A39CB30D0}" srcOrd="22" destOrd="0" presId="urn:microsoft.com/office/officeart/2005/8/layout/radial6"/>
    <dgm:cxn modelId="{306A7DA3-5E37-4ED4-85CD-A6321F20CA7D}" type="presParOf" srcId="{EE3DE081-0CB2-47E7-A761-CFA174AC0864}" destId="{DDC6D776-827A-4D26-9362-27B18F7A1503}" srcOrd="23" destOrd="0" presId="urn:microsoft.com/office/officeart/2005/8/layout/radial6"/>
    <dgm:cxn modelId="{C0A7DB5F-8F31-447C-86BF-F8F59918E31F}" type="presParOf" srcId="{EE3DE081-0CB2-47E7-A761-CFA174AC0864}" destId="{D0592F51-352D-47C4-ABA9-2B5A1CBD830F}" srcOrd="24" destOrd="0" presId="urn:microsoft.com/office/officeart/2005/8/layout/radial6"/>
    <dgm:cxn modelId="{977D002B-1FD7-4F10-B5B8-ECDBA283D807}" type="presParOf" srcId="{EE3DE081-0CB2-47E7-A761-CFA174AC0864}" destId="{3DC00370-26DD-4DAE-9C20-E4E745A1BC21}" srcOrd="25" destOrd="0" presId="urn:microsoft.com/office/officeart/2005/8/layout/radial6"/>
    <dgm:cxn modelId="{638E3E88-E183-498C-98F6-28F416143997}" type="presParOf" srcId="{EE3DE081-0CB2-47E7-A761-CFA174AC0864}" destId="{5C99A96B-1CAF-46B9-9FED-84828728A34B}" srcOrd="26" destOrd="0" presId="urn:microsoft.com/office/officeart/2005/8/layout/radial6"/>
    <dgm:cxn modelId="{42DC5B82-E6FE-4608-BC74-93D0C0AF7E22}" type="presParOf" srcId="{EE3DE081-0CB2-47E7-A761-CFA174AC0864}" destId="{28F94A2B-1840-4E93-BD2F-B0385E898ABE}" srcOrd="27" destOrd="0" presId="urn:microsoft.com/office/officeart/2005/8/layout/radial6"/>
    <dgm:cxn modelId="{680A762E-BB36-4470-8599-83DBE3C28987}" type="presParOf" srcId="{EE3DE081-0CB2-47E7-A761-CFA174AC0864}" destId="{CB4B8F22-4BE2-464F-A9C2-5E08DC3297B0}" srcOrd="28" destOrd="0" presId="urn:microsoft.com/office/officeart/2005/8/layout/radial6"/>
    <dgm:cxn modelId="{77FF4502-266B-4F2F-93EE-7DE68DA2A4C5}" type="presParOf" srcId="{EE3DE081-0CB2-47E7-A761-CFA174AC0864}" destId="{E39C0F96-AACA-4D16-BE9B-A874A016FB4B}" srcOrd="29" destOrd="0" presId="urn:microsoft.com/office/officeart/2005/8/layout/radial6"/>
    <dgm:cxn modelId="{0FBE0211-DA68-4EC9-A488-952EA01CC066}" type="presParOf" srcId="{EE3DE081-0CB2-47E7-A761-CFA174AC0864}" destId="{05D211EE-423C-4808-941F-CA2631F075BD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D211EE-423C-4808-941F-CA2631F075BD}">
      <dsp:nvSpPr>
        <dsp:cNvPr id="0" name=""/>
        <dsp:cNvSpPr/>
      </dsp:nvSpPr>
      <dsp:spPr>
        <a:xfrm>
          <a:off x="1740356" y="625779"/>
          <a:ext cx="4764375" cy="4764375"/>
        </a:xfrm>
        <a:prstGeom prst="blockArc">
          <a:avLst>
            <a:gd name="adj1" fmla="val 13804978"/>
            <a:gd name="adj2" fmla="val 16861777"/>
            <a:gd name="adj3" fmla="val 2763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60000"/>
                <a:satMod val="160000"/>
              </a:schemeClr>
            </a:gs>
            <a:gs pos="46000">
              <a:schemeClr val="accent4">
                <a:hueOff val="-4500646"/>
                <a:satOff val="0"/>
                <a:lumOff val="16471"/>
                <a:alphaOff val="0"/>
                <a:tint val="86000"/>
                <a:satMod val="16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4500646"/>
              <a:satOff val="0"/>
              <a:lumOff val="1647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94A2B-1840-4E93-BD2F-B0385E898ABE}">
      <dsp:nvSpPr>
        <dsp:cNvPr id="0" name=""/>
        <dsp:cNvSpPr/>
      </dsp:nvSpPr>
      <dsp:spPr>
        <a:xfrm>
          <a:off x="1799251" y="574822"/>
          <a:ext cx="4764375" cy="4764375"/>
        </a:xfrm>
        <a:prstGeom prst="blockArc">
          <a:avLst>
            <a:gd name="adj1" fmla="val 11685940"/>
            <a:gd name="adj2" fmla="val 13691011"/>
            <a:gd name="adj3" fmla="val 2763"/>
          </a:avLst>
        </a:prstGeom>
        <a:gradFill rotWithShape="0">
          <a:gsLst>
            <a:gs pos="0">
              <a:schemeClr val="accent4">
                <a:hueOff val="-4000575"/>
                <a:satOff val="0"/>
                <a:lumOff val="14641"/>
                <a:alphaOff val="0"/>
                <a:tint val="60000"/>
                <a:satMod val="160000"/>
              </a:schemeClr>
            </a:gs>
            <a:gs pos="46000">
              <a:schemeClr val="accent4">
                <a:hueOff val="-4000575"/>
                <a:satOff val="0"/>
                <a:lumOff val="14641"/>
                <a:alphaOff val="0"/>
                <a:tint val="86000"/>
                <a:satMod val="160000"/>
              </a:schemeClr>
            </a:gs>
            <a:gs pos="100000">
              <a:schemeClr val="accent4">
                <a:hueOff val="-4000575"/>
                <a:satOff val="0"/>
                <a:lumOff val="146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4000575"/>
              <a:satOff val="0"/>
              <a:lumOff val="1464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592F51-352D-47C4-ABA9-2B5A1CBD830F}">
      <dsp:nvSpPr>
        <dsp:cNvPr id="0" name=""/>
        <dsp:cNvSpPr/>
      </dsp:nvSpPr>
      <dsp:spPr>
        <a:xfrm>
          <a:off x="1754333" y="724781"/>
          <a:ext cx="4764375" cy="4764375"/>
        </a:xfrm>
        <a:prstGeom prst="blockArc">
          <a:avLst>
            <a:gd name="adj1" fmla="val 10206722"/>
            <a:gd name="adj2" fmla="val 11915052"/>
            <a:gd name="adj3" fmla="val 2763"/>
          </a:avLst>
        </a:prstGeom>
        <a:gradFill rotWithShape="0">
          <a:gsLst>
            <a:gs pos="0">
              <a:schemeClr val="accent4">
                <a:hueOff val="-3500503"/>
                <a:satOff val="0"/>
                <a:lumOff val="12811"/>
                <a:alphaOff val="0"/>
                <a:tint val="60000"/>
                <a:satMod val="160000"/>
              </a:schemeClr>
            </a:gs>
            <a:gs pos="46000">
              <a:schemeClr val="accent4">
                <a:hueOff val="-3500503"/>
                <a:satOff val="0"/>
                <a:lumOff val="12811"/>
                <a:alphaOff val="0"/>
                <a:tint val="86000"/>
                <a:satMod val="160000"/>
              </a:schemeClr>
            </a:gs>
            <a:gs pos="100000">
              <a:schemeClr val="accent4">
                <a:hueOff val="-3500503"/>
                <a:satOff val="0"/>
                <a:lumOff val="1281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3500503"/>
              <a:satOff val="0"/>
              <a:lumOff val="1281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969B19-1A7D-4AD2-8467-34D79C59CF3F}">
      <dsp:nvSpPr>
        <dsp:cNvPr id="0" name=""/>
        <dsp:cNvSpPr/>
      </dsp:nvSpPr>
      <dsp:spPr>
        <a:xfrm>
          <a:off x="1568488" y="133998"/>
          <a:ext cx="4764375" cy="4764375"/>
        </a:xfrm>
        <a:prstGeom prst="blockArc">
          <a:avLst>
            <a:gd name="adj1" fmla="val 7079913"/>
            <a:gd name="adj2" fmla="val 9297807"/>
            <a:gd name="adj3" fmla="val 2763"/>
          </a:avLst>
        </a:prstGeom>
        <a:gradFill rotWithShape="0">
          <a:gsLst>
            <a:gs pos="0">
              <a:schemeClr val="accent4">
                <a:hueOff val="-3000431"/>
                <a:satOff val="0"/>
                <a:lumOff val="10981"/>
                <a:alphaOff val="0"/>
                <a:tint val="60000"/>
                <a:satMod val="160000"/>
              </a:schemeClr>
            </a:gs>
            <a:gs pos="46000">
              <a:schemeClr val="accent4">
                <a:hueOff val="-3000431"/>
                <a:satOff val="0"/>
                <a:lumOff val="10981"/>
                <a:alphaOff val="0"/>
                <a:tint val="86000"/>
                <a:satMod val="160000"/>
              </a:schemeClr>
            </a:gs>
            <a:gs pos="100000">
              <a:schemeClr val="accent4">
                <a:hueOff val="-3000431"/>
                <a:satOff val="0"/>
                <a:lumOff val="1098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3000431"/>
              <a:satOff val="0"/>
              <a:lumOff val="1098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6771BF-A70C-410F-A14B-1E5984330832}">
      <dsp:nvSpPr>
        <dsp:cNvPr id="0" name=""/>
        <dsp:cNvSpPr/>
      </dsp:nvSpPr>
      <dsp:spPr>
        <a:xfrm>
          <a:off x="1991220" y="421795"/>
          <a:ext cx="4764375" cy="4764375"/>
        </a:xfrm>
        <a:prstGeom prst="blockArc">
          <a:avLst>
            <a:gd name="adj1" fmla="val 4921561"/>
            <a:gd name="adj2" fmla="val 7829741"/>
            <a:gd name="adj3" fmla="val 2763"/>
          </a:avLst>
        </a:prstGeom>
        <a:gradFill rotWithShape="0">
          <a:gsLst>
            <a:gs pos="0">
              <a:schemeClr val="accent4">
                <a:hueOff val="-2500359"/>
                <a:satOff val="0"/>
                <a:lumOff val="9151"/>
                <a:alphaOff val="0"/>
                <a:tint val="60000"/>
                <a:satMod val="160000"/>
              </a:schemeClr>
            </a:gs>
            <a:gs pos="46000">
              <a:schemeClr val="accent4">
                <a:hueOff val="-2500359"/>
                <a:satOff val="0"/>
                <a:lumOff val="9151"/>
                <a:alphaOff val="0"/>
                <a:tint val="86000"/>
                <a:satMod val="160000"/>
              </a:schemeClr>
            </a:gs>
            <a:gs pos="100000">
              <a:schemeClr val="accent4">
                <a:hueOff val="-2500359"/>
                <a:satOff val="0"/>
                <a:lumOff val="91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2500359"/>
              <a:satOff val="0"/>
              <a:lumOff val="915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3A6E3-F8F2-40DC-9E11-43FD02EC8AD9}">
      <dsp:nvSpPr>
        <dsp:cNvPr id="0" name=""/>
        <dsp:cNvSpPr/>
      </dsp:nvSpPr>
      <dsp:spPr>
        <a:xfrm>
          <a:off x="2859583" y="462567"/>
          <a:ext cx="4764375" cy="4764375"/>
        </a:xfrm>
        <a:prstGeom prst="blockArc">
          <a:avLst>
            <a:gd name="adj1" fmla="val 3092645"/>
            <a:gd name="adj2" fmla="val 6201025"/>
            <a:gd name="adj3" fmla="val 2763"/>
          </a:avLst>
        </a:prstGeom>
        <a:gradFill rotWithShape="0">
          <a:gsLst>
            <a:gs pos="0">
              <a:schemeClr val="accent4">
                <a:hueOff val="-2000287"/>
                <a:satOff val="0"/>
                <a:lumOff val="7320"/>
                <a:alphaOff val="0"/>
                <a:tint val="60000"/>
                <a:satMod val="160000"/>
              </a:schemeClr>
            </a:gs>
            <a:gs pos="46000">
              <a:schemeClr val="accent4">
                <a:hueOff val="-2000287"/>
                <a:satOff val="0"/>
                <a:lumOff val="7320"/>
                <a:alphaOff val="0"/>
                <a:tint val="86000"/>
                <a:satMod val="160000"/>
              </a:schemeClr>
            </a:gs>
            <a:gs pos="100000">
              <a:schemeClr val="accent4">
                <a:hueOff val="-2000287"/>
                <a:satOff val="0"/>
                <a:lumOff val="732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2000287"/>
              <a:satOff val="0"/>
              <a:lumOff val="732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16BD3D-F847-4ABF-8666-3CDD455A5A2F}">
      <dsp:nvSpPr>
        <dsp:cNvPr id="0" name=""/>
        <dsp:cNvSpPr/>
      </dsp:nvSpPr>
      <dsp:spPr>
        <a:xfrm>
          <a:off x="2659211" y="641292"/>
          <a:ext cx="4764375" cy="4764375"/>
        </a:xfrm>
        <a:prstGeom prst="blockArc">
          <a:avLst>
            <a:gd name="adj1" fmla="val 717708"/>
            <a:gd name="adj2" fmla="val 2699532"/>
            <a:gd name="adj3" fmla="val 2763"/>
          </a:avLst>
        </a:prstGeom>
        <a:gradFill rotWithShape="0">
          <a:gsLst>
            <a:gs pos="0">
              <a:schemeClr val="accent4">
                <a:hueOff val="-1500215"/>
                <a:satOff val="0"/>
                <a:lumOff val="5490"/>
                <a:alphaOff val="0"/>
                <a:tint val="60000"/>
                <a:satMod val="160000"/>
              </a:schemeClr>
            </a:gs>
            <a:gs pos="46000">
              <a:schemeClr val="accent4">
                <a:hueOff val="-1500215"/>
                <a:satOff val="0"/>
                <a:lumOff val="5490"/>
                <a:alphaOff val="0"/>
                <a:tint val="86000"/>
                <a:satMod val="160000"/>
              </a:schemeClr>
            </a:gs>
            <a:gs pos="100000">
              <a:schemeClr val="accent4">
                <a:hueOff val="-1500215"/>
                <a:satOff val="0"/>
                <a:lumOff val="549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500215"/>
              <a:satOff val="0"/>
              <a:lumOff val="549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FDAAD2-6F45-4573-89D1-CD803E448A5F}">
      <dsp:nvSpPr>
        <dsp:cNvPr id="0" name=""/>
        <dsp:cNvSpPr/>
      </dsp:nvSpPr>
      <dsp:spPr>
        <a:xfrm>
          <a:off x="2734876" y="367181"/>
          <a:ext cx="4764375" cy="4764375"/>
        </a:xfrm>
        <a:prstGeom prst="blockArc">
          <a:avLst>
            <a:gd name="adj1" fmla="val 21025002"/>
            <a:gd name="adj2" fmla="val 1134075"/>
            <a:gd name="adj3" fmla="val 2763"/>
          </a:avLst>
        </a:prstGeom>
        <a:gradFill rotWithShape="0">
          <a:gsLst>
            <a:gs pos="0">
              <a:schemeClr val="accent4">
                <a:hueOff val="-1000144"/>
                <a:satOff val="0"/>
                <a:lumOff val="3660"/>
                <a:alphaOff val="0"/>
                <a:tint val="60000"/>
                <a:satMod val="160000"/>
              </a:schemeClr>
            </a:gs>
            <a:gs pos="46000">
              <a:schemeClr val="accent4">
                <a:hueOff val="-1000144"/>
                <a:satOff val="0"/>
                <a:lumOff val="3660"/>
                <a:alphaOff val="0"/>
                <a:tint val="86000"/>
                <a:satMod val="160000"/>
              </a:schemeClr>
            </a:gs>
            <a:gs pos="100000">
              <a:schemeClr val="accent4">
                <a:hueOff val="-1000144"/>
                <a:satOff val="0"/>
                <a:lumOff val="366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000144"/>
              <a:satOff val="0"/>
              <a:lumOff val="366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6BF204-D70A-4570-9F2C-21631D086D91}">
      <dsp:nvSpPr>
        <dsp:cNvPr id="0" name=""/>
        <dsp:cNvSpPr/>
      </dsp:nvSpPr>
      <dsp:spPr>
        <a:xfrm>
          <a:off x="2828411" y="736047"/>
          <a:ext cx="4764375" cy="4764375"/>
        </a:xfrm>
        <a:prstGeom prst="blockArc">
          <a:avLst>
            <a:gd name="adj1" fmla="val 18331216"/>
            <a:gd name="adj2" fmla="val 20467540"/>
            <a:gd name="adj3" fmla="val 2763"/>
          </a:avLst>
        </a:prstGeom>
        <a:gradFill rotWithShape="0">
          <a:gsLst>
            <a:gs pos="0">
              <a:schemeClr val="accent4">
                <a:hueOff val="-500072"/>
                <a:satOff val="0"/>
                <a:lumOff val="1830"/>
                <a:alphaOff val="0"/>
                <a:tint val="60000"/>
                <a:satMod val="160000"/>
              </a:schemeClr>
            </a:gs>
            <a:gs pos="46000">
              <a:schemeClr val="accent4">
                <a:hueOff val="-500072"/>
                <a:satOff val="0"/>
                <a:lumOff val="1830"/>
                <a:alphaOff val="0"/>
                <a:tint val="86000"/>
                <a:satMod val="160000"/>
              </a:schemeClr>
            </a:gs>
            <a:gs pos="100000">
              <a:schemeClr val="accent4">
                <a:hueOff val="-500072"/>
                <a:satOff val="0"/>
                <a:lumOff val="183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500072"/>
              <a:satOff val="0"/>
              <a:lumOff val="183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2BBD4-A3E8-4DE9-A460-CE3A4CFB39A9}">
      <dsp:nvSpPr>
        <dsp:cNvPr id="0" name=""/>
        <dsp:cNvSpPr/>
      </dsp:nvSpPr>
      <dsp:spPr>
        <a:xfrm>
          <a:off x="2676767" y="618152"/>
          <a:ext cx="4764375" cy="4764375"/>
        </a:xfrm>
        <a:prstGeom prst="blockArc">
          <a:avLst>
            <a:gd name="adj1" fmla="val 15482224"/>
            <a:gd name="adj2" fmla="val 18612370"/>
            <a:gd name="adj3" fmla="val 276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A58AC-B1BD-4A61-BBB5-60A89B99EF61}">
      <dsp:nvSpPr>
        <dsp:cNvPr id="0" name=""/>
        <dsp:cNvSpPr/>
      </dsp:nvSpPr>
      <dsp:spPr>
        <a:xfrm>
          <a:off x="3270638" y="1867990"/>
          <a:ext cx="2669513" cy="19484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SPORCU</a:t>
          </a:r>
          <a:endParaRPr lang="en-US" sz="3200" b="1" kern="1200" dirty="0"/>
        </a:p>
      </dsp:txBody>
      <dsp:txXfrm>
        <a:off x="3270638" y="1867990"/>
        <a:ext cx="2669513" cy="1948437"/>
      </dsp:txXfrm>
    </dsp:sp>
    <dsp:sp modelId="{BCD2CF4D-B690-44E5-8EFB-4B528B2BCE32}">
      <dsp:nvSpPr>
        <dsp:cNvPr id="0" name=""/>
        <dsp:cNvSpPr/>
      </dsp:nvSpPr>
      <dsp:spPr>
        <a:xfrm>
          <a:off x="3563886" y="115068"/>
          <a:ext cx="2016225" cy="11740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KUVVET, DAYANIKLILIK, DENGE</a:t>
          </a:r>
          <a:endParaRPr lang="en-US" sz="1600" b="1" kern="1200" dirty="0"/>
        </a:p>
      </dsp:txBody>
      <dsp:txXfrm>
        <a:off x="3563886" y="115068"/>
        <a:ext cx="2016225" cy="1174031"/>
      </dsp:txXfrm>
    </dsp:sp>
    <dsp:sp modelId="{E85EC537-1582-4D68-AE13-123D5BEF5192}">
      <dsp:nvSpPr>
        <dsp:cNvPr id="0" name=""/>
        <dsp:cNvSpPr/>
      </dsp:nvSpPr>
      <dsp:spPr>
        <a:xfrm>
          <a:off x="5652120" y="749046"/>
          <a:ext cx="1846774" cy="914176"/>
        </a:xfrm>
        <a:prstGeom prst="ellipse">
          <a:avLst/>
        </a:prstGeom>
        <a:gradFill rotWithShape="0">
          <a:gsLst>
            <a:gs pos="0">
              <a:schemeClr val="accent4">
                <a:hueOff val="-500072"/>
                <a:satOff val="0"/>
                <a:lumOff val="1830"/>
                <a:alphaOff val="0"/>
                <a:tint val="60000"/>
                <a:satMod val="160000"/>
              </a:schemeClr>
            </a:gs>
            <a:gs pos="46000">
              <a:schemeClr val="accent4">
                <a:hueOff val="-500072"/>
                <a:satOff val="0"/>
                <a:lumOff val="1830"/>
                <a:alphaOff val="0"/>
                <a:tint val="86000"/>
                <a:satMod val="160000"/>
              </a:schemeClr>
            </a:gs>
            <a:gs pos="100000">
              <a:schemeClr val="accent4">
                <a:hueOff val="-500072"/>
                <a:satOff val="0"/>
                <a:lumOff val="183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500072"/>
              <a:satOff val="0"/>
              <a:lumOff val="183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UYGUN MALZEME</a:t>
          </a:r>
          <a:endParaRPr lang="en-US" sz="1600" b="1" kern="1200" dirty="0"/>
        </a:p>
      </dsp:txBody>
      <dsp:txXfrm>
        <a:off x="5652120" y="749046"/>
        <a:ext cx="1846774" cy="914176"/>
      </dsp:txXfrm>
    </dsp:sp>
    <dsp:sp modelId="{CB7856A8-05D2-48AE-BA25-3977D91FC47A}">
      <dsp:nvSpPr>
        <dsp:cNvPr id="0" name=""/>
        <dsp:cNvSpPr/>
      </dsp:nvSpPr>
      <dsp:spPr>
        <a:xfrm>
          <a:off x="6444202" y="1901170"/>
          <a:ext cx="1978708" cy="914176"/>
        </a:xfrm>
        <a:prstGeom prst="ellipse">
          <a:avLst/>
        </a:prstGeom>
        <a:gradFill rotWithShape="0">
          <a:gsLst>
            <a:gs pos="0">
              <a:schemeClr val="accent4">
                <a:hueOff val="-1000144"/>
                <a:satOff val="0"/>
                <a:lumOff val="3660"/>
                <a:alphaOff val="0"/>
                <a:tint val="60000"/>
                <a:satMod val="160000"/>
              </a:schemeClr>
            </a:gs>
            <a:gs pos="46000">
              <a:schemeClr val="accent4">
                <a:hueOff val="-1000144"/>
                <a:satOff val="0"/>
                <a:lumOff val="3660"/>
                <a:alphaOff val="0"/>
                <a:tint val="86000"/>
                <a:satMod val="160000"/>
              </a:schemeClr>
            </a:gs>
            <a:gs pos="100000">
              <a:schemeClr val="accent4">
                <a:hueOff val="-1000144"/>
                <a:satOff val="0"/>
                <a:lumOff val="366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000144"/>
              <a:satOff val="0"/>
              <a:lumOff val="366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UYGUN AYARLAR</a:t>
          </a:r>
          <a:endParaRPr lang="en-US" sz="1600" b="1" kern="1200" dirty="0"/>
        </a:p>
      </dsp:txBody>
      <dsp:txXfrm>
        <a:off x="6444202" y="1901170"/>
        <a:ext cx="1978708" cy="914176"/>
      </dsp:txXfrm>
    </dsp:sp>
    <dsp:sp modelId="{9F4CDC03-21D8-4BF8-9F55-3568BE876987}">
      <dsp:nvSpPr>
        <dsp:cNvPr id="0" name=""/>
        <dsp:cNvSpPr/>
      </dsp:nvSpPr>
      <dsp:spPr>
        <a:xfrm>
          <a:off x="6444219" y="2981291"/>
          <a:ext cx="1790890" cy="1058196"/>
        </a:xfrm>
        <a:prstGeom prst="ellipse">
          <a:avLst/>
        </a:prstGeom>
        <a:gradFill rotWithShape="0">
          <a:gsLst>
            <a:gs pos="0">
              <a:schemeClr val="accent4">
                <a:hueOff val="-1500215"/>
                <a:satOff val="0"/>
                <a:lumOff val="5490"/>
                <a:alphaOff val="0"/>
                <a:tint val="60000"/>
                <a:satMod val="160000"/>
              </a:schemeClr>
            </a:gs>
            <a:gs pos="46000">
              <a:schemeClr val="accent4">
                <a:hueOff val="-1500215"/>
                <a:satOff val="0"/>
                <a:lumOff val="5490"/>
                <a:alphaOff val="0"/>
                <a:tint val="86000"/>
                <a:satMod val="160000"/>
              </a:schemeClr>
            </a:gs>
            <a:gs pos="100000">
              <a:schemeClr val="accent4">
                <a:hueOff val="-1500215"/>
                <a:satOff val="0"/>
                <a:lumOff val="549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500215"/>
              <a:satOff val="0"/>
              <a:lumOff val="549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SPORCU KENDİ DÜZEYİNİ BİLMELİ</a:t>
          </a:r>
          <a:endParaRPr lang="en-US" sz="1600" b="1" kern="1200" dirty="0"/>
        </a:p>
      </dsp:txBody>
      <dsp:txXfrm>
        <a:off x="6444219" y="2981291"/>
        <a:ext cx="1790890" cy="1058196"/>
      </dsp:txXfrm>
    </dsp:sp>
    <dsp:sp modelId="{C74BCF66-23E3-4688-9351-41CBEBF9DF76}">
      <dsp:nvSpPr>
        <dsp:cNvPr id="0" name=""/>
        <dsp:cNvSpPr/>
      </dsp:nvSpPr>
      <dsp:spPr>
        <a:xfrm>
          <a:off x="5580119" y="4061418"/>
          <a:ext cx="2245391" cy="1246050"/>
        </a:xfrm>
        <a:prstGeom prst="ellipse">
          <a:avLst/>
        </a:prstGeom>
        <a:gradFill rotWithShape="0">
          <a:gsLst>
            <a:gs pos="0">
              <a:schemeClr val="accent4">
                <a:hueOff val="-2000287"/>
                <a:satOff val="0"/>
                <a:lumOff val="7320"/>
                <a:alphaOff val="0"/>
                <a:tint val="60000"/>
                <a:satMod val="160000"/>
              </a:schemeClr>
            </a:gs>
            <a:gs pos="46000">
              <a:schemeClr val="accent4">
                <a:hueOff val="-2000287"/>
                <a:satOff val="0"/>
                <a:lumOff val="7320"/>
                <a:alphaOff val="0"/>
                <a:tint val="86000"/>
                <a:satMod val="160000"/>
              </a:schemeClr>
            </a:gs>
            <a:gs pos="100000">
              <a:schemeClr val="accent4">
                <a:hueOff val="-2000287"/>
                <a:satOff val="0"/>
                <a:lumOff val="732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2000287"/>
              <a:satOff val="0"/>
              <a:lumOff val="732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REKREASYONEL SPORCULAR BİR PARTNERLE ÇALIŞMALI</a:t>
          </a:r>
          <a:endParaRPr lang="en-US" sz="1600" b="1" kern="1200" dirty="0"/>
        </a:p>
      </dsp:txBody>
      <dsp:txXfrm>
        <a:off x="5580119" y="4061418"/>
        <a:ext cx="2245391" cy="1246050"/>
      </dsp:txXfrm>
    </dsp:sp>
    <dsp:sp modelId="{370BDE1F-3A98-4F82-8E20-C2DE8A73D4AD}">
      <dsp:nvSpPr>
        <dsp:cNvPr id="0" name=""/>
        <dsp:cNvSpPr/>
      </dsp:nvSpPr>
      <dsp:spPr>
        <a:xfrm>
          <a:off x="3779911" y="4601457"/>
          <a:ext cx="1838793" cy="1058177"/>
        </a:xfrm>
        <a:prstGeom prst="ellipse">
          <a:avLst/>
        </a:prstGeom>
        <a:gradFill rotWithShape="0">
          <a:gsLst>
            <a:gs pos="0">
              <a:schemeClr val="accent4">
                <a:hueOff val="-2500359"/>
                <a:satOff val="0"/>
                <a:lumOff val="9151"/>
                <a:alphaOff val="0"/>
                <a:tint val="60000"/>
                <a:satMod val="160000"/>
              </a:schemeClr>
            </a:gs>
            <a:gs pos="46000">
              <a:schemeClr val="accent4">
                <a:hueOff val="-2500359"/>
                <a:satOff val="0"/>
                <a:lumOff val="9151"/>
                <a:alphaOff val="0"/>
                <a:tint val="86000"/>
                <a:satMod val="160000"/>
              </a:schemeClr>
            </a:gs>
            <a:gs pos="100000">
              <a:schemeClr val="accent4">
                <a:hueOff val="-2500359"/>
                <a:satOff val="0"/>
                <a:lumOff val="91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2500359"/>
              <a:satOff val="0"/>
              <a:lumOff val="915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HAVA VE ZEMİN ŞARTLARINA DİKKAT</a:t>
          </a:r>
          <a:endParaRPr lang="en-US" sz="1600" b="1" kern="1200" dirty="0"/>
        </a:p>
      </dsp:txBody>
      <dsp:txXfrm>
        <a:off x="3779911" y="4601457"/>
        <a:ext cx="1838793" cy="1058177"/>
      </dsp:txXfrm>
    </dsp:sp>
    <dsp:sp modelId="{BCCB26B9-AC25-410E-8DE5-A04B125CC671}">
      <dsp:nvSpPr>
        <dsp:cNvPr id="0" name=""/>
        <dsp:cNvSpPr/>
      </dsp:nvSpPr>
      <dsp:spPr>
        <a:xfrm>
          <a:off x="1907711" y="4025400"/>
          <a:ext cx="1880196" cy="1130205"/>
        </a:xfrm>
        <a:prstGeom prst="ellipse">
          <a:avLst/>
        </a:prstGeom>
        <a:gradFill rotWithShape="0">
          <a:gsLst>
            <a:gs pos="0">
              <a:schemeClr val="accent4">
                <a:hueOff val="-3000431"/>
                <a:satOff val="0"/>
                <a:lumOff val="10981"/>
                <a:alphaOff val="0"/>
                <a:tint val="60000"/>
                <a:satMod val="160000"/>
              </a:schemeClr>
            </a:gs>
            <a:gs pos="46000">
              <a:schemeClr val="accent4">
                <a:hueOff val="-3000431"/>
                <a:satOff val="0"/>
                <a:lumOff val="10981"/>
                <a:alphaOff val="0"/>
                <a:tint val="86000"/>
                <a:satMod val="160000"/>
              </a:schemeClr>
            </a:gs>
            <a:gs pos="100000">
              <a:schemeClr val="accent4">
                <a:hueOff val="-3000431"/>
                <a:satOff val="0"/>
                <a:lumOff val="1098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3000431"/>
              <a:satOff val="0"/>
              <a:lumOff val="1098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SPOR YAPILACAK ALANI TANIMALI</a:t>
          </a:r>
          <a:endParaRPr lang="en-US" sz="1600" b="1" kern="1200" dirty="0"/>
        </a:p>
      </dsp:txBody>
      <dsp:txXfrm>
        <a:off x="1907711" y="4025400"/>
        <a:ext cx="1880196" cy="1130205"/>
      </dsp:txXfrm>
    </dsp:sp>
    <dsp:sp modelId="{9898EA3E-B90C-4F08-8A22-228A39CB30D0}">
      <dsp:nvSpPr>
        <dsp:cNvPr id="0" name=""/>
        <dsp:cNvSpPr/>
      </dsp:nvSpPr>
      <dsp:spPr>
        <a:xfrm>
          <a:off x="755566" y="3053303"/>
          <a:ext cx="2133149" cy="914176"/>
        </a:xfrm>
        <a:prstGeom prst="ellipse">
          <a:avLst/>
        </a:prstGeom>
        <a:gradFill rotWithShape="0">
          <a:gsLst>
            <a:gs pos="0">
              <a:schemeClr val="accent4">
                <a:hueOff val="-3500503"/>
                <a:satOff val="0"/>
                <a:lumOff val="12811"/>
                <a:alphaOff val="0"/>
                <a:tint val="60000"/>
                <a:satMod val="160000"/>
              </a:schemeClr>
            </a:gs>
            <a:gs pos="46000">
              <a:schemeClr val="accent4">
                <a:hueOff val="-3500503"/>
                <a:satOff val="0"/>
                <a:lumOff val="12811"/>
                <a:alphaOff val="0"/>
                <a:tint val="86000"/>
                <a:satMod val="160000"/>
              </a:schemeClr>
            </a:gs>
            <a:gs pos="100000">
              <a:schemeClr val="accent4">
                <a:hueOff val="-3500503"/>
                <a:satOff val="0"/>
                <a:lumOff val="1281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3500503"/>
              <a:satOff val="0"/>
              <a:lumOff val="1281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BESLENME VE </a:t>
          </a:r>
          <a:r>
            <a:rPr lang="tr-TR" sz="1600" b="1" kern="1200" dirty="0" smtClean="0"/>
            <a:t>HİDRASYONA </a:t>
          </a:r>
          <a:r>
            <a:rPr lang="tr-TR" sz="1600" b="1" kern="1200" dirty="0" smtClean="0"/>
            <a:t>DİKKAT</a:t>
          </a:r>
          <a:endParaRPr lang="en-US" sz="1600" b="1" kern="1200" dirty="0"/>
        </a:p>
      </dsp:txBody>
      <dsp:txXfrm>
        <a:off x="755566" y="3053303"/>
        <a:ext cx="2133149" cy="914176"/>
      </dsp:txXfrm>
    </dsp:sp>
    <dsp:sp modelId="{3DC00370-26DD-4DAE-9C20-E4E745A1BC21}">
      <dsp:nvSpPr>
        <dsp:cNvPr id="0" name=""/>
        <dsp:cNvSpPr/>
      </dsp:nvSpPr>
      <dsp:spPr>
        <a:xfrm>
          <a:off x="899582" y="1901170"/>
          <a:ext cx="2020321" cy="914176"/>
        </a:xfrm>
        <a:prstGeom prst="ellipse">
          <a:avLst/>
        </a:prstGeom>
        <a:gradFill rotWithShape="0">
          <a:gsLst>
            <a:gs pos="0">
              <a:schemeClr val="accent4">
                <a:hueOff val="-4000575"/>
                <a:satOff val="0"/>
                <a:lumOff val="14641"/>
                <a:alphaOff val="0"/>
                <a:tint val="60000"/>
                <a:satMod val="160000"/>
              </a:schemeClr>
            </a:gs>
            <a:gs pos="46000">
              <a:schemeClr val="accent4">
                <a:hueOff val="-4000575"/>
                <a:satOff val="0"/>
                <a:lumOff val="14641"/>
                <a:alphaOff val="0"/>
                <a:tint val="86000"/>
                <a:satMod val="160000"/>
              </a:schemeClr>
            </a:gs>
            <a:gs pos="100000">
              <a:schemeClr val="accent4">
                <a:hueOff val="-4000575"/>
                <a:satOff val="0"/>
                <a:lumOff val="146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4000575"/>
              <a:satOff val="0"/>
              <a:lumOff val="1464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YORGUNLUK-DİNLENME</a:t>
          </a:r>
          <a:endParaRPr lang="en-US" sz="1600" b="1" kern="1200" dirty="0"/>
        </a:p>
      </dsp:txBody>
      <dsp:txXfrm>
        <a:off x="899582" y="1901170"/>
        <a:ext cx="2020321" cy="914176"/>
      </dsp:txXfrm>
    </dsp:sp>
    <dsp:sp modelId="{CB4B8F22-4BE2-464F-A9C2-5E08DC3297B0}">
      <dsp:nvSpPr>
        <dsp:cNvPr id="0" name=""/>
        <dsp:cNvSpPr/>
      </dsp:nvSpPr>
      <dsp:spPr>
        <a:xfrm>
          <a:off x="1547663" y="691116"/>
          <a:ext cx="2134803" cy="1030030"/>
        </a:xfrm>
        <a:prstGeom prst="ellipse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60000"/>
                <a:satMod val="160000"/>
              </a:schemeClr>
            </a:gs>
            <a:gs pos="46000">
              <a:schemeClr val="accent4">
                <a:hueOff val="-4500646"/>
                <a:satOff val="0"/>
                <a:lumOff val="16471"/>
                <a:alphaOff val="0"/>
                <a:tint val="86000"/>
                <a:satMod val="16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4500646"/>
              <a:satOff val="0"/>
              <a:lumOff val="1647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ALKOL v.b. ÜRÜNLERİN TÜKETİLMEMESİ</a:t>
          </a:r>
          <a:endParaRPr lang="en-US" sz="1600" b="1" kern="1200" dirty="0"/>
        </a:p>
      </dsp:txBody>
      <dsp:txXfrm>
        <a:off x="1547663" y="691116"/>
        <a:ext cx="2134803" cy="1030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0799-AA5D-4A03-A169-1AE5675783B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47DA8-4053-4D24-8097-28772C5A2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7DA8-4053-4D24-8097-28772C5A24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7AD2A2-104C-4FC6-B412-A0A4D41A6D1B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866ECB-B567-41AC-83DB-7D21F7DF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25136" cy="1296144"/>
          </a:xfrm>
        </p:spPr>
        <p:txBody>
          <a:bodyPr>
            <a:noAutofit/>
          </a:bodyPr>
          <a:lstStyle/>
          <a:p>
            <a:r>
              <a:rPr lang="tr-TR" b="1" dirty="0" smtClean="0"/>
              <a:t>KIŞ SPORLARINDA ÜST VE ALT EKSTREMİTE YARALANMALARI</a:t>
            </a:r>
            <a:endParaRPr lang="en-US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6623744" cy="175260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Doç.Dr</a:t>
            </a:r>
            <a:r>
              <a:rPr lang="tr-TR" sz="3200" b="1" dirty="0" smtClean="0"/>
              <a:t>. Bedrettin Akova</a:t>
            </a:r>
          </a:p>
          <a:p>
            <a:r>
              <a:rPr lang="tr-TR" sz="2000" dirty="0" smtClean="0"/>
              <a:t>		Uludağ Üniversitesi Tıp Fakültesi 		Spor Hekimliği Anabilim Dalı, 			BURSA</a:t>
            </a:r>
            <a:endParaRPr lang="en-US" sz="2000" dirty="0"/>
          </a:p>
        </p:txBody>
      </p:sp>
      <p:pic>
        <p:nvPicPr>
          <p:cNvPr id="4" name="Picture 5" descr="Resim3"/>
          <p:cNvPicPr preferRelativeResize="0">
            <a:picLocks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6256" y="2924944"/>
            <a:ext cx="1512168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Resim" descr="kongre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062306"/>
            <a:ext cx="673224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39903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Alp Disiplininde Yaralanmaların Anatomik Dağılımı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4032448" cy="51125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7" name="6 Dikdörtgen"/>
          <p:cNvSpPr/>
          <p:nvPr/>
        </p:nvSpPr>
        <p:spPr>
          <a:xfrm>
            <a:off x="805542" y="1772816"/>
            <a:ext cx="3622441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18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827585" y="4221088"/>
            <a:ext cx="2232247" cy="122413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860032" y="5805264"/>
            <a:ext cx="4139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i="1" dirty="0" smtClean="0"/>
              <a:t>(</a:t>
            </a:r>
            <a:r>
              <a:rPr lang="tr-TR" sz="2800" i="1" dirty="0" err="1" smtClean="0"/>
              <a:t>Florenes</a:t>
            </a:r>
            <a:r>
              <a:rPr lang="tr-TR" sz="2800" i="1" dirty="0" smtClean="0"/>
              <a:t> et.al. 2009)</a:t>
            </a:r>
            <a:endParaRPr lang="en-US" sz="2800" dirty="0"/>
          </a:p>
        </p:txBody>
      </p:sp>
      <p:sp>
        <p:nvSpPr>
          <p:cNvPr id="10" name="9 Sağ Ok"/>
          <p:cNvSpPr/>
          <p:nvPr/>
        </p:nvSpPr>
        <p:spPr>
          <a:xfrm>
            <a:off x="4427984" y="2276872"/>
            <a:ext cx="1080120" cy="360040"/>
          </a:xfrm>
          <a:prstGeom prst="rightArrow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Metin kutusu"/>
          <p:cNvSpPr txBox="1"/>
          <p:nvPr/>
        </p:nvSpPr>
        <p:spPr>
          <a:xfrm>
            <a:off x="5652120" y="21897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Alt ekstremite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3131840" y="4653136"/>
            <a:ext cx="2304256" cy="360040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580112" y="450912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Üst ekstremite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139903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Dünya Şampiyonası Düzeyinde Elit Sporcularda Yaralanma Özellikleri</a:t>
            </a:r>
            <a:endParaRPr lang="en-US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2121 sporcu (</a:t>
            </a:r>
            <a:r>
              <a:rPr lang="tr-TR" dirty="0" smtClean="0">
                <a:solidFill>
                  <a:srgbClr val="FFFF00"/>
                </a:solidFill>
              </a:rPr>
              <a:t>Alp d., serbest, </a:t>
            </a:r>
            <a:r>
              <a:rPr lang="tr-TR" dirty="0" err="1" smtClean="0">
                <a:solidFill>
                  <a:srgbClr val="FFFF00"/>
                </a:solidFill>
              </a:rPr>
              <a:t>snowboard</a:t>
            </a:r>
            <a:r>
              <a:rPr lang="tr-TR" dirty="0" smtClean="0">
                <a:solidFill>
                  <a:srgbClr val="FFFF00"/>
                </a:solidFill>
              </a:rPr>
              <a:t>, kuzey disiplinleri</a:t>
            </a:r>
            <a:r>
              <a:rPr lang="tr-TR" dirty="0" smtClean="0"/>
              <a:t>)</a:t>
            </a:r>
          </a:p>
          <a:p>
            <a:r>
              <a:rPr lang="tr-TR" dirty="0" smtClean="0"/>
              <a:t>705 yaralanma</a:t>
            </a:r>
          </a:p>
          <a:p>
            <a:r>
              <a:rPr lang="tr-TR" dirty="0" smtClean="0"/>
              <a:t>Yaralanmaların </a:t>
            </a:r>
            <a:r>
              <a:rPr lang="tr-TR" dirty="0" smtClean="0">
                <a:solidFill>
                  <a:srgbClr val="FFFF00"/>
                </a:solidFill>
              </a:rPr>
              <a:t>%96’sı karlı zemin </a:t>
            </a:r>
            <a:r>
              <a:rPr lang="tr-TR" dirty="0" smtClean="0"/>
              <a:t>üzerinde</a:t>
            </a:r>
          </a:p>
          <a:p>
            <a:r>
              <a:rPr lang="tr-TR" dirty="0" smtClean="0"/>
              <a:t>Spordan uzak kalma oranı %28, (</a:t>
            </a:r>
            <a:r>
              <a:rPr lang="tr-TR" dirty="0" err="1" smtClean="0"/>
              <a:t>snowboard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  <a:sym typeface="Symbol"/>
              </a:rPr>
              <a:t></a:t>
            </a:r>
            <a:r>
              <a:rPr lang="tr-TR" dirty="0" smtClean="0">
                <a:sym typeface="Symbol"/>
              </a:rPr>
              <a:t>, kuzey disiplinlerinde </a:t>
            </a:r>
            <a:r>
              <a:rPr lang="tr-TR" dirty="0" smtClean="0">
                <a:solidFill>
                  <a:srgbClr val="FFFF00"/>
                </a:solidFill>
                <a:sym typeface="Symbol"/>
              </a:rPr>
              <a:t></a:t>
            </a:r>
            <a:r>
              <a:rPr lang="tr-TR" dirty="0" smtClean="0">
                <a:sym typeface="Symbol"/>
              </a:rPr>
              <a:t>)</a:t>
            </a:r>
          </a:p>
          <a:p>
            <a:r>
              <a:rPr lang="tr-TR" dirty="0" smtClean="0">
                <a:sym typeface="Symbol"/>
              </a:rPr>
              <a:t>En sık (%37-52) eklem-bağ yaralanması , kuzey disiplininde ise </a:t>
            </a:r>
            <a:r>
              <a:rPr lang="tr-TR" dirty="0" err="1" smtClean="0">
                <a:sym typeface="Symbol"/>
              </a:rPr>
              <a:t>tendon</a:t>
            </a:r>
            <a:r>
              <a:rPr lang="tr-TR" dirty="0" smtClean="0">
                <a:sym typeface="Symbol"/>
              </a:rPr>
              <a:t> y.</a:t>
            </a: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6300192" y="6237312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Florenes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/>
              <a:t>Yaralanma Şiddetine Göre Değişik Branşlarda Spordan Uzak Kalma Oranı  (sayı, %)</a:t>
            </a:r>
            <a:endParaRPr lang="en-US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-2" y="1866596"/>
          <a:ext cx="9144001" cy="42987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577"/>
                <a:gridCol w="1043153"/>
                <a:gridCol w="1080120"/>
                <a:gridCol w="1152126"/>
                <a:gridCol w="1224136"/>
                <a:gridCol w="1152128"/>
                <a:gridCol w="1080121"/>
                <a:gridCol w="1331640"/>
              </a:tblGrid>
              <a:tr h="1034755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Uzak</a:t>
                      </a:r>
                      <a:r>
                        <a:rPr lang="tr-TR" sz="1600" baseline="0" dirty="0" smtClean="0"/>
                        <a:t> kalma (gün)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Alp 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Serbest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Snowb</a:t>
                      </a:r>
                      <a:r>
                        <a:rPr lang="tr-TR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Kayakla atlama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Kuzey kombine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Cross</a:t>
                      </a:r>
                      <a:r>
                        <a:rPr lang="tr-TR" sz="1600" dirty="0" smtClean="0"/>
                        <a:t>  </a:t>
                      </a:r>
                      <a:r>
                        <a:rPr lang="tr-TR" sz="1600" dirty="0" err="1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Toplam</a:t>
                      </a:r>
                      <a:endParaRPr lang="en-US" sz="16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Yok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(18.5)</a:t>
                      </a:r>
                      <a:endParaRPr lang="tr-TR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(26.8)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(30.5)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(37.5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(11.8)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(41.7)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 (26.9</a:t>
                      </a:r>
                      <a:endParaRPr lang="en-US" sz="15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1-3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(8.5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(9.6)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(9.4) </a:t>
                      </a:r>
                      <a:endParaRPr lang="en-US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(9.4)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(17.6) </a:t>
                      </a:r>
                      <a:endParaRPr lang="en-US" sz="1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(18.8)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 (10.1)</a:t>
                      </a:r>
                      <a:endParaRPr lang="en-US" sz="15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4-7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(14.8)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(12.1)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(16.3)</a:t>
                      </a:r>
                      <a:endParaRPr lang="en-US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(18.8)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(23.5)</a:t>
                      </a:r>
                      <a:endParaRPr lang="en-US" sz="1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(12.5)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 (14.9)</a:t>
                      </a:r>
                      <a:endParaRPr lang="en-US" sz="15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8-28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(27.0)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(12.7)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(17.2)</a:t>
                      </a:r>
                      <a:endParaRPr lang="en-US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(9.4)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(29.4)</a:t>
                      </a:r>
                      <a:endParaRPr lang="en-US" sz="1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(18.8)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(18.9)</a:t>
                      </a:r>
                      <a:endParaRPr lang="en-US" sz="15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&gt;28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(31.2)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(37.6)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(24.9)</a:t>
                      </a:r>
                      <a:endParaRPr lang="en-US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(25.0)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(11.8)</a:t>
                      </a:r>
                      <a:endParaRPr lang="en-US" sz="1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(6.3)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 (28.0)</a:t>
                      </a:r>
                      <a:endParaRPr lang="en-US" sz="15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Belli değil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(5.9)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(2.1)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(1.2)</a:t>
                      </a:r>
                      <a:endParaRPr lang="en-US" sz="1500" dirty="0"/>
                    </a:p>
                  </a:txBody>
                  <a:tcPr/>
                </a:tc>
              </a:tr>
              <a:tr h="466279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TOPLAM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676 (100)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6300192" y="6237312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Florenes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Yaralanma Tipinin Değişik Branşlara Göre Dağılımı (Sayı, %)</a:t>
            </a:r>
            <a:endParaRPr lang="en-US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4140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7624"/>
                <a:gridCol w="1098376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Yaralanma tipi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Alp 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Serbest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Snowb</a:t>
                      </a:r>
                      <a:r>
                        <a:rPr lang="tr-TR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Kayakla atlama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Kuzey kombine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Cross</a:t>
                      </a:r>
                      <a:r>
                        <a:rPr lang="tr-TR" sz="1600" dirty="0" smtClean="0"/>
                        <a:t>  </a:t>
                      </a:r>
                      <a:r>
                        <a:rPr lang="tr-TR" sz="1600" dirty="0" err="1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Toplam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Kemik</a:t>
                      </a:r>
                      <a:r>
                        <a:rPr lang="tr-TR" sz="1500" b="1" baseline="0" dirty="0" smtClean="0"/>
                        <a:t> d.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(18.5)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 (21.7)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(17.6)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(9.4)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(5.9)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 (16.9)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Eklem / Bağ</a:t>
                      </a:r>
                      <a:endParaRPr lang="en-US" sz="15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(44.4)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 (43.3)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(38.6)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(37.5) 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(52.9)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(31.3)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278 (41.1)</a:t>
                      </a:r>
                      <a:endParaRPr lang="en-US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Kas / </a:t>
                      </a:r>
                      <a:r>
                        <a:rPr lang="tr-TR" sz="1500" b="1" dirty="0" err="1" smtClean="0"/>
                        <a:t>Tendon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(10.6)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(12.1)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(11.6)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(3.1)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(17.6)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(37.5)</a:t>
                      </a:r>
                      <a:endParaRPr lang="en-US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 (13.0)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err="1" smtClean="0"/>
                        <a:t>Kontüzyon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(12.2)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(10.2)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(17.6)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(25.0)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(11.8)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(14.6)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 (14.3)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Sıyrık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(0.9)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(3.1)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(5.9)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(2.1)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(2.1)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Sinir sistemi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(7.4)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(9.6)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(12.4)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(12.5)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(6.3)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(9.6)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Diğer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(3.2)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(1.9)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(9.4)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(5.9)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(8.3)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(3.0)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TOPLAM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 (100</a:t>
                      </a:r>
                      <a:r>
                        <a:rPr kumimoji="0"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(100)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676 (100)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6300192" y="6237312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Florenes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r>
              <a:rPr lang="tr-TR" sz="3200" dirty="0" smtClean="0"/>
              <a:t>2010 Kış Olimpiyatlarında Sporcularda Gözlenen Yaralanma Özellikleri -1</a:t>
            </a:r>
            <a:endParaRPr lang="en-US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2567 sporcu incelenmiş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287 yaralanma </a:t>
            </a:r>
            <a:r>
              <a:rPr lang="tr-TR" dirty="0" smtClean="0"/>
              <a:t>saptanmış (%11’inde ez az 1 yaralanma</a:t>
            </a:r>
          </a:p>
          <a:p>
            <a:r>
              <a:rPr lang="tr-TR" dirty="0" smtClean="0"/>
              <a:t>Yaralanma oranı: </a:t>
            </a:r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111.8 / 1000 kayıtlı sporcu </a:t>
            </a:r>
          </a:p>
          <a:p>
            <a:pPr lvl="1"/>
            <a:r>
              <a:rPr lang="tr-TR" dirty="0" smtClean="0"/>
              <a:t>Bayanlarda 131.1 / 1000 sporcu</a:t>
            </a:r>
          </a:p>
          <a:p>
            <a:pPr lvl="1"/>
            <a:r>
              <a:rPr lang="tr-TR" dirty="0" smtClean="0"/>
              <a:t>Erkeklerde 93.3 / 1000 sporcu</a:t>
            </a:r>
          </a:p>
          <a:p>
            <a:r>
              <a:rPr lang="tr-TR" dirty="0" smtClean="0"/>
              <a:t>Spora göre risk:</a:t>
            </a:r>
          </a:p>
          <a:p>
            <a:pPr lvl="1"/>
            <a:r>
              <a:rPr lang="tr-TR" dirty="0" smtClean="0"/>
              <a:t>Kızak, buz hokeyi, sürat pateni, alp d. ,serbest, </a:t>
            </a:r>
            <a:r>
              <a:rPr lang="tr-TR" dirty="0" err="1" smtClean="0"/>
              <a:t>snowboard</a:t>
            </a:r>
            <a:r>
              <a:rPr lang="tr-TR" dirty="0" smtClean="0"/>
              <a:t> dibi sporlarda </a:t>
            </a:r>
            <a:r>
              <a:rPr lang="tr-TR" dirty="0" smtClean="0">
                <a:solidFill>
                  <a:srgbClr val="FFFF00"/>
                </a:solidFill>
                <a:sym typeface="Symbol"/>
              </a:rPr>
              <a:t></a:t>
            </a:r>
          </a:p>
          <a:p>
            <a:pPr lvl="1"/>
            <a:r>
              <a:rPr lang="tr-TR" dirty="0" smtClean="0">
                <a:sym typeface="Symbol"/>
              </a:rPr>
              <a:t>Kuzey disiplinlerinde </a:t>
            </a:r>
            <a:r>
              <a:rPr lang="tr-TR" dirty="0" smtClean="0">
                <a:solidFill>
                  <a:srgbClr val="FFFF00"/>
                </a:solidFill>
                <a:sym typeface="Symbol"/>
              </a:rPr>
              <a:t></a:t>
            </a:r>
            <a:r>
              <a:rPr lang="tr-TR" dirty="0" smtClean="0"/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Yaralanma bölgesi:</a:t>
            </a:r>
          </a:p>
          <a:p>
            <a:pPr lvl="1"/>
            <a:r>
              <a:rPr lang="tr-TR" dirty="0" smtClean="0"/>
              <a:t>Yüz, baş, boyun;</a:t>
            </a:r>
          </a:p>
          <a:p>
            <a:pPr lvl="2"/>
            <a:r>
              <a:rPr lang="tr-TR" dirty="0" smtClean="0">
                <a:solidFill>
                  <a:srgbClr val="FFFF00"/>
                </a:solidFill>
              </a:rPr>
              <a:t>%19.7 bayan, %21.4 erkek </a:t>
            </a:r>
          </a:p>
          <a:p>
            <a:pPr lvl="1"/>
            <a:r>
              <a:rPr lang="tr-TR" dirty="0" smtClean="0"/>
              <a:t>Diz;</a:t>
            </a:r>
          </a:p>
          <a:p>
            <a:pPr lvl="2"/>
            <a:r>
              <a:rPr lang="tr-TR" dirty="0" smtClean="0">
                <a:solidFill>
                  <a:srgbClr val="FFFF00"/>
                </a:solidFill>
              </a:rPr>
              <a:t>%16.1 bayan, %10.7 erkek</a:t>
            </a:r>
          </a:p>
          <a:p>
            <a:r>
              <a:rPr lang="tr-TR" dirty="0" smtClean="0"/>
              <a:t>Yaralanma mekanizması:</a:t>
            </a:r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Temas olmadan (%23);</a:t>
            </a:r>
          </a:p>
          <a:p>
            <a:pPr lvl="2"/>
            <a:r>
              <a:rPr lang="tr-TR" dirty="0" smtClean="0"/>
              <a:t>Alp d., </a:t>
            </a:r>
            <a:r>
              <a:rPr lang="tr-TR" dirty="0" err="1" smtClean="0"/>
              <a:t>snowboard</a:t>
            </a:r>
            <a:r>
              <a:rPr lang="tr-TR" dirty="0" smtClean="0"/>
              <a:t>, serbest</a:t>
            </a:r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Sabit öğe ile temas/çarpışma (%21.7);</a:t>
            </a:r>
          </a:p>
          <a:p>
            <a:pPr lvl="2"/>
            <a:r>
              <a:rPr lang="tr-TR" dirty="0" smtClean="0"/>
              <a:t>Kızak, </a:t>
            </a:r>
            <a:r>
              <a:rPr lang="tr-TR" dirty="0" err="1" smtClean="0"/>
              <a:t>snowboard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Diğer sporcu ile temas/çarpışma (%14.5)</a:t>
            </a:r>
          </a:p>
          <a:p>
            <a:pPr lvl="2"/>
            <a:r>
              <a:rPr lang="tr-TR" dirty="0" smtClean="0"/>
              <a:t>Buz hokeyi</a:t>
            </a:r>
          </a:p>
          <a:p>
            <a:r>
              <a:rPr lang="tr-TR" dirty="0" smtClean="0"/>
              <a:t>%54’ü rutin antrenmanda, %46’sı yarışmada</a:t>
            </a:r>
          </a:p>
          <a:p>
            <a:r>
              <a:rPr lang="tr-TR" dirty="0" smtClean="0"/>
              <a:t>%22,6’sı belli süre spordan uzak kalma nedeni</a:t>
            </a:r>
          </a:p>
          <a:p>
            <a:r>
              <a:rPr lang="tr-TR" dirty="0" smtClean="0"/>
              <a:t>Diz yaralanmaları ön planda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2010 Kış Olimpiyatlarında Sporcularda Gözlenen Yaralanma Özellikleri -2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Kış Sporlarında Yaralanmayı Etkileyebilecek Faktörler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r>
              <a:rPr lang="tr-TR" dirty="0" smtClean="0"/>
              <a:t>Yaş</a:t>
            </a:r>
          </a:p>
          <a:p>
            <a:r>
              <a:rPr lang="tr-TR" dirty="0" smtClean="0"/>
              <a:t>Deneyim</a:t>
            </a:r>
          </a:p>
          <a:p>
            <a:r>
              <a:rPr lang="tr-TR" dirty="0" smtClean="0"/>
              <a:t>Hava şartları, zaman</a:t>
            </a:r>
          </a:p>
          <a:p>
            <a:r>
              <a:rPr lang="tr-TR" dirty="0" smtClean="0"/>
              <a:t>Zemin şartları</a:t>
            </a:r>
          </a:p>
          <a:p>
            <a:r>
              <a:rPr lang="tr-TR" dirty="0" smtClean="0"/>
              <a:t>Malzeme (bağlama, ayar…)</a:t>
            </a:r>
          </a:p>
          <a:p>
            <a:r>
              <a:rPr lang="tr-TR" dirty="0" smtClean="0"/>
              <a:t>Sporcu sağlık durumu</a:t>
            </a:r>
          </a:p>
          <a:p>
            <a:r>
              <a:rPr lang="tr-TR" dirty="0" smtClean="0"/>
              <a:t>Sürat</a:t>
            </a:r>
          </a:p>
          <a:p>
            <a:r>
              <a:rPr lang="tr-TR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7494"/>
            <a:ext cx="8856984" cy="1937370"/>
          </a:xfrm>
        </p:spPr>
        <p:txBody>
          <a:bodyPr/>
          <a:lstStyle/>
          <a:p>
            <a:pPr algn="ctr"/>
            <a:r>
              <a:rPr lang="tr-TR" dirty="0" smtClean="0"/>
              <a:t>Yaş - Kış sporları Yaralanma İlişkisi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664" y="2636912"/>
            <a:ext cx="4176464" cy="187220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20  yaş altı</a:t>
            </a:r>
          </a:p>
          <a:p>
            <a:r>
              <a:rPr lang="tr-TR" sz="3600" dirty="0" smtClean="0"/>
              <a:t>40 yaş üstü</a:t>
            </a:r>
          </a:p>
          <a:p>
            <a:endParaRPr lang="en-US" sz="3600" dirty="0"/>
          </a:p>
        </p:txBody>
      </p:sp>
      <p:sp>
        <p:nvSpPr>
          <p:cNvPr id="4" name="3 Sağ Ayraç"/>
          <p:cNvSpPr/>
          <p:nvPr/>
        </p:nvSpPr>
        <p:spPr>
          <a:xfrm>
            <a:off x="4716016" y="2564904"/>
            <a:ext cx="504056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etin kutusu"/>
          <p:cNvSpPr txBox="1"/>
          <p:nvPr/>
        </p:nvSpPr>
        <p:spPr>
          <a:xfrm>
            <a:off x="5580112" y="29249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FF00"/>
                </a:solidFill>
              </a:rPr>
              <a:t>RİSK !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63888" y="6093296"/>
            <a:ext cx="515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Langran</a:t>
            </a:r>
            <a:r>
              <a:rPr lang="tr-TR" i="1" dirty="0" smtClean="0"/>
              <a:t> ve </a:t>
            </a:r>
            <a:r>
              <a:rPr lang="tr-TR" i="1" dirty="0" err="1" smtClean="0"/>
              <a:t>Selvaraj</a:t>
            </a:r>
            <a:r>
              <a:rPr lang="tr-TR" i="1" dirty="0" smtClean="0"/>
              <a:t> 2004,</a:t>
            </a:r>
            <a:r>
              <a:rPr lang="tr-TR" i="1" dirty="0" err="1" smtClean="0"/>
              <a:t>Girardi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3816424" cy="410445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Deneyim azlığı riski arttırıyor</a:t>
            </a:r>
          </a:p>
          <a:p>
            <a:r>
              <a:rPr lang="tr-TR" dirty="0" smtClean="0"/>
              <a:t>Özellikle çocuklar</a:t>
            </a:r>
          </a:p>
          <a:p>
            <a:r>
              <a:rPr lang="tr-TR" dirty="0" smtClean="0"/>
              <a:t>Başka bir kış sporunda deneyimli olmak yeni başlanan aktivitede riski </a:t>
            </a:r>
            <a:r>
              <a:rPr lang="tr-TR" dirty="0" smtClean="0">
                <a:sym typeface="Symbol"/>
              </a:rPr>
              <a:t>arttırabiliyor</a:t>
            </a:r>
          </a:p>
          <a:p>
            <a:r>
              <a:rPr lang="tr-TR" dirty="0" smtClean="0">
                <a:sym typeface="Symbol"/>
              </a:rPr>
              <a:t>Parkuru/zemini tanımak  riski </a:t>
            </a:r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Deneyim - Kış sporları Yaralanma İlişkisi</a:t>
            </a:r>
            <a:endParaRPr lang="en-US" dirty="0"/>
          </a:p>
        </p:txBody>
      </p:sp>
      <p:sp>
        <p:nvSpPr>
          <p:cNvPr id="5" name="4 Dikdörtgen"/>
          <p:cNvSpPr/>
          <p:nvPr/>
        </p:nvSpPr>
        <p:spPr>
          <a:xfrm>
            <a:off x="3563888" y="6093296"/>
            <a:ext cx="530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Langran</a:t>
            </a:r>
            <a:r>
              <a:rPr lang="tr-TR" i="1" dirty="0" smtClean="0"/>
              <a:t> ve </a:t>
            </a:r>
            <a:r>
              <a:rPr lang="tr-TR" i="1" dirty="0" err="1" smtClean="0"/>
              <a:t>Selvaraj</a:t>
            </a:r>
            <a:r>
              <a:rPr lang="tr-TR" i="1" dirty="0" smtClean="0"/>
              <a:t> 2004,</a:t>
            </a:r>
            <a:r>
              <a:rPr lang="tr-TR" i="1" dirty="0" err="1" smtClean="0"/>
              <a:t>Mc</a:t>
            </a:r>
            <a:r>
              <a:rPr lang="tr-TR" i="1" dirty="0" smtClean="0"/>
              <a:t> </a:t>
            </a:r>
            <a:r>
              <a:rPr lang="tr-TR" i="1" dirty="0" err="1" smtClean="0"/>
              <a:t>Beth</a:t>
            </a:r>
            <a:r>
              <a:rPr lang="tr-TR" i="1" dirty="0" smtClean="0"/>
              <a:t> et.al. 2009,</a:t>
            </a:r>
          </a:p>
          <a:p>
            <a:r>
              <a:rPr lang="tr-TR" i="1" dirty="0" err="1" smtClean="0"/>
              <a:t>Girardi</a:t>
            </a:r>
            <a:r>
              <a:rPr lang="tr-TR" i="1" dirty="0" smtClean="0"/>
              <a:t> et.al. 2010)</a:t>
            </a:r>
            <a:endParaRPr lang="en-US" dirty="0"/>
          </a:p>
        </p:txBody>
      </p:sp>
      <p:pic>
        <p:nvPicPr>
          <p:cNvPr id="6" name="3 İçerik Yer Tutucusu" descr="0901201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511824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36304"/>
          </a:xfrm>
        </p:spPr>
        <p:txBody>
          <a:bodyPr>
            <a:normAutofit/>
          </a:bodyPr>
          <a:lstStyle/>
          <a:p>
            <a:r>
              <a:rPr lang="tr-TR" dirty="0" smtClean="0"/>
              <a:t>Hava şartlarının kötülüğü, görüş mesafesinin düşmesi riski arttırıyor</a:t>
            </a:r>
          </a:p>
          <a:p>
            <a:r>
              <a:rPr lang="tr-TR" dirty="0" smtClean="0"/>
              <a:t>Öğleden sonra daha riskli</a:t>
            </a:r>
          </a:p>
          <a:p>
            <a:r>
              <a:rPr lang="tr-TR" dirty="0" smtClean="0"/>
              <a:t>Kayak sezonu ortası (Ocak-Mart) yaralanma daha fazla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399032"/>
          </a:xfrm>
        </p:spPr>
        <p:txBody>
          <a:bodyPr/>
          <a:lstStyle/>
          <a:p>
            <a:pPr algn="ctr"/>
            <a:r>
              <a:rPr lang="tr-TR" dirty="0" smtClean="0"/>
              <a:t>Hava Şartları - Kış sporları Yaralanma İlişkisi</a:t>
            </a:r>
            <a:endParaRPr lang="en-US" dirty="0"/>
          </a:p>
        </p:txBody>
      </p:sp>
      <p:sp>
        <p:nvSpPr>
          <p:cNvPr id="5" name="4 Dikdörtgen"/>
          <p:cNvSpPr/>
          <p:nvPr/>
        </p:nvSpPr>
        <p:spPr>
          <a:xfrm>
            <a:off x="3635896" y="5877272"/>
            <a:ext cx="530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Langran</a:t>
            </a:r>
            <a:r>
              <a:rPr lang="tr-TR" i="1" dirty="0" smtClean="0"/>
              <a:t> ve </a:t>
            </a:r>
            <a:r>
              <a:rPr lang="tr-TR" i="1" dirty="0" err="1" smtClean="0"/>
              <a:t>Selvaraj</a:t>
            </a:r>
            <a:r>
              <a:rPr lang="tr-TR" i="1" dirty="0" smtClean="0"/>
              <a:t> 2004,</a:t>
            </a:r>
            <a:r>
              <a:rPr lang="tr-TR" i="1" dirty="0" err="1" smtClean="0"/>
              <a:t>Mc</a:t>
            </a:r>
            <a:r>
              <a:rPr lang="tr-TR" i="1" dirty="0" smtClean="0"/>
              <a:t> </a:t>
            </a:r>
            <a:r>
              <a:rPr lang="tr-TR" i="1" dirty="0" err="1" smtClean="0"/>
              <a:t>Beth</a:t>
            </a:r>
            <a:r>
              <a:rPr lang="tr-TR" i="1" dirty="0" smtClean="0"/>
              <a:t> et.al. 2009,</a:t>
            </a:r>
          </a:p>
          <a:p>
            <a:r>
              <a:rPr lang="tr-TR" i="1" dirty="0" err="1" smtClean="0"/>
              <a:t>Girardi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tr-TR" sz="4400" dirty="0" smtClean="0"/>
              <a:t>Giriş</a:t>
            </a:r>
            <a:endParaRPr lang="en-US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00808"/>
            <a:ext cx="5112568" cy="417646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Kış sporlarına katılım ve ilgi her geçen gün artmaktadır.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Alp disiplini, </a:t>
            </a:r>
            <a:r>
              <a:rPr lang="tr-TR" dirty="0" err="1" smtClean="0">
                <a:solidFill>
                  <a:srgbClr val="FFFF00"/>
                </a:solidFill>
              </a:rPr>
              <a:t>snowboard</a:t>
            </a:r>
            <a:r>
              <a:rPr lang="tr-TR" dirty="0" smtClean="0">
                <a:solidFill>
                  <a:srgbClr val="FFFF00"/>
                </a:solidFill>
              </a:rPr>
              <a:t>, kuzey disiplini, buz hokeyi, paten</a:t>
            </a:r>
            <a:r>
              <a:rPr lang="tr-TR" dirty="0" smtClean="0"/>
              <a:t> v.b. </a:t>
            </a:r>
          </a:p>
          <a:p>
            <a:r>
              <a:rPr lang="tr-TR" dirty="0" smtClean="0"/>
              <a:t>Dünyada </a:t>
            </a:r>
            <a:r>
              <a:rPr lang="tr-TR" dirty="0" smtClean="0">
                <a:solidFill>
                  <a:srgbClr val="FFFF00"/>
                </a:solidFill>
              </a:rPr>
              <a:t>200 milyonun </a:t>
            </a:r>
            <a:r>
              <a:rPr lang="tr-TR" dirty="0" smtClean="0"/>
              <a:t>üzerinde katılımcı</a:t>
            </a:r>
          </a:p>
          <a:p>
            <a:r>
              <a:rPr lang="tr-TR" dirty="0" smtClean="0"/>
              <a:t>Profesyonellik-Eğlence … 				</a:t>
            </a:r>
            <a:r>
              <a:rPr lang="tr-TR" b="1" dirty="0" smtClean="0">
                <a:solidFill>
                  <a:srgbClr val="FF0000"/>
                </a:solidFill>
              </a:rPr>
              <a:t>YARALANMA ???</a:t>
            </a:r>
          </a:p>
        </p:txBody>
      </p:sp>
      <p:pic>
        <p:nvPicPr>
          <p:cNvPr id="5" name="4 Resim" descr="Görüntü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367240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etin kutusu"/>
          <p:cNvSpPr txBox="1"/>
          <p:nvPr/>
        </p:nvSpPr>
        <p:spPr>
          <a:xfrm>
            <a:off x="53955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Mc</a:t>
            </a:r>
            <a:r>
              <a:rPr lang="tr-TR" i="1" dirty="0" smtClean="0"/>
              <a:t>. </a:t>
            </a:r>
            <a:r>
              <a:rPr lang="tr-TR" i="1" dirty="0" err="1" smtClean="0"/>
              <a:t>Beth</a:t>
            </a:r>
            <a:r>
              <a:rPr lang="tr-TR" i="1" dirty="0" smtClean="0"/>
              <a:t> 2009)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482296"/>
          </a:xfrm>
        </p:spPr>
        <p:txBody>
          <a:bodyPr/>
          <a:lstStyle/>
          <a:p>
            <a:r>
              <a:rPr lang="tr-TR" dirty="0" smtClean="0"/>
              <a:t>Buzlanma, kalın kar tabakasına dikkat </a:t>
            </a:r>
          </a:p>
          <a:p>
            <a:r>
              <a:rPr lang="tr-TR" dirty="0" smtClean="0"/>
              <a:t>Eğimi fazla olan , çevrede değişik nesnelerin fazlaca bulunduğu alanlar riskli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Zemin- Kış sporları Yaralanma İlişkisi</a:t>
            </a:r>
            <a:endParaRPr lang="en-US" dirty="0"/>
          </a:p>
        </p:txBody>
      </p:sp>
      <p:sp>
        <p:nvSpPr>
          <p:cNvPr id="6" name="5 Dikdörtgen"/>
          <p:cNvSpPr/>
          <p:nvPr/>
        </p:nvSpPr>
        <p:spPr>
          <a:xfrm>
            <a:off x="7092280" y="62373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Rush</a:t>
            </a:r>
            <a:r>
              <a:rPr lang="tr-TR" i="1" dirty="0" smtClean="0"/>
              <a:t> 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28249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Kayakta;</a:t>
            </a:r>
          </a:p>
          <a:p>
            <a:pPr lvl="1"/>
            <a:r>
              <a:rPr lang="tr-TR" dirty="0" smtClean="0"/>
              <a:t> bağlama ayarı yapılmalı</a:t>
            </a:r>
          </a:p>
          <a:p>
            <a:pPr lvl="1"/>
            <a:r>
              <a:rPr lang="tr-TR" dirty="0" smtClean="0"/>
              <a:t>1 yıl sonunda yenilenmeli </a:t>
            </a:r>
          </a:p>
          <a:p>
            <a:r>
              <a:rPr lang="tr-TR" smtClean="0"/>
              <a:t>Uygun olmayan </a:t>
            </a:r>
            <a:r>
              <a:rPr lang="tr-TR" dirty="0" smtClean="0"/>
              <a:t>kiralık/ödünç malzeme riski arttırıyor ( 8 kat )</a:t>
            </a:r>
          </a:p>
          <a:p>
            <a:r>
              <a:rPr lang="tr-TR" dirty="0" smtClean="0"/>
              <a:t>Koruyucu </a:t>
            </a:r>
            <a:r>
              <a:rPr lang="tr-TR" dirty="0" smtClean="0">
                <a:solidFill>
                  <a:srgbClr val="FFFF00"/>
                </a:solidFill>
              </a:rPr>
              <a:t>el bilekliği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FF00"/>
                </a:solidFill>
              </a:rPr>
              <a:t>kask kullanımı </a:t>
            </a:r>
            <a:r>
              <a:rPr lang="tr-TR" dirty="0" smtClean="0"/>
              <a:t>riski azaltıyor</a:t>
            </a:r>
          </a:p>
          <a:p>
            <a:r>
              <a:rPr lang="tr-TR" i="1" dirty="0" smtClean="0"/>
              <a:t>“Çocuklar  büyüyor, bir beden büyük malzeme alalım” </a:t>
            </a:r>
            <a:r>
              <a:rPr lang="tr-TR" b="1" dirty="0" smtClean="0">
                <a:solidFill>
                  <a:srgbClr val="FFFF00"/>
                </a:solidFill>
              </a:rPr>
              <a:t>YANLIŞ</a:t>
            </a:r>
            <a:r>
              <a:rPr lang="tr-TR" b="1" dirty="0" smtClean="0"/>
              <a:t> !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Malzeme- Kış sporları Yaralanma İlişkisi</a:t>
            </a:r>
            <a:endParaRPr lang="en-US" dirty="0"/>
          </a:p>
        </p:txBody>
      </p:sp>
      <p:sp>
        <p:nvSpPr>
          <p:cNvPr id="5" name="4 Dikdörtgen"/>
          <p:cNvSpPr/>
          <p:nvPr/>
        </p:nvSpPr>
        <p:spPr>
          <a:xfrm>
            <a:off x="2760829" y="6093296"/>
            <a:ext cx="6383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Rush</a:t>
            </a:r>
            <a:r>
              <a:rPr lang="tr-TR" i="1" dirty="0" smtClean="0"/>
              <a:t> 2002, </a:t>
            </a:r>
            <a:r>
              <a:rPr lang="tr-TR" i="1" dirty="0" err="1" smtClean="0"/>
              <a:t>Langran</a:t>
            </a:r>
            <a:r>
              <a:rPr lang="tr-TR" i="1" dirty="0" smtClean="0"/>
              <a:t> ve </a:t>
            </a:r>
            <a:r>
              <a:rPr lang="tr-TR" i="1" dirty="0" err="1" smtClean="0"/>
              <a:t>Selvaraj</a:t>
            </a:r>
            <a:r>
              <a:rPr lang="tr-TR" i="1" dirty="0" smtClean="0"/>
              <a:t> 2004, </a:t>
            </a:r>
            <a:r>
              <a:rPr lang="tr-TR" i="1" dirty="0" err="1" smtClean="0"/>
              <a:t>Burtscher</a:t>
            </a:r>
            <a:r>
              <a:rPr lang="tr-TR" i="1" dirty="0" smtClean="0"/>
              <a:t> et.al. 2008, </a:t>
            </a:r>
            <a:r>
              <a:rPr lang="tr-TR" i="1" dirty="0" err="1" smtClean="0"/>
              <a:t>Girardi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49040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Kas kuvveti, denge-koordinasyon ve genel dayanıklılık ile ilgili eksiklikler  riski arttırıyor</a:t>
            </a:r>
          </a:p>
          <a:p>
            <a:r>
              <a:rPr lang="tr-TR" dirty="0" smtClean="0"/>
              <a:t>Yaşlı sporcularda kemik kalitesi önemli</a:t>
            </a:r>
          </a:p>
          <a:p>
            <a:r>
              <a:rPr lang="tr-TR" dirty="0" smtClean="0"/>
              <a:t>Yorgunluk </a:t>
            </a:r>
          </a:p>
          <a:p>
            <a:r>
              <a:rPr lang="tr-TR" dirty="0" smtClean="0"/>
              <a:t>Sporcu karakteri ve davranış özellikleri</a:t>
            </a:r>
          </a:p>
          <a:p>
            <a:r>
              <a:rPr lang="tr-TR" dirty="0" smtClean="0"/>
              <a:t>Daha </a:t>
            </a:r>
            <a:r>
              <a:rPr lang="tr-TR" dirty="0" smtClean="0"/>
              <a:t>önceki </a:t>
            </a:r>
            <a:r>
              <a:rPr lang="tr-TR" dirty="0" smtClean="0"/>
              <a:t>yaralanmalar</a:t>
            </a:r>
          </a:p>
          <a:p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Sporcu Sağlık Durumu- Kış Sporları Yaralanma İlişkisi</a:t>
            </a:r>
            <a:endParaRPr lang="en-US" dirty="0"/>
          </a:p>
        </p:txBody>
      </p:sp>
      <p:sp>
        <p:nvSpPr>
          <p:cNvPr id="5" name="4 Dikdörtgen"/>
          <p:cNvSpPr/>
          <p:nvPr/>
        </p:nvSpPr>
        <p:spPr>
          <a:xfrm>
            <a:off x="1115617" y="6093296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Rush</a:t>
            </a:r>
            <a:r>
              <a:rPr lang="tr-TR" i="1" dirty="0" smtClean="0"/>
              <a:t> 2002, </a:t>
            </a:r>
            <a:r>
              <a:rPr lang="tr-TR" i="1" dirty="0" err="1" smtClean="0"/>
              <a:t>Langran</a:t>
            </a:r>
            <a:r>
              <a:rPr lang="tr-TR" i="1" dirty="0" smtClean="0"/>
              <a:t> ve </a:t>
            </a:r>
            <a:r>
              <a:rPr lang="tr-TR" i="1" dirty="0" err="1" smtClean="0"/>
              <a:t>Selvaraj</a:t>
            </a:r>
            <a:r>
              <a:rPr lang="tr-TR" i="1" dirty="0" smtClean="0"/>
              <a:t> 2004,</a:t>
            </a:r>
            <a:r>
              <a:rPr lang="tr-TR" i="1" dirty="0" err="1" smtClean="0"/>
              <a:t>Bladin</a:t>
            </a:r>
            <a:r>
              <a:rPr lang="tr-TR" i="1" dirty="0" smtClean="0"/>
              <a:t> 2004, et.al. 2008, </a:t>
            </a:r>
            <a:r>
              <a:rPr lang="tr-TR" i="1" dirty="0" err="1" smtClean="0"/>
              <a:t>Mc</a:t>
            </a:r>
            <a:r>
              <a:rPr lang="tr-TR" i="1" dirty="0" smtClean="0"/>
              <a:t> </a:t>
            </a:r>
            <a:r>
              <a:rPr lang="tr-TR" i="1" dirty="0" err="1" smtClean="0"/>
              <a:t>Beth</a:t>
            </a:r>
            <a:r>
              <a:rPr lang="tr-TR" i="1" dirty="0" smtClean="0"/>
              <a:t> et.al. 2009, </a:t>
            </a:r>
            <a:r>
              <a:rPr lang="tr-TR" i="1" dirty="0" err="1" smtClean="0"/>
              <a:t>Girardi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Kış Sporlarında Yaralanma Riski Gerçekten Yüksek mi?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Profesyonel futbolda</a:t>
            </a:r>
            <a:r>
              <a:rPr lang="tr-TR" dirty="0" smtClean="0"/>
              <a:t>;</a:t>
            </a:r>
          </a:p>
          <a:p>
            <a:pPr lvl="1"/>
            <a:r>
              <a:rPr lang="tr-TR" dirty="0" smtClean="0"/>
              <a:t>187-205  yaralanama/100 sporcu/sezon 	</a:t>
            </a:r>
            <a:r>
              <a:rPr lang="tr-TR" i="1" baseline="30000" dirty="0" smtClean="0"/>
              <a:t>(</a:t>
            </a:r>
            <a:r>
              <a:rPr lang="tr-TR" i="1" baseline="30000" dirty="0" err="1" smtClean="0"/>
              <a:t>Drawer</a:t>
            </a:r>
            <a:r>
              <a:rPr lang="tr-TR" i="1" baseline="30000" dirty="0" smtClean="0"/>
              <a:t> </a:t>
            </a:r>
            <a:r>
              <a:rPr lang="tr-TR" i="1" baseline="30000" dirty="0" err="1" smtClean="0"/>
              <a:t>and</a:t>
            </a:r>
            <a:r>
              <a:rPr lang="tr-TR" i="1" baseline="30000" dirty="0" smtClean="0"/>
              <a:t> Fuller 2002)</a:t>
            </a:r>
          </a:p>
          <a:p>
            <a:pPr lvl="1"/>
            <a:r>
              <a:rPr lang="tr-TR" dirty="0" smtClean="0"/>
              <a:t>Ön çapraz bağ yırtığı 60 / 100 000 futbolcu/ gün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Alp disiplini, </a:t>
            </a:r>
            <a:r>
              <a:rPr lang="tr-TR" dirty="0" err="1" smtClean="0">
                <a:solidFill>
                  <a:srgbClr val="FFFF00"/>
                </a:solidFill>
              </a:rPr>
              <a:t>snowboard</a:t>
            </a:r>
            <a:r>
              <a:rPr lang="tr-TR" dirty="0" smtClean="0">
                <a:solidFill>
                  <a:srgbClr val="FFFF00"/>
                </a:solidFill>
              </a:rPr>
              <a:t>,serbest stil</a:t>
            </a:r>
            <a:r>
              <a:rPr lang="tr-TR" dirty="0" smtClean="0"/>
              <a:t>;</a:t>
            </a:r>
          </a:p>
          <a:p>
            <a:pPr lvl="1"/>
            <a:r>
              <a:rPr lang="tr-TR" dirty="0" smtClean="0"/>
              <a:t>30-38 yaralanma/100 sporcu/sezon			 </a:t>
            </a:r>
            <a:r>
              <a:rPr lang="tr-TR" i="1" baseline="30000" dirty="0" smtClean="0"/>
              <a:t>(</a:t>
            </a:r>
            <a:r>
              <a:rPr lang="tr-TR" i="1" baseline="30000" dirty="0" err="1" smtClean="0"/>
              <a:t>Florenes</a:t>
            </a:r>
            <a:r>
              <a:rPr lang="tr-TR" i="1" baseline="30000" dirty="0" smtClean="0"/>
              <a:t> et.al. 2010)</a:t>
            </a:r>
          </a:p>
          <a:p>
            <a:pPr lvl="1"/>
            <a:r>
              <a:rPr lang="tr-TR" dirty="0" smtClean="0"/>
              <a:t>Ön çapraz bağ yırtığı 30-70 / 100 000 futbolcu/ gün</a:t>
            </a:r>
          </a:p>
          <a:p>
            <a:r>
              <a:rPr lang="tr-TR" dirty="0" smtClean="0"/>
              <a:t>Buna karşın yaralanmaların şiddeti daha fazla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Kış Sporlarına Özgü Ekstremite Yaralanmaları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4248472" cy="3960440"/>
          </a:xfrm>
        </p:spPr>
        <p:txBody>
          <a:bodyPr>
            <a:normAutofit/>
          </a:bodyPr>
          <a:lstStyle/>
          <a:p>
            <a:r>
              <a:rPr lang="tr-TR" dirty="0" smtClean="0"/>
              <a:t>Kış sporlarında ekstremite travması genelde ön plandadır.</a:t>
            </a:r>
          </a:p>
          <a:p>
            <a:r>
              <a:rPr lang="tr-TR" dirty="0" smtClean="0"/>
              <a:t>Alt ekstremite yaralanmaları daha sık</a:t>
            </a:r>
            <a:endParaRPr lang="en-US" dirty="0"/>
          </a:p>
        </p:txBody>
      </p:sp>
      <p:pic>
        <p:nvPicPr>
          <p:cNvPr id="4" name="3 Resim" descr="kayakc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744416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 Ekstremite Yaralanmaları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72816"/>
            <a:ext cx="4896544" cy="45720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Özellikle kayakta 1970’lerden günümüze ayak bileği ve alt bacak yaralanmaları azalmış </a:t>
            </a:r>
            <a:r>
              <a:rPr lang="tr-TR" dirty="0" smtClean="0">
                <a:solidFill>
                  <a:srgbClr val="FFFF00"/>
                </a:solidFill>
              </a:rPr>
              <a:t>(%91)</a:t>
            </a:r>
          </a:p>
          <a:p>
            <a:r>
              <a:rPr lang="tr-TR" dirty="0" smtClean="0"/>
              <a:t> Buna karşın diz </a:t>
            </a:r>
            <a:r>
              <a:rPr lang="tr-TR" dirty="0" smtClean="0">
                <a:solidFill>
                  <a:srgbClr val="FFFF00"/>
                </a:solidFill>
              </a:rPr>
              <a:t>ÖÇB</a:t>
            </a:r>
            <a:r>
              <a:rPr lang="tr-TR" dirty="0" smtClean="0"/>
              <a:t> yaralanması </a:t>
            </a:r>
            <a:r>
              <a:rPr lang="tr-TR" dirty="0" smtClean="0">
                <a:solidFill>
                  <a:srgbClr val="FFFF00"/>
                </a:solidFill>
              </a:rPr>
              <a:t>%280</a:t>
            </a:r>
            <a:r>
              <a:rPr lang="tr-TR" dirty="0" smtClean="0"/>
              <a:t>, </a:t>
            </a:r>
            <a:r>
              <a:rPr lang="tr-TR" dirty="0" err="1" smtClean="0"/>
              <a:t>tibia</a:t>
            </a:r>
            <a:r>
              <a:rPr lang="tr-TR" dirty="0" smtClean="0"/>
              <a:t> plato yaralanmaları </a:t>
            </a:r>
            <a:r>
              <a:rPr lang="tr-TR" dirty="0" smtClean="0">
                <a:solidFill>
                  <a:srgbClr val="FFFF00"/>
                </a:solidFill>
              </a:rPr>
              <a:t>%485 </a:t>
            </a:r>
            <a:r>
              <a:rPr lang="tr-TR" dirty="0" smtClean="0"/>
              <a:t>artmış</a:t>
            </a:r>
          </a:p>
          <a:p>
            <a:r>
              <a:rPr lang="tr-TR" dirty="0" smtClean="0"/>
              <a:t>Malzeme iyileşmesi </a:t>
            </a:r>
          </a:p>
          <a:p>
            <a:pPr lvl="1"/>
            <a:r>
              <a:rPr lang="tr-TR" dirty="0" smtClean="0"/>
              <a:t>Bot</a:t>
            </a:r>
          </a:p>
          <a:p>
            <a:pPr lvl="1"/>
            <a:r>
              <a:rPr lang="tr-TR" dirty="0" smtClean="0"/>
              <a:t>Bağlama kalitesi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323853" cy="383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Dikdörtgen"/>
          <p:cNvSpPr/>
          <p:nvPr/>
        </p:nvSpPr>
        <p:spPr>
          <a:xfrm>
            <a:off x="7092280" y="62373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Hunter</a:t>
            </a:r>
            <a:r>
              <a:rPr lang="tr-TR" i="1" dirty="0" smtClean="0"/>
              <a:t> 1999)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649338"/>
          </a:xfrm>
        </p:spPr>
        <p:txBody>
          <a:bodyPr/>
          <a:lstStyle/>
          <a:p>
            <a:pPr algn="ctr"/>
            <a:r>
              <a:rPr lang="tr-TR" dirty="0" smtClean="0"/>
              <a:t>Diz Ekleminde Sık Karşılaşılan Yaralanmaları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91680" y="2204864"/>
            <a:ext cx="6264696" cy="3384376"/>
          </a:xfrm>
        </p:spPr>
        <p:txBody>
          <a:bodyPr/>
          <a:lstStyle/>
          <a:p>
            <a:r>
              <a:rPr lang="tr-TR" dirty="0" smtClean="0"/>
              <a:t>Ön çapraz bağ</a:t>
            </a:r>
          </a:p>
          <a:p>
            <a:r>
              <a:rPr lang="tr-TR" dirty="0" smtClean="0"/>
              <a:t>İç yan bağ</a:t>
            </a:r>
          </a:p>
          <a:p>
            <a:r>
              <a:rPr lang="tr-TR" dirty="0" smtClean="0"/>
              <a:t>İç </a:t>
            </a:r>
            <a:r>
              <a:rPr lang="tr-TR" dirty="0" err="1" smtClean="0"/>
              <a:t>menisküs</a:t>
            </a:r>
            <a:r>
              <a:rPr lang="tr-TR" dirty="0" smtClean="0"/>
              <a:t> yırtığı</a:t>
            </a:r>
          </a:p>
          <a:p>
            <a:r>
              <a:rPr lang="tr-TR" dirty="0" err="1" smtClean="0"/>
              <a:t>Tibia</a:t>
            </a:r>
            <a:r>
              <a:rPr lang="tr-TR" dirty="0" smtClean="0"/>
              <a:t> plato kırıkları</a:t>
            </a:r>
          </a:p>
          <a:p>
            <a:r>
              <a:rPr lang="tr-TR" dirty="0" smtClean="0"/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5832648" cy="1289298"/>
          </a:xfrm>
        </p:spPr>
        <p:txBody>
          <a:bodyPr/>
          <a:lstStyle/>
          <a:p>
            <a:r>
              <a:rPr lang="tr-TR" dirty="0" smtClean="0"/>
              <a:t>Ön Çapraz Bağ </a:t>
            </a:r>
            <a:endParaRPr lang="en-US" dirty="0"/>
          </a:p>
        </p:txBody>
      </p:sp>
      <p:pic>
        <p:nvPicPr>
          <p:cNvPr id="4" name="Picture 4" descr="cons1_122_1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6012"/>
          <a:stretch>
            <a:fillRect/>
          </a:stretch>
        </p:blipFill>
        <p:spPr bwMode="auto">
          <a:xfrm>
            <a:off x="1331640" y="1196752"/>
            <a:ext cx="6624736" cy="5256584"/>
          </a:xfrm>
          <a:prstGeom prst="rect">
            <a:avLst/>
          </a:prstGeom>
          <a:solidFill>
            <a:schemeClr val="tx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6" name="5 Düz Ok Bağlayıcısı"/>
          <p:cNvCxnSpPr/>
          <p:nvPr/>
        </p:nvCxnSpPr>
        <p:spPr>
          <a:xfrm>
            <a:off x="3563888" y="4221088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Ön Çapraz Bağ Yaralanma Mekanizmaları</a:t>
            </a:r>
            <a:endParaRPr lang="en-US" sz="3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376264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2376264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2376264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Metin kutusu"/>
          <p:cNvSpPr txBox="1"/>
          <p:nvPr/>
        </p:nvSpPr>
        <p:spPr>
          <a:xfrm>
            <a:off x="3131840" y="1196752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dirty="0" smtClean="0"/>
              <a:t> </a:t>
            </a:r>
            <a:r>
              <a:rPr lang="tr-TR" sz="2000" dirty="0" err="1" smtClean="0">
                <a:solidFill>
                  <a:srgbClr val="FFFF00"/>
                </a:solidFill>
              </a:rPr>
              <a:t>Valgus</a:t>
            </a:r>
            <a:r>
              <a:rPr lang="tr-TR" sz="2000" dirty="0" smtClean="0">
                <a:solidFill>
                  <a:srgbClr val="FFFF00"/>
                </a:solidFill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</a:rPr>
              <a:t>external</a:t>
            </a:r>
            <a:r>
              <a:rPr lang="tr-TR" sz="2000" dirty="0" smtClean="0">
                <a:solidFill>
                  <a:srgbClr val="FFFF00"/>
                </a:solidFill>
              </a:rPr>
              <a:t> rotasyon;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sz="2000" dirty="0" smtClean="0"/>
              <a:t> İç yan bağ ve ÖÇB yaralanması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sz="2000" dirty="0" smtClean="0"/>
              <a:t>Kayakçı öne düşerken kayak ucu takılıp dışa döner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endParaRPr lang="tr-TR" dirty="0" smtClean="0"/>
          </a:p>
          <a:p>
            <a:pPr lvl="1">
              <a:buClr>
                <a:schemeClr val="accent1"/>
              </a:buClr>
            </a:pPr>
            <a:endParaRPr lang="tr-TR" dirty="0" smtClean="0"/>
          </a:p>
          <a:p>
            <a:pPr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dirty="0" smtClean="0"/>
              <a:t> </a:t>
            </a:r>
            <a:r>
              <a:rPr lang="tr-TR" sz="2000" dirty="0" smtClean="0">
                <a:solidFill>
                  <a:srgbClr val="FFFF00"/>
                </a:solidFill>
              </a:rPr>
              <a:t>Bot ön çekmece etkisi;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sz="2000" dirty="0" smtClean="0"/>
              <a:t> Sıçrayış sonrası yere inişte, diz </a:t>
            </a:r>
            <a:r>
              <a:rPr lang="tr-TR" sz="2000" dirty="0" err="1" smtClean="0"/>
              <a:t>ekstansiyonda</a:t>
            </a:r>
            <a:r>
              <a:rPr lang="tr-TR" sz="2000" dirty="0" smtClean="0"/>
              <a:t> oluşur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endParaRPr lang="tr-TR" dirty="0" smtClean="0"/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endParaRPr lang="tr-TR" dirty="0" smtClean="0"/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endParaRPr lang="tr-TR" dirty="0" smtClean="0"/>
          </a:p>
          <a:p>
            <a:pPr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</a:rPr>
              <a:t>Fantom ayak;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dirty="0" smtClean="0"/>
              <a:t> En sık görülen  mekanizma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r>
              <a:rPr lang="tr-TR" dirty="0" smtClean="0"/>
              <a:t> Arkaya düşme, dizler bükük, kalçalar diz seviyesinin altında, </a:t>
            </a:r>
          </a:p>
          <a:p>
            <a:pPr lvl="1">
              <a:buClr>
                <a:schemeClr val="accent1"/>
              </a:buClr>
              <a:buFont typeface="Century Gothic" pitchFamily="34" charset="0"/>
              <a:buChar char="©"/>
            </a:pPr>
            <a:endParaRPr lang="tr-TR" dirty="0" smtClean="0"/>
          </a:p>
        </p:txBody>
      </p:sp>
      <p:sp>
        <p:nvSpPr>
          <p:cNvPr id="11" name="10 Dikdörtgen"/>
          <p:cNvSpPr/>
          <p:nvPr/>
        </p:nvSpPr>
        <p:spPr>
          <a:xfrm>
            <a:off x="6588224" y="6309320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Koehle</a:t>
            </a:r>
            <a:r>
              <a:rPr lang="tr-TR" i="1" dirty="0" smtClean="0"/>
              <a:t> et.al. 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ÖÇB</a:t>
            </a:r>
            <a:r>
              <a:rPr lang="en-GB" dirty="0" smtClean="0"/>
              <a:t> </a:t>
            </a:r>
            <a:r>
              <a:rPr lang="tr-TR" dirty="0" smtClean="0"/>
              <a:t>Yaralanması - Semptom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4330824" cy="457200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Ani, şiddetli ağrı (dakikalar sonra </a:t>
            </a:r>
            <a:r>
              <a:rPr lang="en-US" dirty="0" smtClean="0"/>
              <a:t>Ø</a:t>
            </a:r>
            <a:r>
              <a:rPr lang="tr-TR" dirty="0" smtClean="0"/>
              <a:t>)</a:t>
            </a:r>
          </a:p>
          <a:p>
            <a:r>
              <a:rPr lang="tr-TR" dirty="0" smtClean="0"/>
              <a:t>Kopma hissi</a:t>
            </a:r>
          </a:p>
          <a:p>
            <a:r>
              <a:rPr lang="tr-TR" dirty="0" smtClean="0"/>
              <a:t>“tak” diye ses işitme</a:t>
            </a:r>
          </a:p>
          <a:p>
            <a:r>
              <a:rPr lang="tr-TR" dirty="0" smtClean="0"/>
              <a:t>“boşalma” hissi</a:t>
            </a:r>
          </a:p>
          <a:p>
            <a:r>
              <a:rPr lang="tr-TR" dirty="0" smtClean="0"/>
              <a:t>Ani şişlik</a:t>
            </a:r>
          </a:p>
          <a:p>
            <a:r>
              <a:rPr lang="tr-TR" dirty="0" smtClean="0"/>
              <a:t>Dizde dolgunluk hissi</a:t>
            </a:r>
          </a:p>
          <a:p>
            <a:r>
              <a:rPr lang="tr-TR" dirty="0" smtClean="0"/>
              <a:t>Fonksiyon kaybı, yük verememe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İÇERİK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Kış Sporlarında yaralanma epidemiyolojisi</a:t>
            </a:r>
          </a:p>
          <a:p>
            <a:pPr lvl="1"/>
            <a:r>
              <a:rPr lang="tr-TR" dirty="0" smtClean="0"/>
              <a:t>Amatör</a:t>
            </a:r>
          </a:p>
          <a:p>
            <a:pPr lvl="1"/>
            <a:r>
              <a:rPr lang="tr-TR" dirty="0" smtClean="0"/>
              <a:t>Profesyonel</a:t>
            </a:r>
          </a:p>
          <a:p>
            <a:r>
              <a:rPr lang="tr-TR" dirty="0" smtClean="0"/>
              <a:t>Yaralanmaları etkileyebilecek faktörler</a:t>
            </a:r>
          </a:p>
          <a:p>
            <a:r>
              <a:rPr lang="tr-TR" dirty="0" smtClean="0"/>
              <a:t>Sık gözlenen alt ekstremite yaralanmaları</a:t>
            </a:r>
          </a:p>
          <a:p>
            <a:r>
              <a:rPr lang="tr-TR" dirty="0" smtClean="0"/>
              <a:t>Sık gözlene üst ekstremite yaralanmaları</a:t>
            </a:r>
          </a:p>
          <a:p>
            <a:r>
              <a:rPr lang="tr-TR" dirty="0" smtClean="0"/>
              <a:t>Sağlık organizasyonu</a:t>
            </a:r>
          </a:p>
          <a:p>
            <a:r>
              <a:rPr lang="tr-TR" dirty="0" smtClean="0"/>
              <a:t>Yaralanmalardan korunma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88912"/>
            <a:ext cx="8318500" cy="1295871"/>
          </a:xfrm>
        </p:spPr>
        <p:txBody>
          <a:bodyPr>
            <a:normAutofit/>
          </a:bodyPr>
          <a:lstStyle/>
          <a:p>
            <a:r>
              <a:rPr lang="tr-TR" dirty="0" smtClean="0"/>
              <a:t>ÖÇB</a:t>
            </a:r>
            <a:r>
              <a:rPr lang="en-GB" dirty="0" smtClean="0"/>
              <a:t> </a:t>
            </a:r>
            <a:r>
              <a:rPr lang="tr-TR" dirty="0"/>
              <a:t>Yaralanması - Tetkik</a:t>
            </a:r>
            <a:endParaRPr lang="en-GB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12875"/>
            <a:ext cx="8001000" cy="1655763"/>
          </a:xfrm>
        </p:spPr>
        <p:txBody>
          <a:bodyPr/>
          <a:lstStyle/>
          <a:p>
            <a:r>
              <a:rPr lang="tr-TR" dirty="0" smtClean="0"/>
              <a:t>Röntgen</a:t>
            </a:r>
            <a:endParaRPr lang="tr-TR" dirty="0"/>
          </a:p>
          <a:p>
            <a:pPr lvl="1"/>
            <a:r>
              <a:rPr lang="tr-TR" dirty="0" err="1"/>
              <a:t>Tibial</a:t>
            </a:r>
            <a:r>
              <a:rPr lang="tr-TR" dirty="0"/>
              <a:t> </a:t>
            </a:r>
            <a:r>
              <a:rPr lang="tr-TR" dirty="0" err="1"/>
              <a:t>eminentia</a:t>
            </a:r>
            <a:r>
              <a:rPr lang="tr-TR" dirty="0"/>
              <a:t> </a:t>
            </a:r>
            <a:r>
              <a:rPr lang="tr-TR" dirty="0" err="1"/>
              <a:t>avulsiyonu</a:t>
            </a:r>
            <a:endParaRPr lang="tr-TR" dirty="0"/>
          </a:p>
          <a:p>
            <a:pPr lvl="1"/>
            <a:r>
              <a:rPr lang="tr-TR" dirty="0" err="1"/>
              <a:t>Segond</a:t>
            </a:r>
            <a:r>
              <a:rPr lang="tr-TR" dirty="0"/>
              <a:t> kırığı</a:t>
            </a:r>
          </a:p>
        </p:txBody>
      </p:sp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42098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318500" cy="7112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ÖÇB</a:t>
            </a:r>
            <a:r>
              <a:rPr lang="en-GB" dirty="0" smtClean="0"/>
              <a:t> </a:t>
            </a:r>
            <a:r>
              <a:rPr lang="tr-TR" dirty="0"/>
              <a:t>Yaralanması - Tetkik</a:t>
            </a:r>
            <a:endParaRPr lang="en-GB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12875"/>
            <a:ext cx="8001000" cy="2520950"/>
          </a:xfrm>
        </p:spPr>
        <p:txBody>
          <a:bodyPr/>
          <a:lstStyle/>
          <a:p>
            <a:r>
              <a:rPr lang="tr-TR" dirty="0" smtClean="0"/>
              <a:t>MRG</a:t>
            </a:r>
            <a:endParaRPr lang="tr-TR" dirty="0"/>
          </a:p>
          <a:p>
            <a:pPr lvl="1"/>
            <a:r>
              <a:rPr lang="tr-TR" dirty="0" smtClean="0"/>
              <a:t>ÖÇB </a:t>
            </a:r>
            <a:r>
              <a:rPr lang="tr-TR" dirty="0" err="1"/>
              <a:t>rüptürü</a:t>
            </a:r>
            <a:endParaRPr lang="tr-TR" dirty="0"/>
          </a:p>
          <a:p>
            <a:pPr lvl="1"/>
            <a:r>
              <a:rPr lang="tr-TR" dirty="0" smtClean="0"/>
              <a:t>Bone </a:t>
            </a:r>
            <a:r>
              <a:rPr lang="tr-TR" dirty="0" err="1" smtClean="0"/>
              <a:t>bruise</a:t>
            </a:r>
            <a:r>
              <a:rPr lang="tr-TR" dirty="0" smtClean="0"/>
              <a:t> (Kemik ödemi)</a:t>
            </a:r>
            <a:endParaRPr lang="tr-TR" dirty="0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6004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74441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632848" cy="7112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ÖÇB Yaralanması </a:t>
            </a:r>
            <a:r>
              <a:rPr lang="tr-TR" dirty="0"/>
              <a:t>- Tedavi</a:t>
            </a:r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040313"/>
          </a:xfrm>
        </p:spPr>
        <p:txBody>
          <a:bodyPr>
            <a:normAutofit/>
          </a:bodyPr>
          <a:lstStyle/>
          <a:p>
            <a:r>
              <a:rPr lang="tr-TR" dirty="0" smtClean="0"/>
              <a:t>Diğer branşlardan farklı bir yaklaşım yok</a:t>
            </a:r>
          </a:p>
          <a:p>
            <a:r>
              <a:rPr lang="tr-TR" dirty="0" smtClean="0"/>
              <a:t>Başlangıç</a:t>
            </a:r>
            <a:r>
              <a:rPr lang="tr-TR" dirty="0"/>
              <a:t>: </a:t>
            </a:r>
            <a:endParaRPr lang="tr-TR" dirty="0" smtClean="0"/>
          </a:p>
          <a:p>
            <a:pPr lvl="1"/>
            <a:r>
              <a:rPr lang="tr-TR" dirty="0" smtClean="0"/>
              <a:t>Aktivite kesilir </a:t>
            </a:r>
          </a:p>
          <a:p>
            <a:pPr lvl="1"/>
            <a:r>
              <a:rPr lang="tr-TR" dirty="0" smtClean="0"/>
              <a:t>RICE (rest, </a:t>
            </a:r>
            <a:r>
              <a:rPr lang="tr-TR" dirty="0" err="1" smtClean="0"/>
              <a:t>ice</a:t>
            </a:r>
            <a:r>
              <a:rPr lang="tr-TR" dirty="0" smtClean="0"/>
              <a:t>, </a:t>
            </a:r>
            <a:r>
              <a:rPr lang="tr-TR" dirty="0" err="1" smtClean="0"/>
              <a:t>compression</a:t>
            </a:r>
            <a:r>
              <a:rPr lang="tr-TR" dirty="0" smtClean="0"/>
              <a:t>, </a:t>
            </a:r>
            <a:r>
              <a:rPr lang="tr-TR" dirty="0" err="1" smtClean="0"/>
              <a:t>elevation</a:t>
            </a:r>
            <a:r>
              <a:rPr lang="tr-TR" dirty="0" smtClean="0"/>
              <a:t>) </a:t>
            </a:r>
            <a:endParaRPr lang="tr-TR" dirty="0"/>
          </a:p>
          <a:p>
            <a:endParaRPr lang="tr-TR" sz="1000" dirty="0"/>
          </a:p>
          <a:p>
            <a:r>
              <a:rPr lang="tr-TR" dirty="0" smtClean="0"/>
              <a:t>Sonraki Hedef :</a:t>
            </a:r>
          </a:p>
          <a:p>
            <a:pPr lvl="1"/>
            <a:r>
              <a:rPr lang="tr-TR" dirty="0" smtClean="0"/>
              <a:t>Tekrarlayıcı </a:t>
            </a:r>
            <a:r>
              <a:rPr lang="tr-TR" dirty="0" err="1"/>
              <a:t>instabilite</a:t>
            </a:r>
            <a:r>
              <a:rPr lang="tr-TR" dirty="0"/>
              <a:t> epizotlarını önlemek</a:t>
            </a:r>
          </a:p>
          <a:p>
            <a:pPr lvl="1"/>
            <a:endParaRPr lang="tr-TR" sz="800" dirty="0"/>
          </a:p>
          <a:p>
            <a:pPr lvl="1"/>
            <a:r>
              <a:rPr lang="tr-TR" dirty="0"/>
              <a:t>Kuvvetlendirme ve </a:t>
            </a:r>
            <a:r>
              <a:rPr lang="tr-TR" dirty="0" smtClean="0"/>
              <a:t>dizlik</a:t>
            </a:r>
            <a:endParaRPr lang="tr-TR" dirty="0"/>
          </a:p>
          <a:p>
            <a:pPr lvl="1"/>
            <a:endParaRPr lang="tr-TR" sz="800" dirty="0"/>
          </a:p>
          <a:p>
            <a:pPr lvl="1"/>
            <a:r>
              <a:rPr lang="tr-TR" dirty="0"/>
              <a:t>Cerrahi rekonstrüksiyon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tr-TR" dirty="0" smtClean="0"/>
              <a:t>İç Yan Bağ </a:t>
            </a:r>
            <a:r>
              <a:rPr lang="tr-TR" dirty="0"/>
              <a:t>Yaralanması</a:t>
            </a:r>
            <a:endParaRPr lang="de-DE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856662" cy="5256213"/>
          </a:xfrm>
        </p:spPr>
        <p:txBody>
          <a:bodyPr/>
          <a:lstStyle/>
          <a:p>
            <a:r>
              <a:rPr lang="tr-TR" sz="2800" dirty="0" smtClean="0"/>
              <a:t>Kayak yaralanmalarının %20-25’i</a:t>
            </a:r>
            <a:endParaRPr lang="tr-TR" sz="2800" dirty="0"/>
          </a:p>
          <a:p>
            <a:endParaRPr lang="tr-TR" sz="800" dirty="0"/>
          </a:p>
          <a:p>
            <a:r>
              <a:rPr lang="tr-TR" sz="2800" dirty="0"/>
              <a:t>Dizin </a:t>
            </a:r>
            <a:r>
              <a:rPr lang="tr-TR" sz="2800" dirty="0" err="1"/>
              <a:t>valgus</a:t>
            </a:r>
            <a:r>
              <a:rPr lang="tr-TR" sz="2800" dirty="0"/>
              <a:t> stabilizatörü</a:t>
            </a:r>
          </a:p>
          <a:p>
            <a:endParaRPr lang="tr-TR" sz="800" dirty="0"/>
          </a:p>
          <a:p>
            <a:r>
              <a:rPr lang="tr-TR" sz="2800" dirty="0" smtClean="0"/>
              <a:t>Makaslayıcı </a:t>
            </a:r>
            <a:endParaRPr lang="tr-TR" sz="2800" dirty="0"/>
          </a:p>
          <a:p>
            <a:pPr>
              <a:buFont typeface="Wingdings" pitchFamily="2" charset="2"/>
              <a:buNone/>
            </a:pPr>
            <a:r>
              <a:rPr lang="tr-TR" sz="2800" dirty="0"/>
              <a:t>	kuvvet ( </a:t>
            </a:r>
            <a:r>
              <a:rPr lang="tr-TR" sz="2800" dirty="0" err="1"/>
              <a:t>eksternal</a:t>
            </a:r>
            <a:r>
              <a:rPr lang="tr-TR" sz="2800" dirty="0"/>
              <a:t> </a:t>
            </a:r>
            <a:r>
              <a:rPr lang="tr-TR" sz="2800" dirty="0" err="1"/>
              <a:t>tibial</a:t>
            </a:r>
            <a:r>
              <a:rPr lang="tr-TR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sz="2800" dirty="0"/>
              <a:t>	rotasyon) ve </a:t>
            </a:r>
            <a:r>
              <a:rPr lang="tr-TR" sz="2800" dirty="0" err="1"/>
              <a:t>lateralden</a:t>
            </a:r>
            <a:r>
              <a:rPr lang="tr-TR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sz="2800" dirty="0"/>
              <a:t>	</a:t>
            </a:r>
            <a:r>
              <a:rPr lang="tr-TR" sz="2800" dirty="0" smtClean="0"/>
              <a:t>yük-darbe( </a:t>
            </a:r>
            <a:r>
              <a:rPr lang="tr-TR" sz="2800" dirty="0" err="1"/>
              <a:t>valgus</a:t>
            </a:r>
            <a:r>
              <a:rPr lang="tr-TR" sz="2800" dirty="0"/>
              <a:t> stres )</a:t>
            </a:r>
          </a:p>
          <a:p>
            <a:pPr>
              <a:buFont typeface="Wingdings" pitchFamily="2" charset="2"/>
              <a:buNone/>
            </a:pPr>
            <a:endParaRPr lang="tr-TR" sz="400" dirty="0"/>
          </a:p>
          <a:p>
            <a:r>
              <a:rPr lang="tr-TR" sz="2800" dirty="0"/>
              <a:t>Diz </a:t>
            </a:r>
            <a:r>
              <a:rPr lang="tr-TR" sz="2800" dirty="0" err="1"/>
              <a:t>medialinde</a:t>
            </a:r>
            <a:r>
              <a:rPr lang="tr-TR" sz="2800" dirty="0"/>
              <a:t> ağrı</a:t>
            </a:r>
            <a:endParaRPr lang="tr-TR" sz="800" dirty="0"/>
          </a:p>
          <a:p>
            <a:endParaRPr lang="tr-TR" sz="400" dirty="0"/>
          </a:p>
          <a:p>
            <a:r>
              <a:rPr lang="tr-TR" sz="2800" dirty="0" err="1"/>
              <a:t>Medial</a:t>
            </a:r>
            <a:r>
              <a:rPr lang="tr-TR" sz="2800" dirty="0"/>
              <a:t> </a:t>
            </a:r>
            <a:r>
              <a:rPr lang="tr-TR" sz="2800" dirty="0" err="1"/>
              <a:t>laksite</a:t>
            </a:r>
            <a:endParaRPr lang="tr-TR" sz="2800" dirty="0"/>
          </a:p>
          <a:p>
            <a:endParaRPr lang="tr-TR" sz="400" dirty="0"/>
          </a:p>
          <a:p>
            <a:r>
              <a:rPr lang="tr-TR" sz="2800" dirty="0" err="1"/>
              <a:t>Fleksiyon</a:t>
            </a:r>
            <a:r>
              <a:rPr lang="tr-TR" sz="2800" dirty="0"/>
              <a:t> - </a:t>
            </a:r>
            <a:r>
              <a:rPr lang="tr-TR" sz="2800" dirty="0" err="1"/>
              <a:t>ekstansiyon</a:t>
            </a:r>
            <a:r>
              <a:rPr lang="tr-TR" sz="2800" dirty="0"/>
              <a:t> zorluğu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>
            <a:off x="6012160" y="414908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399032"/>
          </a:xfrm>
        </p:spPr>
        <p:txBody>
          <a:bodyPr/>
          <a:lstStyle/>
          <a:p>
            <a:r>
              <a:rPr lang="tr-TR" dirty="0" smtClean="0"/>
              <a:t>İç Yan Bağ Yaralanması-MRG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496855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Oval"/>
          <p:cNvSpPr/>
          <p:nvPr/>
        </p:nvSpPr>
        <p:spPr>
          <a:xfrm>
            <a:off x="2267744" y="2348880"/>
            <a:ext cx="1368152" cy="14401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İYB </a:t>
            </a:r>
            <a:r>
              <a:rPr lang="tr-TR" dirty="0"/>
              <a:t>Yaralanması - Tedavi</a:t>
            </a:r>
            <a:endParaRPr lang="de-DE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4392612" cy="4247802"/>
          </a:xfrm>
        </p:spPr>
        <p:txBody>
          <a:bodyPr/>
          <a:lstStyle/>
          <a:p>
            <a:r>
              <a:rPr lang="tr-TR" sz="2800" dirty="0"/>
              <a:t>RICE</a:t>
            </a:r>
          </a:p>
          <a:p>
            <a:endParaRPr lang="tr-TR" sz="1000" dirty="0"/>
          </a:p>
          <a:p>
            <a:r>
              <a:rPr lang="tr-TR" sz="2800" dirty="0"/>
              <a:t>Dizlik ( menteşeli )</a:t>
            </a:r>
          </a:p>
          <a:p>
            <a:endParaRPr lang="tr-TR" sz="1000" dirty="0"/>
          </a:p>
          <a:p>
            <a:r>
              <a:rPr lang="tr-TR" sz="2800" dirty="0"/>
              <a:t>Sportif rehabilitasyon</a:t>
            </a:r>
          </a:p>
          <a:p>
            <a:endParaRPr lang="tr-TR" sz="1000" dirty="0"/>
          </a:p>
          <a:p>
            <a:r>
              <a:rPr lang="tr-TR" sz="2800" dirty="0" smtClean="0"/>
              <a:t>Cerrahi</a:t>
            </a:r>
            <a:r>
              <a:rPr lang="tr-TR" sz="2800" dirty="0"/>
              <a:t>:</a:t>
            </a:r>
          </a:p>
          <a:p>
            <a:pPr lvl="1"/>
            <a:r>
              <a:rPr lang="tr-TR" sz="2400" dirty="0"/>
              <a:t>Onarım kapasitesi yüksek</a:t>
            </a:r>
            <a:endParaRPr lang="tr-TR" sz="800" dirty="0"/>
          </a:p>
          <a:p>
            <a:pPr lvl="1"/>
            <a:r>
              <a:rPr lang="tr-TR" sz="2400" dirty="0"/>
              <a:t>Genellikle gerekli </a:t>
            </a:r>
            <a:r>
              <a:rPr lang="tr-TR" sz="2400" dirty="0" smtClean="0"/>
              <a:t>değil</a:t>
            </a:r>
            <a:endParaRPr lang="tr-TR" sz="2400" dirty="0"/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01008"/>
            <a:ext cx="2051720" cy="313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2304256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389938" cy="711200"/>
          </a:xfrm>
        </p:spPr>
        <p:txBody>
          <a:bodyPr>
            <a:normAutofit/>
          </a:bodyPr>
          <a:lstStyle/>
          <a:p>
            <a:r>
              <a:rPr lang="tr-TR" sz="3400" dirty="0" err="1" smtClean="0"/>
              <a:t>Menisküs</a:t>
            </a:r>
            <a:r>
              <a:rPr lang="tr-TR" sz="3400" dirty="0" smtClean="0"/>
              <a:t> Yaralanmaları - Mekanizma</a:t>
            </a:r>
            <a:endParaRPr lang="de-DE" sz="34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12875"/>
            <a:ext cx="8253734" cy="1224037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/>
              <a:t>Yük verir durumda diz </a:t>
            </a:r>
            <a:r>
              <a:rPr lang="tr-TR" sz="2800" dirty="0" smtClean="0"/>
              <a:t>eklemi </a:t>
            </a:r>
            <a:r>
              <a:rPr lang="tr-TR" sz="2800" dirty="0" err="1" smtClean="0"/>
              <a:t>fleksiyonda</a:t>
            </a:r>
            <a:r>
              <a:rPr lang="tr-TR" sz="2800" dirty="0" smtClean="0"/>
              <a:t> </a:t>
            </a:r>
            <a:r>
              <a:rPr lang="tr-TR" sz="2800" dirty="0"/>
              <a:t>rotasyon </a:t>
            </a:r>
            <a:r>
              <a:rPr lang="tr-TR" sz="2800" dirty="0" smtClean="0"/>
              <a:t>zorlamasına maruz kaldığında</a:t>
            </a:r>
          </a:p>
          <a:p>
            <a:r>
              <a:rPr lang="tr-TR" sz="2800" dirty="0" smtClean="0"/>
              <a:t>Bağ yaralanmalarına eşlik edebiliyor</a:t>
            </a:r>
            <a:endParaRPr lang="de-DE" sz="2800" dirty="0"/>
          </a:p>
        </p:txBody>
      </p:sp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492896"/>
            <a:ext cx="3528392" cy="408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389938" cy="711200"/>
          </a:xfrm>
        </p:spPr>
        <p:txBody>
          <a:bodyPr/>
          <a:lstStyle/>
          <a:p>
            <a:r>
              <a:rPr lang="tr-TR" sz="3400" dirty="0" err="1" smtClean="0"/>
              <a:t>Menisküs</a:t>
            </a:r>
            <a:r>
              <a:rPr lang="tr-TR" sz="3400" dirty="0" smtClean="0"/>
              <a:t> </a:t>
            </a:r>
            <a:r>
              <a:rPr lang="tr-TR" sz="3400" dirty="0"/>
              <a:t>Yaralanması - Klinik</a:t>
            </a:r>
            <a:endParaRPr lang="de-DE" sz="3400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12875"/>
            <a:ext cx="8001000" cy="4824413"/>
          </a:xfrm>
        </p:spPr>
        <p:txBody>
          <a:bodyPr>
            <a:normAutofit/>
          </a:bodyPr>
          <a:lstStyle/>
          <a:p>
            <a:r>
              <a:rPr lang="tr-TR" sz="2800" dirty="0"/>
              <a:t>Semptomlar:</a:t>
            </a:r>
          </a:p>
          <a:p>
            <a:pPr lvl="1"/>
            <a:r>
              <a:rPr lang="tr-TR" sz="2400" dirty="0"/>
              <a:t>Makaslama kuvveti sırasında ses işitme</a:t>
            </a:r>
          </a:p>
          <a:p>
            <a:pPr lvl="1"/>
            <a:r>
              <a:rPr lang="tr-TR" sz="2400" dirty="0"/>
              <a:t>Eklem aralığına lokalize keskin ağrı</a:t>
            </a:r>
          </a:p>
          <a:p>
            <a:pPr lvl="1"/>
            <a:r>
              <a:rPr lang="tr-TR" sz="2400" dirty="0"/>
              <a:t>Minimal </a:t>
            </a:r>
            <a:r>
              <a:rPr lang="tr-TR" sz="2400" dirty="0" err="1"/>
              <a:t>effüzyon</a:t>
            </a:r>
            <a:endParaRPr lang="tr-TR" sz="2400" dirty="0"/>
          </a:p>
          <a:p>
            <a:pPr lvl="1"/>
            <a:r>
              <a:rPr lang="tr-TR" sz="2400" dirty="0" smtClean="0"/>
              <a:t>Kilitlenme</a:t>
            </a:r>
            <a:endParaRPr lang="tr-TR" sz="2400" dirty="0"/>
          </a:p>
          <a:p>
            <a:pPr lvl="1"/>
            <a:r>
              <a:rPr lang="tr-TR" sz="2400" dirty="0" err="1"/>
              <a:t>Ekstansiyon</a:t>
            </a:r>
            <a:r>
              <a:rPr lang="tr-TR" sz="2400" dirty="0"/>
              <a:t> kısıtlılığı</a:t>
            </a:r>
          </a:p>
          <a:p>
            <a:pPr lvl="1"/>
            <a:r>
              <a:rPr lang="tr-TR" sz="2400" dirty="0" smtClean="0"/>
              <a:t>Boşalma</a:t>
            </a:r>
          </a:p>
          <a:p>
            <a:pPr lvl="1"/>
            <a:r>
              <a:rPr lang="tr-TR" sz="2400" dirty="0" smtClean="0"/>
              <a:t>Eklem aralığı hassasiyeti</a:t>
            </a:r>
          </a:p>
          <a:p>
            <a:pPr lvl="1"/>
            <a:r>
              <a:rPr lang="tr-TR" sz="2400" dirty="0" err="1" smtClean="0"/>
              <a:t>McMurray</a:t>
            </a:r>
            <a:r>
              <a:rPr lang="tr-TR" sz="2400" dirty="0" smtClean="0"/>
              <a:t> Testi</a:t>
            </a:r>
          </a:p>
          <a:p>
            <a:pPr lvl="1"/>
            <a:r>
              <a:rPr lang="tr-TR" sz="2400" dirty="0" err="1" smtClean="0"/>
              <a:t>Appley</a:t>
            </a:r>
            <a:r>
              <a:rPr lang="tr-TR" sz="2400" dirty="0" smtClean="0"/>
              <a:t> Testi</a:t>
            </a:r>
            <a:endParaRPr lang="de-DE" sz="2400" dirty="0" smtClean="0"/>
          </a:p>
          <a:p>
            <a:pPr lvl="1"/>
            <a:endParaRPr lang="de-DE" sz="2400" dirty="0"/>
          </a:p>
        </p:txBody>
      </p:sp>
      <p:pic>
        <p:nvPicPr>
          <p:cNvPr id="163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24944"/>
            <a:ext cx="2880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89938" cy="711200"/>
          </a:xfrm>
        </p:spPr>
        <p:txBody>
          <a:bodyPr/>
          <a:lstStyle/>
          <a:p>
            <a:r>
              <a:rPr lang="tr-TR" sz="3400" dirty="0" err="1" smtClean="0"/>
              <a:t>Menisküs</a:t>
            </a:r>
            <a:r>
              <a:rPr lang="tr-TR" sz="3400" dirty="0" smtClean="0"/>
              <a:t> </a:t>
            </a:r>
            <a:r>
              <a:rPr lang="tr-TR" sz="3400" dirty="0"/>
              <a:t>Yaralanması - Tetkik</a:t>
            </a:r>
            <a:endParaRPr lang="de-DE" sz="3400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4176266" cy="2808461"/>
          </a:xfrm>
        </p:spPr>
        <p:txBody>
          <a:bodyPr/>
          <a:lstStyle/>
          <a:p>
            <a:r>
              <a:rPr lang="tr-TR" sz="2800" dirty="0" smtClean="0"/>
              <a:t>Röntgen:</a:t>
            </a:r>
            <a:endParaRPr lang="tr-TR" sz="2800" dirty="0"/>
          </a:p>
          <a:p>
            <a:endParaRPr lang="tr-TR" sz="800" dirty="0"/>
          </a:p>
          <a:p>
            <a:pPr lvl="1"/>
            <a:r>
              <a:rPr lang="tr-TR" sz="2400" dirty="0"/>
              <a:t>Kırık </a:t>
            </a:r>
            <a:r>
              <a:rPr lang="tr-TR" sz="2400" dirty="0" smtClean="0"/>
              <a:t>ayırımı </a:t>
            </a:r>
            <a:r>
              <a:rPr lang="tr-TR" sz="2400" dirty="0"/>
              <a:t>için</a:t>
            </a:r>
          </a:p>
          <a:p>
            <a:pPr lvl="1"/>
            <a:endParaRPr lang="tr-TR" sz="1000" dirty="0"/>
          </a:p>
          <a:p>
            <a:r>
              <a:rPr lang="tr-TR" sz="2800" dirty="0"/>
              <a:t>MRI:</a:t>
            </a:r>
          </a:p>
          <a:p>
            <a:endParaRPr lang="tr-TR" sz="800" dirty="0"/>
          </a:p>
          <a:p>
            <a:pPr lvl="1"/>
            <a:r>
              <a:rPr lang="tr-TR" sz="2400" dirty="0"/>
              <a:t>%95 </a:t>
            </a:r>
            <a:r>
              <a:rPr lang="tr-TR" sz="2400" dirty="0" err="1"/>
              <a:t>sensitif</a:t>
            </a:r>
            <a:r>
              <a:rPr lang="tr-TR" sz="2400" dirty="0"/>
              <a:t> ve spesifik</a:t>
            </a:r>
            <a:endParaRPr lang="de-DE" sz="2400" dirty="0"/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6044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Aşağı Ok"/>
          <p:cNvSpPr/>
          <p:nvPr/>
        </p:nvSpPr>
        <p:spPr>
          <a:xfrm>
            <a:off x="7596336" y="2564904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88913"/>
            <a:ext cx="8389938" cy="711200"/>
          </a:xfrm>
        </p:spPr>
        <p:txBody>
          <a:bodyPr/>
          <a:lstStyle/>
          <a:p>
            <a:r>
              <a:rPr lang="tr-TR" sz="3400" dirty="0" err="1" smtClean="0"/>
              <a:t>Menisküs</a:t>
            </a:r>
            <a:r>
              <a:rPr lang="tr-TR" sz="3400" dirty="0" smtClean="0"/>
              <a:t> </a:t>
            </a:r>
            <a:r>
              <a:rPr lang="tr-TR" sz="3400" dirty="0"/>
              <a:t>Yaralanması - Tedavi</a:t>
            </a:r>
            <a:endParaRPr lang="de-DE" sz="34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001000" cy="5111750"/>
          </a:xfrm>
        </p:spPr>
        <p:txBody>
          <a:bodyPr/>
          <a:lstStyle/>
          <a:p>
            <a:r>
              <a:rPr lang="tr-TR" sz="2800" dirty="0"/>
              <a:t>Konservatif:</a:t>
            </a:r>
          </a:p>
          <a:p>
            <a:pPr lvl="1"/>
            <a:r>
              <a:rPr lang="tr-TR" sz="2400" dirty="0"/>
              <a:t>Anti-</a:t>
            </a:r>
            <a:r>
              <a:rPr lang="tr-TR" sz="2400" dirty="0" err="1"/>
              <a:t>enflamatuar</a:t>
            </a:r>
            <a:r>
              <a:rPr lang="tr-TR" sz="2400" dirty="0"/>
              <a:t> yaklaşım</a:t>
            </a:r>
          </a:p>
          <a:p>
            <a:pPr lvl="2"/>
            <a:r>
              <a:rPr lang="tr-TR" sz="2100" dirty="0"/>
              <a:t>RICE</a:t>
            </a:r>
          </a:p>
          <a:p>
            <a:pPr lvl="2"/>
            <a:r>
              <a:rPr lang="tr-TR" sz="2100" dirty="0"/>
              <a:t>NSAI ilaçlar</a:t>
            </a:r>
          </a:p>
          <a:p>
            <a:pPr lvl="1"/>
            <a:r>
              <a:rPr lang="tr-TR" sz="2400" dirty="0"/>
              <a:t>Fizyoterapi</a:t>
            </a:r>
          </a:p>
          <a:p>
            <a:pPr lvl="1"/>
            <a:r>
              <a:rPr lang="tr-TR" sz="2400" dirty="0"/>
              <a:t>Aktivite modifikasyonu</a:t>
            </a:r>
            <a:endParaRPr lang="de-DE" sz="2400" dirty="0"/>
          </a:p>
          <a:p>
            <a:r>
              <a:rPr lang="tr-TR" sz="2800" dirty="0"/>
              <a:t>Cerrahi:</a:t>
            </a:r>
          </a:p>
          <a:p>
            <a:pPr lvl="1"/>
            <a:r>
              <a:rPr lang="tr-TR" sz="2400" dirty="0" err="1"/>
              <a:t>Menisektomi</a:t>
            </a:r>
            <a:endParaRPr lang="tr-TR" sz="2400" dirty="0"/>
          </a:p>
          <a:p>
            <a:pPr lvl="1"/>
            <a:r>
              <a:rPr lang="tr-TR" sz="2400" dirty="0"/>
              <a:t>Mümkünse </a:t>
            </a:r>
            <a:r>
              <a:rPr lang="tr-TR" sz="2400" dirty="0" smtClean="0"/>
              <a:t>onarılmalı</a:t>
            </a:r>
            <a:endParaRPr lang="tr-TR" sz="2400" dirty="0"/>
          </a:p>
        </p:txBody>
      </p:sp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005064"/>
            <a:ext cx="25844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2574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628800"/>
            <a:ext cx="7920880" cy="2592288"/>
          </a:xfrm>
        </p:spPr>
        <p:txBody>
          <a:bodyPr>
            <a:noAutofit/>
          </a:bodyPr>
          <a:lstStyle/>
          <a:p>
            <a:r>
              <a:rPr lang="tr-TR" sz="4000" dirty="0" smtClean="0"/>
              <a:t>Yaralanma sıklığı ifadesinde ;</a:t>
            </a:r>
          </a:p>
          <a:p>
            <a:pPr lvl="1"/>
            <a:r>
              <a:rPr lang="tr-TR" sz="3600" b="1" dirty="0" smtClean="0">
                <a:solidFill>
                  <a:srgbClr val="FFFF00"/>
                </a:solidFill>
              </a:rPr>
              <a:t>Sayı / kayakçı / gün </a:t>
            </a:r>
            <a:r>
              <a:rPr lang="tr-TR" sz="3600" dirty="0" smtClean="0"/>
              <a:t>oranı tercih edilmekte </a:t>
            </a: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2400" dirty="0" smtClean="0"/>
              <a:t>					</a:t>
            </a:r>
            <a:endParaRPr lang="en-US" sz="2400" i="1" dirty="0"/>
          </a:p>
        </p:txBody>
      </p:sp>
      <p:pic>
        <p:nvPicPr>
          <p:cNvPr id="5" name="4 Resim" descr="alpdi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645024"/>
            <a:ext cx="4716016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Tibial</a:t>
            </a:r>
            <a:r>
              <a:rPr lang="tr-TR" dirty="0" smtClean="0"/>
              <a:t> Plato Kırıkları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tr-TR" dirty="0" smtClean="0"/>
              <a:t>Kayakta diz eklemini ilgilendiren önemli yaralanmalardan.</a:t>
            </a:r>
          </a:p>
          <a:p>
            <a:r>
              <a:rPr lang="tr-TR" dirty="0" smtClean="0"/>
              <a:t>Bağ yaralanmaları gibi görülme sıklığı artmaktadır. </a:t>
            </a:r>
          </a:p>
          <a:p>
            <a:r>
              <a:rPr lang="tr-TR" dirty="0" err="1" smtClean="0"/>
              <a:t>Tibial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FF00"/>
                </a:solidFill>
              </a:rPr>
              <a:t>lateral</a:t>
            </a:r>
            <a:r>
              <a:rPr lang="tr-TR" dirty="0" smtClean="0">
                <a:solidFill>
                  <a:srgbClr val="FFFF00"/>
                </a:solidFill>
              </a:rPr>
              <a:t> plato </a:t>
            </a:r>
            <a:r>
              <a:rPr lang="tr-TR" dirty="0" smtClean="0"/>
              <a:t>da gözlenir.</a:t>
            </a:r>
          </a:p>
          <a:p>
            <a:r>
              <a:rPr lang="tr-TR" dirty="0" err="1" smtClean="0"/>
              <a:t>Schatzker</a:t>
            </a:r>
            <a:r>
              <a:rPr lang="tr-TR" dirty="0" smtClean="0"/>
              <a:t>  sınıflamasına göre derecelendirilir ( I-VI).</a:t>
            </a:r>
          </a:p>
          <a:p>
            <a:r>
              <a:rPr lang="tr-TR" dirty="0" err="1" smtClean="0"/>
              <a:t>Valgus</a:t>
            </a:r>
            <a:r>
              <a:rPr lang="tr-TR" dirty="0" smtClean="0"/>
              <a:t> kuvveti </a:t>
            </a:r>
            <a:r>
              <a:rPr lang="tr-TR" dirty="0" err="1" smtClean="0"/>
              <a:t>lateral</a:t>
            </a:r>
            <a:r>
              <a:rPr lang="tr-TR" dirty="0" smtClean="0"/>
              <a:t> platoyu zorlar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Tibial</a:t>
            </a:r>
            <a:r>
              <a:rPr lang="tr-TR" dirty="0" smtClean="0"/>
              <a:t> Plato Kırıkları 	(</a:t>
            </a:r>
            <a:r>
              <a:rPr lang="tr-TR" dirty="0" err="1" smtClean="0"/>
              <a:t>Schatzker</a:t>
            </a:r>
            <a:r>
              <a:rPr lang="tr-TR" dirty="0" smtClean="0"/>
              <a:t> I-III)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854" y="1882775"/>
            <a:ext cx="66222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683568" y="3933056"/>
            <a:ext cx="230425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4716016" y="4005064"/>
            <a:ext cx="230425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Tibial</a:t>
            </a:r>
            <a:r>
              <a:rPr lang="tr-TR" dirty="0" smtClean="0"/>
              <a:t> Plato Kırıkları 	(</a:t>
            </a:r>
            <a:r>
              <a:rPr lang="tr-TR" dirty="0" err="1" smtClean="0"/>
              <a:t>Schatzker</a:t>
            </a:r>
            <a:r>
              <a:rPr lang="tr-TR" dirty="0" smtClean="0"/>
              <a:t> IV-V)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2960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899592" y="2204864"/>
            <a:ext cx="2520280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5004048" y="2708920"/>
            <a:ext cx="2520280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Tibial</a:t>
            </a:r>
            <a:r>
              <a:rPr lang="tr-TR" dirty="0" smtClean="0"/>
              <a:t> Plato Kırıkları 	(</a:t>
            </a:r>
            <a:r>
              <a:rPr lang="tr-TR" dirty="0" err="1" smtClean="0"/>
              <a:t>Schatzker</a:t>
            </a:r>
            <a:r>
              <a:rPr lang="tr-TR" dirty="0" smtClean="0"/>
              <a:t> VI)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93598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ol Ayraç"/>
          <p:cNvSpPr/>
          <p:nvPr/>
        </p:nvSpPr>
        <p:spPr>
          <a:xfrm>
            <a:off x="1475656" y="1988840"/>
            <a:ext cx="504000" cy="453650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Tibial</a:t>
            </a:r>
            <a:r>
              <a:rPr lang="tr-TR" dirty="0" smtClean="0"/>
              <a:t> Plato Kırıkları-Tedavi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Schatzker</a:t>
            </a:r>
            <a:r>
              <a:rPr lang="tr-TR" dirty="0" smtClean="0"/>
              <a:t> I-III;</a:t>
            </a:r>
          </a:p>
          <a:p>
            <a:pPr lvl="1"/>
            <a:r>
              <a:rPr lang="tr-TR" dirty="0" err="1" smtClean="0"/>
              <a:t>Artroskopik</a:t>
            </a:r>
            <a:r>
              <a:rPr lang="tr-TR" dirty="0" smtClean="0"/>
              <a:t> yaklaşım</a:t>
            </a:r>
          </a:p>
          <a:p>
            <a:r>
              <a:rPr lang="tr-TR" dirty="0" err="1" smtClean="0"/>
              <a:t>Schatzker</a:t>
            </a:r>
            <a:r>
              <a:rPr lang="tr-TR" dirty="0" smtClean="0"/>
              <a:t> IV-V;</a:t>
            </a:r>
          </a:p>
          <a:p>
            <a:pPr lvl="1"/>
            <a:r>
              <a:rPr lang="tr-TR" dirty="0" smtClean="0"/>
              <a:t>Açık redüksiyon ve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fiksasyon</a:t>
            </a:r>
            <a:endParaRPr lang="tr-TR" dirty="0" smtClean="0"/>
          </a:p>
          <a:p>
            <a:r>
              <a:rPr lang="tr-TR" dirty="0" err="1" smtClean="0"/>
              <a:t>Schatzker</a:t>
            </a:r>
            <a:r>
              <a:rPr lang="tr-TR" dirty="0" smtClean="0"/>
              <a:t> VI;</a:t>
            </a:r>
          </a:p>
          <a:p>
            <a:pPr lvl="1"/>
            <a:r>
              <a:rPr lang="tr-TR" dirty="0" err="1" smtClean="0"/>
              <a:t>Hibrid</a:t>
            </a:r>
            <a:r>
              <a:rPr lang="tr-TR" dirty="0" smtClean="0"/>
              <a:t>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fiksatör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Omuz Eklemi Yaralanmaları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5112568" cy="4176464"/>
          </a:xfrm>
        </p:spPr>
        <p:txBody>
          <a:bodyPr>
            <a:normAutofit/>
          </a:bodyPr>
          <a:lstStyle/>
          <a:p>
            <a:pPr marR="0" algn="l" eaLnBrk="1" hangingPunct="1">
              <a:buFontTx/>
              <a:buChar char="•"/>
            </a:pPr>
            <a:r>
              <a:rPr lang="tr-TR" sz="3600" dirty="0" smtClean="0"/>
              <a:t>En geniş hareket sınırı olan eklem</a:t>
            </a:r>
          </a:p>
          <a:p>
            <a:pPr marR="0" algn="l" eaLnBrk="1" hangingPunct="1">
              <a:buFontTx/>
              <a:buChar char="•"/>
            </a:pPr>
            <a:r>
              <a:rPr lang="tr-TR" sz="3600" dirty="0" err="1" smtClean="0"/>
              <a:t>Humerus</a:t>
            </a:r>
            <a:r>
              <a:rPr lang="tr-TR" sz="3600" dirty="0" smtClean="0"/>
              <a:t> başı-</a:t>
            </a:r>
            <a:r>
              <a:rPr lang="tr-TR" sz="3600" dirty="0" err="1" smtClean="0"/>
              <a:t>glenoid</a:t>
            </a:r>
            <a:r>
              <a:rPr lang="tr-TR" sz="3600" dirty="0" smtClean="0"/>
              <a:t> ilişkisi sığ </a:t>
            </a:r>
          </a:p>
          <a:p>
            <a:pPr marR="0" algn="l" eaLnBrk="1" hangingPunct="1">
              <a:buFontTx/>
              <a:buChar char="•"/>
            </a:pPr>
            <a:r>
              <a:rPr lang="tr-TR" sz="3600" dirty="0" smtClean="0"/>
              <a:t>Yaralanma şansı  yüksektir</a:t>
            </a:r>
          </a:p>
        </p:txBody>
      </p:sp>
      <p:pic>
        <p:nvPicPr>
          <p:cNvPr id="5" name="4 Resim" descr="shoulder-anat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312368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Omuz Eklemi Yaralanmaları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844824"/>
            <a:ext cx="7499176" cy="413848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err="1" smtClean="0">
                <a:solidFill>
                  <a:srgbClr val="FFFF00"/>
                </a:solidFill>
              </a:rPr>
              <a:t>Fraktürler</a:t>
            </a:r>
            <a:r>
              <a:rPr lang="tr-TR" sz="2800" dirty="0" smtClean="0">
                <a:solidFill>
                  <a:srgbClr val="FFFF00"/>
                </a:solidFill>
              </a:rPr>
              <a:t> (</a:t>
            </a:r>
            <a:r>
              <a:rPr lang="tr-TR" sz="2800" dirty="0" err="1" smtClean="0">
                <a:solidFill>
                  <a:srgbClr val="FFFF00"/>
                </a:solidFill>
              </a:rPr>
              <a:t>Klavikula</a:t>
            </a:r>
            <a:r>
              <a:rPr lang="tr-TR" sz="2800" dirty="0" smtClean="0">
                <a:solidFill>
                  <a:srgbClr val="FFFF00"/>
                </a:solidFill>
              </a:rPr>
              <a:t>, </a:t>
            </a:r>
            <a:r>
              <a:rPr lang="tr-TR" sz="2800" dirty="0" err="1" smtClean="0">
                <a:solidFill>
                  <a:srgbClr val="FFFF00"/>
                </a:solidFill>
              </a:rPr>
              <a:t>humerus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shaft</a:t>
            </a:r>
            <a:r>
              <a:rPr lang="tr-TR" sz="28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tr-TR" sz="2800" dirty="0" smtClean="0"/>
              <a:t>Rotator manşon yırtıkları</a:t>
            </a:r>
          </a:p>
          <a:p>
            <a:r>
              <a:rPr lang="tr-TR" sz="2800" dirty="0" smtClean="0">
                <a:solidFill>
                  <a:srgbClr val="FFFF00"/>
                </a:solidFill>
              </a:rPr>
              <a:t>Akut </a:t>
            </a:r>
            <a:r>
              <a:rPr lang="tr-TR" sz="2800" dirty="0" err="1" smtClean="0">
                <a:solidFill>
                  <a:srgbClr val="FFFF00"/>
                </a:solidFill>
              </a:rPr>
              <a:t>dislokasyonlar</a:t>
            </a:r>
            <a:endParaRPr lang="tr-TR" sz="2800" dirty="0" smtClean="0">
              <a:solidFill>
                <a:srgbClr val="FFFF00"/>
              </a:solidFill>
            </a:endParaRPr>
          </a:p>
          <a:p>
            <a:r>
              <a:rPr lang="tr-TR" sz="2800" dirty="0" err="1" smtClean="0">
                <a:solidFill>
                  <a:srgbClr val="FFFF00"/>
                </a:solidFill>
              </a:rPr>
              <a:t>Akromiyoklaviküler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/>
              <a:t>ve </a:t>
            </a:r>
            <a:r>
              <a:rPr lang="tr-TR" sz="2800" dirty="0" err="1" smtClean="0"/>
              <a:t>sternoklaviküler</a:t>
            </a:r>
            <a:r>
              <a:rPr lang="tr-TR" sz="2800" dirty="0" smtClean="0"/>
              <a:t>  eklem yaralanmaları</a:t>
            </a:r>
          </a:p>
          <a:p>
            <a:r>
              <a:rPr lang="tr-TR" sz="2800" dirty="0" smtClean="0"/>
              <a:t>Sinir yaralanmaları </a:t>
            </a:r>
          </a:p>
          <a:p>
            <a:r>
              <a:rPr lang="tr-TR" sz="2800" dirty="0" err="1" smtClean="0"/>
              <a:t>Impingement</a:t>
            </a:r>
            <a:r>
              <a:rPr lang="tr-TR" sz="2800" dirty="0" smtClean="0"/>
              <a:t> sendromu</a:t>
            </a:r>
          </a:p>
          <a:p>
            <a:r>
              <a:rPr lang="tr-TR" sz="2800" dirty="0" smtClean="0"/>
              <a:t>Tekrarlayan </a:t>
            </a:r>
            <a:r>
              <a:rPr lang="tr-TR" sz="2800" dirty="0" err="1" smtClean="0"/>
              <a:t>dislokasyonlar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Tendinopatiler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Omuz Eklemi Civarı Kırıklar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4402832" cy="4572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Humerusa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aksiyel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yüklenme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veya omuz </a:t>
            </a:r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laterali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üzerine düşme  </a:t>
            </a:r>
          </a:p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Şiddetli ağrı </a:t>
            </a:r>
          </a:p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Aşırı hassasiyet</a:t>
            </a:r>
          </a:p>
          <a:p>
            <a:pPr>
              <a:defRPr/>
            </a:pP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Deformite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Omuz askısı, sargı veya </a:t>
            </a: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breys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desteği </a:t>
            </a:r>
          </a:p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Soğuk uygulama </a:t>
            </a:r>
          </a:p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 radyografi şüphe varsa BT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637608" cy="373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399032"/>
          </a:xfrm>
        </p:spPr>
        <p:txBody>
          <a:bodyPr/>
          <a:lstStyle/>
          <a:p>
            <a:r>
              <a:rPr lang="tr-TR" b="1" dirty="0" smtClean="0"/>
              <a:t>Omuz  Civarı Kırıklarda Tedavi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Stabilite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için açılanma 30</a:t>
            </a:r>
            <a:r>
              <a:rPr lang="tr-TR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‘den az olmalı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errahi 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redüksiyon ve </a:t>
            </a:r>
            <a:r>
              <a:rPr lang="tr-T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internal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tr-T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fiksasyon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Klavikula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kırıklarında omuz askısı veya 8 bandajı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Skapula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kırıkları genellikle yüksek enerji ile oluşan kırıklardır.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Glenoid</a:t>
            </a: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kırığı 2 mm fazla deplase değilse askı ve yumuşak malzeme ile destekleme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704412" cy="92869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8 bandajı</a:t>
            </a:r>
            <a:endParaRPr lang="tr-TR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967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 - </a:t>
            </a:r>
            <a:r>
              <a:rPr lang="tr-TR" b="1" dirty="0" smtClean="0">
                <a:solidFill>
                  <a:srgbClr val="FF0000"/>
                </a:solidFill>
              </a:rPr>
              <a:t>Alp Disiplini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Günümüzde rekreasyonel sporcularda bu oran </a:t>
            </a:r>
            <a:r>
              <a:rPr lang="tr-TR" b="1" dirty="0" smtClean="0">
                <a:solidFill>
                  <a:srgbClr val="FFFF00"/>
                </a:solidFill>
              </a:rPr>
              <a:t>4-5 / 1000 kayakçı-günü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Alt / üst ekstremite yaralanma oranı </a:t>
            </a:r>
            <a:r>
              <a:rPr lang="tr-TR" b="1" dirty="0" smtClean="0">
                <a:solidFill>
                  <a:srgbClr val="FFFF00"/>
                </a:solidFill>
              </a:rPr>
              <a:t>2 : 1</a:t>
            </a:r>
          </a:p>
          <a:p>
            <a:r>
              <a:rPr lang="tr-TR" dirty="0" smtClean="0"/>
              <a:t>Genel anlamda </a:t>
            </a:r>
            <a:r>
              <a:rPr lang="tr-TR" b="1" dirty="0" smtClean="0">
                <a:solidFill>
                  <a:srgbClr val="FFFF00"/>
                </a:solidFill>
              </a:rPr>
              <a:t>cinsiyet farkı yok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Diz eklemi </a:t>
            </a:r>
            <a:r>
              <a:rPr lang="tr-TR" dirty="0" smtClean="0"/>
              <a:t>yaralanma sıklığı fazla.</a:t>
            </a:r>
          </a:p>
          <a:p>
            <a:r>
              <a:rPr lang="tr-TR" dirty="0" smtClean="0"/>
              <a:t>Özellikle </a:t>
            </a:r>
            <a:r>
              <a:rPr lang="tr-TR" b="1" dirty="0" smtClean="0">
                <a:solidFill>
                  <a:srgbClr val="FFFF00"/>
                </a:solidFill>
              </a:rPr>
              <a:t>ön çapraz bağ</a:t>
            </a:r>
          </a:p>
          <a:p>
            <a:r>
              <a:rPr lang="tr-TR" dirty="0" smtClean="0"/>
              <a:t>İleri düzey travma merkezine sevk gerektiren yaralanma oranı </a:t>
            </a:r>
            <a:r>
              <a:rPr lang="tr-TR" b="1" dirty="0" smtClean="0">
                <a:solidFill>
                  <a:srgbClr val="FFFF00"/>
                </a:solidFill>
              </a:rPr>
              <a:t>0.07 / 1000 kayakçı-günü</a:t>
            </a:r>
          </a:p>
          <a:p>
            <a:endParaRPr lang="en-US" dirty="0"/>
          </a:p>
        </p:txBody>
      </p:sp>
      <p:sp>
        <p:nvSpPr>
          <p:cNvPr id="4" name="3 Dikdörtgen"/>
          <p:cNvSpPr/>
          <p:nvPr/>
        </p:nvSpPr>
        <p:spPr>
          <a:xfrm>
            <a:off x="4644008" y="5805264"/>
            <a:ext cx="421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/>
              <a:t>Koehle</a:t>
            </a:r>
            <a:r>
              <a:rPr lang="tr-TR" i="1" dirty="0" smtClean="0"/>
              <a:t> et.al. 2002, </a:t>
            </a:r>
            <a:r>
              <a:rPr lang="tr-TR" i="1" dirty="0" err="1" smtClean="0"/>
              <a:t>Mc</a:t>
            </a:r>
            <a:r>
              <a:rPr lang="tr-TR" i="1" dirty="0" smtClean="0"/>
              <a:t> </a:t>
            </a:r>
            <a:r>
              <a:rPr lang="tr-TR" i="1" dirty="0" err="1" smtClean="0"/>
              <a:t>Beth</a:t>
            </a:r>
            <a:r>
              <a:rPr lang="tr-TR" i="1" dirty="0" smtClean="0"/>
              <a:t> et.al. 2009, </a:t>
            </a:r>
            <a:r>
              <a:rPr lang="tr-TR" i="1" dirty="0" err="1" smtClean="0"/>
              <a:t>Girardi</a:t>
            </a:r>
            <a:r>
              <a:rPr lang="tr-TR" i="1" dirty="0" smtClean="0"/>
              <a:t> et. al.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9286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Omuz Kırıklarında Rehabilitasyon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857250" y="2071688"/>
            <a:ext cx="7572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Kırık iyileşmesi tamamlanınca; 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914400" lvl="1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Kuvvet,</a:t>
            </a:r>
          </a:p>
          <a:p>
            <a:pPr marL="914400" lvl="1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Hareket </a:t>
            </a: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açıklığı</a:t>
            </a:r>
          </a:p>
          <a:p>
            <a:pPr marL="914400" lvl="1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Propriosepsiyon</a:t>
            </a: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  <a:p>
            <a:pPr marL="457200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Erken hareket açıklığı egzersizleri </a:t>
            </a:r>
          </a:p>
          <a:p>
            <a:pPr marL="457200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Aktif hareket açıklığı egzersizleri</a:t>
            </a:r>
          </a:p>
          <a:p>
            <a:pPr marL="457200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Rotator</a:t>
            </a: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manşon kasları </a:t>
            </a:r>
          </a:p>
          <a:p>
            <a:pPr marL="457200" indent="-457200">
              <a:buClr>
                <a:schemeClr val="accent1"/>
              </a:buClr>
              <a:buFont typeface="Century Gothic" pitchFamily="34" charset="0"/>
              <a:buChar char="©"/>
              <a:defRPr/>
            </a:pPr>
            <a:r>
              <a:rPr lang="tr-T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Periskapular</a:t>
            </a: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stabilizasyon ve majör omuz kas kuvveti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Omuz </a:t>
            </a:r>
            <a:r>
              <a:rPr lang="tr-TR" dirty="0" err="1" smtClean="0"/>
              <a:t>Dislokasyonu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4042792" cy="4572000"/>
          </a:xfrm>
        </p:spPr>
        <p:txBody>
          <a:bodyPr/>
          <a:lstStyle/>
          <a:p>
            <a:r>
              <a:rPr lang="tr-TR" sz="3200" dirty="0" err="1" smtClean="0"/>
              <a:t>Abduksiyon</a:t>
            </a:r>
            <a:r>
              <a:rPr lang="tr-TR" sz="3200" dirty="0" smtClean="0"/>
              <a:t>, </a:t>
            </a:r>
            <a:r>
              <a:rPr lang="tr-TR" sz="3200" dirty="0" err="1" smtClean="0"/>
              <a:t>eksternal</a:t>
            </a:r>
            <a:r>
              <a:rPr lang="tr-TR" sz="3200" dirty="0" smtClean="0"/>
              <a:t> rotasyon ve </a:t>
            </a:r>
            <a:r>
              <a:rPr lang="tr-TR" sz="3200" dirty="0" err="1" smtClean="0"/>
              <a:t>ekstansiyon</a:t>
            </a:r>
            <a:r>
              <a:rPr lang="tr-TR" sz="3200" dirty="0" smtClean="0"/>
              <a:t> kuvvetleri ile daha çok oluşur. </a:t>
            </a:r>
          </a:p>
          <a:p>
            <a:r>
              <a:rPr lang="tr-TR" dirty="0" err="1" smtClean="0"/>
              <a:t>Anterior</a:t>
            </a:r>
            <a:r>
              <a:rPr lang="tr-TR" dirty="0" smtClean="0"/>
              <a:t> en sık görüleni</a:t>
            </a:r>
            <a:endParaRPr lang="en-US" dirty="0"/>
          </a:p>
        </p:txBody>
      </p:sp>
      <p:pic>
        <p:nvPicPr>
          <p:cNvPr id="5" name="Picture 3" descr="omckanat"/>
          <p:cNvPicPr>
            <a:picLocks noChangeAspect="1" noChangeArrowheads="1"/>
          </p:cNvPicPr>
          <p:nvPr/>
        </p:nvPicPr>
        <p:blipFill>
          <a:blip r:embed="rId2" cstate="print">
            <a:lum bright="-52000" contrast="68000"/>
          </a:blip>
          <a:srcRect/>
          <a:stretch>
            <a:fillRect/>
          </a:stretch>
        </p:blipFill>
        <p:spPr bwMode="auto">
          <a:xfrm>
            <a:off x="4788024" y="1484784"/>
            <a:ext cx="4032448" cy="488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412776"/>
            <a:ext cx="4968552" cy="5112568"/>
          </a:xfrm>
        </p:spPr>
        <p:txBody>
          <a:bodyPr>
            <a:noAutofit/>
          </a:bodyPr>
          <a:lstStyle/>
          <a:p>
            <a:r>
              <a:rPr lang="tr-TR" sz="1800" dirty="0" smtClean="0">
                <a:solidFill>
                  <a:srgbClr val="FFFF00"/>
                </a:solidFill>
              </a:rPr>
              <a:t>Öykü</a:t>
            </a:r>
          </a:p>
          <a:p>
            <a:pPr lvl="1"/>
            <a:r>
              <a:rPr lang="tr-TR" sz="1600" dirty="0" smtClean="0"/>
              <a:t>Düşme veya bir darbe ile kombine düşme (örneğin diğer oyuncu kaynaklı)</a:t>
            </a:r>
          </a:p>
          <a:p>
            <a:pPr lvl="1"/>
            <a:r>
              <a:rPr lang="tr-TR" sz="1600" dirty="0" smtClean="0"/>
              <a:t>Sporcu omuzun sıklıkla çıktığını hisseder </a:t>
            </a:r>
          </a:p>
          <a:p>
            <a:pPr lvl="0"/>
            <a:r>
              <a:rPr lang="tr-TR" sz="1800" dirty="0" smtClean="0">
                <a:solidFill>
                  <a:srgbClr val="FFFF00"/>
                </a:solidFill>
              </a:rPr>
              <a:t>Muayene</a:t>
            </a:r>
          </a:p>
          <a:p>
            <a:pPr lvl="1"/>
            <a:r>
              <a:rPr lang="tr-TR" sz="1600" dirty="0" smtClean="0"/>
              <a:t>Sporcu genellikle omzunu </a:t>
            </a:r>
            <a:r>
              <a:rPr lang="tr-TR" sz="1600" dirty="0" err="1" smtClean="0"/>
              <a:t>adduksiyon</a:t>
            </a:r>
            <a:r>
              <a:rPr lang="tr-TR" sz="1600" dirty="0" smtClean="0"/>
              <a:t> ve </a:t>
            </a:r>
            <a:r>
              <a:rPr lang="tr-TR" sz="1600" dirty="0" err="1" smtClean="0"/>
              <a:t>eksternal</a:t>
            </a:r>
            <a:r>
              <a:rPr lang="tr-TR" sz="1600" dirty="0" smtClean="0"/>
              <a:t> rotasyonda tutar</a:t>
            </a:r>
          </a:p>
          <a:p>
            <a:pPr lvl="1"/>
            <a:r>
              <a:rPr lang="tr-TR" sz="1600" dirty="0" smtClean="0"/>
              <a:t>Belirgin </a:t>
            </a:r>
            <a:r>
              <a:rPr lang="tr-TR" sz="1600" dirty="0" err="1" smtClean="0"/>
              <a:t>deformite</a:t>
            </a:r>
            <a:endParaRPr lang="tr-TR" sz="1600" dirty="0" smtClean="0"/>
          </a:p>
          <a:p>
            <a:r>
              <a:rPr lang="tr-TR" sz="1800" dirty="0" smtClean="0">
                <a:solidFill>
                  <a:srgbClr val="FFFF00"/>
                </a:solidFill>
              </a:rPr>
              <a:t>Tedavi</a:t>
            </a:r>
          </a:p>
          <a:p>
            <a:pPr lvl="1"/>
            <a:r>
              <a:rPr lang="tr-TR" sz="1600" dirty="0" smtClean="0"/>
              <a:t>Hemen redüksiyon düşünülmelidir</a:t>
            </a:r>
          </a:p>
          <a:p>
            <a:pPr lvl="1"/>
            <a:r>
              <a:rPr lang="tr-TR" sz="1600" dirty="0" smtClean="0"/>
              <a:t>Gençlerde cerrahi stabilizasyon düşünülmelidir (25 yaş)</a:t>
            </a:r>
          </a:p>
          <a:p>
            <a:r>
              <a:rPr lang="tr-TR" sz="1800" dirty="0" smtClean="0">
                <a:solidFill>
                  <a:srgbClr val="FFFF00"/>
                </a:solidFill>
              </a:rPr>
              <a:t>Spora dönüş</a:t>
            </a:r>
          </a:p>
          <a:p>
            <a:pPr lvl="1"/>
            <a:r>
              <a:rPr lang="tr-TR" sz="1800" dirty="0" smtClean="0"/>
              <a:t>Sporun gerektirdiği özellikleri sporcu yapabildiğinde (konservatif) </a:t>
            </a:r>
          </a:p>
          <a:p>
            <a:pPr lvl="1"/>
            <a:r>
              <a:rPr lang="tr-TR" sz="2000" dirty="0" smtClean="0"/>
              <a:t>4 aylık rehabilitasyon sonrası  		( gerekirse cerrahi)</a:t>
            </a:r>
            <a:endParaRPr lang="tr-TR" sz="1600" dirty="0" smtClean="0"/>
          </a:p>
          <a:p>
            <a:endParaRPr lang="tr-TR" sz="1800" dirty="0" smtClean="0"/>
          </a:p>
          <a:p>
            <a:pPr lvl="1"/>
            <a:endParaRPr lang="tr-TR" sz="1600" dirty="0" smtClean="0"/>
          </a:p>
          <a:p>
            <a:endParaRPr lang="en-US" sz="18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399032"/>
          </a:xfrm>
        </p:spPr>
        <p:txBody>
          <a:bodyPr/>
          <a:lstStyle/>
          <a:p>
            <a:r>
              <a:rPr lang="tr-TR" dirty="0" smtClean="0"/>
              <a:t>Omuz </a:t>
            </a:r>
            <a:r>
              <a:rPr lang="tr-TR" dirty="0" err="1" smtClean="0"/>
              <a:t>Dislokasyonu</a:t>
            </a:r>
            <a:endParaRPr lang="en-US" dirty="0"/>
          </a:p>
        </p:txBody>
      </p:sp>
      <p:pic>
        <p:nvPicPr>
          <p:cNvPr id="6" name="Picture 3" descr="omap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70790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Oval"/>
          <p:cNvSpPr/>
          <p:nvPr/>
        </p:nvSpPr>
        <p:spPr>
          <a:xfrm>
            <a:off x="4860032" y="3429000"/>
            <a:ext cx="1584176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tr-TR" dirty="0" smtClean="0"/>
              <a:t>Omuz </a:t>
            </a:r>
            <a:r>
              <a:rPr lang="tr-TR" dirty="0" err="1" smtClean="0"/>
              <a:t>Dislokasyonu</a:t>
            </a:r>
            <a:endParaRPr lang="en-US" dirty="0"/>
          </a:p>
        </p:txBody>
      </p:sp>
      <p:pic>
        <p:nvPicPr>
          <p:cNvPr id="4" name="3 İçerik Yer Tutucusu" descr="posterior_shoulder_dislocation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1926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dirty="0" err="1" smtClean="0"/>
              <a:t>Velpau</a:t>
            </a:r>
            <a:r>
              <a:rPr lang="tr-TR" sz="5400" dirty="0" smtClean="0"/>
              <a:t> Bandajı</a:t>
            </a:r>
          </a:p>
        </p:txBody>
      </p:sp>
      <p:pic>
        <p:nvPicPr>
          <p:cNvPr id="71683" name="Picture 3" descr="omvelp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537920" cy="51816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Akromiyoklaviküler</a:t>
            </a:r>
            <a:r>
              <a:rPr lang="tr-TR" sz="4000" dirty="0" smtClean="0"/>
              <a:t> eklem yaralanmaları (</a:t>
            </a:r>
            <a:r>
              <a:rPr lang="tr-TR" sz="4000" dirty="0" err="1" smtClean="0"/>
              <a:t>Seperasyonlar</a:t>
            </a:r>
            <a:r>
              <a:rPr lang="tr-TR" sz="4000" dirty="0" smtClean="0"/>
              <a:t>)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7787208" cy="3706432"/>
          </a:xfrm>
        </p:spPr>
        <p:txBody>
          <a:bodyPr/>
          <a:lstStyle/>
          <a:p>
            <a:r>
              <a:rPr lang="tr-TR" sz="3200" dirty="0" smtClean="0"/>
              <a:t>Sporcularda omuz </a:t>
            </a:r>
            <a:r>
              <a:rPr lang="tr-TR" sz="3200" dirty="0" err="1" smtClean="0"/>
              <a:t>dislokasyonları</a:t>
            </a:r>
            <a:r>
              <a:rPr lang="tr-TR" sz="3200" dirty="0" smtClean="0"/>
              <a:t> sonrası en sık görülen.</a:t>
            </a:r>
          </a:p>
          <a:p>
            <a:r>
              <a:rPr lang="tr-TR" sz="3200" dirty="0" smtClean="0"/>
              <a:t>Omuz </a:t>
            </a:r>
            <a:r>
              <a:rPr lang="tr-TR" sz="3200" dirty="0" err="1" smtClean="0"/>
              <a:t>adduksiyonda</a:t>
            </a:r>
            <a:r>
              <a:rPr lang="tr-TR" sz="3200" dirty="0" smtClean="0"/>
              <a:t> üzerine düşme ile oluşmakta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err="1" smtClean="0"/>
              <a:t>Akromiyoklaviküler</a:t>
            </a:r>
            <a:r>
              <a:rPr lang="tr-TR" sz="4400" dirty="0" smtClean="0"/>
              <a:t> eklem yaralanmaları (</a:t>
            </a:r>
            <a:r>
              <a:rPr lang="tr-TR" sz="4400" dirty="0" err="1" smtClean="0"/>
              <a:t>Seperasyonlar</a:t>
            </a:r>
            <a:r>
              <a:rPr lang="tr-TR" sz="4400" dirty="0" smtClean="0"/>
              <a:t>)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88840"/>
            <a:ext cx="4104456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3200" dirty="0" err="1" smtClean="0"/>
              <a:t>Deformite</a:t>
            </a:r>
            <a:endParaRPr lang="tr-TR" sz="3200" dirty="0" smtClean="0"/>
          </a:p>
          <a:p>
            <a:pPr>
              <a:lnSpc>
                <a:spcPct val="90000"/>
              </a:lnSpc>
            </a:pPr>
            <a:r>
              <a:rPr lang="tr-TR" sz="3200" dirty="0" smtClean="0"/>
              <a:t>Yaralanmanın boyutuna göre ağrı ve hareket kısıtlılığı</a:t>
            </a:r>
          </a:p>
          <a:p>
            <a:pPr>
              <a:lnSpc>
                <a:spcPct val="90000"/>
              </a:lnSpc>
            </a:pPr>
            <a:r>
              <a:rPr lang="tr-TR" sz="3200" dirty="0" smtClean="0"/>
              <a:t>Düz radyografi (ağırlıkla)</a:t>
            </a:r>
          </a:p>
          <a:p>
            <a:endParaRPr lang="en-US" dirty="0"/>
          </a:p>
        </p:txBody>
      </p:sp>
      <p:pic>
        <p:nvPicPr>
          <p:cNvPr id="4" name="Picture 3" descr="omakrosepk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4225280" cy="45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Oval"/>
          <p:cNvSpPr/>
          <p:nvPr/>
        </p:nvSpPr>
        <p:spPr>
          <a:xfrm>
            <a:off x="4499992" y="3284984"/>
            <a:ext cx="1080120" cy="10801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4680520" cy="424847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Tip I ve II yaralanmalarda;</a:t>
            </a:r>
          </a:p>
          <a:p>
            <a:pPr lvl="1"/>
            <a:r>
              <a:rPr lang="tr-TR" dirty="0" smtClean="0"/>
              <a:t> soğuk uygulama,</a:t>
            </a:r>
          </a:p>
          <a:p>
            <a:pPr lvl="1"/>
            <a:r>
              <a:rPr lang="tr-TR" dirty="0" smtClean="0"/>
              <a:t> omuz askısı, </a:t>
            </a:r>
          </a:p>
          <a:p>
            <a:pPr lvl="1"/>
            <a:r>
              <a:rPr lang="tr-TR" dirty="0" smtClean="0"/>
              <a:t>İstirahat </a:t>
            </a:r>
          </a:p>
          <a:p>
            <a:pPr lvl="1"/>
            <a:r>
              <a:rPr lang="tr-TR" dirty="0" smtClean="0"/>
              <a:t>analjezikler ilk 2-3 gün verilir.</a:t>
            </a:r>
          </a:p>
          <a:p>
            <a:r>
              <a:rPr lang="tr-TR" dirty="0" smtClean="0"/>
              <a:t>Erken omuz hareketi.</a:t>
            </a:r>
          </a:p>
          <a:p>
            <a:r>
              <a:rPr lang="tr-TR" dirty="0" smtClean="0"/>
              <a:t> Tip III ve üzeri yaralanmalarda cerrahi tedavi.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err="1" smtClean="0"/>
              <a:t>Akromiyoklaviküler</a:t>
            </a:r>
            <a:r>
              <a:rPr lang="tr-TR" sz="4400" dirty="0" smtClean="0"/>
              <a:t> eklem yaralanmaları-Tedavi</a:t>
            </a:r>
            <a:endParaRPr lang="en-US" dirty="0"/>
          </a:p>
        </p:txBody>
      </p:sp>
      <p:pic>
        <p:nvPicPr>
          <p:cNvPr id="5" name="4 Resim" descr="omuzask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88840"/>
            <a:ext cx="3312368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Kış Sporlarında El-El Bileği Yaralanmaları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132856"/>
            <a:ext cx="7776864" cy="3096344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Snowboard</a:t>
            </a:r>
            <a:r>
              <a:rPr lang="tr-TR" dirty="0" smtClean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tr-TR" dirty="0" err="1" smtClean="0"/>
              <a:t>Radius</a:t>
            </a:r>
            <a:r>
              <a:rPr lang="tr-TR" dirty="0" smtClean="0"/>
              <a:t> alt uç kırığı (</a:t>
            </a:r>
            <a:r>
              <a:rPr lang="tr-TR" dirty="0" err="1" smtClean="0"/>
              <a:t>Colles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Skafoid</a:t>
            </a:r>
            <a:r>
              <a:rPr lang="tr-TR" dirty="0" smtClean="0"/>
              <a:t> kırığı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Alp disiplini:</a:t>
            </a:r>
          </a:p>
          <a:p>
            <a:pPr lvl="1"/>
            <a:r>
              <a:rPr lang="tr-TR" dirty="0" smtClean="0"/>
              <a:t>Kayakçı başparmağı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72816"/>
            <a:ext cx="7416824" cy="1042136"/>
          </a:xfrm>
        </p:spPr>
        <p:txBody>
          <a:bodyPr/>
          <a:lstStyle/>
          <a:p>
            <a:r>
              <a:rPr lang="tr-TR" dirty="0" smtClean="0"/>
              <a:t>Temel Mekanizma; el üzerine düşme</a:t>
            </a:r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Kış Sporlarında El-El Bileği Oluşan Kırıklar</a:t>
            </a:r>
            <a:endParaRPr lang="en-US" dirty="0"/>
          </a:p>
        </p:txBody>
      </p:sp>
      <p:pic>
        <p:nvPicPr>
          <p:cNvPr id="5" name="Picture 3" descr="C:\Belgelerim\secmeders\elhiperek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048672" cy="406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 - </a:t>
            </a:r>
            <a:r>
              <a:rPr lang="tr-TR" b="1" dirty="0" err="1" smtClean="0">
                <a:solidFill>
                  <a:srgbClr val="FF0000"/>
                </a:solidFill>
              </a:rPr>
              <a:t>Snowboard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5915000" cy="48245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Katılımcılar genellikle </a:t>
            </a:r>
            <a:r>
              <a:rPr lang="tr-TR" b="1" dirty="0" smtClean="0">
                <a:solidFill>
                  <a:srgbClr val="FFFF00"/>
                </a:solidFill>
              </a:rPr>
              <a:t>25 yaş altı gençler</a:t>
            </a:r>
          </a:p>
          <a:p>
            <a:r>
              <a:rPr lang="tr-TR" dirty="0" smtClean="0"/>
              <a:t>Yaralanmaların %40’ının rapor edilmediği tahmin ediliyor.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Erkekler</a:t>
            </a:r>
            <a:r>
              <a:rPr lang="tr-TR" dirty="0" smtClean="0"/>
              <a:t> ön planda</a:t>
            </a:r>
          </a:p>
          <a:p>
            <a:r>
              <a:rPr lang="tr-TR" dirty="0" smtClean="0"/>
              <a:t>Rekreasyonel sporcularda yaralanma oranı </a:t>
            </a:r>
            <a:r>
              <a:rPr lang="tr-TR" b="1" dirty="0" smtClean="0">
                <a:solidFill>
                  <a:srgbClr val="FFFF00"/>
                </a:solidFill>
              </a:rPr>
              <a:t>4 / 1000 kayakçı-günü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Kişi kaynaklı hatalar</a:t>
            </a:r>
            <a:endParaRPr lang="tr-TR" dirty="0" smtClean="0"/>
          </a:p>
          <a:p>
            <a:r>
              <a:rPr lang="tr-TR" dirty="0" smtClean="0"/>
              <a:t>Üst/alt ekstremite yaralanma oranı </a:t>
            </a:r>
            <a:r>
              <a:rPr lang="tr-TR" b="1" dirty="0" smtClean="0">
                <a:solidFill>
                  <a:srgbClr val="FFFF00"/>
                </a:solidFill>
              </a:rPr>
              <a:t>3:1, özellikle el bileği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3 Resim" descr="nowboard_im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20888"/>
            <a:ext cx="2987824" cy="284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Dikdörtgen"/>
          <p:cNvSpPr/>
          <p:nvPr/>
        </p:nvSpPr>
        <p:spPr>
          <a:xfrm>
            <a:off x="5292080" y="630932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/>
              <a:t>Bladin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Pogorzelski</a:t>
            </a:r>
            <a:r>
              <a:rPr lang="tr-TR" i="1" dirty="0" smtClean="0"/>
              <a:t>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Tablo ve Tanı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16424"/>
          </a:xfrm>
        </p:spPr>
        <p:txBody>
          <a:bodyPr/>
          <a:lstStyle/>
          <a:p>
            <a:r>
              <a:rPr lang="tr-TR" dirty="0" smtClean="0"/>
              <a:t>El bilek </a:t>
            </a:r>
            <a:r>
              <a:rPr lang="tr-TR" dirty="0" err="1" smtClean="0"/>
              <a:t>radial</a:t>
            </a:r>
            <a:r>
              <a:rPr lang="tr-TR" dirty="0" smtClean="0"/>
              <a:t> kesimde ağrı</a:t>
            </a:r>
          </a:p>
          <a:p>
            <a:r>
              <a:rPr lang="tr-TR" dirty="0" smtClean="0"/>
              <a:t>El bileğinde enfiye çukuru bölgesinde hassasiyet</a:t>
            </a:r>
          </a:p>
          <a:p>
            <a:r>
              <a:rPr lang="tr-TR" dirty="0" smtClean="0"/>
              <a:t>Şişlik</a:t>
            </a:r>
          </a:p>
          <a:p>
            <a:r>
              <a:rPr lang="tr-TR" dirty="0" smtClean="0"/>
              <a:t>Hareket kısıtlılığı</a:t>
            </a:r>
          </a:p>
          <a:p>
            <a:r>
              <a:rPr lang="tr-TR" dirty="0" smtClean="0"/>
              <a:t>Radyografi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832" cy="966984"/>
          </a:xfrm>
        </p:spPr>
        <p:txBody>
          <a:bodyPr/>
          <a:lstStyle/>
          <a:p>
            <a:r>
              <a:rPr lang="tr-TR" dirty="0" err="1" smtClean="0"/>
              <a:t>Colles</a:t>
            </a:r>
            <a:r>
              <a:rPr lang="tr-TR" dirty="0" smtClean="0"/>
              <a:t> k.			</a:t>
            </a:r>
            <a:r>
              <a:rPr lang="tr-TR" dirty="0" err="1" smtClean="0"/>
              <a:t>Skafoid</a:t>
            </a:r>
            <a:r>
              <a:rPr lang="tr-TR" dirty="0" smtClean="0"/>
              <a:t> k.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229" y="1839686"/>
            <a:ext cx="3601211" cy="4247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Resim" descr="co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388843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6 Düz Ok Bağlayıcısı"/>
          <p:cNvCxnSpPr/>
          <p:nvPr/>
        </p:nvCxnSpPr>
        <p:spPr>
          <a:xfrm>
            <a:off x="2627784" y="537321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 flipH="1" flipV="1">
            <a:off x="5076056" y="479715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7859216" cy="1762216"/>
          </a:xfrm>
        </p:spPr>
        <p:txBody>
          <a:bodyPr/>
          <a:lstStyle/>
          <a:p>
            <a:r>
              <a:rPr lang="tr-TR" dirty="0" smtClean="0"/>
              <a:t>Radyografik inceleme kırık kesinleşirse 4-6 haftaya kadar </a:t>
            </a:r>
            <a:r>
              <a:rPr lang="tr-TR" dirty="0" err="1" smtClean="0"/>
              <a:t>immobilizasyon</a:t>
            </a:r>
            <a:endParaRPr lang="tr-TR" dirty="0" smtClean="0"/>
          </a:p>
          <a:p>
            <a:endParaRPr lang="en-US" dirty="0"/>
          </a:p>
        </p:txBody>
      </p:sp>
      <p:pic>
        <p:nvPicPr>
          <p:cNvPr id="4" name="Picture 3" descr="C:\Belgelerim\secmeders\elskafa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1926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Koruyucu El Bilekliği (</a:t>
            </a:r>
            <a:r>
              <a:rPr lang="tr-TR" dirty="0" err="1" smtClean="0"/>
              <a:t>Snowboard</a:t>
            </a:r>
            <a:r>
              <a:rPr lang="tr-TR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407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Kayakçı Başparmağı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28800"/>
            <a:ext cx="5400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Başparmak </a:t>
            </a:r>
            <a:r>
              <a:rPr lang="tr-TR" dirty="0" err="1" smtClean="0"/>
              <a:t>ulnar</a:t>
            </a:r>
            <a:r>
              <a:rPr lang="tr-TR" dirty="0" smtClean="0"/>
              <a:t> </a:t>
            </a:r>
            <a:r>
              <a:rPr lang="tr-TR" dirty="0" err="1" smtClean="0"/>
              <a:t>kollateral</a:t>
            </a:r>
            <a:r>
              <a:rPr lang="tr-TR" dirty="0" smtClean="0"/>
              <a:t> </a:t>
            </a:r>
            <a:r>
              <a:rPr lang="tr-TR" dirty="0" err="1" smtClean="0"/>
              <a:t>ligaman</a:t>
            </a:r>
            <a:r>
              <a:rPr lang="tr-TR" dirty="0" smtClean="0"/>
              <a:t> </a:t>
            </a:r>
            <a:r>
              <a:rPr lang="tr-TR" dirty="0" err="1" smtClean="0"/>
              <a:t>sprain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err="1" smtClean="0"/>
              <a:t>Ekstansiyon</a:t>
            </a:r>
            <a:r>
              <a:rPr lang="tr-TR" dirty="0" smtClean="0"/>
              <a:t> ve </a:t>
            </a:r>
            <a:r>
              <a:rPr lang="tr-TR" dirty="0" err="1" smtClean="0"/>
              <a:t>abduksiyonda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Lokal ağrı, şişlik, </a:t>
            </a:r>
            <a:r>
              <a:rPr lang="tr-TR" dirty="0" err="1" smtClean="0"/>
              <a:t>ekimoz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MKP eklemde açılanma</a:t>
            </a:r>
          </a:p>
          <a:p>
            <a:pPr>
              <a:lnSpc>
                <a:spcPct val="90000"/>
              </a:lnSpc>
            </a:pPr>
            <a:r>
              <a:rPr lang="tr-TR" dirty="0" err="1" smtClean="0"/>
              <a:t>İmmobilizasyon</a:t>
            </a:r>
            <a:r>
              <a:rPr lang="tr-TR" dirty="0" smtClean="0"/>
              <a:t> ve bandajlama (4-6 hafta)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NSAİ , fizik tedavi</a:t>
            </a:r>
          </a:p>
          <a:p>
            <a:pPr>
              <a:lnSpc>
                <a:spcPct val="90000"/>
              </a:lnSpc>
            </a:pPr>
            <a:r>
              <a:rPr lang="tr-TR" dirty="0" err="1" smtClean="0"/>
              <a:t>Komplet</a:t>
            </a:r>
            <a:r>
              <a:rPr lang="tr-TR" dirty="0" smtClean="0"/>
              <a:t> yırtıklarda (</a:t>
            </a:r>
            <a:r>
              <a:rPr lang="tr-TR" dirty="0" err="1" smtClean="0"/>
              <a:t>Stener</a:t>
            </a:r>
            <a:r>
              <a:rPr lang="tr-TR" dirty="0" smtClean="0"/>
              <a:t> lezyonu) cerrahi tedavi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67652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Kayakçı Başparmağı-Yaralanma Mekanizması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5578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Stener</a:t>
            </a:r>
            <a:r>
              <a:rPr lang="tr-TR" sz="4000" dirty="0" smtClean="0"/>
              <a:t> Lezyonu (Komple Yırtık)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7525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4139952" y="2852936"/>
            <a:ext cx="1944216" cy="20882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Kayakçı Başparmağı- </a:t>
            </a:r>
            <a:r>
              <a:rPr lang="tr-TR" dirty="0" err="1" smtClean="0"/>
              <a:t>İmmobilizasyon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Belgelerim\secmeders\elspl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733800" cy="4343400"/>
          </a:xfrm>
          <a:prstGeom prst="rect">
            <a:avLst/>
          </a:prstGeom>
          <a:noFill/>
        </p:spPr>
      </p:pic>
      <p:pic>
        <p:nvPicPr>
          <p:cNvPr id="5" name="Picture 4" descr="C:\Belgelerim\secmeders\elspl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733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9903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Kayakçı Başparmağı- Korunma</a:t>
            </a:r>
            <a:endParaRPr lang="en-US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04864"/>
            <a:ext cx="7776864" cy="3096344"/>
          </a:xfrm>
        </p:spPr>
        <p:txBody>
          <a:bodyPr/>
          <a:lstStyle/>
          <a:p>
            <a:r>
              <a:rPr lang="tr-TR" dirty="0" smtClean="0"/>
              <a:t>Düşme anında mümkün olduğunca </a:t>
            </a:r>
            <a:r>
              <a:rPr lang="tr-TR" dirty="0" err="1" smtClean="0"/>
              <a:t>batondan</a:t>
            </a:r>
            <a:r>
              <a:rPr lang="tr-TR" dirty="0" smtClean="0"/>
              <a:t> kurtulmalı</a:t>
            </a:r>
          </a:p>
          <a:p>
            <a:r>
              <a:rPr lang="tr-TR" dirty="0" smtClean="0"/>
              <a:t>Düşük profil </a:t>
            </a:r>
            <a:r>
              <a:rPr lang="tr-TR" dirty="0" err="1" smtClean="0"/>
              <a:t>baton</a:t>
            </a:r>
            <a:r>
              <a:rPr lang="tr-TR" dirty="0" smtClean="0"/>
              <a:t> kullanmalı</a:t>
            </a:r>
          </a:p>
          <a:p>
            <a:r>
              <a:rPr lang="tr-TR" dirty="0" smtClean="0"/>
              <a:t>Sabitleyici gevşek olmalı veya takılmamalı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7494"/>
            <a:ext cx="8892480" cy="157733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Kışın Yapılan Büyük Sportif  Organizasyonlarda Sağlık Organizasyonu Nasıl Olmalı?</a:t>
            </a:r>
            <a:endParaRPr lang="en-US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195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Ek hastane kaynağı yapılanması gerekmiyor</a:t>
            </a:r>
          </a:p>
          <a:p>
            <a:r>
              <a:rPr lang="tr-TR" dirty="0" smtClean="0"/>
              <a:t>Ek hasta yatak sayısı artışı şart değil</a:t>
            </a:r>
          </a:p>
          <a:p>
            <a:r>
              <a:rPr lang="tr-TR" dirty="0" smtClean="0"/>
              <a:t>B kategorisinde travma merkezi yakın bölgede yeterli</a:t>
            </a:r>
          </a:p>
          <a:p>
            <a:r>
              <a:rPr lang="tr-TR" dirty="0" smtClean="0"/>
              <a:t>Helikopterle ileri düzey merkezlere transport  planlanabilir</a:t>
            </a:r>
          </a:p>
          <a:p>
            <a:r>
              <a:rPr lang="tr-TR" dirty="0" smtClean="0"/>
              <a:t>Sağlık organizasyonunun önceden planlanması şart</a:t>
            </a:r>
          </a:p>
          <a:p>
            <a:pPr lvl="1"/>
            <a:r>
              <a:rPr lang="tr-TR" dirty="0" smtClean="0"/>
              <a:t>Gerekli durumlarda hangi hastaneye ilk transport yapılacak</a:t>
            </a:r>
          </a:p>
          <a:p>
            <a:pPr lvl="1"/>
            <a:r>
              <a:rPr lang="tr-TR" dirty="0" smtClean="0"/>
              <a:t>İletişim…. </a:t>
            </a:r>
          </a:p>
          <a:p>
            <a:endParaRPr lang="en-US" dirty="0"/>
          </a:p>
        </p:txBody>
      </p:sp>
      <p:sp>
        <p:nvSpPr>
          <p:cNvPr id="4" name="3 Dikdörtgen"/>
          <p:cNvSpPr/>
          <p:nvPr/>
        </p:nvSpPr>
        <p:spPr>
          <a:xfrm>
            <a:off x="5220072" y="623731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(</a:t>
            </a:r>
            <a:r>
              <a:rPr lang="en-US" i="1" dirty="0" err="1" smtClean="0"/>
              <a:t>Oberladstaetter</a:t>
            </a:r>
            <a:r>
              <a:rPr lang="tr-TR" i="1" dirty="0" smtClean="0"/>
              <a:t> et. al.  2009)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92925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Yaralanmaların anatomik dağılımı (%)</a:t>
            </a:r>
            <a:endParaRPr lang="en-US" sz="3600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-7" y="908720"/>
          <a:ext cx="9144007" cy="5489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4379"/>
                <a:gridCol w="1106491"/>
                <a:gridCol w="1215077"/>
                <a:gridCol w="1302015"/>
                <a:gridCol w="1302015"/>
                <a:gridCol w="1302015"/>
                <a:gridCol w="1302015"/>
              </a:tblGrid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Bölge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600" dirty="0" smtClean="0"/>
                        <a:t>Alp d.  (n=1270)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600" dirty="0" err="1" smtClean="0"/>
                        <a:t>Snowboard</a:t>
                      </a:r>
                      <a:r>
                        <a:rPr lang="tr-TR" sz="1600" dirty="0" smtClean="0"/>
                        <a:t> (n=733)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600" dirty="0" err="1" smtClean="0"/>
                        <a:t>Skiboard</a:t>
                      </a:r>
                      <a:r>
                        <a:rPr lang="tr-TR" sz="1600" dirty="0" smtClean="0"/>
                        <a:t> (n=109)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İlk gün k.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Diğer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İlk gün k.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Diğer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İlk gün k.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Diğer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Aksiyel</a:t>
                      </a:r>
                      <a:r>
                        <a:rPr lang="tr-TR" sz="1600" b="1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12.7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 gridSpan="7">
                  <a:txBody>
                    <a:bodyPr/>
                    <a:lstStyle/>
                    <a:p>
                      <a:r>
                        <a:rPr lang="tr-TR" sz="1600" b="1" dirty="0" smtClean="0"/>
                        <a:t>Üst ekstremite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Omuz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9.2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9.1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14.0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5.1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Dirsek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Başparmak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8.9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5.0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2.3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El</a:t>
                      </a:r>
                      <a:r>
                        <a:rPr lang="tr-TR" sz="1600" baseline="0" dirty="0" smtClean="0"/>
                        <a:t> bileği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33.3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21.2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Diğer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Toplam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57.7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47.6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18.8</a:t>
                      </a:r>
                      <a:endParaRPr lang="en-US" sz="1600" dirty="0"/>
                    </a:p>
                  </a:txBody>
                  <a:tcPr/>
                </a:tc>
              </a:tr>
              <a:tr h="396483">
                <a:tc gridSpan="7">
                  <a:txBody>
                    <a:bodyPr/>
                    <a:lstStyle/>
                    <a:p>
                      <a:r>
                        <a:rPr lang="tr-TR" sz="1600" b="1" dirty="0" smtClean="0"/>
                        <a:t>Alt ekstremite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269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48.8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31.7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35.0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41.8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Ayakbileği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Diğer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17.8</a:t>
                      </a:r>
                      <a:endParaRPr lang="en-US" sz="1600" dirty="0"/>
                    </a:p>
                  </a:txBody>
                  <a:tcPr/>
                </a:tc>
              </a:tr>
              <a:tr h="35433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Toplam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57.4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47.4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77.5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68.5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5771064" y="644512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/>
              <a:t>Langran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Selveraj</a:t>
            </a:r>
            <a:r>
              <a:rPr lang="tr-TR" i="1" dirty="0" smtClean="0"/>
              <a:t>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Kış Sporlarında Yaralanma Riskini Azaltmak İçin Neler Yapılabilir?</a:t>
            </a:r>
            <a:endParaRPr lang="en-US" dirty="0"/>
          </a:p>
        </p:txBody>
      </p:sp>
      <p:graphicFrame>
        <p:nvGraphicFramePr>
          <p:cNvPr id="9" name="8 Diyagram"/>
          <p:cNvGraphicFramePr/>
          <p:nvPr/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/>
              <a:t>SONUÇ</a:t>
            </a:r>
            <a:endParaRPr lang="en-US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r>
              <a:rPr lang="tr-TR" dirty="0" smtClean="0"/>
              <a:t>Elit Sporcuların yaralanma epidemiyolojisi hakkındaki veriler halen yetersiz.</a:t>
            </a:r>
          </a:p>
          <a:p>
            <a:r>
              <a:rPr lang="tr-TR" dirty="0" smtClean="0"/>
              <a:t>Yaralanma risk faktörleri ve mekanizmalarının tarifine ihtiyaç var.</a:t>
            </a:r>
          </a:p>
          <a:p>
            <a:r>
              <a:rPr lang="tr-TR" dirty="0" smtClean="0"/>
              <a:t>Sporcu ve yapılan spora özgü analizler gerekli.</a:t>
            </a:r>
          </a:p>
          <a:p>
            <a:r>
              <a:rPr lang="tr-TR" dirty="0" smtClean="0"/>
              <a:t>Yaralanmalardan daha iyi korunabilmek için bu konularla ilgili araştırmalara ihtiyaç var.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99032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TEŞEKKÜR EDERİM…</a:t>
            </a:r>
            <a:endParaRPr lang="en-US" sz="5400" b="1" dirty="0"/>
          </a:p>
        </p:txBody>
      </p:sp>
      <p:pic>
        <p:nvPicPr>
          <p:cNvPr id="4" name="3 İçerik Yer Tutucusu" descr="09012011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80528" y="267494"/>
            <a:ext cx="8867328" cy="164933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>Profesyonel Sporcularda Durum Ne?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>
                <a:solidFill>
                  <a:srgbClr val="FF0000"/>
                </a:solidFill>
              </a:rPr>
              <a:t>(Alp Disiplini-</a:t>
            </a:r>
            <a:r>
              <a:rPr lang="tr-TR" sz="4000" dirty="0" err="1" smtClean="0">
                <a:solidFill>
                  <a:srgbClr val="FF0000"/>
                </a:solidFill>
              </a:rPr>
              <a:t>Snowboard</a:t>
            </a:r>
            <a:r>
              <a:rPr lang="tr-TR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39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Sporcuların </a:t>
            </a:r>
            <a:r>
              <a:rPr lang="tr-TR" dirty="0" smtClean="0">
                <a:solidFill>
                  <a:srgbClr val="FFFF00"/>
                </a:solidFill>
              </a:rPr>
              <a:t>%72-83’ünde </a:t>
            </a:r>
            <a:r>
              <a:rPr lang="tr-TR" dirty="0" smtClean="0"/>
              <a:t>en az bir kere </a:t>
            </a:r>
            <a:r>
              <a:rPr lang="tr-TR" dirty="0" smtClean="0">
                <a:solidFill>
                  <a:srgbClr val="FFFF00"/>
                </a:solidFill>
              </a:rPr>
              <a:t>ciddi yaralanma </a:t>
            </a:r>
            <a:r>
              <a:rPr lang="tr-TR" dirty="0" smtClean="0"/>
              <a:t>görülüyor.</a:t>
            </a:r>
            <a:r>
              <a:rPr lang="tr-TR" baseline="30000" dirty="0" smtClean="0"/>
              <a:t> </a:t>
            </a:r>
          </a:p>
          <a:p>
            <a:r>
              <a:rPr lang="tr-TR" dirty="0" smtClean="0"/>
              <a:t>Yaralanma oranı:</a:t>
            </a:r>
          </a:p>
          <a:p>
            <a:pPr lvl="1"/>
            <a:r>
              <a:rPr lang="tr-TR" dirty="0" smtClean="0"/>
              <a:t>Alp disiplini ; 4.1/ 1000 kayakçı günü</a:t>
            </a:r>
          </a:p>
          <a:p>
            <a:pPr lvl="1"/>
            <a:r>
              <a:rPr lang="tr-TR" dirty="0" err="1" smtClean="0"/>
              <a:t>Snowboard</a:t>
            </a:r>
            <a:r>
              <a:rPr lang="tr-TR" dirty="0" smtClean="0"/>
              <a:t>; 6.8/ 1000 kayakçı günü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Erkeklerde</a:t>
            </a:r>
            <a:r>
              <a:rPr lang="tr-TR" dirty="0" smtClean="0"/>
              <a:t> risk daha fazla.</a:t>
            </a:r>
          </a:p>
          <a:p>
            <a:r>
              <a:rPr lang="tr-TR" dirty="0" smtClean="0"/>
              <a:t>Yaralanmaların </a:t>
            </a:r>
            <a:r>
              <a:rPr lang="tr-TR" dirty="0" smtClean="0">
                <a:solidFill>
                  <a:srgbClr val="FFFF00"/>
                </a:solidFill>
              </a:rPr>
              <a:t>%81’i </a:t>
            </a:r>
            <a:r>
              <a:rPr lang="tr-TR" dirty="0" smtClean="0"/>
              <a:t>belli süre </a:t>
            </a:r>
            <a:r>
              <a:rPr lang="tr-TR" dirty="0" smtClean="0">
                <a:solidFill>
                  <a:srgbClr val="FFFF00"/>
                </a:solidFill>
              </a:rPr>
              <a:t>spora katılımı engelliyor .</a:t>
            </a:r>
          </a:p>
          <a:p>
            <a:r>
              <a:rPr lang="tr-TR" dirty="0" smtClean="0"/>
              <a:t>%58’i alt ekstremite olup </a:t>
            </a:r>
            <a:r>
              <a:rPr lang="tr-TR" dirty="0" smtClean="0">
                <a:solidFill>
                  <a:srgbClr val="FFFF00"/>
                </a:solidFill>
              </a:rPr>
              <a:t>diz eklemi </a:t>
            </a:r>
            <a:r>
              <a:rPr lang="tr-TR" dirty="0" smtClean="0"/>
              <a:t>en sık etkileniyor.</a:t>
            </a:r>
            <a:endParaRPr lang="en-US" dirty="0"/>
          </a:p>
        </p:txBody>
      </p:sp>
      <p:sp>
        <p:nvSpPr>
          <p:cNvPr id="4" name="3 Dikdörtgen"/>
          <p:cNvSpPr/>
          <p:nvPr/>
        </p:nvSpPr>
        <p:spPr>
          <a:xfrm>
            <a:off x="4283968" y="6165304"/>
            <a:ext cx="4677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Florenes</a:t>
            </a:r>
            <a:r>
              <a:rPr lang="tr-TR" i="1" dirty="0" smtClean="0"/>
              <a:t> et.al. 2009, </a:t>
            </a:r>
            <a:r>
              <a:rPr lang="tr-TR" i="1" dirty="0" err="1" smtClean="0"/>
              <a:t>Florenes</a:t>
            </a:r>
            <a:r>
              <a:rPr lang="tr-TR" i="1" dirty="0" smtClean="0"/>
              <a:t> et.al.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77938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Dünya Şampiyonası Düzeyinde Elit Alp Disiplini Sporcuları Yaralanma Özellikleri</a:t>
            </a:r>
            <a:endParaRPr lang="en-US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521 sporcu analizi</a:t>
            </a:r>
          </a:p>
          <a:p>
            <a:r>
              <a:rPr lang="tr-TR" dirty="0" smtClean="0"/>
              <a:t>%44 oranında eklem ve bağ yaralanmaları, %18.8 kemik doku</a:t>
            </a:r>
          </a:p>
          <a:p>
            <a:r>
              <a:rPr lang="tr-TR" dirty="0" smtClean="0"/>
              <a:t>Yaralanmaların </a:t>
            </a:r>
            <a:r>
              <a:rPr lang="tr-TR" dirty="0" smtClean="0">
                <a:solidFill>
                  <a:srgbClr val="FFFF00"/>
                </a:solidFill>
              </a:rPr>
              <a:t>%45’i şampiyona sırasında </a:t>
            </a:r>
          </a:p>
          <a:p>
            <a:r>
              <a:rPr lang="tr-TR" dirty="0" smtClean="0"/>
              <a:t>Yaralanma Hızı;</a:t>
            </a:r>
          </a:p>
          <a:p>
            <a:pPr lvl="1"/>
            <a:r>
              <a:rPr lang="tr-TR" dirty="0" smtClean="0"/>
              <a:t>9.8 /1000 koşu</a:t>
            </a:r>
          </a:p>
          <a:p>
            <a:pPr lvl="1"/>
            <a:r>
              <a:rPr lang="tr-TR" dirty="0" smtClean="0"/>
              <a:t>Spordan belli süre uzak kalanlar 7.7/1000 koşu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Diz</a:t>
            </a:r>
            <a:r>
              <a:rPr lang="tr-TR" dirty="0" smtClean="0"/>
              <a:t> %36 ile en sık yaralanan bölge, özellikle </a:t>
            </a:r>
            <a:r>
              <a:rPr lang="tr-TR" dirty="0" smtClean="0">
                <a:solidFill>
                  <a:srgbClr val="FFFF00"/>
                </a:solidFill>
              </a:rPr>
              <a:t>ön çapraz bağ </a:t>
            </a:r>
            <a:r>
              <a:rPr lang="tr-TR" dirty="0" smtClean="0"/>
              <a:t>yaralanması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Hız</a:t>
            </a:r>
            <a:r>
              <a:rPr lang="tr-TR" dirty="0" smtClean="0"/>
              <a:t> yaralanma riskini artırıyor</a:t>
            </a:r>
            <a:endParaRPr lang="en-US" dirty="0"/>
          </a:p>
        </p:txBody>
      </p:sp>
      <p:sp>
        <p:nvSpPr>
          <p:cNvPr id="4" name="3 Dikdörtgen"/>
          <p:cNvSpPr/>
          <p:nvPr/>
        </p:nvSpPr>
        <p:spPr>
          <a:xfrm>
            <a:off x="6300192" y="6237312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Florenes</a:t>
            </a:r>
            <a:r>
              <a:rPr lang="tr-TR" i="1" dirty="0" smtClean="0"/>
              <a:t> et.al.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1499</TotalTime>
  <Words>2488</Words>
  <Application>Microsoft Office PowerPoint</Application>
  <PresentationFormat>Ekran Gösterisi (4:3)</PresentationFormat>
  <Paragraphs>642</Paragraphs>
  <Slides>72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3" baseType="lpstr">
      <vt:lpstr>Canlı</vt:lpstr>
      <vt:lpstr>KIŞ SPORLARINDA ÜST VE ALT EKSTREMİTE YARALANMALARI</vt:lpstr>
      <vt:lpstr>Giriş</vt:lpstr>
      <vt:lpstr>İÇERİK</vt:lpstr>
      <vt:lpstr>Epidemiyoloji</vt:lpstr>
      <vt:lpstr>Epidemiyoloji - Alp Disiplini</vt:lpstr>
      <vt:lpstr>Epidemiyoloji - Snowboard</vt:lpstr>
      <vt:lpstr>Yaralanmaların anatomik dağılımı (%)</vt:lpstr>
      <vt:lpstr>Profesyonel Sporcularda Durum Ne?  (Alp Disiplini-Snowboard)</vt:lpstr>
      <vt:lpstr>Dünya Şampiyonası Düzeyinde Elit Alp Disiplini Sporcuları Yaralanma Özellikleri</vt:lpstr>
      <vt:lpstr>Alp Disiplininde Yaralanmaların Anatomik Dağılımı</vt:lpstr>
      <vt:lpstr>Dünya Şampiyonası Düzeyinde Elit Sporcularda Yaralanma Özellikleri</vt:lpstr>
      <vt:lpstr>Yaralanma Şiddetine Göre Değişik Branşlarda Spordan Uzak Kalma Oranı  (sayı, %)</vt:lpstr>
      <vt:lpstr>Yaralanma Tipinin Değişik Branşlara Göre Dağılımı (Sayı, %)</vt:lpstr>
      <vt:lpstr>2010 Kış Olimpiyatlarında Sporcularda Gözlenen Yaralanma Özellikleri -1</vt:lpstr>
      <vt:lpstr>2010 Kış Olimpiyatlarında Sporcularda Gözlenen Yaralanma Özellikleri -2</vt:lpstr>
      <vt:lpstr>Kış Sporlarında Yaralanmayı Etkileyebilecek Faktörler</vt:lpstr>
      <vt:lpstr>Yaş - Kış sporları Yaralanma İlişkisi</vt:lpstr>
      <vt:lpstr>Deneyim - Kış sporları Yaralanma İlişkisi</vt:lpstr>
      <vt:lpstr>Hava Şartları - Kış sporları Yaralanma İlişkisi</vt:lpstr>
      <vt:lpstr>Zemin- Kış sporları Yaralanma İlişkisi</vt:lpstr>
      <vt:lpstr>Malzeme- Kış sporları Yaralanma İlişkisi</vt:lpstr>
      <vt:lpstr>Sporcu Sağlık Durumu- Kış Sporları Yaralanma İlişkisi</vt:lpstr>
      <vt:lpstr>Kış Sporlarında Yaralanma Riski Gerçekten Yüksek mi?</vt:lpstr>
      <vt:lpstr>Kış Sporlarına Özgü Ekstremite Yaralanmaları</vt:lpstr>
      <vt:lpstr>Alt Ekstremite Yaralanmaları</vt:lpstr>
      <vt:lpstr>Diz Ekleminde Sık Karşılaşılan Yaralanmaları</vt:lpstr>
      <vt:lpstr>Ön Çapraz Bağ </vt:lpstr>
      <vt:lpstr>Ön Çapraz Bağ Yaralanma Mekanizmaları</vt:lpstr>
      <vt:lpstr>ÖÇB Yaralanması - Semptom</vt:lpstr>
      <vt:lpstr>ÖÇB Yaralanması - Tetkik</vt:lpstr>
      <vt:lpstr>ÖÇB Yaralanması - Tetkik</vt:lpstr>
      <vt:lpstr>ÖÇB Yaralanması - Tedavi</vt:lpstr>
      <vt:lpstr>İç Yan Bağ Yaralanması</vt:lpstr>
      <vt:lpstr>İç Yan Bağ Yaralanması-MRG</vt:lpstr>
      <vt:lpstr>İYB Yaralanması - Tedavi</vt:lpstr>
      <vt:lpstr>Menisküs Yaralanmaları - Mekanizma</vt:lpstr>
      <vt:lpstr>Menisküs Yaralanması - Klinik</vt:lpstr>
      <vt:lpstr>Menisküs Yaralanması - Tetkik</vt:lpstr>
      <vt:lpstr>Menisküs Yaralanması - Tedavi</vt:lpstr>
      <vt:lpstr>Tibial Plato Kırıkları</vt:lpstr>
      <vt:lpstr>Tibial Plato Kırıkları  (Schatzker I-III)</vt:lpstr>
      <vt:lpstr>Tibial Plato Kırıkları  (Schatzker IV-V)</vt:lpstr>
      <vt:lpstr>Tibial Plato Kırıkları  (Schatzker VI)</vt:lpstr>
      <vt:lpstr>Tibial Plato Kırıkları-Tedavi</vt:lpstr>
      <vt:lpstr>Omuz Eklemi Yaralanmaları</vt:lpstr>
      <vt:lpstr>Omuz Eklemi Yaralanmaları</vt:lpstr>
      <vt:lpstr>Omuz Eklemi Civarı Kırıklar</vt:lpstr>
      <vt:lpstr>Omuz  Civarı Kırıklarda Tedavi</vt:lpstr>
      <vt:lpstr>8 bandajı</vt:lpstr>
      <vt:lpstr>Omuz Kırıklarında Rehabilitasyon</vt:lpstr>
      <vt:lpstr>Omuz Dislokasyonu</vt:lpstr>
      <vt:lpstr>Omuz Dislokasyonu</vt:lpstr>
      <vt:lpstr>Omuz Dislokasyonu</vt:lpstr>
      <vt:lpstr>Velpau Bandajı</vt:lpstr>
      <vt:lpstr>Akromiyoklaviküler eklem yaralanmaları (Seperasyonlar)</vt:lpstr>
      <vt:lpstr>Akromiyoklaviküler eklem yaralanmaları (Seperasyonlar)</vt:lpstr>
      <vt:lpstr>Akromiyoklaviküler eklem yaralanmaları-Tedavi</vt:lpstr>
      <vt:lpstr>Kış Sporlarında El-El Bileği Yaralanmaları</vt:lpstr>
      <vt:lpstr>Kış Sporlarında El-El Bileği Oluşan Kırıklar</vt:lpstr>
      <vt:lpstr>Klinik Tablo ve Tanı</vt:lpstr>
      <vt:lpstr>Colles k.   Skafoid k.</vt:lpstr>
      <vt:lpstr>Tedavi</vt:lpstr>
      <vt:lpstr>Koruyucu El Bilekliği (Snowboard)</vt:lpstr>
      <vt:lpstr>Kayakçı Başparmağı</vt:lpstr>
      <vt:lpstr>Kayakçı Başparmağı-Yaralanma Mekanizması</vt:lpstr>
      <vt:lpstr>Stener Lezyonu (Komple Yırtık)</vt:lpstr>
      <vt:lpstr>Kayakçı Başparmağı- İmmobilizasyon</vt:lpstr>
      <vt:lpstr>Kayakçı Başparmağı- Korunma</vt:lpstr>
      <vt:lpstr>Kışın Yapılan Büyük Sportif  Organizasyonlarda Sağlık Organizasyonu Nasıl Olmalı?</vt:lpstr>
      <vt:lpstr>Kış Sporlarında Yaralanma Riskini Azaltmak İçin Neler Yapılabilir?</vt:lpstr>
      <vt:lpstr>SONUÇ</vt:lpstr>
      <vt:lpstr>TEŞEKKÜR EDERİM…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KIŞ SPORLARINDA ÜST VE ALT EKSTREMİTE YARALANMALARI</dc:title>
  <dc:creator>BEDRETTİN AKOVA</dc:creator>
  <cp:lastModifiedBy>BEDRETTİN AKOVA</cp:lastModifiedBy>
  <cp:revision>144</cp:revision>
  <dcterms:created xsi:type="dcterms:W3CDTF">2011-01-10T22:14:45Z</dcterms:created>
  <dcterms:modified xsi:type="dcterms:W3CDTF">2011-01-24T18:43:41Z</dcterms:modified>
</cp:coreProperties>
</file>