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6B2BC-32E2-4630-B340-0AE7F40695F1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85FD7-0CED-4BD5-967A-5E91097C30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4026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Aktiviteleri yerine getirmek için yeterlilik olacak, uygun</a:t>
            </a:r>
            <a:r>
              <a:rPr lang="tr-TR" baseline="0" dirty="0" smtClean="0"/>
              <a:t> kaynaklara sahip olacak, aktivitelere katılım yaşlı bireyde istek uyandıracak, kendine güven duyacak.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85FD7-0CED-4BD5-967A-5E91097C300C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237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889662B-2196-4105-93AD-8C0205079BA7}" type="datetimeFigureOut">
              <a:rPr lang="tr-TR" smtClean="0"/>
              <a:pPr/>
              <a:t>19.02.2013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88063E-3735-4163-B377-DB2DA90AF87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</a:t>
            </a:r>
            <a:r>
              <a:rPr lang="tr-TR" dirty="0" err="1" smtClean="0"/>
              <a:t>Yasemİn</a:t>
            </a:r>
            <a:r>
              <a:rPr lang="tr-TR" dirty="0" smtClean="0"/>
              <a:t> ÇAYIR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YAŞLI SAĞLIĞI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5104"/>
            <a:ext cx="234791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2316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Yaşlılıkta Sık Görülen 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Artrit</a:t>
            </a:r>
            <a:endParaRPr lang="tr-TR" dirty="0" smtClean="0"/>
          </a:p>
          <a:p>
            <a:r>
              <a:rPr lang="tr-TR" dirty="0" smtClean="0"/>
              <a:t>HT</a:t>
            </a:r>
          </a:p>
          <a:p>
            <a:r>
              <a:rPr lang="tr-TR" dirty="0" smtClean="0"/>
              <a:t>Kalp hastalıkları</a:t>
            </a:r>
          </a:p>
          <a:p>
            <a:r>
              <a:rPr lang="tr-TR" dirty="0" smtClean="0"/>
              <a:t>İşitme kaybı</a:t>
            </a:r>
          </a:p>
          <a:p>
            <a:r>
              <a:rPr lang="tr-TR" dirty="0" err="1" smtClean="0"/>
              <a:t>İnfluenza</a:t>
            </a:r>
            <a:endParaRPr lang="tr-TR" dirty="0" smtClean="0"/>
          </a:p>
          <a:p>
            <a:r>
              <a:rPr lang="tr-TR" dirty="0" smtClean="0"/>
              <a:t>Yaralanmalar</a:t>
            </a:r>
          </a:p>
          <a:p>
            <a:r>
              <a:rPr lang="tr-TR" dirty="0" smtClean="0"/>
              <a:t>Ortopedik bozukluklar</a:t>
            </a:r>
          </a:p>
          <a:p>
            <a:r>
              <a:rPr lang="tr-TR" dirty="0" smtClean="0"/>
              <a:t>Katarakt</a:t>
            </a:r>
          </a:p>
          <a:p>
            <a:r>
              <a:rPr lang="tr-TR" dirty="0" smtClean="0"/>
              <a:t>Depresyon</a:t>
            </a:r>
          </a:p>
          <a:p>
            <a:r>
              <a:rPr lang="tr-TR" dirty="0" smtClean="0"/>
              <a:t>Kanser</a:t>
            </a:r>
          </a:p>
          <a:p>
            <a:r>
              <a:rPr lang="tr-TR" dirty="0" smtClean="0"/>
              <a:t>DM</a:t>
            </a:r>
          </a:p>
          <a:p>
            <a:r>
              <a:rPr lang="tr-TR" dirty="0" smtClean="0"/>
              <a:t>Görme bozuklukları</a:t>
            </a:r>
          </a:p>
          <a:p>
            <a:r>
              <a:rPr lang="tr-TR" dirty="0" err="1" smtClean="0"/>
              <a:t>Üriner</a:t>
            </a:r>
            <a:r>
              <a:rPr lang="tr-TR" dirty="0" smtClean="0"/>
              <a:t> </a:t>
            </a:r>
            <a:r>
              <a:rPr lang="tr-TR" dirty="0" err="1" smtClean="0"/>
              <a:t>inkontinans</a:t>
            </a:r>
            <a:endParaRPr lang="tr-TR" dirty="0" smtClean="0"/>
          </a:p>
          <a:p>
            <a:r>
              <a:rPr lang="tr-TR" dirty="0" err="1" smtClean="0"/>
              <a:t>Variköz</a:t>
            </a:r>
            <a:r>
              <a:rPr lang="tr-TR" dirty="0" smtClean="0"/>
              <a:t> </a:t>
            </a:r>
            <a:r>
              <a:rPr lang="tr-TR" dirty="0" err="1" smtClean="0"/>
              <a:t>venler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578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YAŞLILIKTA KANSER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Kanser </a:t>
            </a:r>
            <a:r>
              <a:rPr lang="tr-TR" dirty="0" smtClean="0"/>
              <a:t>60-79 yaş </a:t>
            </a:r>
            <a:r>
              <a:rPr lang="tr-TR" dirty="0"/>
              <a:t>arası kadın ve erkeklerde başlıca ölüm </a:t>
            </a:r>
            <a:r>
              <a:rPr lang="tr-TR" dirty="0" smtClean="0"/>
              <a:t>nedenidir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Aşağıdaki </a:t>
            </a:r>
            <a:r>
              <a:rPr lang="tr-TR" dirty="0"/>
              <a:t>kanser </a:t>
            </a:r>
            <a:r>
              <a:rPr lang="tr-TR" dirty="0" smtClean="0"/>
              <a:t>türleri yaşlıda sık görülür:</a:t>
            </a:r>
            <a:endParaRPr lang="tr-TR" dirty="0"/>
          </a:p>
          <a:p>
            <a:r>
              <a:rPr lang="tr-TR" dirty="0"/>
              <a:t>1. Meme kanseri</a:t>
            </a:r>
          </a:p>
          <a:p>
            <a:r>
              <a:rPr lang="tr-TR" dirty="0"/>
              <a:t>2. </a:t>
            </a:r>
            <a:r>
              <a:rPr lang="tr-TR" dirty="0" err="1"/>
              <a:t>Kolorektal</a:t>
            </a:r>
            <a:r>
              <a:rPr lang="tr-TR" dirty="0"/>
              <a:t> kanser</a:t>
            </a:r>
          </a:p>
          <a:p>
            <a:r>
              <a:rPr lang="tr-TR" dirty="0"/>
              <a:t>3. </a:t>
            </a:r>
            <a:r>
              <a:rPr lang="tr-TR" dirty="0" err="1"/>
              <a:t>Serviks</a:t>
            </a:r>
            <a:r>
              <a:rPr lang="tr-TR" dirty="0"/>
              <a:t> kanseri</a:t>
            </a:r>
          </a:p>
          <a:p>
            <a:r>
              <a:rPr lang="tr-TR" dirty="0"/>
              <a:t>4. Prostat kanseri</a:t>
            </a:r>
          </a:p>
          <a:p>
            <a:r>
              <a:rPr lang="tr-TR" dirty="0"/>
              <a:t>5. Akciğer kanseri</a:t>
            </a:r>
          </a:p>
          <a:p>
            <a:r>
              <a:rPr lang="tr-TR" dirty="0"/>
              <a:t>6. Cilt kanseri</a:t>
            </a:r>
          </a:p>
        </p:txBody>
      </p:sp>
    </p:spTree>
    <p:extLst>
      <p:ext uri="{BB962C8B-B14F-4D97-AF65-F5344CB8AC3E}">
        <p14:creationId xmlns:p14="http://schemas.microsoft.com/office/powerpoint/2010/main" xmlns="" val="416989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YAŞLILIKTA KANSER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Yeterli ve dengeli beslenme</a:t>
            </a:r>
          </a:p>
          <a:p>
            <a:r>
              <a:rPr lang="tr-TR" dirty="0" smtClean="0"/>
              <a:t>Bedensel </a:t>
            </a:r>
            <a:r>
              <a:rPr lang="tr-TR" dirty="0"/>
              <a:t>etkinlik</a:t>
            </a:r>
          </a:p>
          <a:p>
            <a:r>
              <a:rPr lang="tr-TR" dirty="0" smtClean="0"/>
              <a:t>Sigara </a:t>
            </a:r>
            <a:r>
              <a:rPr lang="tr-TR" dirty="0"/>
              <a:t>içmeme</a:t>
            </a:r>
          </a:p>
          <a:p>
            <a:r>
              <a:rPr lang="tr-TR" dirty="0" smtClean="0"/>
              <a:t>Alkolden </a:t>
            </a:r>
            <a:r>
              <a:rPr lang="tr-TR" dirty="0"/>
              <a:t>uzak bir yaşam</a:t>
            </a:r>
          </a:p>
          <a:p>
            <a:r>
              <a:rPr lang="tr-TR" dirty="0" smtClean="0"/>
              <a:t>Boş </a:t>
            </a:r>
            <a:r>
              <a:rPr lang="tr-TR" dirty="0"/>
              <a:t>zamanları değerlendirebilme</a:t>
            </a:r>
          </a:p>
          <a:p>
            <a:r>
              <a:rPr lang="tr-TR" dirty="0" smtClean="0"/>
              <a:t>Yeterli </a:t>
            </a:r>
            <a:r>
              <a:rPr lang="tr-TR" dirty="0"/>
              <a:t>ve düzenli uyku</a:t>
            </a:r>
          </a:p>
          <a:p>
            <a:r>
              <a:rPr lang="tr-TR" dirty="0" smtClean="0"/>
              <a:t>Stresle </a:t>
            </a:r>
            <a:r>
              <a:rPr lang="tr-TR" dirty="0"/>
              <a:t>baş </a:t>
            </a:r>
            <a:r>
              <a:rPr lang="tr-TR" dirty="0" smtClean="0"/>
              <a:t>edebilme gibi davranışların çocukluktan itibaren geliştirilmesi ile yaşlılıkta kanserden korunmak mümkün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26478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Kanser Taramaları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Meme kanserinin erken teşhisi için 40 yaş üzeri kadınlarda yılda bir defa klinik meme muayenesi, 50 </a:t>
            </a:r>
            <a:r>
              <a:rPr lang="tr-TR" dirty="0"/>
              <a:t>yaş </a:t>
            </a:r>
            <a:r>
              <a:rPr lang="tr-TR" dirty="0" smtClean="0"/>
              <a:t>üzerinde yılda bir defa mamografi önerilir.</a:t>
            </a:r>
          </a:p>
          <a:p>
            <a:r>
              <a:rPr lang="tr-TR" dirty="0" err="1" smtClean="0"/>
              <a:t>Kolorektal</a:t>
            </a:r>
            <a:r>
              <a:rPr lang="tr-TR" dirty="0" smtClean="0"/>
              <a:t> kanserin erken teşhisi için 50 yaş üzeri kadın ve erkeklerde yılda bir kez GGK, 10 yılda bir </a:t>
            </a:r>
            <a:r>
              <a:rPr lang="tr-TR" dirty="0" err="1" smtClean="0"/>
              <a:t>kolonoskopi</a:t>
            </a:r>
            <a:r>
              <a:rPr lang="tr-TR" dirty="0" smtClean="0"/>
              <a:t> önerilir.</a:t>
            </a:r>
          </a:p>
          <a:p>
            <a:r>
              <a:rPr lang="tr-TR" dirty="0" err="1" smtClean="0"/>
              <a:t>Serviks</a:t>
            </a:r>
            <a:r>
              <a:rPr lang="tr-TR" dirty="0" smtClean="0"/>
              <a:t> kanseri erken teşhisi için 35-40 yaş arasında yılda bir kez </a:t>
            </a:r>
            <a:r>
              <a:rPr lang="tr-TR" dirty="0" err="1" smtClean="0"/>
              <a:t>servikal</a:t>
            </a:r>
            <a:r>
              <a:rPr lang="tr-TR" dirty="0" smtClean="0"/>
              <a:t> </a:t>
            </a:r>
            <a:r>
              <a:rPr lang="tr-TR" dirty="0" err="1" smtClean="0"/>
              <a:t>smear</a:t>
            </a:r>
            <a:r>
              <a:rPr lang="tr-TR" dirty="0" smtClean="0"/>
              <a:t> örneği alınır.</a:t>
            </a:r>
          </a:p>
          <a:p>
            <a:r>
              <a:rPr lang="tr-TR" dirty="0" smtClean="0"/>
              <a:t>Prostat kanserini önlemek için 50 yaş üzeri erkeklerde yıllık </a:t>
            </a:r>
            <a:r>
              <a:rPr lang="tr-TR" dirty="0" err="1" smtClean="0"/>
              <a:t>rektal</a:t>
            </a:r>
            <a:r>
              <a:rPr lang="tr-TR" dirty="0" smtClean="0"/>
              <a:t> tuşe ve PSA bakılmalı.</a:t>
            </a:r>
          </a:p>
        </p:txBody>
      </p:sp>
    </p:spTree>
    <p:extLst>
      <p:ext uri="{BB962C8B-B14F-4D97-AF65-F5344CB8AC3E}">
        <p14:creationId xmlns:p14="http://schemas.microsoft.com/office/powerpoint/2010/main" xmlns="" val="2974093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Yaşlılıkta Beslenme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Yaşlılık döneminde bazal metabolizma hızı azalır, dolayısıyla da toplam </a:t>
            </a:r>
            <a:r>
              <a:rPr lang="tr-TR" dirty="0" smtClean="0"/>
              <a:t>enerji harcaması-kalori </a:t>
            </a:r>
            <a:r>
              <a:rPr lang="tr-TR" dirty="0"/>
              <a:t>gereksinimi </a:t>
            </a:r>
            <a:r>
              <a:rPr lang="tr-TR" dirty="0" smtClean="0"/>
              <a:t>azalır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Bu dönemde kilogram başına </a:t>
            </a:r>
            <a:r>
              <a:rPr lang="tr-TR" dirty="0"/>
              <a:t>30 </a:t>
            </a:r>
            <a:r>
              <a:rPr lang="tr-TR" dirty="0" err="1"/>
              <a:t>kkal</a:t>
            </a:r>
            <a:r>
              <a:rPr lang="tr-TR" dirty="0"/>
              <a:t>/gün enerji tüketilmesi önerilmektedir. </a:t>
            </a:r>
            <a:endParaRPr lang="tr-TR" dirty="0" smtClean="0"/>
          </a:p>
          <a:p>
            <a:r>
              <a:rPr lang="tr-TR" dirty="0" smtClean="0"/>
              <a:t>Kadınlarda </a:t>
            </a:r>
            <a:r>
              <a:rPr lang="tr-TR" dirty="0"/>
              <a:t>1900 </a:t>
            </a:r>
            <a:r>
              <a:rPr lang="tr-TR" dirty="0" err="1"/>
              <a:t>kkal</a:t>
            </a:r>
            <a:r>
              <a:rPr lang="tr-TR" dirty="0"/>
              <a:t>; erkeklerde ise 2300 </a:t>
            </a:r>
            <a:r>
              <a:rPr lang="tr-TR" dirty="0" err="1"/>
              <a:t>kkal</a:t>
            </a:r>
            <a:r>
              <a:rPr lang="tr-TR" dirty="0"/>
              <a:t> olarak kabul edilmektedir.</a:t>
            </a:r>
          </a:p>
          <a:p>
            <a:r>
              <a:rPr lang="tr-TR" dirty="0"/>
              <a:t>Yaşlı bireylerin günlük aldıkları enerjinin 1500 kalorinin altına </a:t>
            </a:r>
            <a:r>
              <a:rPr lang="tr-TR" dirty="0" smtClean="0"/>
              <a:t>düşmemesi önerilmektedir</a:t>
            </a:r>
            <a:r>
              <a:rPr lang="tr-TR" dirty="0"/>
              <a:t>.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64297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Yaşlılarda beslenme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Sağlıklı beslenme için karbonhidratlardan </a:t>
            </a:r>
            <a:r>
              <a:rPr lang="tr-TR" dirty="0" smtClean="0"/>
              <a:t>sağlanan enerji </a:t>
            </a:r>
            <a:r>
              <a:rPr lang="tr-TR" dirty="0"/>
              <a:t>payı %55-60; yağlardan sağlanan pay %25-30, proteinlerden sağlanan </a:t>
            </a:r>
            <a:r>
              <a:rPr lang="tr-TR" dirty="0" smtClean="0"/>
              <a:t>pay ise </a:t>
            </a:r>
            <a:r>
              <a:rPr lang="tr-TR" dirty="0"/>
              <a:t>%10-15 olmalıdır.</a:t>
            </a:r>
            <a:endParaRPr lang="tr-TR" dirty="0" smtClean="0"/>
          </a:p>
          <a:p>
            <a:r>
              <a:rPr lang="tr-TR" dirty="0" smtClean="0"/>
              <a:t>Yaşlıların </a:t>
            </a:r>
            <a:r>
              <a:rPr lang="tr-TR" dirty="0"/>
              <a:t>günde 2-2,5 </a:t>
            </a:r>
            <a:r>
              <a:rPr lang="tr-TR" dirty="0" smtClean="0"/>
              <a:t>litre </a:t>
            </a:r>
            <a:r>
              <a:rPr lang="tr-TR" dirty="0"/>
              <a:t>sıvı </a:t>
            </a:r>
            <a:r>
              <a:rPr lang="tr-TR" dirty="0" smtClean="0"/>
              <a:t>tüketmesi önerilir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Bedensel </a:t>
            </a:r>
            <a:r>
              <a:rPr lang="tr-TR" dirty="0"/>
              <a:t>etkinlik, metabolizmanın etkilenmesini sağlayan herhangi </a:t>
            </a:r>
            <a:r>
              <a:rPr lang="tr-TR" dirty="0" smtClean="0"/>
              <a:t>bir hastalık </a:t>
            </a:r>
            <a:r>
              <a:rPr lang="tr-TR" dirty="0"/>
              <a:t>olması, mevsimsel değişiklik, iklim değişiklikleri, sıvı </a:t>
            </a:r>
            <a:r>
              <a:rPr lang="tr-TR" dirty="0" smtClean="0"/>
              <a:t>gereksinimini değiştirebilir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35451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Birinci basamak yaşlı sağlığının değerlendirilebileceği topluma en yakın hizmet birimidir.</a:t>
            </a:r>
          </a:p>
          <a:p>
            <a:r>
              <a:rPr lang="tr-TR" dirty="0" smtClean="0"/>
              <a:t>Bir </a:t>
            </a:r>
            <a:r>
              <a:rPr lang="tr-TR" dirty="0"/>
              <a:t>toplumun yaşlı nüfusunun sağlığı, tüm diğer </a:t>
            </a:r>
            <a:r>
              <a:rPr lang="tr-TR" dirty="0" smtClean="0"/>
              <a:t>yaş gruplarının </a:t>
            </a:r>
            <a:r>
              <a:rPr lang="tr-TR" dirty="0"/>
              <a:t>sağlığı gibi, öncelikle birinci </a:t>
            </a:r>
            <a:r>
              <a:rPr lang="tr-TR" dirty="0" smtClean="0"/>
              <a:t>basamak hekiminin sorumluluğundadır.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3967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ve Hedefler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/>
              <a:t>Amaç; </a:t>
            </a:r>
            <a:endParaRPr lang="tr-TR" b="1" dirty="0" smtClean="0"/>
          </a:p>
          <a:p>
            <a:r>
              <a:rPr lang="tr-TR" dirty="0" smtClean="0"/>
              <a:t>Bu </a:t>
            </a:r>
            <a:r>
              <a:rPr lang="tr-TR" dirty="0"/>
              <a:t>dersin sonunda katılımcıların yaşlı sağlığı hakkında bilgi ve tutum sahibi olmaları amaçlanmıştır.</a:t>
            </a:r>
            <a:endParaRPr lang="tr-TR" dirty="0" smtClean="0"/>
          </a:p>
          <a:p>
            <a:r>
              <a:rPr lang="tr-TR" b="1" dirty="0"/>
              <a:t>Hedefler; </a:t>
            </a:r>
            <a:r>
              <a:rPr lang="tr-TR" dirty="0"/>
              <a:t>Bu ders sonunda katılımcılar;</a:t>
            </a:r>
          </a:p>
          <a:p>
            <a:r>
              <a:rPr lang="tr-TR" dirty="0"/>
              <a:t>Sağlıklı yaşlanmanın önemini kavramalı</a:t>
            </a:r>
          </a:p>
          <a:p>
            <a:r>
              <a:rPr lang="tr-TR" dirty="0"/>
              <a:t>Yaşlanmaya etki eden faktörleri sayabilmeli</a:t>
            </a:r>
          </a:p>
          <a:p>
            <a:r>
              <a:rPr lang="tr-TR" dirty="0"/>
              <a:t>Yaşlıda duyarlılıkla birlikte görülen en az 3 durumu sayabilmeli</a:t>
            </a:r>
          </a:p>
          <a:p>
            <a:r>
              <a:rPr lang="tr-TR" dirty="0"/>
              <a:t>Yaşlılarda sık karşılaşılan sorunları sayabilmeli</a:t>
            </a:r>
          </a:p>
          <a:p>
            <a:r>
              <a:rPr lang="tr-TR" dirty="0"/>
              <a:t>Yaşlı sağlığının önemini savunmalı</a:t>
            </a:r>
          </a:p>
        </p:txBody>
      </p:sp>
    </p:spTree>
    <p:extLst>
      <p:ext uri="{BB962C8B-B14F-4D97-AF65-F5344CB8AC3E}">
        <p14:creationId xmlns:p14="http://schemas.microsoft.com/office/powerpoint/2010/main" xmlns="" val="316149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Doğumda beklenen yaşam süresinin artması, doğurganlık hızının azalması ile birlikte günümüz toplumu giderek yaşlanmaktadır. </a:t>
            </a:r>
            <a:endParaRPr lang="tr-TR" dirty="0" smtClean="0"/>
          </a:p>
          <a:p>
            <a:r>
              <a:rPr lang="tr-TR" dirty="0" smtClean="0"/>
              <a:t>Türkiye </a:t>
            </a:r>
            <a:r>
              <a:rPr lang="tr-TR" dirty="0"/>
              <a:t>de hızlı yaşlanma sürecinin beklendiği ülkelerden birisidir. </a:t>
            </a:r>
            <a:endParaRPr lang="tr-TR" dirty="0" smtClean="0"/>
          </a:p>
          <a:p>
            <a:r>
              <a:rPr lang="tr-TR" dirty="0" smtClean="0"/>
              <a:t>2040’a </a:t>
            </a:r>
            <a:r>
              <a:rPr lang="tr-TR" dirty="0"/>
              <a:t>kadar Türkiye’de yaşlı nüfusta % 201’lik bir artış beklenmektedir. </a:t>
            </a:r>
            <a:endParaRPr lang="tr-TR" dirty="0" smtClean="0"/>
          </a:p>
          <a:p>
            <a:r>
              <a:rPr lang="tr-TR" dirty="0" smtClean="0"/>
              <a:t>Doğumda </a:t>
            </a:r>
            <a:r>
              <a:rPr lang="tr-TR" dirty="0"/>
              <a:t>beklenen yaşam süresi </a:t>
            </a:r>
            <a:r>
              <a:rPr lang="tr-TR" b="1" dirty="0"/>
              <a:t>73,2</a:t>
            </a:r>
            <a:r>
              <a:rPr lang="tr-TR" dirty="0"/>
              <a:t> yıla ulaşmıştır.</a:t>
            </a:r>
          </a:p>
        </p:txBody>
      </p:sp>
    </p:spTree>
    <p:extLst>
      <p:ext uri="{BB962C8B-B14F-4D97-AF65-F5344CB8AC3E}">
        <p14:creationId xmlns:p14="http://schemas.microsoft.com/office/powerpoint/2010/main" xmlns="" val="249336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Sağlıklı Yaşlanma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Yaşlanma bir süreçtir ve sağlıklı yaşlanma yaşlılık belirtilerinin görülmemesi değil; bireyin yaşlılığın getirdiği değişikliklere kolay adapte olmasıdır.</a:t>
            </a:r>
          </a:p>
          <a:p>
            <a:r>
              <a:rPr lang="tr-TR" dirty="0" smtClean="0"/>
              <a:t>Hekimler, yaşlı bireyleri bu süreçte desteklemeliler.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5104"/>
            <a:ext cx="234791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02656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Sağlıklı Yaşlanma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İyi ve sağlıklı yaşlanma 3 faktör içerir;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1-Hastalık ve sakatlık olasılığının düşük olması</a:t>
            </a:r>
          </a:p>
          <a:p>
            <a:r>
              <a:rPr lang="tr-TR" dirty="0" smtClean="0"/>
              <a:t>2-Zihinsel ve fiziksel fonksiyonların yüksek olması</a:t>
            </a:r>
          </a:p>
          <a:p>
            <a:r>
              <a:rPr lang="tr-TR" dirty="0" smtClean="0"/>
              <a:t>3-Yaşama karşı aktif bağlılık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437112"/>
            <a:ext cx="234791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1650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Yaşlanmaya Etki Eden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Yaşlanma ile strese </a:t>
            </a:r>
            <a:r>
              <a:rPr lang="tr-TR" dirty="0"/>
              <a:t>uyum cevabında </a:t>
            </a:r>
            <a:r>
              <a:rPr lang="tr-TR" dirty="0" smtClean="0"/>
              <a:t>azalma oluşur.</a:t>
            </a:r>
            <a:endParaRPr lang="tr-TR" dirty="0"/>
          </a:p>
          <a:p>
            <a:r>
              <a:rPr lang="tr-TR" dirty="0" smtClean="0"/>
              <a:t>Yaşlı birey </a:t>
            </a:r>
            <a:r>
              <a:rPr lang="tr-TR" dirty="0"/>
              <a:t>dışarıdan gelen uyarılara </a:t>
            </a:r>
            <a:r>
              <a:rPr lang="tr-TR" dirty="0" smtClean="0"/>
              <a:t>karşı </a:t>
            </a:r>
            <a:r>
              <a:rPr lang="tr-TR" dirty="0" err="1" smtClean="0"/>
              <a:t>homeostazı</a:t>
            </a:r>
            <a:r>
              <a:rPr lang="tr-TR" dirty="0" smtClean="0"/>
              <a:t> </a:t>
            </a:r>
            <a:r>
              <a:rPr lang="tr-TR" dirty="0"/>
              <a:t>koruması giderek zorlaşır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Yaşlanma teorileri içinde en çok kabul gören </a:t>
            </a:r>
            <a:r>
              <a:rPr lang="tr-TR" b="1" dirty="0" err="1" smtClean="0"/>
              <a:t>oksidadif</a:t>
            </a:r>
            <a:r>
              <a:rPr lang="tr-TR" b="1" dirty="0" smtClean="0"/>
              <a:t> stres</a:t>
            </a:r>
            <a:r>
              <a:rPr lang="tr-TR" dirty="0" smtClean="0"/>
              <a:t>tir. </a:t>
            </a:r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37112"/>
            <a:ext cx="235267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74645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3200" dirty="0" err="1" smtClean="0"/>
              <a:t>Oksidatif</a:t>
            </a:r>
            <a:r>
              <a:rPr lang="tr-TR" sz="3200" dirty="0" smtClean="0"/>
              <a:t> Stres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Yaşlanma ile birlikte </a:t>
            </a:r>
            <a:r>
              <a:rPr lang="tr-TR" dirty="0" err="1"/>
              <a:t>oksidan</a:t>
            </a:r>
            <a:r>
              <a:rPr lang="tr-TR" dirty="0"/>
              <a:t> maddelerin miktarı artar ve antioksidan sistemler yetersiz kalır.</a:t>
            </a:r>
          </a:p>
          <a:p>
            <a:r>
              <a:rPr lang="tr-TR" dirty="0" err="1"/>
              <a:t>Proliferasyon</a:t>
            </a:r>
            <a:r>
              <a:rPr lang="tr-TR" dirty="0"/>
              <a:t> kabiliyeti olmayan, hücre bölünmesi yoluyla </a:t>
            </a:r>
            <a:r>
              <a:rPr lang="tr-TR" dirty="0" err="1"/>
              <a:t>oksidatif</a:t>
            </a:r>
            <a:r>
              <a:rPr lang="tr-TR" dirty="0"/>
              <a:t> hasarı azaltamayan, nöronlar ve kardiyak </a:t>
            </a:r>
            <a:r>
              <a:rPr lang="tr-TR" dirty="0" err="1"/>
              <a:t>miyositler</a:t>
            </a:r>
            <a:r>
              <a:rPr lang="tr-TR" dirty="0"/>
              <a:t> </a:t>
            </a:r>
            <a:r>
              <a:rPr lang="tr-TR" dirty="0" err="1"/>
              <a:t>oksidadif</a:t>
            </a:r>
            <a:r>
              <a:rPr lang="tr-TR" dirty="0"/>
              <a:t> hasardan en çok etkilenen hücrelerdir.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365104"/>
            <a:ext cx="235267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44369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Yaşlıda duyarlılık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85 yaş </a:t>
            </a:r>
            <a:r>
              <a:rPr lang="tr-TR" dirty="0" smtClean="0"/>
              <a:t>ve üzeri                                </a:t>
            </a:r>
          </a:p>
          <a:p>
            <a:r>
              <a:rPr lang="tr-TR" dirty="0" smtClean="0"/>
              <a:t>Birden </a:t>
            </a:r>
            <a:r>
              <a:rPr lang="tr-TR" dirty="0"/>
              <a:t>fazla ilaç </a:t>
            </a:r>
            <a:r>
              <a:rPr lang="tr-TR" dirty="0" smtClean="0"/>
              <a:t>kullanma</a:t>
            </a:r>
          </a:p>
          <a:p>
            <a:r>
              <a:rPr lang="tr-TR" dirty="0"/>
              <a:t>D</a:t>
            </a:r>
            <a:r>
              <a:rPr lang="tr-TR" dirty="0" smtClean="0"/>
              <a:t>üşmeye </a:t>
            </a:r>
            <a:r>
              <a:rPr lang="tr-TR" dirty="0"/>
              <a:t>bağlı </a:t>
            </a:r>
            <a:r>
              <a:rPr lang="tr-TR" dirty="0" smtClean="0"/>
              <a:t>yaralanma</a:t>
            </a:r>
          </a:p>
          <a:p>
            <a:r>
              <a:rPr lang="tr-TR" dirty="0"/>
              <a:t>B</a:t>
            </a:r>
            <a:r>
              <a:rPr lang="tr-TR" dirty="0" smtClean="0"/>
              <a:t>eslenme </a:t>
            </a:r>
            <a:r>
              <a:rPr lang="tr-TR" dirty="0"/>
              <a:t>bozukluğu </a:t>
            </a:r>
            <a:r>
              <a:rPr lang="tr-TR" dirty="0" smtClean="0"/>
              <a:t>              </a:t>
            </a:r>
            <a:r>
              <a:rPr lang="tr-TR" dirty="0" err="1" smtClean="0"/>
              <a:t>oksidatif</a:t>
            </a:r>
            <a:r>
              <a:rPr lang="tr-TR" dirty="0" smtClean="0"/>
              <a:t> hasara yol açar</a:t>
            </a:r>
          </a:p>
          <a:p>
            <a:r>
              <a:rPr lang="tr-TR" dirty="0" smtClean="0"/>
              <a:t>Demans, depresyon</a:t>
            </a:r>
          </a:p>
          <a:p>
            <a:r>
              <a:rPr lang="tr-TR" dirty="0" smtClean="0"/>
              <a:t>Fonksiyonel kayıp</a:t>
            </a:r>
          </a:p>
          <a:p>
            <a:r>
              <a:rPr lang="tr-TR" dirty="0" smtClean="0"/>
              <a:t>Kronik hastalık</a:t>
            </a:r>
          </a:p>
          <a:p>
            <a:r>
              <a:rPr lang="tr-TR" dirty="0" smtClean="0"/>
              <a:t>Sosyal bağımlılık</a:t>
            </a:r>
          </a:p>
          <a:p>
            <a:r>
              <a:rPr lang="tr-TR" dirty="0" err="1" smtClean="0"/>
              <a:t>Hospitalizasyon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4788024" y="1700808"/>
            <a:ext cx="288032" cy="4176464"/>
          </a:xfrm>
          <a:prstGeom prst="rightBrace">
            <a:avLst>
              <a:gd name="adj1" fmla="val 51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37112"/>
            <a:ext cx="235267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55333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1772816"/>
            <a:ext cx="4464496" cy="3744416"/>
          </a:xfrm>
        </p:spPr>
      </p:pic>
    </p:spTree>
    <p:extLst>
      <p:ext uri="{BB962C8B-B14F-4D97-AF65-F5344CB8AC3E}">
        <p14:creationId xmlns:p14="http://schemas.microsoft.com/office/powerpoint/2010/main" xmlns="" val="3845605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154</TotalTime>
  <Words>603</Words>
  <Application>Microsoft Office PowerPoint</Application>
  <PresentationFormat>Ekran Gösterisi (4:3)</PresentationFormat>
  <Paragraphs>92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Kent</vt:lpstr>
      <vt:lpstr>YAŞLI SAĞLIĞI</vt:lpstr>
      <vt:lpstr>Amaç ve Hedefler</vt:lpstr>
      <vt:lpstr>Slayt 3</vt:lpstr>
      <vt:lpstr>Sağlıklı Yaşlanma</vt:lpstr>
      <vt:lpstr>Sağlıklı Yaşlanma</vt:lpstr>
      <vt:lpstr>Yaşlanmaya Etki Eden Faktörler</vt:lpstr>
      <vt:lpstr> Oksidatif Stres</vt:lpstr>
      <vt:lpstr>Yaşlıda duyarlılık</vt:lpstr>
      <vt:lpstr>Slayt 9</vt:lpstr>
      <vt:lpstr>Yaşlılıkta Sık Görülen Sorunlar</vt:lpstr>
      <vt:lpstr>YAŞLILIKTA KANSER</vt:lpstr>
      <vt:lpstr>YAŞLILIKTA KANSER</vt:lpstr>
      <vt:lpstr>Kanser Taramaları</vt:lpstr>
      <vt:lpstr>Yaşlılıkta Beslenme</vt:lpstr>
      <vt:lpstr>Yaşlılarda beslenme</vt:lpstr>
      <vt:lpstr>SONUÇ</vt:lpstr>
    </vt:vector>
  </TitlesOfParts>
  <Company>tıp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YAŞLI SAĞLIĞI</dc:title>
  <dc:creator>hamit acemoglu</dc:creator>
  <cp:lastModifiedBy>atillacayir</cp:lastModifiedBy>
  <cp:revision>13</cp:revision>
  <dcterms:created xsi:type="dcterms:W3CDTF">2013-01-24T06:48:30Z</dcterms:created>
  <dcterms:modified xsi:type="dcterms:W3CDTF">2013-02-19T20:37:01Z</dcterms:modified>
</cp:coreProperties>
</file>