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75" r:id="rId11"/>
    <p:sldId id="276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CEDBF-CF4D-4ECE-A243-F615C406E9E9}" type="datetimeFigureOut">
              <a:rPr lang="tr-TR" smtClean="0"/>
              <a:t>12.09.2012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6A3CC-2A00-4C9A-BA35-96723087D7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282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Aile hekimi hastayla sürekli ilişkisi olduğundan tanı koyabilecek yeterince zamanı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Hastayla ilişkisinin devamlılığından yararlanan hekim, hastanın tüm sorunlarını bir–iki görüşmede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çözümleme zorunluluğunda değildir. Zaman içinde hastayı gözlem şansına sahip olduğundan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koyduğu tanının doğruluğunu değerlendirme, olasılıkları tahmin edebilme ve sorunların içeriğini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 olarak anlama imkanı vardır.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Genellikle, bütün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klinisyenler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"bekle ve gör" yaklaşımını tanısal strateji olarak kabul ederler.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Zamanı kullanmanın mantıklı yanı, yüksek olasılıklı hastalıkları düşük olasılıklı olanlardan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ayırmanın en ekonomik yolu olmasıdır. Hepimizin de bildiği gibi cerrahlar apandisit şüphesi olan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 hastada klinik tablo tam belirginleşene kadar operasyon düşüncesini bir gece boyunca erteleyip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hastayı izler. Aile Hekimliği/Genel Pratisyenlik uygulamalarında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remisyonun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tanı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konulmadan gerçekleşmesi nedeniyle zamanın tanı aracı olarak kullanılması yaygındır. Yapılan bir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çalışmada tanı konulamamış hastaların %72 'sinin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spontan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remisyon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nedeniyle doktora tekrar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başvurması bu yöntemin oldukça yararlı olduğunu desteklemiştir.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957D1-FD70-4BE7-A561-4E1CC2DFBDE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12.09.2012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SÜREKLİ SAĞLIK BAKIMI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Yrd. Doç. Dr. Yasemin ÇAYIR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Aile Hekimliği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14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06" y="714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1. Hizmet sunucusunun sürekliliği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2386018"/>
            <a:ext cx="8229600" cy="31861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Kişinin her başvurusunda aynı hizmet sağlayıcı tarafından değerlendirilme derecesidir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304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Zamanda süreklilik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 doğum uzmanı </a:t>
            </a:r>
          </a:p>
          <a:p>
            <a:pPr lvl="1"/>
            <a:r>
              <a:rPr lang="tr-TR" dirty="0"/>
              <a:t>Gebelikten doğuma kadar</a:t>
            </a:r>
          </a:p>
          <a:p>
            <a:r>
              <a:rPr lang="tr-TR" dirty="0"/>
              <a:t>Genel cerrah</a:t>
            </a:r>
          </a:p>
          <a:p>
            <a:pPr lvl="1"/>
            <a:r>
              <a:rPr lang="tr-TR" dirty="0"/>
              <a:t>Ameliyat öncesinden sonraki iyileşmeye kadar</a:t>
            </a:r>
          </a:p>
          <a:p>
            <a:r>
              <a:rPr lang="tr-TR" dirty="0"/>
              <a:t>...</a:t>
            </a:r>
          </a:p>
          <a:p>
            <a:r>
              <a:rPr lang="tr-TR" dirty="0"/>
              <a:t>Aile hekimi</a:t>
            </a:r>
          </a:p>
          <a:p>
            <a:pPr lvl="1"/>
            <a:r>
              <a:rPr lang="tr-TR" dirty="0"/>
              <a:t>Tüm yaşam boyunca kesintisiz sağlık hizmeti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886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Coğrafi süreklilik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14580"/>
            <a:ext cx="8229600" cy="3686188"/>
          </a:xfrm>
        </p:spPr>
        <p:txBody>
          <a:bodyPr/>
          <a:lstStyle/>
          <a:p>
            <a:r>
              <a:rPr lang="tr-TR" dirty="0" smtClean="0"/>
              <a:t>Hekim coğrafi olarak yakın olmalı, ulaşılabilir olmalı</a:t>
            </a:r>
          </a:p>
          <a:p>
            <a:endParaRPr lang="tr-TR" dirty="0" smtClean="0"/>
          </a:p>
          <a:p>
            <a:r>
              <a:rPr lang="tr-TR" dirty="0" smtClean="0"/>
              <a:t>Hekim aynı yerde olmalı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6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/>
          <a:lstStyle/>
          <a:p>
            <a:r>
              <a:rPr lang="tr-TR" dirty="0" smtClean="0"/>
              <a:t>4. Kayıtların sürekliliği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57324"/>
            <a:ext cx="8229600" cy="461488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hastayı gören her hangi bir hizmet sağlayıcısının, hastanın daha önceki hastalıkları ve sağlık hizmet </a:t>
            </a:r>
            <a:r>
              <a:rPr lang="tr-TR" dirty="0" smtClean="0"/>
              <a:t>sistemlerine </a:t>
            </a:r>
            <a:r>
              <a:rPr lang="tr-TR" dirty="0" smtClean="0"/>
              <a:t>başvuruları hakkında eksiksiz bilgiye erişebilme derecesidir. </a:t>
            </a:r>
          </a:p>
          <a:p>
            <a:pPr algn="just">
              <a:lnSpc>
                <a:spcPct val="150000"/>
              </a:lnSpc>
              <a:buNone/>
            </a:pP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Kaliteli sağlık bakımı; hastaların zaman içindeki tıbbi problemleri, lokalizasyon ve hastalık epizotları hakkında </a:t>
            </a:r>
            <a:r>
              <a:rPr lang="tr-TR" b="1" dirty="0" smtClean="0"/>
              <a:t>kayıtların sürekliliğini </a:t>
            </a:r>
            <a:r>
              <a:rPr lang="tr-TR" dirty="0" smtClean="0"/>
              <a:t>gerektirir.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7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Disiplinler arası süreklilik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tr-TR" b="1" dirty="0" smtClean="0"/>
              <a:t>Aile hekimi;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Yalnızca bir tıbbi problem yada organ sistemi için sağlık hizmeti vermez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Hastaların yaşadıkları tıbbi, sosyal ve ailevi problemlerin tümünün yönetiminde rol oynar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Multipl</a:t>
            </a:r>
            <a:r>
              <a:rPr lang="tr-TR" dirty="0" smtClean="0"/>
              <a:t> problemi olan hastalarda diğer disiplinlerle </a:t>
            </a:r>
            <a:r>
              <a:rPr lang="tr-TR" b="1" dirty="0" smtClean="0"/>
              <a:t>bakımın koordinasyonun sağlanması </a:t>
            </a:r>
            <a:r>
              <a:rPr lang="tr-TR" dirty="0" smtClean="0"/>
              <a:t>ile kişinin bakımındaki sürekliliği sağlar</a:t>
            </a:r>
          </a:p>
        </p:txBody>
      </p:sp>
    </p:spTree>
    <p:extLst>
      <p:ext uri="{BB962C8B-B14F-4D97-AF65-F5344CB8AC3E}">
        <p14:creationId xmlns:p14="http://schemas.microsoft.com/office/powerpoint/2010/main" val="80435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496" y="274638"/>
            <a:ext cx="8251280" cy="1154098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tx2"/>
                </a:solidFill>
              </a:rPr>
              <a:t>    Sürekli bakımın Aile Hekimliğine sağladığı avantajlar </a:t>
            </a:r>
            <a:endParaRPr lang="tr-TR" sz="3600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71556" y="1785926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Zamanın daha verimli kullanılması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Tanı koymak için yeterince zaman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Tanının doğruluğunu değerlendirme imkanı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Sorunların içeriğini tam olarak anlama imkanı olması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Zamanın tanı aracı olarak kullanılabilmesi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Gereksiz tetkik ve harcamaların azalması</a:t>
            </a:r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 smtClean="0"/>
          </a:p>
          <a:p>
            <a:pPr algn="just">
              <a:lnSpc>
                <a:spcPct val="15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824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tx2"/>
                </a:solidFill>
              </a:rPr>
              <a:t>Sürekli bakımın Aile Hekimliğine sağladığı avantajlar </a:t>
            </a:r>
            <a:endParaRPr lang="tr-TR" sz="3600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0973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/>
              <a:t>Hasta hekim arasında daha iyi bir iletişim kurulması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Hastanın hekime olan güveninin artması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Kronik hastalıkların düzenli takip edilmesi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Tedavinin kesintiye uğramaması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/>
              <a:t>Sağlık hizmet kalitesinin artması</a:t>
            </a:r>
          </a:p>
          <a:p>
            <a:pPr>
              <a:lnSpc>
                <a:spcPct val="15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361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692696"/>
            <a:ext cx="5400600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84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Amaç: </a:t>
            </a:r>
          </a:p>
          <a:p>
            <a:pPr lvl="2">
              <a:buNone/>
            </a:pPr>
            <a:r>
              <a:rPr lang="tr-TR" dirty="0">
                <a:solidFill>
                  <a:prstClr val="black"/>
                </a:solidFill>
              </a:rPr>
              <a:t>Aile Hekimliğinde </a:t>
            </a:r>
            <a:r>
              <a:rPr lang="tr-TR" u="sng" dirty="0">
                <a:solidFill>
                  <a:prstClr val="black"/>
                </a:solidFill>
              </a:rPr>
              <a:t>sürekli sağlık bakımı </a:t>
            </a:r>
            <a:r>
              <a:rPr lang="tr-TR" dirty="0">
                <a:solidFill>
                  <a:prstClr val="black"/>
                </a:solidFill>
              </a:rPr>
              <a:t>hakkında bilgi vermek </a:t>
            </a:r>
          </a:p>
          <a:p>
            <a:pPr lvl="2">
              <a:buNone/>
            </a:pPr>
            <a:endParaRPr lang="tr-TR" dirty="0">
              <a:solidFill>
                <a:prstClr val="black"/>
              </a:solidFill>
            </a:endParaRPr>
          </a:p>
          <a:p>
            <a:pPr lvl="0"/>
            <a:r>
              <a:rPr lang="tr-TR" dirty="0">
                <a:solidFill>
                  <a:prstClr val="black"/>
                </a:solidFill>
              </a:rPr>
              <a:t>Hedefler: </a:t>
            </a:r>
            <a:r>
              <a:rPr lang="tr-TR" sz="2800" dirty="0">
                <a:solidFill>
                  <a:prstClr val="black"/>
                </a:solidFill>
              </a:rPr>
              <a:t>Bu dersin sonunda </a:t>
            </a:r>
            <a:r>
              <a:rPr lang="tr-TR" sz="2800" dirty="0" smtClean="0">
                <a:solidFill>
                  <a:prstClr val="black"/>
                </a:solidFill>
              </a:rPr>
              <a:t>öğrenciler;</a:t>
            </a:r>
            <a:endParaRPr lang="tr-TR" sz="2800" dirty="0">
              <a:solidFill>
                <a:prstClr val="black"/>
              </a:solidFill>
            </a:endParaRPr>
          </a:p>
          <a:p>
            <a:pPr marL="1371600" lvl="2" indent="-457200">
              <a:buFont typeface="Arial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Sürekliliğin tanımını yapabilecek</a:t>
            </a:r>
          </a:p>
          <a:p>
            <a:pPr marL="1371600" lvl="2" indent="-457200">
              <a:buFont typeface="Arial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Sürekli bakımın 3 temel özelliğini sayabilecek</a:t>
            </a:r>
          </a:p>
          <a:p>
            <a:pPr marL="1371600" lvl="2" indent="-457200">
              <a:buFont typeface="Arial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Sürekli bakımın 5 boyutunu sayabilecek</a:t>
            </a:r>
          </a:p>
          <a:p>
            <a:pPr marL="1371600" lvl="2" indent="-457200">
              <a:buFont typeface="Arial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Sürekli bakımın aile hekimliğine sağladığı en az 5 avantajı sayabilecek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12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hekimliğinin temel prensiplerinden biri bireylere yaş, cinsiyet ve hastalık ayırmaksızın kapsamlı ve </a:t>
            </a:r>
            <a:r>
              <a:rPr lang="tr-TR" b="1" dirty="0" smtClean="0"/>
              <a:t>sürekli sağlık bakımı</a:t>
            </a:r>
            <a:r>
              <a:rPr lang="tr-TR" dirty="0" smtClean="0"/>
              <a:t> sunmaktır.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34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Süreklilik Nedir?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Süreklilik, zaman içinde kesintisiz anlamındadır.</a:t>
            </a:r>
          </a:p>
          <a:p>
            <a:r>
              <a:rPr lang="tr-TR" dirty="0" smtClean="0"/>
              <a:t>Tıbbi bakımda süreklilik ise; bireye tüm yaşamı boyunca, sağlıklı ya da hastalıklı döneminde kesintisiz sağlık hizmetinin aynı sağlık personeli tarafından verilmesidir.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816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Sürekli bakımın üç temel özelliği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chemeClr val="tx2"/>
                </a:solidFill>
              </a:rPr>
              <a:t>1.   </a:t>
            </a:r>
            <a:r>
              <a:rPr lang="tr-TR" dirty="0" smtClean="0"/>
              <a:t>Hastalığın belirli bir evresine sınırlı değildir.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chemeClr val="tx2"/>
                </a:solidFill>
              </a:rPr>
              <a:t>2.   </a:t>
            </a:r>
            <a:r>
              <a:rPr lang="tr-TR" dirty="0" smtClean="0"/>
              <a:t>Sağlıklı dönemlerde sunulması gereken hizmetleri de kapsar.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chemeClr val="tx2"/>
                </a:solidFill>
              </a:rPr>
              <a:t>3.   </a:t>
            </a:r>
            <a:r>
              <a:rPr lang="tr-TR" dirty="0" smtClean="0"/>
              <a:t>Birey tüm yaşamı boyunca izlenir.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974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Sürekli bakım, doktor ve hasta açısından farklılık arz eder.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79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Doktor açısından </a:t>
            </a:r>
            <a:r>
              <a:rPr lang="tr-TR" u="sng" dirty="0">
                <a:solidFill>
                  <a:prstClr val="black"/>
                </a:solidFill>
              </a:rPr>
              <a:t>süreklilik</a:t>
            </a:r>
            <a:r>
              <a:rPr lang="tr-TR" dirty="0">
                <a:solidFill>
                  <a:prstClr val="black"/>
                </a:solidFill>
              </a:rPr>
              <a:t>; </a:t>
            </a:r>
          </a:p>
          <a:p>
            <a:pPr lvl="2" algn="just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Kendisine kayıtlı yada bağlı hastaların büyük çoğunluğunu her gün </a:t>
            </a:r>
            <a:r>
              <a:rPr lang="tr-TR" dirty="0" smtClean="0">
                <a:solidFill>
                  <a:prstClr val="black"/>
                </a:solidFill>
              </a:rPr>
              <a:t>görme derecesidir.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26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Hasta açısından </a:t>
            </a:r>
            <a:r>
              <a:rPr lang="tr-TR" u="sng" dirty="0">
                <a:solidFill>
                  <a:prstClr val="black"/>
                </a:solidFill>
              </a:rPr>
              <a:t>sürekli bakım</a:t>
            </a:r>
            <a:r>
              <a:rPr lang="tr-TR" dirty="0">
                <a:solidFill>
                  <a:prstClr val="black"/>
                </a:solidFill>
              </a:rPr>
              <a:t>; </a:t>
            </a:r>
          </a:p>
          <a:p>
            <a:pPr lvl="2" algn="just">
              <a:lnSpc>
                <a:spcPct val="150000"/>
              </a:lnSpc>
            </a:pPr>
            <a:r>
              <a:rPr lang="tr-TR" dirty="0">
                <a:solidFill>
                  <a:prstClr val="black"/>
                </a:solidFill>
              </a:rPr>
              <a:t>S</a:t>
            </a:r>
            <a:r>
              <a:rPr lang="tr-TR" dirty="0" smtClean="0">
                <a:solidFill>
                  <a:prstClr val="black"/>
                </a:solidFill>
              </a:rPr>
              <a:t>ağlık </a:t>
            </a:r>
            <a:r>
              <a:rPr lang="tr-TR" dirty="0">
                <a:solidFill>
                  <a:prstClr val="black"/>
                </a:solidFill>
              </a:rPr>
              <a:t>sistemi </a:t>
            </a:r>
            <a:r>
              <a:rPr lang="tr-TR" dirty="0" smtClean="0">
                <a:solidFill>
                  <a:prstClr val="black"/>
                </a:solidFill>
              </a:rPr>
              <a:t>içerisinde </a:t>
            </a:r>
            <a:r>
              <a:rPr lang="tr-TR" dirty="0">
                <a:solidFill>
                  <a:prstClr val="black"/>
                </a:solidFill>
              </a:rPr>
              <a:t>aynı hizmet sunucusu ile karşılaşma derecesidir.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898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2"/>
                </a:solidFill>
              </a:rPr>
              <a:t>Sürekli </a:t>
            </a:r>
            <a:r>
              <a:rPr lang="tr-TR" sz="4000" dirty="0" smtClean="0">
                <a:solidFill>
                  <a:schemeClr val="tx2"/>
                </a:solidFill>
              </a:rPr>
              <a:t>bakımın 5 </a:t>
            </a:r>
            <a:r>
              <a:rPr lang="tr-TR" sz="4000" dirty="0" smtClean="0">
                <a:solidFill>
                  <a:schemeClr val="tx2"/>
                </a:solidFill>
              </a:rPr>
              <a:t>boyutu</a:t>
            </a:r>
            <a:endParaRPr lang="tr-TR" sz="4000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Hizmet sunucusunun sürekliliği </a:t>
            </a:r>
          </a:p>
          <a:p>
            <a:r>
              <a:rPr lang="tr-TR" sz="2800" dirty="0" smtClean="0"/>
              <a:t>Zamanda süreklilik</a:t>
            </a:r>
          </a:p>
          <a:p>
            <a:r>
              <a:rPr lang="tr-TR" sz="2800" dirty="0" smtClean="0"/>
              <a:t>Coğrafi süreklilik</a:t>
            </a:r>
          </a:p>
          <a:p>
            <a:r>
              <a:rPr lang="tr-TR" sz="2800" dirty="0" smtClean="0"/>
              <a:t>Kayıtların sürekliliği (bilginin sürekliliği)</a:t>
            </a:r>
          </a:p>
          <a:p>
            <a:r>
              <a:rPr lang="tr-TR" sz="2800" dirty="0" smtClean="0"/>
              <a:t>Disiplinler arası süreklilik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4492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540</Words>
  <Application>Microsoft Office PowerPoint</Application>
  <PresentationFormat>Ekran Gösterisi (4:3)</PresentationFormat>
  <Paragraphs>82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Akış</vt:lpstr>
      <vt:lpstr>SÜREKLİ SAĞLIK BAKIMI</vt:lpstr>
      <vt:lpstr>PowerPoint Sunusu</vt:lpstr>
      <vt:lpstr>PowerPoint Sunusu</vt:lpstr>
      <vt:lpstr>Süreklilik Nedir?</vt:lpstr>
      <vt:lpstr>Sürekli bakımın üç temel özelliği</vt:lpstr>
      <vt:lpstr>PowerPoint Sunusu</vt:lpstr>
      <vt:lpstr>PowerPoint Sunusu</vt:lpstr>
      <vt:lpstr>PowerPoint Sunusu</vt:lpstr>
      <vt:lpstr>Sürekli bakımın 5 boyutu</vt:lpstr>
      <vt:lpstr>1. Hizmet sunucusunun sürekliliği</vt:lpstr>
      <vt:lpstr>2. Zamanda süreklilik </vt:lpstr>
      <vt:lpstr>3. Coğrafi süreklilik </vt:lpstr>
      <vt:lpstr>4. Kayıtların sürekliliği</vt:lpstr>
      <vt:lpstr>5. Disiplinler arası süreklilik</vt:lpstr>
      <vt:lpstr>    Sürekli bakımın Aile Hekimliğine sağladığı avantajlar </vt:lpstr>
      <vt:lpstr>Sürekli bakımın Aile Hekimliğine sağladığı avantajlar </vt:lpstr>
      <vt:lpstr>PowerPoint Sunusu</vt:lpstr>
    </vt:vector>
  </TitlesOfParts>
  <Company>tıp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SÜREKLİ SAĞLIK BAKIMI</dc:title>
  <dc:creator>hamit acemoglu</dc:creator>
  <cp:lastModifiedBy>hamit acemoglu</cp:lastModifiedBy>
  <cp:revision>11</cp:revision>
  <dcterms:created xsi:type="dcterms:W3CDTF">2012-09-04T06:29:44Z</dcterms:created>
  <dcterms:modified xsi:type="dcterms:W3CDTF">2012-09-12T06:31:25Z</dcterms:modified>
</cp:coreProperties>
</file>