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72" r:id="rId3"/>
    <p:sldId id="257" r:id="rId4"/>
    <p:sldId id="258" r:id="rId5"/>
    <p:sldId id="271" r:id="rId6"/>
    <p:sldId id="261" r:id="rId7"/>
    <p:sldId id="260" r:id="rId8"/>
    <p:sldId id="262" r:id="rId9"/>
    <p:sldId id="267" r:id="rId10"/>
    <p:sldId id="263" r:id="rId11"/>
    <p:sldId id="277" r:id="rId12"/>
    <p:sldId id="268" r:id="rId13"/>
    <p:sldId id="269" r:id="rId14"/>
    <p:sldId id="278" r:id="rId15"/>
    <p:sldId id="279" r:id="rId16"/>
    <p:sldId id="282" r:id="rId17"/>
    <p:sldId id="283" r:id="rId18"/>
    <p:sldId id="284" r:id="rId19"/>
    <p:sldId id="285" r:id="rId20"/>
    <p:sldId id="286" r:id="rId21"/>
    <p:sldId id="273" r:id="rId22"/>
    <p:sldId id="270" r:id="rId23"/>
    <p:sldId id="274" r:id="rId24"/>
    <p:sldId id="27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79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D2C5-2B43-4868-8B78-7F161944ADA4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946F-DCB0-4DEC-AE2A-887D66F2A2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68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604EE-6340-4407-BE1D-8DABDB10561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946F-DCB0-4DEC-AE2A-887D66F2A25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7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9E3656-23F2-485F-BACD-2C7ECA49F21E}" type="datetimeFigureOut">
              <a:rPr lang="tr-TR" smtClean="0"/>
              <a:pPr/>
              <a:t>02.10.2012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668B68-16A5-445D-AC26-56D11D0565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HASTA EĞİTİMİ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Yrd. Doç. Dr. Yasemin ÇAYIR</a:t>
            </a:r>
          </a:p>
          <a:p>
            <a:r>
              <a:rPr lang="tr-TR" dirty="0" smtClean="0"/>
              <a:t>Aile Hekimliği Ana Bilim 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Eğitiminin İlkeleri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Doğru zaman</a:t>
            </a:r>
          </a:p>
          <a:p>
            <a:r>
              <a:rPr lang="tr-TR" dirty="0" smtClean="0"/>
              <a:t>Doğru iletişim</a:t>
            </a:r>
          </a:p>
          <a:p>
            <a:r>
              <a:rPr lang="tr-TR" dirty="0" smtClean="0"/>
              <a:t>Doğru </a:t>
            </a:r>
            <a:r>
              <a:rPr lang="tr-TR" dirty="0" smtClean="0"/>
              <a:t>sözcükler</a:t>
            </a:r>
          </a:p>
          <a:p>
            <a:endParaRPr lang="tr-TR" dirty="0" smtClean="0"/>
          </a:p>
          <a:p>
            <a:r>
              <a:rPr lang="tr-TR" dirty="0"/>
              <a:t>Hasta eğitimi doktor-hasta ilişkisinin tüm evresine yayılmalı.</a:t>
            </a:r>
          </a:p>
          <a:p>
            <a:r>
              <a:rPr lang="tr-TR" dirty="0"/>
              <a:t>İyi bir doktor aynı zamanda iyi bir eğitimci olmalıdır.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1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Eğitiminin İlkeleri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Feed-back</a:t>
            </a:r>
            <a:r>
              <a:rPr lang="tr-TR" b="1" dirty="0"/>
              <a:t>: </a:t>
            </a:r>
            <a:r>
              <a:rPr lang="tr-TR" dirty="0" smtClean="0"/>
              <a:t>Amaca </a:t>
            </a:r>
            <a:r>
              <a:rPr lang="tr-TR" dirty="0"/>
              <a:t>yönelik ilerlemenin her aşaması hastaya iletilir.</a:t>
            </a:r>
          </a:p>
          <a:p>
            <a:r>
              <a:rPr lang="tr-TR" b="1" dirty="0"/>
              <a:t>Güdüleme</a:t>
            </a:r>
            <a:r>
              <a:rPr lang="tr-TR" dirty="0"/>
              <a:t>: </a:t>
            </a:r>
            <a:r>
              <a:rPr lang="tr-TR" dirty="0" smtClean="0"/>
              <a:t>İlerleme </a:t>
            </a:r>
            <a:r>
              <a:rPr lang="tr-TR" dirty="0"/>
              <a:t>cesaretlendirilir ve </a:t>
            </a:r>
            <a:r>
              <a:rPr lang="tr-TR" dirty="0" smtClean="0"/>
              <a:t>ödüllendirilir.</a:t>
            </a:r>
            <a:endParaRPr lang="tr-TR" dirty="0"/>
          </a:p>
          <a:p>
            <a:r>
              <a:rPr lang="tr-TR" b="1" dirty="0"/>
              <a:t>Kişiselleştirme: </a:t>
            </a:r>
            <a:r>
              <a:rPr lang="tr-TR" dirty="0" smtClean="0"/>
              <a:t>Hastanın </a:t>
            </a:r>
            <a:r>
              <a:rPr lang="tr-TR" dirty="0"/>
              <a:t>arzuları, ihtiyaçları ve karakteristik özellikleri hastaya özgü amaçlar belirlemede göz önünde tutulur.</a:t>
            </a:r>
          </a:p>
          <a:p>
            <a:r>
              <a:rPr lang="tr-TR" b="1" dirty="0" err="1"/>
              <a:t>Facilitation</a:t>
            </a:r>
            <a:r>
              <a:rPr lang="tr-TR" dirty="0"/>
              <a:t>: H</a:t>
            </a:r>
            <a:r>
              <a:rPr lang="tr-TR" dirty="0" smtClean="0"/>
              <a:t>astaya </a:t>
            </a:r>
            <a:r>
              <a:rPr lang="tr-TR" dirty="0"/>
              <a:t>değişiklikler yapabilmesinde yardımcı olacak materyaller, ipuçları ve </a:t>
            </a:r>
            <a:r>
              <a:rPr lang="tr-TR" dirty="0" smtClean="0"/>
              <a:t>beceriler kazandırılır.</a:t>
            </a:r>
            <a:endParaRPr lang="tr-TR" dirty="0"/>
          </a:p>
          <a:p>
            <a:r>
              <a:rPr lang="tr-TR" b="1" dirty="0" smtClean="0"/>
              <a:t>Uygunluk: </a:t>
            </a:r>
            <a:r>
              <a:rPr lang="tr-TR" dirty="0" smtClean="0"/>
              <a:t>İçerik </a:t>
            </a:r>
            <a:r>
              <a:rPr lang="tr-TR" dirty="0"/>
              <a:t>kişinin koşullarına uygun hale getirilir.</a:t>
            </a:r>
          </a:p>
          <a:p>
            <a:r>
              <a:rPr lang="tr-TR" b="1" dirty="0"/>
              <a:t>Eğitim kanalları</a:t>
            </a:r>
            <a:r>
              <a:rPr lang="tr-TR" dirty="0" smtClean="0"/>
              <a:t>: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43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Eğitiminin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dirty="0" smtClean="0">
                <a:solidFill>
                  <a:schemeClr val="tx2"/>
                </a:solidFill>
              </a:rPr>
              <a:t>Yazılı </a:t>
            </a:r>
            <a:r>
              <a:rPr lang="tr-TR" dirty="0" smtClean="0">
                <a:solidFill>
                  <a:schemeClr val="tx2"/>
                </a:solidFill>
              </a:rPr>
              <a:t>materyaller </a:t>
            </a:r>
            <a:r>
              <a:rPr lang="tr-TR" dirty="0" smtClean="0"/>
              <a:t>(broşür, kitapçık..)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Sağlık kuruluşunda hangi hizmetlerin verildiğini açıklar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Bazı spesifik hastalıklar ve tıbbi durumlarla ilgili bilgi verir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Hastanın daha sağlıklı bir yaşam sürdürmesi için gerekli bilgilere ulaşmasını sağlar.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0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Eğitiminin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  <a:buFont typeface="Wingdings" pitchFamily="2" charset="2"/>
              <a:buChar char="q"/>
            </a:pPr>
            <a:r>
              <a:rPr lang="tr-TR" dirty="0">
                <a:solidFill>
                  <a:srgbClr val="292934"/>
                </a:solidFill>
              </a:rPr>
              <a:t> </a:t>
            </a:r>
            <a:r>
              <a:rPr lang="tr-TR" dirty="0" smtClean="0">
                <a:solidFill>
                  <a:srgbClr val="D2533C"/>
                </a:solidFill>
              </a:rPr>
              <a:t> </a:t>
            </a:r>
            <a:r>
              <a:rPr lang="tr-TR" dirty="0" smtClean="0">
                <a:solidFill>
                  <a:srgbClr val="D2533C"/>
                </a:solidFill>
              </a:rPr>
              <a:t>Görsel </a:t>
            </a:r>
            <a:r>
              <a:rPr lang="tr-TR" dirty="0">
                <a:solidFill>
                  <a:srgbClr val="D2533C"/>
                </a:solidFill>
              </a:rPr>
              <a:t>materyaller </a:t>
            </a:r>
            <a:r>
              <a:rPr lang="tr-TR" dirty="0" smtClean="0">
                <a:solidFill>
                  <a:srgbClr val="292934"/>
                </a:solidFill>
              </a:rPr>
              <a:t>(</a:t>
            </a:r>
            <a:r>
              <a:rPr lang="tr-TR" dirty="0" err="1" smtClean="0">
                <a:solidFill>
                  <a:srgbClr val="292934"/>
                </a:solidFill>
              </a:rPr>
              <a:t>tv</a:t>
            </a:r>
            <a:r>
              <a:rPr lang="tr-TR" dirty="0" smtClean="0">
                <a:solidFill>
                  <a:srgbClr val="292934"/>
                </a:solidFill>
              </a:rPr>
              <a:t>, video, resim, </a:t>
            </a:r>
            <a:r>
              <a:rPr lang="tr-TR" dirty="0" err="1" smtClean="0">
                <a:solidFill>
                  <a:srgbClr val="292934"/>
                </a:solidFill>
              </a:rPr>
              <a:t>dvd</a:t>
            </a:r>
            <a:r>
              <a:rPr lang="tr-TR" dirty="0" smtClean="0">
                <a:solidFill>
                  <a:srgbClr val="292934"/>
                </a:solidFill>
              </a:rPr>
              <a:t>, seminer)</a:t>
            </a:r>
            <a:endParaRPr lang="tr-TR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endParaRPr lang="tr-TR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  <a:buFont typeface="Wingdings" pitchFamily="2" charset="2"/>
              <a:buChar char="§"/>
            </a:pPr>
            <a:r>
              <a:rPr lang="tr-TR" dirty="0" smtClean="0">
                <a:solidFill>
                  <a:srgbClr val="292934"/>
                </a:solidFill>
              </a:rPr>
              <a:t>Özellikle okuma yazması olmayanlar için uygun olabilir.</a:t>
            </a:r>
          </a:p>
          <a:p>
            <a:pPr lvl="0">
              <a:buClr>
                <a:srgbClr val="93A299"/>
              </a:buClr>
              <a:buFont typeface="Wingdings" pitchFamily="2" charset="2"/>
              <a:buChar char="§"/>
            </a:pPr>
            <a:r>
              <a:rPr lang="tr-TR" dirty="0" smtClean="0">
                <a:solidFill>
                  <a:srgbClr val="292934"/>
                </a:solidFill>
              </a:rPr>
              <a:t>Bazı hekimler hastalarına eğitim amaçlı seminerler verebilir.</a:t>
            </a:r>
          </a:p>
          <a:p>
            <a:pPr lvl="0">
              <a:buClr>
                <a:srgbClr val="93A299"/>
              </a:buClr>
              <a:buFont typeface="Wingdings" pitchFamily="2" charset="2"/>
              <a:buChar char="§"/>
            </a:pPr>
            <a:r>
              <a:rPr lang="tr-TR" dirty="0" smtClean="0">
                <a:solidFill>
                  <a:srgbClr val="292934"/>
                </a:solidFill>
              </a:rPr>
              <a:t>Toplum sağlığı ile ilgili internet siteleri, </a:t>
            </a:r>
            <a:r>
              <a:rPr lang="tr-TR" dirty="0" err="1" smtClean="0">
                <a:solidFill>
                  <a:srgbClr val="292934"/>
                </a:solidFill>
              </a:rPr>
              <a:t>tv</a:t>
            </a:r>
            <a:r>
              <a:rPr lang="tr-TR" dirty="0" smtClean="0">
                <a:solidFill>
                  <a:srgbClr val="292934"/>
                </a:solidFill>
              </a:rPr>
              <a:t> programları, radyo konuşmaları hazırlanabilir.</a:t>
            </a:r>
            <a:endParaRPr lang="tr-TR" dirty="0">
              <a:solidFill>
                <a:srgbClr val="292934"/>
              </a:solidFill>
            </a:endParaRPr>
          </a:p>
        </p:txBody>
      </p:sp>
      <p:pic>
        <p:nvPicPr>
          <p:cNvPr id="6" name="Picture 1050" descr="MCj039708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1872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47" descr="j02055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3"/>
            <a:ext cx="23742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9" descr="j02371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64306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Hasta eğitimi ile sağlığı teşvik etme: sağlıklı alışkanlıklar</a:t>
            </a:r>
            <a:endParaRPr lang="tr-T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725144"/>
            <a:ext cx="2880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403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0863"/>
            <a:ext cx="3200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Sağlıklı alışkanlıklar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706859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989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968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66" y="3761656"/>
            <a:ext cx="4076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eğitimi ile sağlığı teşvik etme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smtClean="0"/>
              <a:t>Kazalardan korunmak için </a:t>
            </a:r>
            <a:r>
              <a:rPr lang="tr-TR" dirty="0" smtClean="0"/>
              <a:t>evde, dışarda, sporda yapılması gerekenler</a:t>
            </a:r>
            <a:endParaRPr lang="tr-T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18653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İlaçların </a:t>
            </a:r>
            <a:r>
              <a:rPr lang="tr-TR" sz="2400" b="1" dirty="0"/>
              <a:t>doğru </a:t>
            </a:r>
            <a:r>
              <a:rPr lang="tr-TR" sz="2400" b="1" dirty="0" smtClean="0"/>
              <a:t>kullanımı için; </a:t>
            </a:r>
          </a:p>
          <a:p>
            <a:r>
              <a:rPr lang="tr-TR" sz="2400" dirty="0" smtClean="0"/>
              <a:t>Doz </a:t>
            </a:r>
            <a:r>
              <a:rPr lang="tr-TR" sz="2400" dirty="0"/>
              <a:t>değişikliği yapmayın</a:t>
            </a:r>
          </a:p>
          <a:p>
            <a:r>
              <a:rPr lang="tr-TR" sz="2400" dirty="0" smtClean="0"/>
              <a:t>İlaçları </a:t>
            </a:r>
            <a:r>
              <a:rPr lang="tr-TR" sz="2400" dirty="0"/>
              <a:t>karıştırmayın</a:t>
            </a:r>
          </a:p>
          <a:p>
            <a:r>
              <a:rPr lang="tr-TR" sz="2400" dirty="0" smtClean="0"/>
              <a:t>Beklenmedik yan etkileri doktorunuza bildirin</a:t>
            </a:r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 smtClean="0"/>
              <a:t>Reçetesiz </a:t>
            </a:r>
            <a:r>
              <a:rPr lang="tr-TR" sz="2400" dirty="0"/>
              <a:t>ilaçlar </a:t>
            </a:r>
            <a:r>
              <a:rPr lang="tr-TR" sz="2400" dirty="0" smtClean="0"/>
              <a:t>almayın</a:t>
            </a:r>
            <a:endParaRPr lang="tr-T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1272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grupların eğitimi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Yaşlılar; </a:t>
            </a:r>
          </a:p>
          <a:p>
            <a:r>
              <a:rPr lang="tr-TR" dirty="0" smtClean="0"/>
              <a:t>Saygı göster</a:t>
            </a:r>
          </a:p>
          <a:p>
            <a:r>
              <a:rPr lang="tr-TR" dirty="0" smtClean="0"/>
              <a:t>Yazılı bilgi ver</a:t>
            </a:r>
            <a:endParaRPr lang="en-US" dirty="0"/>
          </a:p>
          <a:p>
            <a:r>
              <a:rPr lang="tr-TR" dirty="0" smtClean="0"/>
              <a:t>Herhangi bir sınırlama varsa ona göre tedaviyi düzenle</a:t>
            </a:r>
            <a:endParaRPr lang="en-US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593578" cy="29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9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grupların eğitimi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b="1" dirty="0" smtClean="0"/>
              <a:t>Ruhsal </a:t>
            </a:r>
            <a:r>
              <a:rPr lang="tr-TR" b="1" dirty="0"/>
              <a:t>bozuklukları olan </a:t>
            </a:r>
            <a:r>
              <a:rPr lang="tr-TR" b="1" dirty="0" smtClean="0"/>
              <a:t>hastalar; </a:t>
            </a:r>
            <a:endParaRPr lang="tr-TR" b="1" dirty="0"/>
          </a:p>
          <a:p>
            <a:r>
              <a:rPr lang="tr-TR" dirty="0"/>
              <a:t> </a:t>
            </a:r>
            <a:r>
              <a:rPr lang="tr-TR" dirty="0" smtClean="0"/>
              <a:t>Empati yap</a:t>
            </a:r>
            <a:endParaRPr lang="tr-TR" dirty="0"/>
          </a:p>
          <a:p>
            <a:r>
              <a:rPr lang="tr-TR" dirty="0" smtClean="0"/>
              <a:t> Hastanın anlayacağı düzeyde konuş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Yaygın durumlar; </a:t>
            </a:r>
            <a:endParaRPr lang="tr-TR" dirty="0"/>
          </a:p>
          <a:p>
            <a:r>
              <a:rPr lang="tr-TR" dirty="0"/>
              <a:t>  Demans</a:t>
            </a:r>
          </a:p>
          <a:p>
            <a:r>
              <a:rPr lang="tr-TR" dirty="0"/>
              <a:t>  Alzheimer hastalığı</a:t>
            </a:r>
          </a:p>
          <a:p>
            <a:r>
              <a:rPr lang="tr-TR" dirty="0"/>
              <a:t>  </a:t>
            </a:r>
            <a:r>
              <a:rPr lang="tr-TR" dirty="0" err="1" smtClean="0"/>
              <a:t>Emosyonel</a:t>
            </a:r>
            <a:r>
              <a:rPr lang="tr-TR" dirty="0" smtClean="0"/>
              <a:t> </a:t>
            </a:r>
            <a:r>
              <a:rPr lang="tr-TR" dirty="0"/>
              <a:t>sorunlar</a:t>
            </a:r>
          </a:p>
          <a:p>
            <a:r>
              <a:rPr lang="tr-TR" dirty="0"/>
              <a:t>  </a:t>
            </a:r>
            <a:r>
              <a:rPr lang="tr-TR" dirty="0" smtClean="0"/>
              <a:t>Madde </a:t>
            </a:r>
            <a:r>
              <a:rPr lang="tr-TR" dirty="0"/>
              <a:t>bağımlılığı</a:t>
            </a:r>
          </a:p>
          <a:p>
            <a:r>
              <a:rPr lang="tr-TR" dirty="0"/>
              <a:t>  </a:t>
            </a:r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retardasyon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42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grupların eğitimi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İşitme </a:t>
            </a:r>
            <a:r>
              <a:rPr lang="tr-TR" dirty="0"/>
              <a:t>bozukluğu olan hastalar</a:t>
            </a:r>
          </a:p>
          <a:p>
            <a:r>
              <a:rPr lang="tr-TR" dirty="0" smtClean="0"/>
              <a:t>Görme </a:t>
            </a:r>
            <a:r>
              <a:rPr lang="tr-TR" dirty="0"/>
              <a:t>bozukluğu olan </a:t>
            </a:r>
            <a:r>
              <a:rPr lang="tr-TR" dirty="0" smtClean="0"/>
              <a:t>hastalar</a:t>
            </a:r>
          </a:p>
          <a:p>
            <a:r>
              <a:rPr lang="tr-TR" dirty="0" smtClean="0"/>
              <a:t>Farklı </a:t>
            </a:r>
            <a:r>
              <a:rPr lang="tr-TR" dirty="0"/>
              <a:t>kültürlerden </a:t>
            </a:r>
            <a:r>
              <a:rPr lang="tr-TR" dirty="0" smtClean="0"/>
              <a:t>hastalar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82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24036"/>
              </p:ext>
            </p:extLst>
          </p:nvPr>
        </p:nvGraphicFramePr>
        <p:xfrm>
          <a:off x="2987824" y="1772816"/>
          <a:ext cx="330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" showAsIcon="1" r:id="rId3" imgW="3302640" imgH="685800" progId="Package">
                  <p:embed/>
                </p:oleObj>
              </mc:Choice>
              <mc:Fallback>
                <p:oleObj name="Package" showAsIcon="1" r:id="rId3" imgW="33026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72816"/>
                        <a:ext cx="330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Ameliyat öncesinde bilgilendirme ve eğitim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Hastaların genel </a:t>
            </a:r>
            <a:r>
              <a:rPr lang="tr-TR" dirty="0" smtClean="0"/>
              <a:t>memnuniyetini </a:t>
            </a:r>
            <a:r>
              <a:rPr lang="tr-TR" dirty="0"/>
              <a:t>artırır</a:t>
            </a:r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Hastanın </a:t>
            </a:r>
            <a:r>
              <a:rPr lang="tr-TR" dirty="0" err="1"/>
              <a:t>anksiyete</a:t>
            </a:r>
            <a:r>
              <a:rPr lang="tr-TR" dirty="0"/>
              <a:t> ve </a:t>
            </a:r>
            <a:r>
              <a:rPr lang="tr-TR" dirty="0" smtClean="0"/>
              <a:t>korkusunu </a:t>
            </a:r>
            <a:r>
              <a:rPr lang="tr-TR" dirty="0"/>
              <a:t>azaltır</a:t>
            </a:r>
          </a:p>
          <a:p>
            <a:endParaRPr lang="tr-TR" dirty="0"/>
          </a:p>
          <a:p>
            <a:r>
              <a:rPr lang="tr-TR" dirty="0"/>
              <a:t>  Ağrı kesici kullanımını azaltır</a:t>
            </a:r>
          </a:p>
          <a:p>
            <a:endParaRPr lang="tr-TR" dirty="0"/>
          </a:p>
          <a:p>
            <a:r>
              <a:rPr lang="tr-TR" dirty="0"/>
              <a:t>  Ameliyat sonrası </a:t>
            </a:r>
            <a:r>
              <a:rPr lang="tr-TR" dirty="0" smtClean="0"/>
              <a:t>komplikasyonları </a:t>
            </a:r>
            <a:r>
              <a:rPr lang="tr-TR" dirty="0"/>
              <a:t>azaltır</a:t>
            </a:r>
          </a:p>
          <a:p>
            <a:endParaRPr lang="tr-TR" dirty="0"/>
          </a:p>
          <a:p>
            <a:r>
              <a:rPr lang="tr-TR" dirty="0"/>
              <a:t>  </a:t>
            </a:r>
            <a:r>
              <a:rPr lang="tr-TR" dirty="0" smtClean="0"/>
              <a:t>İyileşmeyi hızlandırır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69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Okuryazarlığı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Hastalar;</a:t>
            </a:r>
            <a:endParaRPr lang="tr-TR" b="1" dirty="0"/>
          </a:p>
          <a:p>
            <a:r>
              <a:rPr lang="tr-TR" dirty="0" smtClean="0"/>
              <a:t>bilgiyi değerlendirme</a:t>
            </a:r>
          </a:p>
          <a:p>
            <a:r>
              <a:rPr lang="tr-TR" dirty="0" smtClean="0"/>
              <a:t>riskleri </a:t>
            </a:r>
            <a:r>
              <a:rPr lang="tr-TR" dirty="0"/>
              <a:t>ve kazançları analiz </a:t>
            </a:r>
            <a:r>
              <a:rPr lang="tr-TR" dirty="0" smtClean="0"/>
              <a:t>etme</a:t>
            </a:r>
            <a:endParaRPr lang="tr-TR" dirty="0"/>
          </a:p>
          <a:p>
            <a:r>
              <a:rPr lang="tr-TR" dirty="0"/>
              <a:t>dozajları </a:t>
            </a:r>
            <a:r>
              <a:rPr lang="tr-TR" dirty="0" smtClean="0"/>
              <a:t>hesaplama</a:t>
            </a:r>
          </a:p>
          <a:p>
            <a:r>
              <a:rPr lang="tr-TR" dirty="0" smtClean="0"/>
              <a:t>test </a:t>
            </a:r>
            <a:r>
              <a:rPr lang="tr-TR" dirty="0"/>
              <a:t>sonuçlarını </a:t>
            </a:r>
            <a:r>
              <a:rPr lang="tr-TR" dirty="0" smtClean="0"/>
              <a:t>anlamlandırma</a:t>
            </a:r>
            <a:endParaRPr lang="tr-TR" dirty="0"/>
          </a:p>
          <a:p>
            <a:r>
              <a:rPr lang="tr-TR" dirty="0"/>
              <a:t>sağlıkla ilgili bilgilere nasıl </a:t>
            </a:r>
            <a:r>
              <a:rPr lang="tr-TR" dirty="0" smtClean="0"/>
              <a:t>ulaşabilecekleri…….. </a:t>
            </a:r>
          </a:p>
          <a:p>
            <a:pPr marL="0" indent="0">
              <a:buNone/>
            </a:pPr>
            <a:r>
              <a:rPr lang="tr-TR" dirty="0" smtClean="0"/>
              <a:t>        gibi </a:t>
            </a:r>
            <a:r>
              <a:rPr lang="tr-TR" dirty="0"/>
              <a:t>karmaşık </a:t>
            </a:r>
            <a:r>
              <a:rPr lang="tr-TR" dirty="0" smtClean="0"/>
              <a:t>bilgi ve </a:t>
            </a:r>
            <a:r>
              <a:rPr lang="tr-TR" dirty="0"/>
              <a:t>tedavi kararlarıyla karşı karşıyadırlar.</a:t>
            </a:r>
          </a:p>
        </p:txBody>
      </p:sp>
    </p:spTree>
    <p:extLst>
      <p:ext uri="{BB962C8B-B14F-4D97-AF65-F5344CB8AC3E}">
        <p14:creationId xmlns:p14="http://schemas.microsoft.com/office/powerpoint/2010/main" val="2546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 Okuryazarlığı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ArialMT"/>
              </a:rPr>
              <a:t>Sağlık </a:t>
            </a:r>
            <a:r>
              <a:rPr lang="tr-TR" b="1" dirty="0" smtClean="0">
                <a:latin typeface="ArialMT"/>
              </a:rPr>
              <a:t>okuryazarlığı</a:t>
            </a:r>
            <a:r>
              <a:rPr lang="tr-TR" dirty="0">
                <a:latin typeface="ArialMT"/>
              </a:rPr>
              <a:t>, bireyin sağlığını </a:t>
            </a:r>
            <a:r>
              <a:rPr lang="tr-TR" dirty="0" smtClean="0">
                <a:latin typeface="ArialMT"/>
              </a:rPr>
              <a:t>iyileştirecek </a:t>
            </a:r>
            <a:r>
              <a:rPr lang="tr-TR" dirty="0">
                <a:latin typeface="ArialMT"/>
              </a:rPr>
              <a:t>şekilde </a:t>
            </a:r>
            <a:r>
              <a:rPr lang="tr-TR" dirty="0" smtClean="0">
                <a:latin typeface="ArialMT"/>
              </a:rPr>
              <a:t>temel sağlık </a:t>
            </a:r>
            <a:r>
              <a:rPr lang="tr-TR" dirty="0">
                <a:latin typeface="ArialMT"/>
              </a:rPr>
              <a:t>bilgilerini ve hizmetlerini edinebilme, yorumlayabilme </a:t>
            </a:r>
            <a:r>
              <a:rPr lang="tr-TR" dirty="0" smtClean="0">
                <a:latin typeface="ArialMT"/>
              </a:rPr>
              <a:t>ve anlayabilme kapasitesidir.</a:t>
            </a:r>
          </a:p>
          <a:p>
            <a:r>
              <a:rPr lang="tr-TR" b="1" dirty="0" smtClean="0"/>
              <a:t>Sağlık okuryazarlığı </a:t>
            </a:r>
            <a:r>
              <a:rPr lang="tr-TR" dirty="0"/>
              <a:t>karmaşık okumaları, dinleyip anlamayı, </a:t>
            </a:r>
            <a:r>
              <a:rPr lang="tr-TR" dirty="0" smtClean="0"/>
              <a:t>analitik ve </a:t>
            </a:r>
            <a:r>
              <a:rPr lang="tr-TR" dirty="0"/>
              <a:t>karar verici beceriyi ve bu beceriyi sağlıkla ilgili </a:t>
            </a:r>
            <a:r>
              <a:rPr lang="tr-TR" dirty="0" smtClean="0"/>
              <a:t>durumlarda kullanabilmeyi </a:t>
            </a:r>
            <a:r>
              <a:rPr lang="tr-TR" dirty="0"/>
              <a:t>de </a:t>
            </a:r>
            <a:r>
              <a:rPr lang="tr-TR" dirty="0" smtClean="0"/>
              <a:t>içermektedir.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57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Okuryazarlığı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Sağlık </a:t>
            </a:r>
            <a:r>
              <a:rPr lang="tr-TR" b="1" dirty="0"/>
              <a:t>okur-yazarlık seviyesinin </a:t>
            </a:r>
            <a:r>
              <a:rPr lang="tr-TR" b="1" dirty="0" smtClean="0"/>
              <a:t>düşük olması; </a:t>
            </a:r>
          </a:p>
          <a:p>
            <a:r>
              <a:rPr lang="tr-TR" dirty="0" smtClean="0"/>
              <a:t>sağlık bilgilerini anlayabilmede zayıflığa</a:t>
            </a:r>
          </a:p>
          <a:p>
            <a:r>
              <a:rPr lang="tr-TR" dirty="0" smtClean="0"/>
              <a:t>prosedür </a:t>
            </a:r>
            <a:r>
              <a:rPr lang="tr-TR" dirty="0"/>
              <a:t>ve talimatları </a:t>
            </a:r>
            <a:r>
              <a:rPr lang="tr-TR" dirty="0" smtClean="0"/>
              <a:t>yerine getirmede zorlanmaya</a:t>
            </a:r>
          </a:p>
          <a:p>
            <a:r>
              <a:rPr lang="tr-TR" dirty="0" smtClean="0"/>
              <a:t>sağlık </a:t>
            </a:r>
            <a:r>
              <a:rPr lang="tr-TR" dirty="0"/>
              <a:t>hizmetlerine </a:t>
            </a:r>
            <a:r>
              <a:rPr lang="tr-TR" dirty="0" smtClean="0"/>
              <a:t>erişimde problemlere</a:t>
            </a:r>
          </a:p>
          <a:p>
            <a:r>
              <a:rPr lang="tr-TR" dirty="0" smtClean="0"/>
              <a:t>Gereğinden fazla </a:t>
            </a:r>
            <a:r>
              <a:rPr lang="tr-TR" dirty="0" err="1" smtClean="0"/>
              <a:t>hospitalizasyona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neden olmaktadır.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11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Hasta eğitimi hasta </a:t>
            </a:r>
            <a:r>
              <a:rPr lang="tr-TR" b="1" dirty="0" smtClean="0"/>
              <a:t>bakımının anahtarıdır.</a:t>
            </a:r>
            <a:endParaRPr lang="tr-TR" b="1" dirty="0"/>
          </a:p>
          <a:p>
            <a:r>
              <a:rPr lang="tr-TR" dirty="0"/>
              <a:t> Bilgili </a:t>
            </a:r>
            <a:r>
              <a:rPr lang="tr-TR" dirty="0" smtClean="0"/>
              <a:t>hasta;</a:t>
            </a:r>
            <a:endParaRPr lang="tr-TR" dirty="0"/>
          </a:p>
          <a:p>
            <a:r>
              <a:rPr lang="tr-TR" dirty="0"/>
              <a:t> Kendi tıbbi </a:t>
            </a:r>
            <a:r>
              <a:rPr lang="tr-TR" dirty="0" smtClean="0"/>
              <a:t>bakımında daha aktif yer alır</a:t>
            </a:r>
            <a:endParaRPr lang="tr-TR" dirty="0"/>
          </a:p>
          <a:p>
            <a:r>
              <a:rPr lang="tr-TR" dirty="0"/>
              <a:t> Sağlığın geliştirilmesi ve korunması için </a:t>
            </a:r>
            <a:r>
              <a:rPr lang="tr-TR" dirty="0" smtClean="0"/>
              <a:t>yapılacak faaliyetlerin faydalarının farkında olur. </a:t>
            </a:r>
          </a:p>
          <a:p>
            <a:r>
              <a:rPr lang="tr-TR" dirty="0" smtClean="0"/>
              <a:t>Mevcut kaynakları iyi kullanmalıyız.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5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ve 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Amaç: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Hasta </a:t>
            </a:r>
            <a:r>
              <a:rPr lang="tr-TR" dirty="0"/>
              <a:t>eğitimi ve önemi hakkında bilgi ve tutum </a:t>
            </a:r>
            <a:r>
              <a:rPr lang="tr-TR" dirty="0" smtClean="0"/>
              <a:t>kazandırmak</a:t>
            </a:r>
          </a:p>
          <a:p>
            <a:r>
              <a:rPr lang="tr-TR" b="1" dirty="0" smtClean="0"/>
              <a:t>Hedefler: </a:t>
            </a:r>
            <a:r>
              <a:rPr lang="tr-TR" dirty="0" smtClean="0"/>
              <a:t>Bu ders sonunda öğrenciler;</a:t>
            </a:r>
            <a:endParaRPr lang="tr-TR" dirty="0"/>
          </a:p>
          <a:p>
            <a:r>
              <a:rPr lang="tr-TR" dirty="0"/>
              <a:t>Hasta eğitimini tanımlayabilmeli</a:t>
            </a:r>
          </a:p>
          <a:p>
            <a:r>
              <a:rPr lang="tr-TR" dirty="0"/>
              <a:t>Hasta eğitiminin önemini açıklayabilmeli</a:t>
            </a:r>
          </a:p>
          <a:p>
            <a:r>
              <a:rPr lang="tr-TR" dirty="0"/>
              <a:t>Hasta eğitiminin </a:t>
            </a:r>
            <a:r>
              <a:rPr lang="tr-TR" dirty="0" smtClean="0"/>
              <a:t>tip</a:t>
            </a:r>
            <a:r>
              <a:rPr lang="tr-TR" dirty="0" smtClean="0"/>
              <a:t>lerini </a:t>
            </a:r>
            <a:r>
              <a:rPr lang="tr-TR" dirty="0"/>
              <a:t>açıklayabilmeli</a:t>
            </a:r>
          </a:p>
          <a:p>
            <a:r>
              <a:rPr lang="tr-TR" dirty="0"/>
              <a:t>Sağlık okuryazarlığı terimini açıklayabilmeli</a:t>
            </a:r>
          </a:p>
          <a:p>
            <a:r>
              <a:rPr lang="tr-TR" dirty="0"/>
              <a:t>Hasta eğitiminin etkinliğini artıracak yöntemleri </a:t>
            </a:r>
            <a:r>
              <a:rPr lang="tr-TR" dirty="0" smtClean="0"/>
              <a:t>kavramalı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0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Hasta eğitimi, </a:t>
            </a:r>
            <a:endParaRPr lang="tr-TR" b="1" dirty="0" smtClean="0"/>
          </a:p>
          <a:p>
            <a:r>
              <a:rPr lang="tr-TR" dirty="0" smtClean="0"/>
              <a:t>sağlığı iyileştirmek amacıyla hastanın davranışlarını etkileyerek bilgi</a:t>
            </a:r>
            <a:r>
              <a:rPr lang="tr-TR" dirty="0"/>
              <a:t>, beceri </a:t>
            </a:r>
            <a:r>
              <a:rPr lang="tr-TR" dirty="0" smtClean="0"/>
              <a:t>ve tavırlarını değiştirmek </a:t>
            </a:r>
            <a:r>
              <a:rPr lang="tr-TR" b="1" dirty="0" smtClean="0"/>
              <a:t>ya da</a:t>
            </a:r>
          </a:p>
          <a:p>
            <a:r>
              <a:rPr lang="tr-TR" dirty="0" smtClean="0"/>
              <a:t>sağlık çalışanları </a:t>
            </a:r>
            <a:r>
              <a:rPr lang="tr-TR" dirty="0"/>
              <a:t>ile hastalar </a:t>
            </a:r>
            <a:r>
              <a:rPr lang="tr-TR" dirty="0" smtClean="0"/>
              <a:t>arasındaki ilişki sırasındaki öğretme ve öğrenme </a:t>
            </a:r>
            <a:r>
              <a:rPr lang="tr-TR" dirty="0"/>
              <a:t>süreci </a:t>
            </a:r>
            <a:r>
              <a:rPr lang="tr-TR" dirty="0" smtClean="0"/>
              <a:t>olarak tanımlanabilir.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7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solidFill>
                <a:schemeClr val="tx2">
                  <a:lumMod val="75000"/>
                </a:schemeClr>
              </a:solidFill>
              <a:latin typeface="Blackadder ITC" pitchFamily="82" charset="0"/>
              <a:cs typeface="Arabic Typesetting" pitchFamily="66" charset="-78"/>
            </a:endParaRPr>
          </a:p>
          <a:p>
            <a:endParaRPr lang="tr-TR" sz="3200" dirty="0" smtClean="0">
              <a:solidFill>
                <a:schemeClr val="tx2">
                  <a:lumMod val="75000"/>
                </a:schemeClr>
              </a:solidFill>
              <a:latin typeface="Blackadder ITC" pitchFamily="82" charset="0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Blackadder ITC" pitchFamily="82" charset="0"/>
                <a:cs typeface="Arabic Typesetting" pitchFamily="66" charset="-78"/>
              </a:rPr>
              <a:t>Sürpriz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Blackadder ITC" pitchFamily="82" charset="0"/>
                <a:cs typeface="Arabic Typesetting" pitchFamily="66" charset="-78"/>
              </a:rPr>
              <a:t>korku, endişe, belirsizlik, bekleme, beklenti, korku, herhangi bir zorlama altında kalma bir hastaya her şeyden  çok zarar verir. </a:t>
            </a:r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r>
              <a:rPr lang="tr-TR" sz="4000" dirty="0" smtClean="0"/>
              <a:t>                                  </a:t>
            </a:r>
            <a:r>
              <a:rPr lang="tr-TR" sz="4000" dirty="0" err="1" smtClean="0">
                <a:solidFill>
                  <a:schemeClr val="tx2">
                    <a:lumMod val="75000"/>
                  </a:schemeClr>
                </a:solidFill>
                <a:latin typeface="Blackadder ITC" pitchFamily="82" charset="0"/>
              </a:rPr>
              <a:t>FloranceNigtingle</a:t>
            </a:r>
            <a:endParaRPr lang="tr-TR" sz="4000" dirty="0" smtClean="0">
              <a:solidFill>
                <a:schemeClr val="tx2">
                  <a:lumMod val="75000"/>
                </a:schemeClr>
              </a:solidFill>
              <a:latin typeface="Blackadder ITC" pitchFamily="82" charset="0"/>
            </a:endParaRPr>
          </a:p>
          <a:p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Eğitiminin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kendine güvenir ve kendini daha iyi hisseder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 memnuniyeti artar.</a:t>
            </a:r>
          </a:p>
          <a:p>
            <a:r>
              <a:rPr lang="tr-TR" dirty="0" smtClean="0"/>
              <a:t>Tedavinin başarısı artar.</a:t>
            </a:r>
          </a:p>
          <a:p>
            <a:r>
              <a:rPr lang="tr-TR" dirty="0" smtClean="0"/>
              <a:t>Hastaneye yatış, </a:t>
            </a:r>
            <a:r>
              <a:rPr lang="tr-TR" dirty="0"/>
              <a:t>hastanede </a:t>
            </a:r>
            <a:r>
              <a:rPr lang="tr-TR" dirty="0" smtClean="0"/>
              <a:t>kalma süresi </a:t>
            </a:r>
            <a:r>
              <a:rPr lang="tr-TR" dirty="0"/>
              <a:t>ve acil servise </a:t>
            </a:r>
            <a:r>
              <a:rPr lang="tr-TR" dirty="0" smtClean="0"/>
              <a:t>başvurma oranlarında belirgin azalma görülür.</a:t>
            </a:r>
          </a:p>
          <a:p>
            <a:r>
              <a:rPr lang="tr-TR" dirty="0" smtClean="0"/>
              <a:t>Gereksiz </a:t>
            </a:r>
            <a:r>
              <a:rPr lang="tr-TR" dirty="0"/>
              <a:t>hekim ziyaretleri azalır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Hekimin sorumluluğu azalır. </a:t>
            </a:r>
          </a:p>
          <a:p>
            <a:r>
              <a:rPr lang="tr-TR" dirty="0"/>
              <a:t>Hekim yasal sorumluluktan kurtulur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Sağlık harcamaları azalır.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3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Eğitiminin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edici </a:t>
            </a:r>
            <a:r>
              <a:rPr lang="tr-TR" dirty="0" smtClean="0"/>
              <a:t>hekimlikten koruyucu hekimliğe doğru </a:t>
            </a:r>
            <a:r>
              <a:rPr lang="tr-TR" dirty="0"/>
              <a:t>bir hareket </a:t>
            </a:r>
            <a:r>
              <a:rPr lang="tr-TR" dirty="0" smtClean="0"/>
              <a:t>vardır</a:t>
            </a:r>
            <a:r>
              <a:rPr lang="tr-TR" dirty="0"/>
              <a:t>.</a:t>
            </a:r>
          </a:p>
          <a:p>
            <a:r>
              <a:rPr lang="tr-TR" dirty="0" smtClean="0"/>
              <a:t>Hastalıklardan </a:t>
            </a:r>
            <a:r>
              <a:rPr lang="tr-TR" dirty="0"/>
              <a:t>korunma hem </a:t>
            </a:r>
            <a:r>
              <a:rPr lang="tr-TR" dirty="0" smtClean="0"/>
              <a:t>hastaların hem de sağlık çalışanlarının </a:t>
            </a:r>
            <a:r>
              <a:rPr lang="tr-TR" dirty="0"/>
              <a:t>en önemli </a:t>
            </a:r>
            <a:r>
              <a:rPr lang="tr-TR" dirty="0" smtClean="0"/>
              <a:t>görevidir.  Bu da ancak eğitimle mümkündür.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54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Eğitiminin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Hizmet </a:t>
            </a:r>
            <a:r>
              <a:rPr lang="tr-TR" dirty="0"/>
              <a:t>kalitesinin </a:t>
            </a:r>
            <a:r>
              <a:rPr lang="tr-TR" dirty="0" smtClean="0"/>
              <a:t>arttırılması ve hasta ile hekim arasında daha </a:t>
            </a:r>
            <a:r>
              <a:rPr lang="tr-TR" dirty="0"/>
              <a:t>iyi </a:t>
            </a:r>
            <a:r>
              <a:rPr lang="tr-TR" dirty="0" smtClean="0"/>
              <a:t>ilişki kurulması </a:t>
            </a:r>
            <a:r>
              <a:rPr lang="tr-TR" dirty="0" smtClean="0"/>
              <a:t>için hasta </a:t>
            </a:r>
            <a:r>
              <a:rPr lang="tr-TR" dirty="0" smtClean="0"/>
              <a:t>eğitimi şarttır. </a:t>
            </a:r>
          </a:p>
          <a:p>
            <a:r>
              <a:rPr lang="tr-TR" dirty="0" smtClean="0"/>
              <a:t>Böylece verilen hizmete </a:t>
            </a:r>
            <a:r>
              <a:rPr lang="tr-TR" dirty="0"/>
              <a:t>ve tedavilere uyum </a:t>
            </a:r>
            <a:r>
              <a:rPr lang="tr-TR" dirty="0" smtClean="0"/>
              <a:t>artacaktır</a:t>
            </a:r>
            <a:r>
              <a:rPr lang="tr-TR" dirty="0"/>
              <a:t>.</a:t>
            </a:r>
          </a:p>
          <a:p>
            <a:r>
              <a:rPr lang="tr-TR" dirty="0"/>
              <a:t>Tedaviye </a:t>
            </a:r>
            <a:r>
              <a:rPr lang="tr-TR" dirty="0" smtClean="0"/>
              <a:t>uyum ile daha </a:t>
            </a:r>
            <a:r>
              <a:rPr lang="tr-TR" dirty="0"/>
              <a:t>iyi </a:t>
            </a:r>
            <a:r>
              <a:rPr lang="tr-TR" dirty="0" smtClean="0"/>
              <a:t>sağlık düzeyine ulaşılacak </a:t>
            </a:r>
            <a:r>
              <a:rPr lang="tr-TR" dirty="0"/>
              <a:t>ve </a:t>
            </a:r>
            <a:r>
              <a:rPr lang="tr-TR" dirty="0" err="1"/>
              <a:t>morbidite</a:t>
            </a:r>
            <a:r>
              <a:rPr lang="tr-TR" dirty="0"/>
              <a:t> </a:t>
            </a:r>
            <a:r>
              <a:rPr lang="tr-TR" dirty="0" smtClean="0"/>
              <a:t>azalacaktır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7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33"/>
                </a:solidFill>
              </a:rPr>
              <a:t>14-</a:t>
            </a:r>
            <a:fld id="{68DB69A1-B5AE-4783-9DA6-44FD3397AB1B}" type="slidenum">
              <a:rPr lang="en-US">
                <a:solidFill>
                  <a:srgbClr val="000033"/>
                </a:solidFill>
              </a:rPr>
              <a:pPr/>
              <a:t>9</a:t>
            </a:fld>
            <a:endParaRPr lang="en-US">
              <a:solidFill>
                <a:srgbClr val="000033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r>
              <a:rPr lang="tr-TR" dirty="0" smtClean="0"/>
              <a:t>Eğitilmiş Hasta</a:t>
            </a:r>
            <a:endParaRPr lang="en-US" dirty="0"/>
          </a:p>
        </p:txBody>
      </p: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228600" y="5105400"/>
            <a:ext cx="7937501" cy="1371600"/>
            <a:chOff x="288" y="3264"/>
            <a:chExt cx="5000" cy="864"/>
          </a:xfrm>
        </p:grpSpPr>
        <p:sp>
          <p:nvSpPr>
            <p:cNvPr id="87047" name="AutoShape 7"/>
            <p:cNvSpPr>
              <a:spLocks noChangeArrowheads="1"/>
            </p:cNvSpPr>
            <p:nvPr/>
          </p:nvSpPr>
          <p:spPr bwMode="auto">
            <a:xfrm>
              <a:off x="288" y="3264"/>
              <a:ext cx="624" cy="864"/>
            </a:xfrm>
            <a:prstGeom prst="upArrow">
              <a:avLst>
                <a:gd name="adj1" fmla="val 50000"/>
                <a:gd name="adj2" fmla="val 3461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769" y="3513"/>
              <a:ext cx="45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3200" dirty="0" smtClean="0">
                  <a:solidFill>
                    <a:srgbClr val="000033"/>
                  </a:solidFill>
                </a:rPr>
                <a:t>Sağlık hizmetinde daha aktif rol almak</a:t>
              </a:r>
              <a:endParaRPr lang="en-US" sz="3200" dirty="0" smtClean="0">
                <a:solidFill>
                  <a:srgbClr val="000033"/>
                </a:solidFill>
              </a:endParaRPr>
            </a:p>
          </p:txBody>
        </p:sp>
      </p:grp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1447800" y="3505200"/>
            <a:ext cx="7010400" cy="1371600"/>
            <a:chOff x="912" y="2304"/>
            <a:chExt cx="4416" cy="864"/>
          </a:xfrm>
        </p:grpSpPr>
        <p:sp>
          <p:nvSpPr>
            <p:cNvPr id="87050" name="AutoShape 10"/>
            <p:cNvSpPr>
              <a:spLocks noChangeArrowheads="1"/>
            </p:cNvSpPr>
            <p:nvPr/>
          </p:nvSpPr>
          <p:spPr bwMode="auto">
            <a:xfrm>
              <a:off x="912" y="2304"/>
              <a:ext cx="624" cy="864"/>
            </a:xfrm>
            <a:prstGeom prst="upArrow">
              <a:avLst>
                <a:gd name="adj1" fmla="val 50000"/>
                <a:gd name="adj2" fmla="val 3461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1430" y="2496"/>
              <a:ext cx="389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3200" dirty="0" smtClean="0">
                  <a:solidFill>
                    <a:srgbClr val="000033"/>
                  </a:solidFill>
                </a:rPr>
                <a:t>Tedaviye daha fazla uyum</a:t>
              </a:r>
              <a:endParaRPr lang="en-US" sz="3200" dirty="0" smtClean="0">
                <a:solidFill>
                  <a:srgbClr val="000033"/>
                </a:solidFill>
              </a:endParaRPr>
            </a:p>
          </p:txBody>
        </p:sp>
      </p:grpSp>
      <p:grpSp>
        <p:nvGrpSpPr>
          <p:cNvPr id="87058" name="Group 18"/>
          <p:cNvGrpSpPr>
            <a:grpSpLocks/>
          </p:cNvGrpSpPr>
          <p:nvPr/>
        </p:nvGrpSpPr>
        <p:grpSpPr bwMode="auto">
          <a:xfrm>
            <a:off x="2819400" y="1905000"/>
            <a:ext cx="5943600" cy="1371600"/>
            <a:chOff x="1776" y="1296"/>
            <a:chExt cx="3888" cy="864"/>
          </a:xfrm>
        </p:grpSpPr>
        <p:sp>
          <p:nvSpPr>
            <p:cNvPr id="87051" name="AutoShape 11"/>
            <p:cNvSpPr>
              <a:spLocks noChangeArrowheads="1"/>
            </p:cNvSpPr>
            <p:nvPr/>
          </p:nvSpPr>
          <p:spPr bwMode="auto">
            <a:xfrm>
              <a:off x="1776" y="1296"/>
              <a:ext cx="624" cy="864"/>
            </a:xfrm>
            <a:prstGeom prst="upArrow">
              <a:avLst>
                <a:gd name="adj1" fmla="val 50000"/>
                <a:gd name="adj2" fmla="val 3461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4000" smtClean="0">
                <a:solidFill>
                  <a:srgbClr val="00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>
              <a:off x="2294" y="1440"/>
              <a:ext cx="337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3200" dirty="0" smtClean="0">
                  <a:solidFill>
                    <a:srgbClr val="000033"/>
                  </a:solidFill>
                </a:rPr>
                <a:t>Daha sağlıklı olmaya dair daha fazla bilgi </a:t>
              </a:r>
              <a:endParaRPr lang="en-US" sz="3200" dirty="0" smtClean="0">
                <a:solidFill>
                  <a:srgbClr val="00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9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724</Words>
  <Application>Microsoft Office PowerPoint</Application>
  <PresentationFormat>Ekran Gösterisi (4:3)</PresentationFormat>
  <Paragraphs>136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Netlik</vt:lpstr>
      <vt:lpstr>Package</vt:lpstr>
      <vt:lpstr>HASTA EĞİTİMİ</vt:lpstr>
      <vt:lpstr>PowerPoint Sunusu</vt:lpstr>
      <vt:lpstr>Amaç ve Hedefler</vt:lpstr>
      <vt:lpstr>Tanım</vt:lpstr>
      <vt:lpstr>PowerPoint Sunusu</vt:lpstr>
      <vt:lpstr>Hasta Eğitiminin Önemi</vt:lpstr>
      <vt:lpstr>Hasta Eğitiminin Önemi</vt:lpstr>
      <vt:lpstr>Hasta Eğitiminin Önemi</vt:lpstr>
      <vt:lpstr>Eğitilmiş Hasta</vt:lpstr>
      <vt:lpstr>Hasta Eğitiminin İlkeleri</vt:lpstr>
      <vt:lpstr>Hasta Eğitiminin İlkeleri</vt:lpstr>
      <vt:lpstr>Hasta Eğitiminin Tipleri</vt:lpstr>
      <vt:lpstr>Hasta Eğitiminin Tipleri</vt:lpstr>
      <vt:lpstr>Hasta eğitimi ile sağlığı teşvik etme: sağlıklı alışkanlıklar</vt:lpstr>
      <vt:lpstr>Sağlıklı alışkanlıklar</vt:lpstr>
      <vt:lpstr>Hasta eğitimi ile sağlığı teşvik etme</vt:lpstr>
      <vt:lpstr>Özel grupların eğitimi</vt:lpstr>
      <vt:lpstr>Özel grupların eğitimi</vt:lpstr>
      <vt:lpstr>Özel grupların eğitimi</vt:lpstr>
      <vt:lpstr>Ameliyat öncesinde bilgilendirme ve eğitim</vt:lpstr>
      <vt:lpstr>Sağlık Okuryazarlığı</vt:lpstr>
      <vt:lpstr>Sağlık Okuryazarlığı</vt:lpstr>
      <vt:lpstr>Sağlık Okuryazarlığı</vt:lpstr>
      <vt:lpstr>ÖZET</vt:lpstr>
    </vt:vector>
  </TitlesOfParts>
  <Company>tıp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EĞİTİMİ</dc:title>
  <dc:creator>hamit acemoglu</dc:creator>
  <cp:lastModifiedBy>hamit acemoglu</cp:lastModifiedBy>
  <cp:revision>22</cp:revision>
  <dcterms:created xsi:type="dcterms:W3CDTF">2012-09-17T08:29:58Z</dcterms:created>
  <dcterms:modified xsi:type="dcterms:W3CDTF">2012-10-02T07:00:31Z</dcterms:modified>
</cp:coreProperties>
</file>