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84" r:id="rId3"/>
    <p:sldId id="257" r:id="rId4"/>
    <p:sldId id="258" r:id="rId5"/>
    <p:sldId id="259" r:id="rId6"/>
    <p:sldId id="280"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8" r:id="rId24"/>
    <p:sldId id="276" r:id="rId25"/>
    <p:sldId id="279" r:id="rId26"/>
    <p:sldId id="283"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BCB074-3DA0-43C8-BE00-D6EC24AAB1C0}" type="datetimeFigureOut">
              <a:rPr lang="tr-TR" smtClean="0"/>
              <a:pPr/>
              <a:t>19.02.2013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01EBA-AFCB-4105-968B-D11FE2E4CC78}" type="slidenum">
              <a:rPr lang="tr-TR" smtClean="0"/>
              <a:pPr/>
              <a:t>‹#›</a:t>
            </a:fld>
            <a:endParaRPr lang="tr-TR"/>
          </a:p>
        </p:txBody>
      </p:sp>
    </p:spTree>
    <p:extLst>
      <p:ext uri="{BB962C8B-B14F-4D97-AF65-F5344CB8AC3E}">
        <p14:creationId xmlns="" xmlns:p14="http://schemas.microsoft.com/office/powerpoint/2010/main" val="1331344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Kadın sağlığını ve gebeliğin sonuçlarını etkileyecek biyomedikal ,davranışsal ve sosyal riskleri tanımlamak ve </a:t>
            </a:r>
            <a:r>
              <a:rPr lang="tr-TR" dirty="0" err="1" smtClean="0"/>
              <a:t>modifiye</a:t>
            </a:r>
            <a:r>
              <a:rPr lang="tr-TR" dirty="0" smtClean="0"/>
              <a:t> etmek.</a:t>
            </a:r>
          </a:p>
          <a:p>
            <a:endParaRPr lang="tr-TR" dirty="0"/>
          </a:p>
        </p:txBody>
      </p:sp>
      <p:sp>
        <p:nvSpPr>
          <p:cNvPr id="4" name="3 Slayt Numarası Yer Tutucusu"/>
          <p:cNvSpPr>
            <a:spLocks noGrp="1"/>
          </p:cNvSpPr>
          <p:nvPr>
            <p:ph type="sldNum" sz="quarter" idx="10"/>
          </p:nvPr>
        </p:nvSpPr>
        <p:spPr/>
        <p:txBody>
          <a:bodyPr/>
          <a:lstStyle/>
          <a:p>
            <a:fld id="{55E01EBA-AFCB-4105-968B-D11FE2E4CC78}" type="slidenum">
              <a:rPr lang="tr-TR" smtClean="0"/>
              <a:pPr/>
              <a:t>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A00C269F-F16F-4EBE-BFA8-91301EA210A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887251E-2336-4286-9A8E-D23D9B1E0893}" type="datetimeFigureOut">
              <a:rPr lang="tr-TR" smtClean="0"/>
              <a:pPr/>
              <a:t>19.02.2013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00C269F-F16F-4EBE-BFA8-91301EA210A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887251E-2336-4286-9A8E-D23D9B1E0893}" type="datetimeFigureOut">
              <a:rPr lang="tr-TR" smtClean="0"/>
              <a:pPr/>
              <a:t>19.02.2013</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00C269F-F16F-4EBE-BFA8-91301EA210A7}"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404664"/>
            <a:ext cx="8229600" cy="1828800"/>
          </a:xfrm>
        </p:spPr>
        <p:txBody>
          <a:bodyPr/>
          <a:lstStyle/>
          <a:p>
            <a:r>
              <a:rPr lang="tr-TR" dirty="0" smtClean="0"/>
              <a:t>GEBELİK (</a:t>
            </a:r>
            <a:r>
              <a:rPr lang="tr-TR" b="1" dirty="0" smtClean="0"/>
              <a:t>KONSEPSİYON) ÖNCESİ </a:t>
            </a:r>
            <a:r>
              <a:rPr lang="tr-TR" b="1" dirty="0" smtClean="0"/>
              <a:t>BAKIM</a:t>
            </a:r>
            <a:endParaRPr lang="tr-TR" b="1" dirty="0"/>
          </a:p>
        </p:txBody>
      </p:sp>
      <p:sp>
        <p:nvSpPr>
          <p:cNvPr id="3" name="2 Alt Başlık"/>
          <p:cNvSpPr>
            <a:spLocks noGrp="1"/>
          </p:cNvSpPr>
          <p:nvPr>
            <p:ph type="subTitle" idx="1"/>
          </p:nvPr>
        </p:nvSpPr>
        <p:spPr>
          <a:xfrm>
            <a:off x="4499992" y="2708920"/>
            <a:ext cx="4464496" cy="3480792"/>
          </a:xfrm>
        </p:spPr>
        <p:txBody>
          <a:bodyPr/>
          <a:lstStyle/>
          <a:p>
            <a:endParaRPr lang="tr-TR" dirty="0" smtClean="0"/>
          </a:p>
          <a:p>
            <a:endParaRPr lang="tr-TR" dirty="0" smtClean="0"/>
          </a:p>
          <a:p>
            <a:endParaRPr lang="tr-TR" dirty="0" smtClean="0"/>
          </a:p>
          <a:p>
            <a:r>
              <a:rPr lang="tr-TR" dirty="0" smtClean="0"/>
              <a:t>Yrd. Doç. Dr. Yasemin ÇAYIR</a:t>
            </a:r>
          </a:p>
          <a:p>
            <a:r>
              <a:rPr lang="tr-TR" dirty="0" smtClean="0"/>
              <a:t>Aile hekimliği AD</a:t>
            </a:r>
            <a:endParaRPr lang="tr-TR" dirty="0"/>
          </a:p>
        </p:txBody>
      </p:sp>
      <p:pic>
        <p:nvPicPr>
          <p:cNvPr id="1026" name="Picture 2" descr="E:\resources preg pic.png"/>
          <p:cNvPicPr>
            <a:picLocks noChangeAspect="1" noChangeArrowheads="1"/>
          </p:cNvPicPr>
          <p:nvPr/>
        </p:nvPicPr>
        <p:blipFill>
          <a:blip r:embed="rId2" cstate="print"/>
          <a:srcRect/>
          <a:stretch>
            <a:fillRect/>
          </a:stretch>
        </p:blipFill>
        <p:spPr bwMode="auto">
          <a:xfrm>
            <a:off x="467544" y="2420888"/>
            <a:ext cx="4000500" cy="39814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Hepatit B </a:t>
            </a:r>
            <a:r>
              <a:rPr lang="tr-TR" dirty="0" smtClean="0"/>
              <a:t>açısından mutlaka tarama yapılmalıdır. </a:t>
            </a:r>
          </a:p>
          <a:p>
            <a:r>
              <a:rPr lang="tr-TR" dirty="0" smtClean="0"/>
              <a:t>HBV için bağışıklığı olmayanlara hepatit B aşısı yapılmalıdır. </a:t>
            </a:r>
          </a:p>
          <a:p>
            <a:r>
              <a:rPr lang="tr-TR" dirty="0" err="1" smtClean="0"/>
              <a:t>HbsAg</a:t>
            </a:r>
            <a:r>
              <a:rPr lang="tr-TR" dirty="0" smtClean="0"/>
              <a:t> pozitif olan ve gebelik planlayan kadınlar doğum sonrası ilk 72 saatte bebeğine hem hepatit B aşısı hem de </a:t>
            </a:r>
            <a:r>
              <a:rPr lang="tr-TR" dirty="0" err="1" smtClean="0"/>
              <a:t>Ig</a:t>
            </a:r>
            <a:r>
              <a:rPr lang="tr-TR" smtClean="0"/>
              <a:t>’ in </a:t>
            </a:r>
            <a:r>
              <a:rPr lang="tr-TR" dirty="0" smtClean="0"/>
              <a:t>aynı anda uygulanması gerektiği konusunda bilgilendirilmeli.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42910" y="2428868"/>
            <a:ext cx="7676356" cy="4709160"/>
          </a:xfrm>
        </p:spPr>
        <p:txBody>
          <a:bodyPr/>
          <a:lstStyle/>
          <a:p>
            <a:r>
              <a:rPr lang="tr-TR" b="1" dirty="0" smtClean="0"/>
              <a:t>Tüberküloz</a:t>
            </a:r>
            <a:r>
              <a:rPr lang="tr-TR" dirty="0" smtClean="0"/>
              <a:t> yönünden BCG aşılama öyküleri sorulmalı ve ailesinde tüberküloz olan ya da risk taşıyan kadınlara tarama testi yapılmalıdır.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r>
              <a:rPr lang="tr-TR" dirty="0" err="1" smtClean="0"/>
              <a:t>Konjenital</a:t>
            </a:r>
            <a:r>
              <a:rPr lang="tr-TR" dirty="0" smtClean="0"/>
              <a:t> </a:t>
            </a:r>
            <a:r>
              <a:rPr lang="tr-TR" dirty="0" err="1"/>
              <a:t>Sitomegalovirüs</a:t>
            </a:r>
            <a:r>
              <a:rPr lang="tr-TR" dirty="0"/>
              <a:t> (CMV) </a:t>
            </a:r>
            <a:r>
              <a:rPr lang="tr-TR" dirty="0" err="1"/>
              <a:t>infeksiyonu</a:t>
            </a:r>
            <a:r>
              <a:rPr lang="tr-TR" dirty="0"/>
              <a:t>, en yaygın </a:t>
            </a:r>
            <a:r>
              <a:rPr lang="tr-TR" dirty="0" err="1"/>
              <a:t>konjenital</a:t>
            </a:r>
            <a:r>
              <a:rPr lang="tr-TR" dirty="0"/>
              <a:t> </a:t>
            </a:r>
            <a:r>
              <a:rPr lang="tr-TR" dirty="0" err="1"/>
              <a:t>viral</a:t>
            </a:r>
            <a:r>
              <a:rPr lang="tr-TR" dirty="0"/>
              <a:t> </a:t>
            </a:r>
            <a:r>
              <a:rPr lang="tr-TR" dirty="0" err="1"/>
              <a:t>infeksiyondur</a:t>
            </a:r>
            <a:r>
              <a:rPr lang="tr-TR" dirty="0" smtClean="0"/>
              <a:t>. </a:t>
            </a:r>
          </a:p>
          <a:p>
            <a:r>
              <a:rPr lang="tr-TR" dirty="0" smtClean="0"/>
              <a:t>Bu nedenle gebelik planlayan risk grubundaki  kadınlara gebelik öncesinde CMV yönüyle tarama yapılmalıdır.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0" y="1484784"/>
            <a:ext cx="6660232" cy="4709160"/>
          </a:xfrm>
        </p:spPr>
        <p:txBody>
          <a:bodyPr>
            <a:normAutofit/>
          </a:bodyPr>
          <a:lstStyle/>
          <a:p>
            <a:r>
              <a:rPr lang="tr-TR" b="1" dirty="0" err="1" smtClean="0"/>
              <a:t>Toxoplazma</a:t>
            </a:r>
            <a:r>
              <a:rPr lang="tr-TR" b="1" dirty="0" smtClean="0"/>
              <a:t>: </a:t>
            </a:r>
            <a:r>
              <a:rPr lang="tr-TR" dirty="0" smtClean="0"/>
              <a:t>Çiğ ve az pişmiş etlerden ve kedi atıkları ile temastan geçebilir. </a:t>
            </a:r>
          </a:p>
          <a:p>
            <a:r>
              <a:rPr lang="tr-TR" dirty="0" smtClean="0"/>
              <a:t>Gebe kalmadan önce </a:t>
            </a:r>
            <a:r>
              <a:rPr lang="tr-TR" dirty="0" err="1" smtClean="0"/>
              <a:t>toxoplazmozis</a:t>
            </a:r>
            <a:r>
              <a:rPr lang="tr-TR" dirty="0" smtClean="0"/>
              <a:t> taraması yapılmalıdır.</a:t>
            </a:r>
          </a:p>
          <a:p>
            <a:r>
              <a:rPr lang="tr-TR" dirty="0"/>
              <a:t>B</a:t>
            </a:r>
            <a:r>
              <a:rPr lang="tr-TR" dirty="0" smtClean="0"/>
              <a:t>ağışık değilse gebe adaylarının gebelik boyunca çiğ et yememesi, kedilerden uzak durması, sebze ve meyveleri bol suda yıkaması önerilmelidir.</a:t>
            </a:r>
            <a:endParaRPr lang="tr-TR" dirty="0"/>
          </a:p>
        </p:txBody>
      </p:sp>
      <p:sp>
        <p:nvSpPr>
          <p:cNvPr id="29700" name="AutoShape 4" descr="data:image/jpeg;base64,/9j/4AAQSkZJRgABAQAAAQABAAD/2wBDAAkGBwgHBgkIBwgKCgkLDRYPDQwMDRsUFRAWIB0iIiAdHx8kKDQsJCYxJx8fLT0tMTU3Ojo6Iys/RD84QzQ5Ojf/2wBDAQoKCg0MDRoPDxo3JR8lNzc3Nzc3Nzc3Nzc3Nzc3Nzc3Nzc3Nzc3Nzc3Nzc3Nzc3Nzc3Nzc3Nzc3Nzc3Nzc3Nzf/wAARCAEAAMUDASIAAhEBAxEB/8QAHAABAQACAwEBAAAAAAAAAAAAAAEGCAQFBwMC/8QAQxAAAQMDAgMFBQQIAwgDAAAAAQACAwQFEQYhBxJBMVFhcYETFCKRoRUyQsEIUmKCkqKx0RcjJBYlMzRTY3KywuHw/8QAGQEBAQADAQAAAAAAAAAAAAAAAAECAwQF/8QAHREBAAEEAwEAAAAAAAAAAAAAAAECAxEhBBMxQf/aAAwDAQACEQMRAD8A9wRVEERVEERVEERVdRPqay016+x6i5U8VwLGvEMjuXIPYATtnbszlB2yKogiKogiKogiKogiLqYtTWWa9CzQXKnluBa53sY3cxGO0EjYHw7V26CIqiCIqiCIqiAiIgiIqgiKogiIqg/LiGtLnHAAyStXjEdZalu1yq5nsilkc8ObuRk4Y0Z6BoHyWy15LxZ64x55/d5OXHfynC1n0vM2ntW2xe8k+gACNlqmJq2yG06o1VoktbHUC62pmxhmJPI3wPaz6jwXrWjdeWbVsYZRymCtDcvo5iA8d5HRw8R6gLxSa4hrXEnYDKxSesbDcGVlsfJTyscHsfGeUsd3juSGV2imncNv0WvkvGrUrqeOOKmt7JGsAfKY3OLz1OOYAZ7l18nFvWTzkV8DPBtKz8wUaWyaLWxnFvWTDk18D/B1Kz8gF2MPGrUrYJI5qa3yPc0hsojc0tONjjmwfJB63rLXVm0lFy1spmrHNzHSQkF58T0aPE+mV5HdtV6q1qXNNQLTan7eyhJBe3xPa76DwWCRVoqLi+sur5KiV7i973nmL3d571lMFxDmtcDsQCElutUU1blwJIHaO1BarnRzPkjikbIXEYOQfjbt0LSfmVtGxzXsa9hBa4ZBHULV7U07ai1HJyWPBH1H5rZLThedP2wyZ5/dIubPfyDKMbtMRVp2CKojWiKogiKogiKogiIiAiIgIiII9oexzXDLSMEeC1RusEmnrtcLTLkGlqHsb4tz8J9Rg+q2vXgHHyG3x6qpZKZx99lpgapo7MA4YfMgEeQCLEzE5h5zU1T5zjJDO7vXHREJmZ9ERFUEREBcimqpIDjJLO7uXHRRYnDvLdFLf7lQ2mHPNV1DIz4Anc+gyfRbXxsbHG2OMAMaAGgdAFr9wFhoJNXTPqnH3yKmLqRpGxJOHnzAO3gStg0JmZnYiqiIIiICIqgIiICiIgIiICIiAtZeMErZeId0LJA8N9mw4/CRG3I9FsjcqaWsoJ6eCrlpJZGFraiEAvjPeMghap6ttMtkv1XRT1TquRjyXTuiewyEnc/GMnfqMg95QZtw0dYbhTe6VdDSm4sJIdI3PtR4Z6juHT1XZ3Kgs1RrOOx1NriEctKHRuiYG7/EXEkb7ADHke9eRQzSQSNkheWPacgg4wsnt+vLnS1sVZURQVlTFCYWSztJcGE5IyCCfM57T3ry7/Cu9lVy3V7E6z5LKJj6+uudFy6dcKqlc6WgkdgOI3jPcf7rD1m964kV93t09BNQUbYZm8rtnEjxG+xWELr4nf14v+pOPgsu0NoyXUT3VNQ50VBG7DngbvPc3+/RYis2sfEevs9thoIaCjdDC3DThwJ65O+5Tl9/Xix6RjO2VWqgs1LrKqsbLXGWx07HRmRgfkcvM5xJ3zlzR3dq6/iWbDbqX3SloaUXF5BzG3Bib446nuPn3LG7jr251VdJW08UFJUyQiF0sLTzFgOcZJON+owsXnmkqJHSTPc97jkucckrkscK72U3LlXkRrPsrMx8ZZwjlbDxDs7nyCNrnyMyT94mN4A9ThbOrUjS1qkvV9paGGpdSve8cs7YnvLDnY4YMjfrsB3hbW2ullordT01RWS1ksTA19RMAHyHvOBj/wDdV6jFy1FVEBVEQEREBERBERVBEVRBEJ70XHuEbpaVzWN5zlpLM/fAIJb6gEeqD7RyMlaHxva9p7C05C814pcOavU07rtbq97quKIMbRzkCMtHRjvwk9u+xPULOqWampmyiBtTJJK8vMZjdzZPTcAAbddl92UftsSV2JXnf2Z3YzwA6+Z38uxBqRLbK+GV8UtHOyRji1zXMIwQvm+jqmAufTTAAZJ9mcD1WzuttHWTU9K2OvhMdY1vLBUQNHtW+Hi3wO3kvBtW6Lumj3ZrYZZaeQFrKuE4j36Oxkg+BxnoSqMUXPs9luV7nfBaqOWqkY3meGAYaO8k7BcBd7o/UtVpi6e9UwEkUg5J4ScB7c9/QjoVJWnGduFebJc7HMyG7UUtK+QFzOcDDh1wRsV1677WWpqrU9zFTUARwxAsghBzyNz17yevp3LoUgqxnT7so6p4DmU0xadwfZnHzX7jttdJI2OOknc95DWtawnJK59gsdbqeujobZTzy1AaOZxPMxg73E45R8/BbAcPtC2rS1MXNaKi6ObieolZgtB/C0dG/wBe/oKjpeFnDis03UR3i5V72VckRa6jgILOU9Hu/ERsdtgR2lemSSMjYXyOaxo7XOOAFxn0YizJQ8sMn6g2Y/wI6eY38+xfCqmpqlsbahtRFLG8PEYY7myOmwII3PYoOyByMhFx7fG6KlDXs5Muc4M/UBJIHoCuSgiKogIiICIiAiiIKiiICIiCrhNrC2eVsxjaxuzWAn2hOe7rkYO3euYmEHxpoyAZJRiWTd3gOjfT+6tVTQVlPJTVcMc0EjeV8cjQ5rh3EFfVEHifELhJT0FDWXnT85jhgjdNLRy5dhoGTyO7ezoc+a8eW41wpm1lBU0r/uzxOjPk4EfmtOnNLCWHtbsUEXpGgeFVRqSip7tca1tNbpsljIhzSyAEjrs3sO+/kvNycDJ6brbXRlGKDSdnpQMGOjiDv/LlBP1JQfbT9gtmnaBtFaKVkEQ3cRu5573OO5K5lTGXNEkQ/wA2Pdvj3jyP/wB9F9kQcJ9YTNEIfZua4gOYSRIDkdOmBknyXNTG6IKoiIKoiIKiiIKiiIKiiIKiiICqiIKiiIKiiIC0/vjBFerjG3sZVytHo8hbgHAGStO7lOKm41dQOyWd8g/ecT+aDjcvN8J67LcikaGUsLR2CNoHyWm5JAJHaBstxLXO2ptlJOw5bLAx4PgWgoOUiiIKiiwDiJxLpNLOdQUEbKy7EZMZPwQ57OfG5P7I+Y2yGfqB7ScBwJHQFeK0Wl+IOt2irv14ltlHJu2F2WkjwibjH7xyuyZwSp2DmbqOvbL+u2No3+efqg9ZVXkM1JxC0EDU09b/ALRWiPeSKTmc9jR1wcuHoXDwWf6O1ZbdW2z3y3vLZGYE9O8jnid494PQ9h+YQd+iiIKiIgIiICIiAiIgIiICIiDDeK+ojp7SFS+F/LV1f+mgx2guB5nejcnzwtY16Lxwv32pqwW+J2ae2s9ngHYyuwXn0+EehXnSAtiuCWojd9K/Z87+apthEW53MR+4fTBb+6tdVmfCW/fYWtKQyP5aat/0s2+3xH4T6Ox6EoNm0UVQY3xB1INLaYqbgzBqXYipmu7DI7s9BufRec8F9Ji6TzasvQNQ8zO919rvzSZ+KU57TnYeIJ6BfD9Ia5OdcrXbGu+CKF1S4eLjyj6Nd8163pS2ttGmrZb2t5fYUzGuH7WMuPzJQdsi6TVt7ksdrbJSQCor6qZlNRwOOBJM/sye4bk+AK4FNoyKojbPqC4V9xr3bvlFXJDGw90bGOAa35nvQZUvJdb292gdT0msbKwsoKiUQ3KmZs083aQPHGfBwHes9tAqrZdH2ioqZqumfCZ6Sad3NI0NIa+NzvxY5mkOO+CQc4yeJxOgjqNBXpkuMNpjIM/rNIcPqAgyWGVk8LJYnB0cjQ5rh2EEZBX7WN8OJZJtC2N8ueb3Njd+4bD6ALJEBERBEREBERAREQEREBcG+XKKz2etuVR/w6WF0pHfgbD1OB6rnLzLj3eDR6Xp7ZG7D7hOOYf9tnxH+bkQeCVdTLWVU1VUu55p5HSSO73OOT9SvkiKgqCWkFpIIOQR0URBtlom9DUGlrdcyQZJYQJcdJG/C76gru14/wDo93jnpLnZpHbxPbUxD9l3wu+ob/EvYFBrpxsk9pxCe1/3WU8LfTc/mVsW3sC134805i1uJMbTUMbgfIvb+S97slX7/ZqCsBz7xTxyfxNB/NBjXEWT7Pn07eps+52+5tNSejGSNcznPgC4fNZi1wc0OaQQRkEHtXxr6OnuFHNR1sLJqedhZJG8bOaeiwaG2ax0gPd7D7C/Wdu0NLVS+zqIG/qh52cB4/JBm0VHivfWzP55Cz2cYAwI2ZyQPEkDJ8B3LBeLV0fWU9No+0kS3S7SNa9o39lEDkud3A4+QcvpNd+Il3/09u07SWUO2dVVlU2bk8WtA7fQhdvo3RdPp2SavqqmS43mq/5ium+8f2WjoOz5DuAAd/aqGK12ykoKfPsqaFkTM9Q0AfkuUiIKiIgIiICKIgKqIgqIogq10453Q12tTSNdmOggZFjP4nfG7+rR6LYokAZJ2WoWobgbrfrjcCc+81Mkg/8AEuOPphB16IioIiIMx4SXU2rXluJdiOqJpn+PONv5g1bOLTamqH0lTFUwnEkL2yMI6FpyPqFuFQVTK2hp6uL7k8TZG+Thkf1UHjn6Q9Dios1wAOC2SBx8sOH9XLM+DVy+0NBULHHL6Rz6Z3k05b/KWrh8dKP3nQrp8ZdS1UUgPcDlh/8AZY9+jxX5hvNuc77ro52DzBa7/wBWoPZUREEVREBERAREQEREBERBFURAREQdJrWu+zdI3isBIdFRyFpH6xaQPqQtTMY27lspxpqvduH9cwHBnkii/nBP0aVrWgIiKgiIgLaHhTWmu0BaHudl0URgP7ji0fQBavLYLgDU+10dUwE7wVzwB4Oa139SVBkPFOH2/D+9tP4afn/hcHfkvJuAlR7LWlRB0noXj1a5h/uvX+JLg3QV9J60Ug+YwvFOCJP+IFPjrTzZ/hQbIIiICIiAiIgIiICKIgqKIgqKIgqKIg8z4/y8mjqWP/qVzPox5Wvy9E406odetSOtlPJmitrjHgHZ8343en3R5HvWAxS5AimOYz2Hqw94/sg+KKuaWOLXdoOCoqCIq0Fzg1vaTgIIvbv0dpSaG9xdGzRO+bXD/wCK8Xlk5QYYdoxsT1ee8/2Wc8GdTfYWqG0VQ4CjuZbC8n8Mm/IfmS397wQes8Y6sUvD65AnDpzHC3xy9ufoCvLuA1OZdcSS42hopCfMuYPzKyb9IS7BtJa7Ox3xSSOqZB4NHK36ud8l8f0eLcf98XNzdv8ALp2H5ud/Vig9nRREFRREFRREFREQRERAVURAREQVdTqu6ix6cuVz25qanc9mer8YaPmQu1WC8apHx8Pa4M7Hywtd5c4/sg1ue9z3ufI4ue4kuce0k9pX5RFR+pHc7+bqQM+eF+URAX7jdyPDuozjzxsvwiAq1zmkOYS1wOQR2g96iIO41XqGq1NeHXKu2eYmRhoOQ0Nbg48zzH1WxfDGxmwaMoKaVnLUStNROD2h798egwPReIcKdKu1LqeJ08ebfRETVBI2cQfhZ6kfIFbMqAiIgqiIgIiIKiIgIoqgIiiCooiCrHuIFnkvuj7pb4BzTvh54h3vaQ5o9SMeqyBzmt3cQPMrCtccSbVpOVlKY311a9vN7GFwAY3oXO6Z7t0Gs/Z25Hmi7jVdyoLxe57jbaF9Cyo+OSBzw4CQ55i0gDY9uO/K6dUEREBERARF2+l7jQWm9U9wudC6uipzzsp2vDQ54+6XEg7A748kGx3DXT7dO6RoqZ8Ijq5WCaqONzI7fB8hgeiyhYTojiVatVzPpPZPoa1reYRSvBD29eV3XHdgLNWua4Za4HyKg/SiqICIiAiIgIiIIiIgIiIPzI7kYXAE46LF71fKuEOEQLR4BZUuNU0FNUgiWJp8Qg8dvupriOb43/NeW3yeeruMtVUFxdKQcnwGMLZmu0ZbqvPa3PhlY5XcLKWbJilaM+iDXlfuIZkaPl59F7LV8HpySYZh6ELqZ+D93B/y5AfQIPLUAyvSJuFOoCCCxj/Es3+a4/8AhVqFvZCPkUGAEEdqi9A/wq1C7thHyK+8PCnUAAAYxniGb/NB53KMSOHz81+F6lBwgu5OZJAPku1pOD04IM049SEHk9lmmpbhFVQFwdEc8w8sYXqNi1NcTy/G/wCayWh4WUsJBllaceqyOh0XbqQDtdjuGEHxst8q5g0SguHiFlMT+dgcQRnovhTW+mpgBFEB4lclAVURBVERBUURAVURAVRRARVRARFUEVREEREQVERBFVFUBRVRBURRBUUVQFFUQER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9702" name="AutoShape 6" descr="data:image/jpeg;base64,/9j/4AAQSkZJRgABAQAAAQABAAD/2wBDAAkGBwgHBgkIBwgKCgkLDRYPDQwMDRsUFRAWIB0iIiAdHx8kKDQsJCYxJx8fLT0tMTU3Ojo6Iys/RD84QzQ5Ojf/2wBDAQoKCg0MDRoPDxo3JR8lNzc3Nzc3Nzc3Nzc3Nzc3Nzc3Nzc3Nzc3Nzc3Nzc3Nzc3Nzc3Nzc3Nzc3Nzc3Nzc3Nzf/wAARCAEAAMUDASIAAhEBAxEB/8QAHAABAQACAwEBAAAAAAAAAAAAAAEGCAQFBwMC/8QAQxAAAQMDAgMFBQQIAwgDAAAAAQACAwQFEQYhBxJBMVFhcYETFCKRoRUyQsEIUmKCkqKx0RcjJBYlMzRTY3KywuHw/8QAGQEBAQADAQAAAAAAAAAAAAAAAAECAwQF/8QAHREBAAEEAwEAAAAAAAAAAAAAAAECAxEhBBMxQf/aAAwDAQACEQMRAD8A9wRVEERVEERVEERVdRPqay016+x6i5U8VwLGvEMjuXIPYATtnbszlB2yKogiKogiKogiKogiLqYtTWWa9CzQXKnluBa53sY3cxGO0EjYHw7V26CIqiCIqiCIqiAiIgiIqgiKogiIqg/LiGtLnHAAyStXjEdZalu1yq5nsilkc8ObuRk4Y0Z6BoHyWy15LxZ64x55/d5OXHfynC1n0vM2ntW2xe8k+gACNlqmJq2yG06o1VoktbHUC62pmxhmJPI3wPaz6jwXrWjdeWbVsYZRymCtDcvo5iA8d5HRw8R6gLxSa4hrXEnYDKxSesbDcGVlsfJTyscHsfGeUsd3juSGV2imncNv0WvkvGrUrqeOOKmt7JGsAfKY3OLz1OOYAZ7l18nFvWTzkV8DPBtKz8wUaWyaLWxnFvWTDk18D/B1Kz8gF2MPGrUrYJI5qa3yPc0hsojc0tONjjmwfJB63rLXVm0lFy1spmrHNzHSQkF58T0aPE+mV5HdtV6q1qXNNQLTan7eyhJBe3xPa76DwWCRVoqLi+sur5KiV7i973nmL3d571lMFxDmtcDsQCElutUU1blwJIHaO1BarnRzPkjikbIXEYOQfjbt0LSfmVtGxzXsa9hBa4ZBHULV7U07ai1HJyWPBH1H5rZLThedP2wyZ5/dIubPfyDKMbtMRVp2CKojWiKogiKogiKogiIiAiIgIiII9oexzXDLSMEeC1RusEmnrtcLTLkGlqHsb4tz8J9Rg+q2vXgHHyG3x6qpZKZx99lpgapo7MA4YfMgEeQCLEzE5h5zU1T5zjJDO7vXHREJmZ9ERFUEREBcimqpIDjJLO7uXHRRYnDvLdFLf7lQ2mHPNV1DIz4Anc+gyfRbXxsbHG2OMAMaAGgdAFr9wFhoJNXTPqnH3yKmLqRpGxJOHnzAO3gStg0JmZnYiqiIIiICIqgIiICiIgIiICIiAtZeMErZeId0LJA8N9mw4/CRG3I9FsjcqaWsoJ6eCrlpJZGFraiEAvjPeMghap6ttMtkv1XRT1TquRjyXTuiewyEnc/GMnfqMg95QZtw0dYbhTe6VdDSm4sJIdI3PtR4Z6juHT1XZ3Kgs1RrOOx1NriEctKHRuiYG7/EXEkb7ADHke9eRQzSQSNkheWPacgg4wsnt+vLnS1sVZURQVlTFCYWSztJcGE5IyCCfM57T3ry7/Cu9lVy3V7E6z5LKJj6+uudFy6dcKqlc6WgkdgOI3jPcf7rD1m964kV93t09BNQUbYZm8rtnEjxG+xWELr4nf14v+pOPgsu0NoyXUT3VNQ50VBG7DngbvPc3+/RYis2sfEevs9thoIaCjdDC3DThwJ65O+5Tl9/Xix6RjO2VWqgs1LrKqsbLXGWx07HRmRgfkcvM5xJ3zlzR3dq6/iWbDbqX3SloaUXF5BzG3Bib446nuPn3LG7jr251VdJW08UFJUyQiF0sLTzFgOcZJON+owsXnmkqJHSTPc97jkucckrkscK72U3LlXkRrPsrMx8ZZwjlbDxDs7nyCNrnyMyT94mN4A9ThbOrUjS1qkvV9paGGpdSve8cs7YnvLDnY4YMjfrsB3hbW2ullordT01RWS1ksTA19RMAHyHvOBj/wDdV6jFy1FVEBVEQEREBERBERVBEVRBEJ70XHuEbpaVzWN5zlpLM/fAIJb6gEeqD7RyMlaHxva9p7C05C814pcOavU07rtbq97quKIMbRzkCMtHRjvwk9u+xPULOqWampmyiBtTJJK8vMZjdzZPTcAAbddl92UftsSV2JXnf2Z3YzwA6+Z38uxBqRLbK+GV8UtHOyRji1zXMIwQvm+jqmAufTTAAZJ9mcD1WzuttHWTU9K2OvhMdY1vLBUQNHtW+Hi3wO3kvBtW6Lumj3ZrYZZaeQFrKuE4j36Oxkg+BxnoSqMUXPs9luV7nfBaqOWqkY3meGAYaO8k7BcBd7o/UtVpi6e9UwEkUg5J4ScB7c9/QjoVJWnGduFebJc7HMyG7UUtK+QFzOcDDh1wRsV1677WWpqrU9zFTUARwxAsghBzyNz17yevp3LoUgqxnT7so6p4DmU0xadwfZnHzX7jttdJI2OOknc95DWtawnJK59gsdbqeujobZTzy1AaOZxPMxg73E45R8/BbAcPtC2rS1MXNaKi6ObieolZgtB/C0dG/wBe/oKjpeFnDis03UR3i5V72VckRa6jgILOU9Hu/ERsdtgR2lemSSMjYXyOaxo7XOOAFxn0YizJQ8sMn6g2Y/wI6eY38+xfCqmpqlsbahtRFLG8PEYY7myOmwII3PYoOyByMhFx7fG6KlDXs5Muc4M/UBJIHoCuSgiKogIiICIiAiiIKiiICIiCrhNrC2eVsxjaxuzWAn2hOe7rkYO3euYmEHxpoyAZJRiWTd3gOjfT+6tVTQVlPJTVcMc0EjeV8cjQ5rh3EFfVEHifELhJT0FDWXnT85jhgjdNLRy5dhoGTyO7ezoc+a8eW41wpm1lBU0r/uzxOjPk4EfmtOnNLCWHtbsUEXpGgeFVRqSip7tca1tNbpsljIhzSyAEjrs3sO+/kvNycDJ6brbXRlGKDSdnpQMGOjiDv/LlBP1JQfbT9gtmnaBtFaKVkEQ3cRu5573OO5K5lTGXNEkQ/wA2Pdvj3jyP/wB9F9kQcJ9YTNEIfZua4gOYSRIDkdOmBknyXNTG6IKoiIKoiIKiiIKiiIKiiIKiiICqiIKiiIKiiIC0/vjBFerjG3sZVytHo8hbgHAGStO7lOKm41dQOyWd8g/ecT+aDjcvN8J67LcikaGUsLR2CNoHyWm5JAJHaBstxLXO2ptlJOw5bLAx4PgWgoOUiiIKiiwDiJxLpNLOdQUEbKy7EZMZPwQ57OfG5P7I+Y2yGfqB7ScBwJHQFeK0Wl+IOt2irv14ltlHJu2F2WkjwibjH7xyuyZwSp2DmbqOvbL+u2No3+efqg9ZVXkM1JxC0EDU09b/ALRWiPeSKTmc9jR1wcuHoXDwWf6O1ZbdW2z3y3vLZGYE9O8jnid494PQ9h+YQd+iiIKiIgIiICIiAiIgIiICIiDDeK+ojp7SFS+F/LV1f+mgx2guB5nejcnzwtY16Lxwv32pqwW+J2ae2s9ngHYyuwXn0+EehXnSAtiuCWojd9K/Z87+apthEW53MR+4fTBb+6tdVmfCW/fYWtKQyP5aat/0s2+3xH4T6Ox6EoNm0UVQY3xB1INLaYqbgzBqXYipmu7DI7s9BufRec8F9Ji6TzasvQNQ8zO919rvzSZ+KU57TnYeIJ6BfD9Ia5OdcrXbGu+CKF1S4eLjyj6Nd8163pS2ttGmrZb2t5fYUzGuH7WMuPzJQdsi6TVt7ksdrbJSQCor6qZlNRwOOBJM/sye4bk+AK4FNoyKojbPqC4V9xr3bvlFXJDGw90bGOAa35nvQZUvJdb292gdT0msbKwsoKiUQ3KmZs083aQPHGfBwHes9tAqrZdH2ioqZqumfCZ6Sad3NI0NIa+NzvxY5mkOO+CQc4yeJxOgjqNBXpkuMNpjIM/rNIcPqAgyWGVk8LJYnB0cjQ5rh2EEZBX7WN8OJZJtC2N8ueb3Njd+4bD6ALJEBERBEREBERAREQEREBcG+XKKz2etuVR/w6WF0pHfgbD1OB6rnLzLj3eDR6Xp7ZG7D7hOOYf9tnxH+bkQeCVdTLWVU1VUu55p5HSSO73OOT9SvkiKgqCWkFpIIOQR0URBtlom9DUGlrdcyQZJYQJcdJG/C76gru14/wDo93jnpLnZpHbxPbUxD9l3wu+ob/EvYFBrpxsk9pxCe1/3WU8LfTc/mVsW3sC134805i1uJMbTUMbgfIvb+S97slX7/ZqCsBz7xTxyfxNB/NBjXEWT7Pn07eps+52+5tNSejGSNcznPgC4fNZi1wc0OaQQRkEHtXxr6OnuFHNR1sLJqedhZJG8bOaeiwaG2ax0gPd7D7C/Wdu0NLVS+zqIG/qh52cB4/JBm0VHivfWzP55Cz2cYAwI2ZyQPEkDJ8B3LBeLV0fWU9No+0kS3S7SNa9o39lEDkud3A4+QcvpNd+Il3/09u07SWUO2dVVlU2bk8WtA7fQhdvo3RdPp2SavqqmS43mq/5ium+8f2WjoOz5DuAAd/aqGK12ykoKfPsqaFkTM9Q0AfkuUiIKiIgIiICKIgKqIgqIogq10453Q12tTSNdmOggZFjP4nfG7+rR6LYokAZJ2WoWobgbrfrjcCc+81Mkg/8AEuOPphB16IioIiIMx4SXU2rXluJdiOqJpn+PONv5g1bOLTamqH0lTFUwnEkL2yMI6FpyPqFuFQVTK2hp6uL7k8TZG+Thkf1UHjn6Q9Dios1wAOC2SBx8sOH9XLM+DVy+0NBULHHL6Rz6Z3k05b/KWrh8dKP3nQrp8ZdS1UUgPcDlh/8AZY9+jxX5hvNuc77ro52DzBa7/wBWoPZUREEVREBERAREQEREBERBFURAREQdJrWu+zdI3isBIdFRyFpH6xaQPqQtTMY27lspxpqvduH9cwHBnkii/nBP0aVrWgIiKgiIgLaHhTWmu0BaHudl0URgP7ji0fQBavLYLgDU+10dUwE7wVzwB4Oa139SVBkPFOH2/D+9tP4afn/hcHfkvJuAlR7LWlRB0noXj1a5h/uvX+JLg3QV9J60Ug+YwvFOCJP+IFPjrTzZ/hQbIIiICIiAiIgIiICKIgqKIgqKIgqKIg8z4/y8mjqWP/qVzPox5Wvy9E406odetSOtlPJmitrjHgHZ8343en3R5HvWAxS5AimOYz2Hqw94/sg+KKuaWOLXdoOCoqCIq0Fzg1vaTgIIvbv0dpSaG9xdGzRO+bXD/wCK8Xlk5QYYdoxsT1ee8/2Wc8GdTfYWqG0VQ4CjuZbC8n8Mm/IfmS397wQes8Y6sUvD65AnDpzHC3xy9ufoCvLuA1OZdcSS42hopCfMuYPzKyb9IS7BtJa7Ox3xSSOqZB4NHK36ud8l8f0eLcf98XNzdv8ALp2H5ud/Vig9nRREFRREFRREFREQRERAVURAREQVdTqu6ix6cuVz25qanc9mer8YaPmQu1WC8apHx8Pa4M7Hywtd5c4/sg1ue9z3ufI4ue4kuce0k9pX5RFR+pHc7+bqQM+eF+URAX7jdyPDuozjzxsvwiAq1zmkOYS1wOQR2g96iIO41XqGq1NeHXKu2eYmRhoOQ0Nbg48zzH1WxfDGxmwaMoKaVnLUStNROD2h798egwPReIcKdKu1LqeJ08ebfRETVBI2cQfhZ6kfIFbMqAiIgqiIgIiIKiIgIoqgIiiCooiCrHuIFnkvuj7pb4BzTvh54h3vaQ5o9SMeqyBzmt3cQPMrCtccSbVpOVlKY311a9vN7GFwAY3oXO6Z7t0Gs/Z25Hmi7jVdyoLxe57jbaF9Cyo+OSBzw4CQ55i0gDY9uO/K6dUEREBERARF2+l7jQWm9U9wudC6uipzzsp2vDQ54+6XEg7A748kGx3DXT7dO6RoqZ8Ijq5WCaqONzI7fB8hgeiyhYTojiVatVzPpPZPoa1reYRSvBD29eV3XHdgLNWua4Za4HyKg/SiqICIiAiIgIiIIiIgIiIPzI7kYXAE46LF71fKuEOEQLR4BZUuNU0FNUgiWJp8Qg8dvupriOb43/NeW3yeeruMtVUFxdKQcnwGMLZmu0ZbqvPa3PhlY5XcLKWbJilaM+iDXlfuIZkaPl59F7LV8HpySYZh6ELqZ+D93B/y5AfQIPLUAyvSJuFOoCCCxj/Es3+a4/8AhVqFvZCPkUGAEEdqi9A/wq1C7thHyK+8PCnUAAAYxniGb/NB53KMSOHz81+F6lBwgu5OZJAPku1pOD04IM049SEHk9lmmpbhFVQFwdEc8w8sYXqNi1NcTy/G/wCayWh4WUsJBllaceqyOh0XbqQDtdjuGEHxst8q5g0SguHiFlMT+dgcQRnovhTW+mpgBFEB4lclAVURBVERBUURAVURAVRRARVRARFUEVREEREQVERBFVFUBRVRBURRBUUVQFFUQER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9704" name="AutoShape 8" descr="data:image/jpeg;base64,/9j/4AAQSkZJRgABAQAAAQABAAD/2wBDAAkGBwgHBgkIBwgKCgkLDRYPDQwMDRsUFRAWIB0iIiAdHx8kKDQsJCYxJx8fLT0tMTU3Ojo6Iys/RD84QzQ5Ojf/2wBDAQoKCg0MDRoPDxo3JR8lNzc3Nzc3Nzc3Nzc3Nzc3Nzc3Nzc3Nzc3Nzc3Nzc3Nzc3Nzc3Nzc3Nzc3Nzc3Nzc3Nzf/wAARCAEAAMUDASIAAhEBAxEB/8QAHAABAQACAwEBAAAAAAAAAAAAAAEGCAQFBwMC/8QAQxAAAQMDAgMFBQQIAwgDAAAAAQACAwQFEQYhBxJBMVFhcYETFCKRoRUyQsEIUmKCkqKx0RcjJBYlMzRTY3KywuHw/8QAGQEBAQADAQAAAAAAAAAAAAAAAAECAwQF/8QAHREBAAEEAwEAAAAAAAAAAAAAAAECAxEhBBMxQf/aAAwDAQACEQMRAD8A9wRVEERVEERVEERVdRPqay016+x6i5U8VwLGvEMjuXIPYATtnbszlB2yKogiKogiKogiKogiLqYtTWWa9CzQXKnluBa53sY3cxGO0EjYHw7V26CIqiCIqiCIqiAiIgiIqgiKogiIqg/LiGtLnHAAyStXjEdZalu1yq5nsilkc8ObuRk4Y0Z6BoHyWy15LxZ64x55/d5OXHfynC1n0vM2ntW2xe8k+gACNlqmJq2yG06o1VoktbHUC62pmxhmJPI3wPaz6jwXrWjdeWbVsYZRymCtDcvo5iA8d5HRw8R6gLxSa4hrXEnYDKxSesbDcGVlsfJTyscHsfGeUsd3juSGV2imncNv0WvkvGrUrqeOOKmt7JGsAfKY3OLz1OOYAZ7l18nFvWTzkV8DPBtKz8wUaWyaLWxnFvWTDk18D/B1Kz8gF2MPGrUrYJI5qa3yPc0hsojc0tONjjmwfJB63rLXVm0lFy1spmrHNzHSQkF58T0aPE+mV5HdtV6q1qXNNQLTan7eyhJBe3xPa76DwWCRVoqLi+sur5KiV7i973nmL3d571lMFxDmtcDsQCElutUU1blwJIHaO1BarnRzPkjikbIXEYOQfjbt0LSfmVtGxzXsa9hBa4ZBHULV7U07ai1HJyWPBH1H5rZLThedP2wyZ5/dIubPfyDKMbtMRVp2CKojWiKogiKogiKogiIiAiIgIiII9oexzXDLSMEeC1RusEmnrtcLTLkGlqHsb4tz8J9Rg+q2vXgHHyG3x6qpZKZx99lpgapo7MA4YfMgEeQCLEzE5h5zU1T5zjJDO7vXHREJmZ9ERFUEREBcimqpIDjJLO7uXHRRYnDvLdFLf7lQ2mHPNV1DIz4Anc+gyfRbXxsbHG2OMAMaAGgdAFr9wFhoJNXTPqnH3yKmLqRpGxJOHnzAO3gStg0JmZnYiqiIIiICIqgIiICiIgIiICIiAtZeMErZeId0LJA8N9mw4/CRG3I9FsjcqaWsoJ6eCrlpJZGFraiEAvjPeMghap6ttMtkv1XRT1TquRjyXTuiewyEnc/GMnfqMg95QZtw0dYbhTe6VdDSm4sJIdI3PtR4Z6juHT1XZ3Kgs1RrOOx1NriEctKHRuiYG7/EXEkb7ADHke9eRQzSQSNkheWPacgg4wsnt+vLnS1sVZURQVlTFCYWSztJcGE5IyCCfM57T3ry7/Cu9lVy3V7E6z5LKJj6+uudFy6dcKqlc6WgkdgOI3jPcf7rD1m964kV93t09BNQUbYZm8rtnEjxG+xWELr4nf14v+pOPgsu0NoyXUT3VNQ50VBG7DngbvPc3+/RYis2sfEevs9thoIaCjdDC3DThwJ65O+5Tl9/Xix6RjO2VWqgs1LrKqsbLXGWx07HRmRgfkcvM5xJ3zlzR3dq6/iWbDbqX3SloaUXF5BzG3Bib446nuPn3LG7jr251VdJW08UFJUyQiF0sLTzFgOcZJON+owsXnmkqJHSTPc97jkucckrkscK72U3LlXkRrPsrMx8ZZwjlbDxDs7nyCNrnyMyT94mN4A9ThbOrUjS1qkvV9paGGpdSve8cs7YnvLDnY4YMjfrsB3hbW2ullordT01RWS1ksTA19RMAHyHvOBj/wDdV6jFy1FVEBVEQEREBERBERVBEVRBEJ70XHuEbpaVzWN5zlpLM/fAIJb6gEeqD7RyMlaHxva9p7C05C814pcOavU07rtbq97quKIMbRzkCMtHRjvwk9u+xPULOqWampmyiBtTJJK8vMZjdzZPTcAAbddl92UftsSV2JXnf2Z3YzwA6+Z38uxBqRLbK+GV8UtHOyRji1zXMIwQvm+jqmAufTTAAZJ9mcD1WzuttHWTU9K2OvhMdY1vLBUQNHtW+Hi3wO3kvBtW6Lumj3ZrYZZaeQFrKuE4j36Oxkg+BxnoSqMUXPs9luV7nfBaqOWqkY3meGAYaO8k7BcBd7o/UtVpi6e9UwEkUg5J4ScB7c9/QjoVJWnGduFebJc7HMyG7UUtK+QFzOcDDh1wRsV1677WWpqrU9zFTUARwxAsghBzyNz17yevp3LoUgqxnT7so6p4DmU0xadwfZnHzX7jttdJI2OOknc95DWtawnJK59gsdbqeujobZTzy1AaOZxPMxg73E45R8/BbAcPtC2rS1MXNaKi6ObieolZgtB/C0dG/wBe/oKjpeFnDis03UR3i5V72VckRa6jgILOU9Hu/ERsdtgR2lemSSMjYXyOaxo7XOOAFxn0YizJQ8sMn6g2Y/wI6eY38+xfCqmpqlsbahtRFLG8PEYY7myOmwII3PYoOyByMhFx7fG6KlDXs5Muc4M/UBJIHoCuSgiKogIiICIiAiiIKiiICIiCrhNrC2eVsxjaxuzWAn2hOe7rkYO3euYmEHxpoyAZJRiWTd3gOjfT+6tVTQVlPJTVcMc0EjeV8cjQ5rh3EFfVEHifELhJT0FDWXnT85jhgjdNLRy5dhoGTyO7ezoc+a8eW41wpm1lBU0r/uzxOjPk4EfmtOnNLCWHtbsUEXpGgeFVRqSip7tca1tNbpsljIhzSyAEjrs3sO+/kvNycDJ6brbXRlGKDSdnpQMGOjiDv/LlBP1JQfbT9gtmnaBtFaKVkEQ3cRu5573OO5K5lTGXNEkQ/wA2Pdvj3jyP/wB9F9kQcJ9YTNEIfZua4gOYSRIDkdOmBknyXNTG6IKoiIKoiIKiiIKiiIKiiIKiiICqiIKiiIKiiIC0/vjBFerjG3sZVytHo8hbgHAGStO7lOKm41dQOyWd8g/ecT+aDjcvN8J67LcikaGUsLR2CNoHyWm5JAJHaBstxLXO2ptlJOw5bLAx4PgWgoOUiiIKiiwDiJxLpNLOdQUEbKy7EZMZPwQ57OfG5P7I+Y2yGfqB7ScBwJHQFeK0Wl+IOt2irv14ltlHJu2F2WkjwibjH7xyuyZwSp2DmbqOvbL+u2No3+efqg9ZVXkM1JxC0EDU09b/ALRWiPeSKTmc9jR1wcuHoXDwWf6O1ZbdW2z3y3vLZGYE9O8jnid494PQ9h+YQd+iiIKiIgIiICIiAiIgIiICIiDDeK+ojp7SFS+F/LV1f+mgx2guB5nejcnzwtY16Lxwv32pqwW+J2ae2s9ngHYyuwXn0+EehXnSAtiuCWojd9K/Z87+apthEW53MR+4fTBb+6tdVmfCW/fYWtKQyP5aat/0s2+3xH4T6Ox6EoNm0UVQY3xB1INLaYqbgzBqXYipmu7DI7s9BufRec8F9Ji6TzasvQNQ8zO919rvzSZ+KU57TnYeIJ6BfD9Ia5OdcrXbGu+CKF1S4eLjyj6Nd8163pS2ttGmrZb2t5fYUzGuH7WMuPzJQdsi6TVt7ksdrbJSQCor6qZlNRwOOBJM/sye4bk+AK4FNoyKojbPqC4V9xr3bvlFXJDGw90bGOAa35nvQZUvJdb292gdT0msbKwsoKiUQ3KmZs083aQPHGfBwHes9tAqrZdH2ioqZqumfCZ6Sad3NI0NIa+NzvxY5mkOO+CQc4yeJxOgjqNBXpkuMNpjIM/rNIcPqAgyWGVk8LJYnB0cjQ5rh2EEZBX7WN8OJZJtC2N8ueb3Njd+4bD6ALJEBERBEREBERAREQEREBcG+XKKz2etuVR/w6WF0pHfgbD1OB6rnLzLj3eDR6Xp7ZG7D7hOOYf9tnxH+bkQeCVdTLWVU1VUu55p5HSSO73OOT9SvkiKgqCWkFpIIOQR0URBtlom9DUGlrdcyQZJYQJcdJG/C76gru14/wDo93jnpLnZpHbxPbUxD9l3wu+ob/EvYFBrpxsk9pxCe1/3WU8LfTc/mVsW3sC134805i1uJMbTUMbgfIvb+S97slX7/ZqCsBz7xTxyfxNB/NBjXEWT7Pn07eps+52+5tNSejGSNcznPgC4fNZi1wc0OaQQRkEHtXxr6OnuFHNR1sLJqedhZJG8bOaeiwaG2ax0gPd7D7C/Wdu0NLVS+zqIG/qh52cB4/JBm0VHivfWzP55Cz2cYAwI2ZyQPEkDJ8B3LBeLV0fWU9No+0kS3S7SNa9o39lEDkud3A4+QcvpNd+Il3/09u07SWUO2dVVlU2bk8WtA7fQhdvo3RdPp2SavqqmS43mq/5ium+8f2WjoOz5DuAAd/aqGK12ykoKfPsqaFkTM9Q0AfkuUiIKiIgIiICKIgKqIgqIogq10453Q12tTSNdmOggZFjP4nfG7+rR6LYokAZJ2WoWobgbrfrjcCc+81Mkg/8AEuOPphB16IioIiIMx4SXU2rXluJdiOqJpn+PONv5g1bOLTamqH0lTFUwnEkL2yMI6FpyPqFuFQVTK2hp6uL7k8TZG+Thkf1UHjn6Q9Dios1wAOC2SBx8sOH9XLM+DVy+0NBULHHL6Rz6Z3k05b/KWrh8dKP3nQrp8ZdS1UUgPcDlh/8AZY9+jxX5hvNuc77ro52DzBa7/wBWoPZUREEVREBERAREQEREBERBFURAREQdJrWu+zdI3isBIdFRyFpH6xaQPqQtTMY27lspxpqvduH9cwHBnkii/nBP0aVrWgIiKgiIgLaHhTWmu0BaHudl0URgP7ji0fQBavLYLgDU+10dUwE7wVzwB4Oa139SVBkPFOH2/D+9tP4afn/hcHfkvJuAlR7LWlRB0noXj1a5h/uvX+JLg3QV9J60Ug+YwvFOCJP+IFPjrTzZ/hQbIIiICIiAiIgIiICKIgqKIgqKIgqKIg8z4/y8mjqWP/qVzPox5Wvy9E406odetSOtlPJmitrjHgHZ8343en3R5HvWAxS5AimOYz2Hqw94/sg+KKuaWOLXdoOCoqCIq0Fzg1vaTgIIvbv0dpSaG9xdGzRO+bXD/wCK8Xlk5QYYdoxsT1ee8/2Wc8GdTfYWqG0VQ4CjuZbC8n8Mm/IfmS397wQes8Y6sUvD65AnDpzHC3xy9ufoCvLuA1OZdcSS42hopCfMuYPzKyb9IS7BtJa7Ox3xSSOqZB4NHK36ud8l8f0eLcf98XNzdv8ALp2H5ud/Vig9nRREFRREFRREFREQRERAVURAREQVdTqu6ix6cuVz25qanc9mer8YaPmQu1WC8apHx8Pa4M7Hywtd5c4/sg1ue9z3ufI4ue4kuce0k9pX5RFR+pHc7+bqQM+eF+URAX7jdyPDuozjzxsvwiAq1zmkOYS1wOQR2g96iIO41XqGq1NeHXKu2eYmRhoOQ0Nbg48zzH1WxfDGxmwaMoKaVnLUStNROD2h798egwPReIcKdKu1LqeJ08ebfRETVBI2cQfhZ6kfIFbMqAiIgqiIgIiIKiIgIoqgIiiCooiCrHuIFnkvuj7pb4BzTvh54h3vaQ5o9SMeqyBzmt3cQPMrCtccSbVpOVlKY311a9vN7GFwAY3oXO6Z7t0Gs/Z25Hmi7jVdyoLxe57jbaF9Cyo+OSBzw4CQ55i0gDY9uO/K6dUEREBERARF2+l7jQWm9U9wudC6uipzzsp2vDQ54+6XEg7A748kGx3DXT7dO6RoqZ8Ijq5WCaqONzI7fB8hgeiyhYTojiVatVzPpPZPoa1reYRSvBD29eV3XHdgLNWua4Za4HyKg/SiqICIiAiIgIiIIiIgIiIPzI7kYXAE46LF71fKuEOEQLR4BZUuNU0FNUgiWJp8Qg8dvupriOb43/NeW3yeeruMtVUFxdKQcnwGMLZmu0ZbqvPa3PhlY5XcLKWbJilaM+iDXlfuIZkaPl59F7LV8HpySYZh6ELqZ+D93B/y5AfQIPLUAyvSJuFOoCCCxj/Es3+a4/8AhVqFvZCPkUGAEEdqi9A/wq1C7thHyK+8PCnUAAAYxniGb/NB53KMSOHz81+F6lBwgu5OZJAPku1pOD04IM049SEHk9lmmpbhFVQFwdEc8w8sYXqNi1NcTy/G/wCayWh4WUsJBllaceqyOh0XbqQDtdjuGEHxst8q5g0SguHiFlMT+dgcQRnovhTW+mpgBFEB4lclAVURBVERBUURAVURAVRRARVRARFUEVREEREQVERBFVFUBRVRBURRBUUVQFFUQER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9706" name="AutoShape 10" descr="data:image/jpeg;base64,/9j/4AAQSkZJRgABAQAAAQABAAD/2wBDAAkGBwgHBgkIBwgKCgkLDRYPDQwMDRsUFRAWIB0iIiAdHx8kKDQsJCYxJx8fLT0tMTU3Ojo6Iys/RD84QzQ5Ojf/2wBDAQoKCg0MDRoPDxo3JR8lNzc3Nzc3Nzc3Nzc3Nzc3Nzc3Nzc3Nzc3Nzc3Nzc3Nzc3Nzc3Nzc3Nzc3Nzc3Nzc3Nzf/wAARCAEAAMUDASIAAhEBAxEB/8QAHAABAQACAwEBAAAAAAAAAAAAAAEGCAQFBwMC/8QAQxAAAQMDAgMFBQQIAwgDAAAAAQACAwQFEQYhBxJBMVFhcYETFCKRoRUyQsEIUmKCkqKx0RcjJBYlMzRTY3KywuHw/8QAGQEBAQADAQAAAAAAAAAAAAAAAAECAwQF/8QAHREBAAEEAwEAAAAAAAAAAAAAAAECAxEhBBMxQf/aAAwDAQACEQMRAD8A9wRVEERVEERVEERVdRPqay016+x6i5U8VwLGvEMjuXIPYATtnbszlB2yKogiKogiKogiKogiLqYtTWWa9CzQXKnluBa53sY3cxGO0EjYHw7V26CIqiCIqiCIqiAiIgiIqgiKogiIqg/LiGtLnHAAyStXjEdZalu1yq5nsilkc8ObuRk4Y0Z6BoHyWy15LxZ64x55/d5OXHfynC1n0vM2ntW2xe8k+gACNlqmJq2yG06o1VoktbHUC62pmxhmJPI3wPaz6jwXrWjdeWbVsYZRymCtDcvo5iA8d5HRw8R6gLxSa4hrXEnYDKxSesbDcGVlsfJTyscHsfGeUsd3juSGV2imncNv0WvkvGrUrqeOOKmt7JGsAfKY3OLz1OOYAZ7l18nFvWTzkV8DPBtKz8wUaWyaLWxnFvWTDk18D/B1Kz8gF2MPGrUrYJI5qa3yPc0hsojc0tONjjmwfJB63rLXVm0lFy1spmrHNzHSQkF58T0aPE+mV5HdtV6q1qXNNQLTan7eyhJBe3xPa76DwWCRVoqLi+sur5KiV7i973nmL3d571lMFxDmtcDsQCElutUU1blwJIHaO1BarnRzPkjikbIXEYOQfjbt0LSfmVtGxzXsa9hBa4ZBHULV7U07ai1HJyWPBH1H5rZLThedP2wyZ5/dIubPfyDKMbtMRVp2CKojWiKogiKogiKogiIiAiIgIiII9oexzXDLSMEeC1RusEmnrtcLTLkGlqHsb4tz8J9Rg+q2vXgHHyG3x6qpZKZx99lpgapo7MA4YfMgEeQCLEzE5h5zU1T5zjJDO7vXHREJmZ9ERFUEREBcimqpIDjJLO7uXHRRYnDvLdFLf7lQ2mHPNV1DIz4Anc+gyfRbXxsbHG2OMAMaAGgdAFr9wFhoJNXTPqnH3yKmLqRpGxJOHnzAO3gStg0JmZnYiqiIIiICIqgIiICiIgIiICIiAtZeMErZeId0LJA8N9mw4/CRG3I9FsjcqaWsoJ6eCrlpJZGFraiEAvjPeMghap6ttMtkv1XRT1TquRjyXTuiewyEnc/GMnfqMg95QZtw0dYbhTe6VdDSm4sJIdI3PtR4Z6juHT1XZ3Kgs1RrOOx1NriEctKHRuiYG7/EXEkb7ADHke9eRQzSQSNkheWPacgg4wsnt+vLnS1sVZURQVlTFCYWSztJcGE5IyCCfM57T3ry7/Cu9lVy3V7E6z5LKJj6+uudFy6dcKqlc6WgkdgOI3jPcf7rD1m964kV93t09BNQUbYZm8rtnEjxG+xWELr4nf14v+pOPgsu0NoyXUT3VNQ50VBG7DngbvPc3+/RYis2sfEevs9thoIaCjdDC3DThwJ65O+5Tl9/Xix6RjO2VWqgs1LrKqsbLXGWx07HRmRgfkcvM5xJ3zlzR3dq6/iWbDbqX3SloaUXF5BzG3Bib446nuPn3LG7jr251VdJW08UFJUyQiF0sLTzFgOcZJON+owsXnmkqJHSTPc97jkucckrkscK72U3LlXkRrPsrMx8ZZwjlbDxDs7nyCNrnyMyT94mN4A9ThbOrUjS1qkvV9paGGpdSve8cs7YnvLDnY4YMjfrsB3hbW2ullordT01RWS1ksTA19RMAHyHvOBj/wDdV6jFy1FVEBVEQEREBERBERVBEVRBEJ70XHuEbpaVzWN5zlpLM/fAIJb6gEeqD7RyMlaHxva9p7C05C814pcOavU07rtbq97quKIMbRzkCMtHRjvwk9u+xPULOqWampmyiBtTJJK8vMZjdzZPTcAAbddl92UftsSV2JXnf2Z3YzwA6+Z38uxBqRLbK+GV8UtHOyRji1zXMIwQvm+jqmAufTTAAZJ9mcD1WzuttHWTU9K2OvhMdY1vLBUQNHtW+Hi3wO3kvBtW6Lumj3ZrYZZaeQFrKuE4j36Oxkg+BxnoSqMUXPs9luV7nfBaqOWqkY3meGAYaO8k7BcBd7o/UtVpi6e9UwEkUg5J4ScB7c9/QjoVJWnGduFebJc7HMyG7UUtK+QFzOcDDh1wRsV1677WWpqrU9zFTUARwxAsghBzyNz17yevp3LoUgqxnT7so6p4DmU0xadwfZnHzX7jttdJI2OOknc95DWtawnJK59gsdbqeujobZTzy1AaOZxPMxg73E45R8/BbAcPtC2rS1MXNaKi6ObieolZgtB/C0dG/wBe/oKjpeFnDis03UR3i5V72VckRa6jgILOU9Hu/ERsdtgR2lemSSMjYXyOaxo7XOOAFxn0YizJQ8sMn6g2Y/wI6eY38+xfCqmpqlsbahtRFLG8PEYY7myOmwII3PYoOyByMhFx7fG6KlDXs5Muc4M/UBJIHoCuSgiKogIiICIiAiiIKiiICIiCrhNrC2eVsxjaxuzWAn2hOe7rkYO3euYmEHxpoyAZJRiWTd3gOjfT+6tVTQVlPJTVcMc0EjeV8cjQ5rh3EFfVEHifELhJT0FDWXnT85jhgjdNLRy5dhoGTyO7ezoc+a8eW41wpm1lBU0r/uzxOjPk4EfmtOnNLCWHtbsUEXpGgeFVRqSip7tca1tNbpsljIhzSyAEjrs3sO+/kvNycDJ6brbXRlGKDSdnpQMGOjiDv/LlBP1JQfbT9gtmnaBtFaKVkEQ3cRu5573OO5K5lTGXNEkQ/wA2Pdvj3jyP/wB9F9kQcJ9YTNEIfZua4gOYSRIDkdOmBknyXNTG6IKoiIKoiIKiiIKiiIKiiIKiiICqiIKiiIKiiIC0/vjBFerjG3sZVytHo8hbgHAGStO7lOKm41dQOyWd8g/ecT+aDjcvN8J67LcikaGUsLR2CNoHyWm5JAJHaBstxLXO2ptlJOw5bLAx4PgWgoOUiiIKiiwDiJxLpNLOdQUEbKy7EZMZPwQ57OfG5P7I+Y2yGfqB7ScBwJHQFeK0Wl+IOt2irv14ltlHJu2F2WkjwibjH7xyuyZwSp2DmbqOvbL+u2No3+efqg9ZVXkM1JxC0EDU09b/ALRWiPeSKTmc9jR1wcuHoXDwWf6O1ZbdW2z3y3vLZGYE9O8jnid494PQ9h+YQd+iiIKiIgIiICIiAiIgIiICIiDDeK+ojp7SFS+F/LV1f+mgx2guB5nejcnzwtY16Lxwv32pqwW+J2ae2s9ngHYyuwXn0+EehXnSAtiuCWojd9K/Z87+apthEW53MR+4fTBb+6tdVmfCW/fYWtKQyP5aat/0s2+3xH4T6Ox6EoNm0UVQY3xB1INLaYqbgzBqXYipmu7DI7s9BufRec8F9Ji6TzasvQNQ8zO919rvzSZ+KU57TnYeIJ6BfD9Ia5OdcrXbGu+CKF1S4eLjyj6Nd8163pS2ttGmrZb2t5fYUzGuH7WMuPzJQdsi6TVt7ksdrbJSQCor6qZlNRwOOBJM/sye4bk+AK4FNoyKojbPqC4V9xr3bvlFXJDGw90bGOAa35nvQZUvJdb292gdT0msbKwsoKiUQ3KmZs083aQPHGfBwHes9tAqrZdH2ioqZqumfCZ6Sad3NI0NIa+NzvxY5mkOO+CQc4yeJxOgjqNBXpkuMNpjIM/rNIcPqAgyWGVk8LJYnB0cjQ5rh2EEZBX7WN8OJZJtC2N8ueb3Njd+4bD6ALJEBERBEREBERAREQEREBcG+XKKz2etuVR/w6WF0pHfgbD1OB6rnLzLj3eDR6Xp7ZG7D7hOOYf9tnxH+bkQeCVdTLWVU1VUu55p5HSSO73OOT9SvkiKgqCWkFpIIOQR0URBtlom9DUGlrdcyQZJYQJcdJG/C76gru14/wDo93jnpLnZpHbxPbUxD9l3wu+ob/EvYFBrpxsk9pxCe1/3WU8LfTc/mVsW3sC134805i1uJMbTUMbgfIvb+S97slX7/ZqCsBz7xTxyfxNB/NBjXEWT7Pn07eps+52+5tNSejGSNcznPgC4fNZi1wc0OaQQRkEHtXxr6OnuFHNR1sLJqedhZJG8bOaeiwaG2ax0gPd7D7C/Wdu0NLVS+zqIG/qh52cB4/JBm0VHivfWzP55Cz2cYAwI2ZyQPEkDJ8B3LBeLV0fWU9No+0kS3S7SNa9o39lEDkud3A4+QcvpNd+Il3/09u07SWUO2dVVlU2bk8WtA7fQhdvo3RdPp2SavqqmS43mq/5ium+8f2WjoOz5DuAAd/aqGK12ykoKfPsqaFkTM9Q0AfkuUiIKiIgIiICKIgKqIgqIogq10453Q12tTSNdmOggZFjP4nfG7+rR6LYokAZJ2WoWobgbrfrjcCc+81Mkg/8AEuOPphB16IioIiIMx4SXU2rXluJdiOqJpn+PONv5g1bOLTamqH0lTFUwnEkL2yMI6FpyPqFuFQVTK2hp6uL7k8TZG+Thkf1UHjn6Q9Dios1wAOC2SBx8sOH9XLM+DVy+0NBULHHL6Rz6Z3k05b/KWrh8dKP3nQrp8ZdS1UUgPcDlh/8AZY9+jxX5hvNuc77ro52DzBa7/wBWoPZUREEVREBERAREQEREBERBFURAREQdJrWu+zdI3isBIdFRyFpH6xaQPqQtTMY27lspxpqvduH9cwHBnkii/nBP0aVrWgIiKgiIgLaHhTWmu0BaHudl0URgP7ji0fQBavLYLgDU+10dUwE7wVzwB4Oa139SVBkPFOH2/D+9tP4afn/hcHfkvJuAlR7LWlRB0noXj1a5h/uvX+JLg3QV9J60Ug+YwvFOCJP+IFPjrTzZ/hQbIIiICIiAiIgIiICKIgqKIgqKIgqKIg8z4/y8mjqWP/qVzPox5Wvy9E406odetSOtlPJmitrjHgHZ8343en3R5HvWAxS5AimOYz2Hqw94/sg+KKuaWOLXdoOCoqCIq0Fzg1vaTgIIvbv0dpSaG9xdGzRO+bXD/wCK8Xlk5QYYdoxsT1ee8/2Wc8GdTfYWqG0VQ4CjuZbC8n8Mm/IfmS397wQes8Y6sUvD65AnDpzHC3xy9ufoCvLuA1OZdcSS42hopCfMuYPzKyb9IS7BtJa7Ox3xSSOqZB4NHK36ud8l8f0eLcf98XNzdv8ALp2H5ud/Vig9nRREFRREFRREFREQRERAVURAREQVdTqu6ix6cuVz25qanc9mer8YaPmQu1WC8apHx8Pa4M7Hywtd5c4/sg1ue9z3ufI4ue4kuce0k9pX5RFR+pHc7+bqQM+eF+URAX7jdyPDuozjzxsvwiAq1zmkOYS1wOQR2g96iIO41XqGq1NeHXKu2eYmRhoOQ0Nbg48zzH1WxfDGxmwaMoKaVnLUStNROD2h798egwPReIcKdKu1LqeJ08ebfRETVBI2cQfhZ6kfIFbMqAiIgqiIgIiIKiIgIoqgIiiCooiCrHuIFnkvuj7pb4BzTvh54h3vaQ5o9SMeqyBzmt3cQPMrCtccSbVpOVlKY311a9vN7GFwAY3oXO6Z7t0Gs/Z25Hmi7jVdyoLxe57jbaF9Cyo+OSBzw4CQ55i0gDY9uO/K6dUEREBERARF2+l7jQWm9U9wudC6uipzzsp2vDQ54+6XEg7A748kGx3DXT7dO6RoqZ8Ijq5WCaqONzI7fB8hgeiyhYTojiVatVzPpPZPoa1reYRSvBD29eV3XHdgLNWua4Za4HyKg/SiqICIiAiIgIiIIiIgIiIPzI7kYXAE46LF71fKuEOEQLR4BZUuNU0FNUgiWJp8Qg8dvupriOb43/NeW3yeeruMtVUFxdKQcnwGMLZmu0ZbqvPa3PhlY5XcLKWbJilaM+iDXlfuIZkaPl59F7LV8HpySYZh6ELqZ+D93B/y5AfQIPLUAyvSJuFOoCCCxj/Es3+a4/8AhVqFvZCPkUGAEEdqi9A/wq1C7thHyK+8PCnUAAAYxniGb/NB53KMSOHz81+F6lBwgu5OZJAPku1pOD04IM049SEHk9lmmpbhFVQFwdEc8w8sYXqNi1NcTy/G/wCayWh4WUsJBllaceqyOh0XbqQDtdjuGEHxst8q5g0SguHiFlMT+dgcQRnovhTW+mpgBFEB4lclAVURBVERBUURAVURAVRRARVRARFUEVREEREQVERBFVFUBRVRBURRBUUVQFFUQER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9708" name="AutoShape 12" descr="data:image/jpeg;base64,/9j/4AAQSkZJRgABAQAAAQABAAD/2wBDAAkGBwgHBgkIBwgKCgkLDRYPDQwMDRsUFRAWIB0iIiAdHx8kKDQsJCYxJx8fLT0tMTU3Ojo6Iys/RD84QzQ5Ojf/2wBDAQoKCg0MDRoPDxo3JR8lNzc3Nzc3Nzc3Nzc3Nzc3Nzc3Nzc3Nzc3Nzc3Nzc3Nzc3Nzc3Nzc3Nzc3Nzc3Nzc3Nzf/wAARCAEAAMUDASIAAhEBAxEB/8QAHAABAQACAwEBAAAAAAAAAAAAAAEGCAQFBwMC/8QAQxAAAQMDAgMFBQQIAwgDAAAAAQACAwQFEQYhBxJBMVFhcYETFCKRoRUyQsEIUmKCkqKx0RcjJBYlMzRTY3KywuHw/8QAGQEBAQADAQAAAAAAAAAAAAAAAAECAwQF/8QAHREBAAEEAwEAAAAAAAAAAAAAAAECAxEhBBMxQf/aAAwDAQACEQMRAD8A9wRVEERVEERVEERVdRPqay016+x6i5U8VwLGvEMjuXIPYATtnbszlB2yKogiKogiKogiKogiLqYtTWWa9CzQXKnluBa53sY3cxGO0EjYHw7V26CIqiCIqiCIqiAiIgiIqgiKogiIqg/LiGtLnHAAyStXjEdZalu1yq5nsilkc8ObuRk4Y0Z6BoHyWy15LxZ64x55/d5OXHfynC1n0vM2ntW2xe8k+gACNlqmJq2yG06o1VoktbHUC62pmxhmJPI3wPaz6jwXrWjdeWbVsYZRymCtDcvo5iA8d5HRw8R6gLxSa4hrXEnYDKxSesbDcGVlsfJTyscHsfGeUsd3juSGV2imncNv0WvkvGrUrqeOOKmt7JGsAfKY3OLz1OOYAZ7l18nFvWTzkV8DPBtKz8wUaWyaLWxnFvWTDk18D/B1Kz8gF2MPGrUrYJI5qa3yPc0hsojc0tONjjmwfJB63rLXVm0lFy1spmrHNzHSQkF58T0aPE+mV5HdtV6q1qXNNQLTan7eyhJBe3xPa76DwWCRVoqLi+sur5KiV7i973nmL3d571lMFxDmtcDsQCElutUU1blwJIHaO1BarnRzPkjikbIXEYOQfjbt0LSfmVtGxzXsa9hBa4ZBHULV7U07ai1HJyWPBH1H5rZLThedP2wyZ5/dIubPfyDKMbtMRVp2CKojWiKogiKogiKogiIiAiIgIiII9oexzXDLSMEeC1RusEmnrtcLTLkGlqHsb4tz8J9Rg+q2vXgHHyG3x6qpZKZx99lpgapo7MA4YfMgEeQCLEzE5h5zU1T5zjJDO7vXHREJmZ9ERFUEREBcimqpIDjJLO7uXHRRYnDvLdFLf7lQ2mHPNV1DIz4Anc+gyfRbXxsbHG2OMAMaAGgdAFr9wFhoJNXTPqnH3yKmLqRpGxJOHnzAO3gStg0JmZnYiqiIIiICIqgIiICiIgIiICIiAtZeMErZeId0LJA8N9mw4/CRG3I9FsjcqaWsoJ6eCrlpJZGFraiEAvjPeMghap6ttMtkv1XRT1TquRjyXTuiewyEnc/GMnfqMg95QZtw0dYbhTe6VdDSm4sJIdI3PtR4Z6juHT1XZ3Kgs1RrOOx1NriEctKHRuiYG7/EXEkb7ADHke9eRQzSQSNkheWPacgg4wsnt+vLnS1sVZURQVlTFCYWSztJcGE5IyCCfM57T3ry7/Cu9lVy3V7E6z5LKJj6+uudFy6dcKqlc6WgkdgOI3jPcf7rD1m964kV93t09BNQUbYZm8rtnEjxG+xWELr4nf14v+pOPgsu0NoyXUT3VNQ50VBG7DngbvPc3+/RYis2sfEevs9thoIaCjdDC3DThwJ65O+5Tl9/Xix6RjO2VWqgs1LrKqsbLXGWx07HRmRgfkcvM5xJ3zlzR3dq6/iWbDbqX3SloaUXF5BzG3Bib446nuPn3LG7jr251VdJW08UFJUyQiF0sLTzFgOcZJON+owsXnmkqJHSTPc97jkucckrkscK72U3LlXkRrPsrMx8ZZwjlbDxDs7nyCNrnyMyT94mN4A9ThbOrUjS1qkvV9paGGpdSve8cs7YnvLDnY4YMjfrsB3hbW2ullordT01RWS1ksTA19RMAHyHvOBj/wDdV6jFy1FVEBVEQEREBERBERVBEVRBEJ70XHuEbpaVzWN5zlpLM/fAIJb6gEeqD7RyMlaHxva9p7C05C814pcOavU07rtbq97quKIMbRzkCMtHRjvwk9u+xPULOqWampmyiBtTJJK8vMZjdzZPTcAAbddl92UftsSV2JXnf2Z3YzwA6+Z38uxBqRLbK+GV8UtHOyRji1zXMIwQvm+jqmAufTTAAZJ9mcD1WzuttHWTU9K2OvhMdY1vLBUQNHtW+Hi3wO3kvBtW6Lumj3ZrYZZaeQFrKuE4j36Oxkg+BxnoSqMUXPs9luV7nfBaqOWqkY3meGAYaO8k7BcBd7o/UtVpi6e9UwEkUg5J4ScB7c9/QjoVJWnGduFebJc7HMyG7UUtK+QFzOcDDh1wRsV1677WWpqrU9zFTUARwxAsghBzyNz17yevp3LoUgqxnT7so6p4DmU0xadwfZnHzX7jttdJI2OOknc95DWtawnJK59gsdbqeujobZTzy1AaOZxPMxg73E45R8/BbAcPtC2rS1MXNaKi6ObieolZgtB/C0dG/wBe/oKjpeFnDis03UR3i5V72VckRa6jgILOU9Hu/ERsdtgR2lemSSMjYXyOaxo7XOOAFxn0YizJQ8sMn6g2Y/wI6eY38+xfCqmpqlsbahtRFLG8PEYY7myOmwII3PYoOyByMhFx7fG6KlDXs5Muc4M/UBJIHoCuSgiKogIiICIiAiiIKiiICIiCrhNrC2eVsxjaxuzWAn2hOe7rkYO3euYmEHxpoyAZJRiWTd3gOjfT+6tVTQVlPJTVcMc0EjeV8cjQ5rh3EFfVEHifELhJT0FDWXnT85jhgjdNLRy5dhoGTyO7ezoc+a8eW41wpm1lBU0r/uzxOjPk4EfmtOnNLCWHtbsUEXpGgeFVRqSip7tca1tNbpsljIhzSyAEjrs3sO+/kvNycDJ6brbXRlGKDSdnpQMGOjiDv/LlBP1JQfbT9gtmnaBtFaKVkEQ3cRu5573OO5K5lTGXNEkQ/wA2Pdvj3jyP/wB9F9kQcJ9YTNEIfZua4gOYSRIDkdOmBknyXNTG6IKoiIKoiIKiiIKiiIKiiIKiiICqiIKiiIKiiIC0/vjBFerjG3sZVytHo8hbgHAGStO7lOKm41dQOyWd8g/ecT+aDjcvN8J67LcikaGUsLR2CNoHyWm5JAJHaBstxLXO2ptlJOw5bLAx4PgWgoOUiiIKiiwDiJxLpNLOdQUEbKy7EZMZPwQ57OfG5P7I+Y2yGfqB7ScBwJHQFeK0Wl+IOt2irv14ltlHJu2F2WkjwibjH7xyuyZwSp2DmbqOvbL+u2No3+efqg9ZVXkM1JxC0EDU09b/ALRWiPeSKTmc9jR1wcuHoXDwWf6O1ZbdW2z3y3vLZGYE9O8jnid494PQ9h+YQd+iiIKiIgIiICIiAiIgIiICIiDDeK+ojp7SFS+F/LV1f+mgx2guB5nejcnzwtY16Lxwv32pqwW+J2ae2s9ngHYyuwXn0+EehXnSAtiuCWojd9K/Z87+apthEW53MR+4fTBb+6tdVmfCW/fYWtKQyP5aat/0s2+3xH4T6Ox6EoNm0UVQY3xB1INLaYqbgzBqXYipmu7DI7s9BufRec8F9Ji6TzasvQNQ8zO919rvzSZ+KU57TnYeIJ6BfD9Ia5OdcrXbGu+CKF1S4eLjyj6Nd8163pS2ttGmrZb2t5fYUzGuH7WMuPzJQdsi6TVt7ksdrbJSQCor6qZlNRwOOBJM/sye4bk+AK4FNoyKojbPqC4V9xr3bvlFXJDGw90bGOAa35nvQZUvJdb292gdT0msbKwsoKiUQ3KmZs083aQPHGfBwHes9tAqrZdH2ioqZqumfCZ6Sad3NI0NIa+NzvxY5mkOO+CQc4yeJxOgjqNBXpkuMNpjIM/rNIcPqAgyWGVk8LJYnB0cjQ5rh2EEZBX7WN8OJZJtC2N8ueb3Njd+4bD6ALJEBERBEREBERAREQEREBcG+XKKz2etuVR/w6WF0pHfgbD1OB6rnLzLj3eDR6Xp7ZG7D7hOOYf9tnxH+bkQeCVdTLWVU1VUu55p5HSSO73OOT9SvkiKgqCWkFpIIOQR0URBtlom9DUGlrdcyQZJYQJcdJG/C76gru14/wDo93jnpLnZpHbxPbUxD9l3wu+ob/EvYFBrpxsk9pxCe1/3WU8LfTc/mVsW3sC134805i1uJMbTUMbgfIvb+S97slX7/ZqCsBz7xTxyfxNB/NBjXEWT7Pn07eps+52+5tNSejGSNcznPgC4fNZi1wc0OaQQRkEHtXxr6OnuFHNR1sLJqedhZJG8bOaeiwaG2ax0gPd7D7C/Wdu0NLVS+zqIG/qh52cB4/JBm0VHivfWzP55Cz2cYAwI2ZyQPEkDJ8B3LBeLV0fWU9No+0kS3S7SNa9o39lEDkud3A4+QcvpNd+Il3/09u07SWUO2dVVlU2bk8WtA7fQhdvo3RdPp2SavqqmS43mq/5ium+8f2WjoOz5DuAAd/aqGK12ykoKfPsqaFkTM9Q0AfkuUiIKiIgIiICKIgKqIgqIogq10453Q12tTSNdmOggZFjP4nfG7+rR6LYokAZJ2WoWobgbrfrjcCc+81Mkg/8AEuOPphB16IioIiIMx4SXU2rXluJdiOqJpn+PONv5g1bOLTamqH0lTFUwnEkL2yMI6FpyPqFuFQVTK2hp6uL7k8TZG+Thkf1UHjn6Q9Dios1wAOC2SBx8sOH9XLM+DVy+0NBULHHL6Rz6Z3k05b/KWrh8dKP3nQrp8ZdS1UUgPcDlh/8AZY9+jxX5hvNuc77ro52DzBa7/wBWoPZUREEVREBERAREQEREBERBFURAREQdJrWu+zdI3isBIdFRyFpH6xaQPqQtTMY27lspxpqvduH9cwHBnkii/nBP0aVrWgIiKgiIgLaHhTWmu0BaHudl0URgP7ji0fQBavLYLgDU+10dUwE7wVzwB4Oa139SVBkPFOH2/D+9tP4afn/hcHfkvJuAlR7LWlRB0noXj1a5h/uvX+JLg3QV9J60Ug+YwvFOCJP+IFPjrTzZ/hQbIIiICIiAiIgIiICKIgqKIgqKIgqKIg8z4/y8mjqWP/qVzPox5Wvy9E406odetSOtlPJmitrjHgHZ8343en3R5HvWAxS5AimOYz2Hqw94/sg+KKuaWOLXdoOCoqCIq0Fzg1vaTgIIvbv0dpSaG9xdGzRO+bXD/wCK8Xlk5QYYdoxsT1ee8/2Wc8GdTfYWqG0VQ4CjuZbC8n8Mm/IfmS397wQes8Y6sUvD65AnDpzHC3xy9ufoCvLuA1OZdcSS42hopCfMuYPzKyb9IS7BtJa7Ox3xSSOqZB4NHK36ud8l8f0eLcf98XNzdv8ALp2H5ud/Vig9nRREFRREFRREFREQRERAVURAREQVdTqu6ix6cuVz25qanc9mer8YaPmQu1WC8apHx8Pa4M7Hywtd5c4/sg1ue9z3ufI4ue4kuce0k9pX5RFR+pHc7+bqQM+eF+URAX7jdyPDuozjzxsvwiAq1zmkOYS1wOQR2g96iIO41XqGq1NeHXKu2eYmRhoOQ0Nbg48zzH1WxfDGxmwaMoKaVnLUStNROD2h798egwPReIcKdKu1LqeJ08ebfRETVBI2cQfhZ6kfIFbMqAiIgqiIgIiIKiIgIoqgIiiCooiCrHuIFnkvuj7pb4BzTvh54h3vaQ5o9SMeqyBzmt3cQPMrCtccSbVpOVlKY311a9vN7GFwAY3oXO6Z7t0Gs/Z25Hmi7jVdyoLxe57jbaF9Cyo+OSBzw4CQ55i0gDY9uO/K6dUEREBERARF2+l7jQWm9U9wudC6uipzzsp2vDQ54+6XEg7A748kGx3DXT7dO6RoqZ8Ijq5WCaqONzI7fB8hgeiyhYTojiVatVzPpPZPoa1reYRSvBD29eV3XHdgLNWua4Za4HyKg/SiqICIiAiIgIiIIiIgIiIPzI7kYXAE46LF71fKuEOEQLR4BZUuNU0FNUgiWJp8Qg8dvupriOb43/NeW3yeeruMtVUFxdKQcnwGMLZmu0ZbqvPa3PhlY5XcLKWbJilaM+iDXlfuIZkaPl59F7LV8HpySYZh6ELqZ+D93B/y5AfQIPLUAyvSJuFOoCCCxj/Es3+a4/8AhVqFvZCPkUGAEEdqi9A/wq1C7thHyK+8PCnUAAAYxniGb/NB53KMSOHz81+F6lBwgu5OZJAPku1pOD04IM049SEHk9lmmpbhFVQFwdEc8w8sYXqNi1NcTy/G/wCayWh4WUsJBllaceqyOh0XbqQDtdjuGEHxst8q5g0SguHiFlMT+dgcQRnovhTW+mpgBFEB4lclAVURBVERBUURAVURAVRRARVRARFUEVREEREQVERBFVFUBRVRBURRBUUVQFFUQER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9709" name="Picture 13" descr="C:\Users\packerd\Downloads\indir.jpg"/>
          <p:cNvPicPr>
            <a:picLocks noChangeAspect="1" noChangeArrowheads="1"/>
          </p:cNvPicPr>
          <p:nvPr/>
        </p:nvPicPr>
        <p:blipFill>
          <a:blip r:embed="rId2" cstate="print"/>
          <a:srcRect/>
          <a:stretch>
            <a:fillRect/>
          </a:stretch>
        </p:blipFill>
        <p:spPr bwMode="auto">
          <a:xfrm>
            <a:off x="6948264" y="2276872"/>
            <a:ext cx="1876425" cy="24384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2148840"/>
            <a:ext cx="8229600" cy="4709160"/>
          </a:xfrm>
        </p:spPr>
        <p:txBody>
          <a:bodyPr/>
          <a:lstStyle/>
          <a:p>
            <a:r>
              <a:rPr lang="tr-TR" b="1" dirty="0" err="1" smtClean="0"/>
              <a:t>Varisella</a:t>
            </a:r>
            <a:r>
              <a:rPr lang="tr-TR" dirty="0" smtClean="0"/>
              <a:t>: Antikor taraması yapılarak suçiçeği geçirmemiş kadınların aşılanması tavsiye edilmelidir.</a:t>
            </a:r>
          </a:p>
          <a:p>
            <a:r>
              <a:rPr lang="tr-TR" b="1" dirty="0" smtClean="0"/>
              <a:t>HIV: </a:t>
            </a:r>
            <a:r>
              <a:rPr lang="tr-TR" dirty="0" smtClean="0"/>
              <a:t>Tarama riskli kadınlara uygulanmalıdır.</a:t>
            </a:r>
          </a:p>
          <a:p>
            <a:r>
              <a:rPr lang="tr-TR" b="1" dirty="0" err="1" smtClean="0"/>
              <a:t>Sifiliz</a:t>
            </a:r>
            <a:r>
              <a:rPr lang="tr-TR" b="1" dirty="0" smtClean="0"/>
              <a:t>, </a:t>
            </a:r>
            <a:r>
              <a:rPr lang="tr-TR" b="1" dirty="0" err="1" smtClean="0"/>
              <a:t>gonore</a:t>
            </a:r>
            <a:r>
              <a:rPr lang="tr-TR" b="1" dirty="0" smtClean="0"/>
              <a:t>, </a:t>
            </a:r>
            <a:r>
              <a:rPr lang="tr-TR" b="1" dirty="0" err="1" smtClean="0"/>
              <a:t>klamidya</a:t>
            </a:r>
            <a:r>
              <a:rPr lang="tr-TR" b="1" dirty="0" smtClean="0"/>
              <a:t> </a:t>
            </a:r>
            <a:r>
              <a:rPr lang="tr-TR" dirty="0" smtClean="0"/>
              <a:t>taraması riskli kadınlara yapılmalıdır.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Kullanılan ilaçların tespiti</a:t>
            </a:r>
            <a:r>
              <a:rPr lang="tr-TR" dirty="0" smtClean="0"/>
              <a:t/>
            </a:r>
            <a:br>
              <a:rPr lang="tr-TR" dirty="0" smtClean="0"/>
            </a:br>
            <a:endParaRPr lang="tr-TR" dirty="0"/>
          </a:p>
        </p:txBody>
      </p:sp>
      <p:sp>
        <p:nvSpPr>
          <p:cNvPr id="3" name="2 İçerik Yer Tutucusu"/>
          <p:cNvSpPr>
            <a:spLocks noGrp="1"/>
          </p:cNvSpPr>
          <p:nvPr>
            <p:ph idx="1"/>
          </p:nvPr>
        </p:nvSpPr>
        <p:spPr>
          <a:xfrm>
            <a:off x="467544" y="1772816"/>
            <a:ext cx="8229600" cy="4709160"/>
          </a:xfrm>
        </p:spPr>
        <p:txBody>
          <a:bodyPr>
            <a:normAutofit/>
          </a:bodyPr>
          <a:lstStyle/>
          <a:p>
            <a:r>
              <a:rPr lang="tr-TR" dirty="0" err="1" smtClean="0"/>
              <a:t>Fetal</a:t>
            </a:r>
            <a:r>
              <a:rPr lang="tr-TR" dirty="0" smtClean="0"/>
              <a:t> için risk taşıyan (</a:t>
            </a:r>
            <a:r>
              <a:rPr lang="tr-TR" dirty="0" err="1" smtClean="0"/>
              <a:t>teratojen</a:t>
            </a:r>
            <a:r>
              <a:rPr lang="tr-TR" dirty="0" smtClean="0"/>
              <a:t>)ilaçların kullanılmaması gerektiği anlatılmalıdır. </a:t>
            </a:r>
          </a:p>
          <a:p>
            <a:r>
              <a:rPr lang="tr-TR" dirty="0" err="1"/>
              <a:t>İ</a:t>
            </a:r>
            <a:r>
              <a:rPr lang="tr-TR" dirty="0" err="1" smtClean="0"/>
              <a:t>sotretinoin</a:t>
            </a:r>
            <a:r>
              <a:rPr lang="tr-TR" dirty="0" smtClean="0"/>
              <a:t> </a:t>
            </a:r>
          </a:p>
          <a:p>
            <a:r>
              <a:rPr lang="tr-TR" dirty="0" err="1" smtClean="0"/>
              <a:t>Warfarin</a:t>
            </a:r>
            <a:endParaRPr lang="tr-TR" dirty="0" smtClean="0"/>
          </a:p>
          <a:p>
            <a:r>
              <a:rPr lang="tr-TR" dirty="0" err="1" smtClean="0"/>
              <a:t>Antiepileptikler</a:t>
            </a:r>
            <a:endParaRPr lang="tr-TR" dirty="0" smtClean="0"/>
          </a:p>
          <a:p>
            <a:r>
              <a:rPr lang="tr-TR" dirty="0" err="1" smtClean="0"/>
              <a:t>Kemoterapotikler</a:t>
            </a:r>
            <a:endParaRPr lang="tr-TR" dirty="0" smtClean="0"/>
          </a:p>
          <a:p>
            <a:r>
              <a:rPr lang="tr-TR" dirty="0" smtClean="0"/>
              <a:t>Lityum gibi</a:t>
            </a:r>
          </a:p>
          <a:p>
            <a:endParaRPr lang="tr-TR" dirty="0"/>
          </a:p>
        </p:txBody>
      </p:sp>
      <p:pic>
        <p:nvPicPr>
          <p:cNvPr id="27650" name="Picture 2" descr="E:\header.jpg"/>
          <p:cNvPicPr>
            <a:picLocks noChangeAspect="1" noChangeArrowheads="1"/>
          </p:cNvPicPr>
          <p:nvPr/>
        </p:nvPicPr>
        <p:blipFill>
          <a:blip r:embed="rId2" cstate="print"/>
          <a:srcRect/>
          <a:stretch>
            <a:fillRect/>
          </a:stretch>
        </p:blipFill>
        <p:spPr bwMode="auto">
          <a:xfrm>
            <a:off x="5724128" y="2780928"/>
            <a:ext cx="2495922" cy="280831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71472" y="1714488"/>
            <a:ext cx="8229600" cy="4709160"/>
          </a:xfrm>
        </p:spPr>
        <p:txBody>
          <a:bodyPr/>
          <a:lstStyle/>
          <a:p>
            <a:r>
              <a:rPr lang="tr-TR" dirty="0" smtClean="0"/>
              <a:t>Doğum kontrol hapları majör </a:t>
            </a:r>
            <a:r>
              <a:rPr lang="tr-TR" dirty="0" err="1" smtClean="0"/>
              <a:t>konjenital</a:t>
            </a:r>
            <a:r>
              <a:rPr lang="tr-TR" dirty="0" smtClean="0"/>
              <a:t> anomalilere neden olmamasına rağmen </a:t>
            </a:r>
            <a:r>
              <a:rPr lang="tr-TR" dirty="0" err="1" smtClean="0"/>
              <a:t>hipoplastik</a:t>
            </a:r>
            <a:r>
              <a:rPr lang="tr-TR" dirty="0" smtClean="0"/>
              <a:t> sol kalp sendromu ve </a:t>
            </a:r>
            <a:r>
              <a:rPr lang="tr-TR" dirty="0" err="1" smtClean="0"/>
              <a:t>gastroşizis</a:t>
            </a:r>
            <a:r>
              <a:rPr lang="tr-TR" dirty="0" smtClean="0"/>
              <a:t> riskinde artışa neden olmaktadır. Gebelik planlandığında bu ilaçların kesilmesi  önerilmektedir.</a:t>
            </a:r>
          </a:p>
          <a:p>
            <a:r>
              <a:rPr lang="tr-TR" dirty="0" smtClean="0"/>
              <a:t> Rahim içi araç kullananlarda  </a:t>
            </a:r>
            <a:r>
              <a:rPr lang="tr-TR" dirty="0" err="1" smtClean="0"/>
              <a:t>implantın</a:t>
            </a:r>
            <a:r>
              <a:rPr lang="tr-TR" dirty="0" smtClean="0"/>
              <a:t> çıkartılması önerilir.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Gebelik öncesi beslenme durumu</a:t>
            </a:r>
            <a:br>
              <a:rPr lang="tr-TR" b="1" dirty="0" smtClean="0"/>
            </a:br>
            <a:endParaRPr lang="tr-TR" b="1" dirty="0"/>
          </a:p>
        </p:txBody>
      </p:sp>
      <p:sp>
        <p:nvSpPr>
          <p:cNvPr id="3" name="2 İçerik Yer Tutucusu"/>
          <p:cNvSpPr>
            <a:spLocks noGrp="1"/>
          </p:cNvSpPr>
          <p:nvPr>
            <p:ph idx="1"/>
          </p:nvPr>
        </p:nvSpPr>
        <p:spPr>
          <a:xfrm>
            <a:off x="467544" y="2148840"/>
            <a:ext cx="8229600" cy="4709160"/>
          </a:xfrm>
        </p:spPr>
        <p:txBody>
          <a:bodyPr/>
          <a:lstStyle/>
          <a:p>
            <a:r>
              <a:rPr lang="tr-TR" dirty="0" smtClean="0"/>
              <a:t>Çok düşük ve çok yüksek kilolu kadınlar gebelikte risk altındadır. Gebelik öncesi </a:t>
            </a:r>
            <a:r>
              <a:rPr lang="tr-TR" dirty="0" err="1" smtClean="0"/>
              <a:t>anoreksia</a:t>
            </a:r>
            <a:r>
              <a:rPr lang="tr-TR" dirty="0" smtClean="0"/>
              <a:t> </a:t>
            </a:r>
            <a:r>
              <a:rPr lang="tr-TR" dirty="0" err="1" smtClean="0"/>
              <a:t>nervoza</a:t>
            </a:r>
            <a:r>
              <a:rPr lang="tr-TR" dirty="0" smtClean="0"/>
              <a:t> ya da </a:t>
            </a:r>
            <a:r>
              <a:rPr lang="tr-TR" dirty="0" err="1" smtClean="0"/>
              <a:t>bulimia</a:t>
            </a:r>
            <a:r>
              <a:rPr lang="tr-TR" dirty="0" smtClean="0"/>
              <a:t> </a:t>
            </a:r>
            <a:r>
              <a:rPr lang="tr-TR" dirty="0" err="1" smtClean="0"/>
              <a:t>anamnezi</a:t>
            </a:r>
            <a:r>
              <a:rPr lang="tr-TR" dirty="0" smtClean="0"/>
              <a:t> olan kadınlar psikolojik danışma almanın </a:t>
            </a:r>
            <a:r>
              <a:rPr lang="tr-TR" dirty="0" err="1" smtClean="0"/>
              <a:t>yanısıra</a:t>
            </a:r>
            <a:r>
              <a:rPr lang="tr-TR" dirty="0" smtClean="0"/>
              <a:t>, beslenme eğitimi için diyetisyen kontrolü altında olmalıdır.</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Gebelikten önce ve sonra </a:t>
            </a:r>
            <a:r>
              <a:rPr lang="tr-TR" dirty="0" err="1" smtClean="0"/>
              <a:t>folik</a:t>
            </a:r>
            <a:r>
              <a:rPr lang="tr-TR" dirty="0" smtClean="0"/>
              <a:t> asit kullanımı, </a:t>
            </a:r>
            <a:r>
              <a:rPr lang="tr-TR" dirty="0" err="1" smtClean="0"/>
              <a:t>fetüsta</a:t>
            </a:r>
            <a:r>
              <a:rPr lang="tr-TR" dirty="0" smtClean="0"/>
              <a:t> </a:t>
            </a:r>
            <a:r>
              <a:rPr lang="tr-TR" dirty="0" err="1" smtClean="0"/>
              <a:t>nöral</a:t>
            </a:r>
            <a:r>
              <a:rPr lang="tr-TR" dirty="0" smtClean="0"/>
              <a:t> tüp </a:t>
            </a:r>
            <a:r>
              <a:rPr lang="tr-TR" dirty="0" err="1" smtClean="0"/>
              <a:t>defekti</a:t>
            </a:r>
            <a:r>
              <a:rPr lang="tr-TR" dirty="0"/>
              <a:t> </a:t>
            </a:r>
            <a:r>
              <a:rPr lang="tr-TR" dirty="0" smtClean="0"/>
              <a:t>riskini azaltmaktadır. </a:t>
            </a:r>
          </a:p>
          <a:p>
            <a:r>
              <a:rPr lang="tr-TR" dirty="0" smtClean="0"/>
              <a:t>Gebelik planlayan tüm kadınlar </a:t>
            </a:r>
            <a:r>
              <a:rPr lang="tr-TR" dirty="0" err="1" smtClean="0"/>
              <a:t>konsepsiyondan</a:t>
            </a:r>
            <a:r>
              <a:rPr lang="tr-TR" dirty="0" smtClean="0"/>
              <a:t> 3 ay önce başlayarak günde 0.4 mg. </a:t>
            </a:r>
            <a:r>
              <a:rPr lang="tr-TR" dirty="0" err="1" smtClean="0"/>
              <a:t>folik</a:t>
            </a:r>
            <a:r>
              <a:rPr lang="tr-TR" dirty="0" smtClean="0"/>
              <a:t> asit kullanmalıdır. </a:t>
            </a:r>
          </a:p>
          <a:p>
            <a:r>
              <a:rPr lang="tr-TR" dirty="0" smtClean="0"/>
              <a:t>Geçmişte </a:t>
            </a:r>
            <a:r>
              <a:rPr lang="tr-TR" dirty="0" err="1" smtClean="0"/>
              <a:t>NTD'li</a:t>
            </a:r>
            <a:r>
              <a:rPr lang="tr-TR" dirty="0" smtClean="0"/>
              <a:t> doğum yapmış kadınlar, DM hastaları, </a:t>
            </a:r>
            <a:r>
              <a:rPr lang="tr-TR" dirty="0" err="1" smtClean="0"/>
              <a:t>soygeçmişte</a:t>
            </a:r>
            <a:r>
              <a:rPr lang="tr-TR" dirty="0" smtClean="0"/>
              <a:t> </a:t>
            </a:r>
            <a:r>
              <a:rPr lang="tr-TR" dirty="0" err="1" smtClean="0"/>
              <a:t>nöral</a:t>
            </a:r>
            <a:r>
              <a:rPr lang="tr-TR" dirty="0" smtClean="0"/>
              <a:t> tüp </a:t>
            </a:r>
            <a:r>
              <a:rPr lang="tr-TR" dirty="0" err="1" smtClean="0"/>
              <a:t>defektli</a:t>
            </a:r>
            <a:r>
              <a:rPr lang="tr-TR" dirty="0" smtClean="0"/>
              <a:t> doğumu olanlar,</a:t>
            </a:r>
            <a:r>
              <a:rPr lang="tr-TR" dirty="0"/>
              <a:t> </a:t>
            </a:r>
            <a:r>
              <a:rPr lang="tr-TR" dirty="0" err="1" smtClean="0"/>
              <a:t>antiepileptik</a:t>
            </a:r>
            <a:r>
              <a:rPr lang="tr-TR" dirty="0" smtClean="0"/>
              <a:t> kullananlar ve orak hücreli anemi hastalar ise günde 4 mg </a:t>
            </a:r>
            <a:r>
              <a:rPr lang="tr-TR" dirty="0" err="1" smtClean="0"/>
              <a:t>folik</a:t>
            </a:r>
            <a:r>
              <a:rPr lang="tr-TR" dirty="0" smtClean="0"/>
              <a:t> asit kullanmalıdır.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67544" y="2148840"/>
            <a:ext cx="8229600" cy="4709160"/>
          </a:xfrm>
        </p:spPr>
        <p:txBody>
          <a:bodyPr>
            <a:normAutofit/>
          </a:bodyPr>
          <a:lstStyle/>
          <a:p>
            <a:r>
              <a:rPr lang="tr-TR" dirty="0" err="1" smtClean="0"/>
              <a:t>Fenil</a:t>
            </a:r>
            <a:r>
              <a:rPr lang="tr-TR" dirty="0" smtClean="0"/>
              <a:t> </a:t>
            </a:r>
            <a:r>
              <a:rPr lang="tr-TR" dirty="0" err="1" smtClean="0"/>
              <a:t>alanin</a:t>
            </a:r>
            <a:r>
              <a:rPr lang="tr-TR" dirty="0" smtClean="0"/>
              <a:t> kan düzeyi 20 mg/</a:t>
            </a:r>
            <a:r>
              <a:rPr lang="tr-TR" dirty="0" err="1" smtClean="0"/>
              <a:t>dl</a:t>
            </a:r>
            <a:r>
              <a:rPr lang="tr-TR" dirty="0" smtClean="0"/>
              <a:t>' </a:t>
            </a:r>
            <a:r>
              <a:rPr lang="tr-TR" dirty="0" err="1" smtClean="0"/>
              <a:t>ni</a:t>
            </a:r>
            <a:r>
              <a:rPr lang="tr-TR" dirty="0" smtClean="0"/>
              <a:t> üzerinde </a:t>
            </a:r>
            <a:r>
              <a:rPr lang="tr-TR" dirty="0" err="1" smtClean="0"/>
              <a:t>fenilketonurisi</a:t>
            </a:r>
            <a:r>
              <a:rPr lang="tr-TR" dirty="0" smtClean="0"/>
              <a:t> olan kadınların çocuklarında zeka geriliği, </a:t>
            </a:r>
            <a:r>
              <a:rPr lang="tr-TR" dirty="0" err="1" smtClean="0"/>
              <a:t>mikrosefali</a:t>
            </a:r>
            <a:r>
              <a:rPr lang="tr-TR" dirty="0" smtClean="0"/>
              <a:t> olduğundan, gebeliğin başlangıcından itibaren kanda </a:t>
            </a:r>
            <a:r>
              <a:rPr lang="tr-TR" dirty="0" err="1" smtClean="0"/>
              <a:t>fenilalanın</a:t>
            </a:r>
            <a:r>
              <a:rPr lang="tr-TR" dirty="0" smtClean="0"/>
              <a:t> seviyesini düşüren diyet </a:t>
            </a:r>
            <a:r>
              <a:rPr lang="tr-TR" dirty="0" err="1" smtClean="0"/>
              <a:t>fetal</a:t>
            </a:r>
            <a:r>
              <a:rPr lang="tr-TR" dirty="0" smtClean="0"/>
              <a:t> anomali riskini azaltır.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Amaç ve Hedefler</a:t>
            </a:r>
            <a:endParaRPr lang="tr-TR" dirty="0"/>
          </a:p>
        </p:txBody>
      </p:sp>
      <p:sp>
        <p:nvSpPr>
          <p:cNvPr id="3" name="2 İçerik Yer Tutucusu"/>
          <p:cNvSpPr>
            <a:spLocks noGrp="1"/>
          </p:cNvSpPr>
          <p:nvPr>
            <p:ph idx="1"/>
          </p:nvPr>
        </p:nvSpPr>
        <p:spPr/>
        <p:txBody>
          <a:bodyPr>
            <a:normAutofit fontScale="92500" lnSpcReduction="10000"/>
          </a:bodyPr>
          <a:lstStyle/>
          <a:p>
            <a:r>
              <a:rPr lang="tr-TR" b="1" dirty="0" smtClean="0"/>
              <a:t>Amaç: </a:t>
            </a:r>
            <a:r>
              <a:rPr lang="tr-TR" dirty="0" smtClean="0"/>
              <a:t>Gebelik </a:t>
            </a:r>
            <a:r>
              <a:rPr lang="tr-TR" dirty="0" smtClean="0"/>
              <a:t>öncesi sağlık hizmeti sunumunun temel noktaları hakkında bilgi sahibi </a:t>
            </a:r>
            <a:r>
              <a:rPr lang="tr-TR" dirty="0" smtClean="0"/>
              <a:t>olunması.</a:t>
            </a:r>
          </a:p>
          <a:p>
            <a:r>
              <a:rPr lang="tr-TR" b="1" dirty="0" smtClean="0"/>
              <a:t>Hedefler: </a:t>
            </a:r>
            <a:r>
              <a:rPr lang="tr-TR" dirty="0" smtClean="0"/>
              <a:t>Bu ders sonunda katılımcılar;</a:t>
            </a:r>
          </a:p>
          <a:p>
            <a:r>
              <a:rPr lang="tr-TR" dirty="0" smtClean="0"/>
              <a:t>Gebelik öncesi danışmanlık verilmesi gereken konuları sayabilmeli</a:t>
            </a:r>
          </a:p>
          <a:p>
            <a:r>
              <a:rPr lang="tr-TR" dirty="0" err="1" smtClean="0"/>
              <a:t>Prekonsepsiyonel</a:t>
            </a:r>
            <a:r>
              <a:rPr lang="tr-TR" dirty="0" smtClean="0"/>
              <a:t> dönemdeki risk faktörlerini açıklayabilmeli</a:t>
            </a:r>
          </a:p>
          <a:p>
            <a:r>
              <a:rPr lang="tr-TR" dirty="0" smtClean="0"/>
              <a:t>Gebelik öncesi alınabilecek önlemleri açıklayabilmeli</a:t>
            </a:r>
          </a:p>
          <a:p>
            <a:r>
              <a:rPr lang="tr-TR" dirty="0" smtClean="0"/>
              <a:t>Gebelik öncesi bakımın önemini kavramalı</a:t>
            </a:r>
          </a:p>
          <a:p>
            <a:r>
              <a:rPr lang="tr-TR" dirty="0" smtClean="0"/>
              <a:t>Gebelik öncesi bakımın önemini savunmalı</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11560" y="2148840"/>
            <a:ext cx="8229600" cy="4709160"/>
          </a:xfrm>
        </p:spPr>
        <p:txBody>
          <a:bodyPr/>
          <a:lstStyle/>
          <a:p>
            <a:r>
              <a:rPr lang="tr-TR" dirty="0" smtClean="0"/>
              <a:t>Gebe kalmayı planlayanlarda A vitamini içeren </a:t>
            </a:r>
            <a:r>
              <a:rPr lang="tr-TR" dirty="0" err="1" smtClean="0"/>
              <a:t>multi</a:t>
            </a:r>
            <a:r>
              <a:rPr lang="tr-TR" dirty="0" smtClean="0"/>
              <a:t> vitamin preparatı kullanmaktan sakınmalıdır. </a:t>
            </a:r>
            <a:r>
              <a:rPr lang="tr-TR" dirty="0" err="1" smtClean="0"/>
              <a:t>Retinoik</a:t>
            </a:r>
            <a:r>
              <a:rPr lang="tr-TR" dirty="0" smtClean="0"/>
              <a:t> asit ve A vitamininin sentetik </a:t>
            </a:r>
            <a:r>
              <a:rPr lang="tr-TR" dirty="0" err="1" smtClean="0"/>
              <a:t>derivesi</a:t>
            </a:r>
            <a:r>
              <a:rPr lang="tr-TR" dirty="0" smtClean="0"/>
              <a:t> olan </a:t>
            </a:r>
            <a:r>
              <a:rPr lang="tr-TR" dirty="0" err="1" smtClean="0"/>
              <a:t>izotretinoin</a:t>
            </a:r>
            <a:r>
              <a:rPr lang="tr-TR" dirty="0" smtClean="0"/>
              <a:t> </a:t>
            </a:r>
            <a:r>
              <a:rPr lang="tr-TR" dirty="0" err="1" smtClean="0"/>
              <a:t>teratojenik</a:t>
            </a:r>
            <a:r>
              <a:rPr lang="tr-TR" dirty="0" smtClean="0"/>
              <a:t> etkisi kanıtlandığından kullanılmamalıdır.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Tüm hastalara alkol, tütün ya da bağımlılık yapıcı bir madde kullanıp kullanmadığı sorulmalıdır. Gebelik öncesi danışmanlık hizmeti sırasında bu maddeleri kullandığı </a:t>
            </a:r>
            <a:r>
              <a:rPr lang="tr-TR" dirty="0" err="1" smtClean="0"/>
              <a:t>tesbit</a:t>
            </a:r>
            <a:r>
              <a:rPr lang="tr-TR" dirty="0" smtClean="0"/>
              <a:t> edilirse fetüs üzerinde olabilecek yan etkileri ve zararları tartışılmalıdır. </a:t>
            </a:r>
          </a:p>
          <a:p>
            <a:r>
              <a:rPr lang="tr-TR" dirty="0" smtClean="0"/>
              <a:t>Tütün kullanımı, düşük doğum ağırlıklı bebek doğumuna neden olabilir. Kokain kullanımı, erken doğum, plasentanın erken ayrılması gibi çeşitli komplikasyonlara yol açmaktadır.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2148840"/>
            <a:ext cx="8229600" cy="4709160"/>
          </a:xfrm>
        </p:spPr>
        <p:txBody>
          <a:bodyPr/>
          <a:lstStyle/>
          <a:p>
            <a:r>
              <a:rPr lang="tr-TR" dirty="0" smtClean="0"/>
              <a:t>Gebelikte günde üç fincandan fazla kafein tüketilmesi halinde düşük ve gelişme geriliği oranlarının arttığı gösterildiğinden gebe kalmadan en az üç ay önceden kafein kullanma oranı azaltılmalıdır.</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9552" y="1916832"/>
            <a:ext cx="5122912" cy="4709160"/>
          </a:xfrm>
        </p:spPr>
        <p:txBody>
          <a:bodyPr/>
          <a:lstStyle/>
          <a:p>
            <a:r>
              <a:rPr lang="tr-TR" dirty="0" smtClean="0"/>
              <a:t>Gebelikler arasında en az 2 yıl süre olması gerektiği konusunda kadınlar bilgilendirilmeli. Bu süre boyunca uygun bir </a:t>
            </a:r>
            <a:r>
              <a:rPr lang="tr-TR" dirty="0" err="1" smtClean="0"/>
              <a:t>kontreseptif</a:t>
            </a:r>
            <a:r>
              <a:rPr lang="tr-TR" dirty="0" smtClean="0"/>
              <a:t> yöntem önerilmelidir.</a:t>
            </a:r>
          </a:p>
          <a:p>
            <a:pPr>
              <a:buNone/>
            </a:pPr>
            <a:endParaRPr lang="tr-TR" dirty="0" smtClean="0"/>
          </a:p>
          <a:p>
            <a:endParaRPr lang="tr-TR" dirty="0"/>
          </a:p>
        </p:txBody>
      </p:sp>
      <p:pic>
        <p:nvPicPr>
          <p:cNvPr id="3074" name="Picture 2" descr="E:\shapeimage_2.jpg"/>
          <p:cNvPicPr>
            <a:picLocks noChangeAspect="1" noChangeArrowheads="1"/>
          </p:cNvPicPr>
          <p:nvPr/>
        </p:nvPicPr>
        <p:blipFill>
          <a:blip r:embed="rId2" cstate="print"/>
          <a:srcRect/>
          <a:stretch>
            <a:fillRect/>
          </a:stretch>
        </p:blipFill>
        <p:spPr bwMode="auto">
          <a:xfrm>
            <a:off x="6012160" y="1772816"/>
            <a:ext cx="2333625" cy="3672407"/>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İş Yaşamı</a:t>
            </a:r>
            <a:endParaRPr lang="tr-TR" b="1" dirty="0"/>
          </a:p>
        </p:txBody>
      </p:sp>
      <p:sp>
        <p:nvSpPr>
          <p:cNvPr id="3" name="2 İçerik Yer Tutucusu"/>
          <p:cNvSpPr>
            <a:spLocks noGrp="1"/>
          </p:cNvSpPr>
          <p:nvPr>
            <p:ph idx="1"/>
          </p:nvPr>
        </p:nvSpPr>
        <p:spPr/>
        <p:txBody>
          <a:bodyPr>
            <a:normAutofit/>
          </a:bodyPr>
          <a:lstStyle/>
          <a:p>
            <a:r>
              <a:rPr lang="tr-TR" dirty="0" smtClean="0"/>
              <a:t>Kimyasal maddelerin üretildiği ve/veya açığa çıktığı iş kollarında çalışanlar mümkünse çalıştıkları bölümü geçici olarak değiştirmelidirler.</a:t>
            </a:r>
          </a:p>
          <a:p>
            <a:r>
              <a:rPr lang="tr-TR" dirty="0" smtClean="0"/>
              <a:t>İşyerinde radyasyona maruz kalanlar gebeliği planladıkları andan itibaren durumu bağlı bulundukları yetkili kişiye iletmeli ve radyasyon yayan ortamdan uzak durmalıdırlar.</a:t>
            </a:r>
            <a:br>
              <a:rPr lang="tr-TR" dirty="0" smtClean="0"/>
            </a:br>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Değerlendirme</a:t>
            </a:r>
            <a:endParaRPr lang="tr-TR" dirty="0"/>
          </a:p>
        </p:txBody>
      </p:sp>
      <p:sp>
        <p:nvSpPr>
          <p:cNvPr id="3" name="2 İçerik Yer Tutucusu"/>
          <p:cNvSpPr>
            <a:spLocks noGrp="1"/>
          </p:cNvSpPr>
          <p:nvPr>
            <p:ph idx="1"/>
          </p:nvPr>
        </p:nvSpPr>
        <p:spPr>
          <a:xfrm>
            <a:off x="467544" y="2348880"/>
            <a:ext cx="8229600" cy="4709160"/>
          </a:xfrm>
        </p:spPr>
        <p:txBody>
          <a:bodyPr/>
          <a:lstStyle/>
          <a:p>
            <a:r>
              <a:rPr lang="tr-TR" dirty="0" smtClean="0"/>
              <a:t>Gebelik öncesi görüşmelerde kadının eşiyle birlikte görüşme yapılmalı, riskler ve takipler konusunda eşler de bilgilendirilmeli</a:t>
            </a:r>
          </a:p>
          <a:p>
            <a:r>
              <a:rPr lang="tr-TR" dirty="0" smtClean="0"/>
              <a:t>Cinsiyet seçimi</a:t>
            </a:r>
          </a:p>
          <a:p>
            <a:r>
              <a:rPr lang="tr-TR" dirty="0" smtClean="0"/>
              <a:t> Sağlık sigortası sorgulanmalı</a:t>
            </a:r>
          </a:p>
          <a:p>
            <a:r>
              <a:rPr lang="tr-TR" dirty="0" smtClean="0"/>
              <a:t>Aile içi şiddet</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ÖZET</a:t>
            </a:r>
            <a:endParaRPr lang="tr-TR"/>
          </a:p>
        </p:txBody>
      </p:sp>
      <p:sp>
        <p:nvSpPr>
          <p:cNvPr id="3" name="2 İçerik Yer Tutucusu"/>
          <p:cNvSpPr>
            <a:spLocks noGrp="1"/>
          </p:cNvSpPr>
          <p:nvPr>
            <p:ph idx="1"/>
          </p:nvPr>
        </p:nvSpPr>
        <p:spPr/>
        <p:txBody>
          <a:bodyPr/>
          <a:lstStyle/>
          <a:p>
            <a:r>
              <a:rPr lang="tr-TR" dirty="0" smtClean="0"/>
              <a:t>Anne ve baba adayları gebelikle  ilişkili risk faktörlerinin farkında olmalı,sağlıklarını geliştirmek için plan yapmalı,gebelikler planlı olmalı,doğurganlık çağındaki kadınlar gebelik sonucunu etkileyen riskler açısından taranmalı,önceki gebeliklerinde istenmeyen sonuçlar yaşayan gebeler risk faktörlerini azaltmak için taranmalı.</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71472" y="2285992"/>
            <a:ext cx="8229600" cy="4709160"/>
          </a:xfrm>
        </p:spPr>
        <p:txBody>
          <a:bodyPr/>
          <a:lstStyle/>
          <a:p>
            <a:r>
              <a:rPr lang="tr-TR" dirty="0" smtClean="0"/>
              <a:t>Gebelik öncesi bakım bir takım </a:t>
            </a:r>
            <a:r>
              <a:rPr lang="tr-TR" dirty="0" err="1" smtClean="0"/>
              <a:t>metabolik</a:t>
            </a:r>
            <a:r>
              <a:rPr lang="tr-TR" dirty="0" smtClean="0"/>
              <a:t>, kronik ve kalıtsal hastalıkların önceden belirlenerek erken müdahale edilmesini ve  gebeliğin daha rahat koşullarda takip edilmesini sağlar.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3528" y="2148840"/>
            <a:ext cx="5472608" cy="4709160"/>
          </a:xfrm>
        </p:spPr>
        <p:txBody>
          <a:bodyPr/>
          <a:lstStyle/>
          <a:p>
            <a:r>
              <a:rPr lang="tr-TR" dirty="0" smtClean="0"/>
              <a:t>Gebelik öncesi danışmanlık ile bazı gebelik komplikasyonları ve </a:t>
            </a:r>
            <a:r>
              <a:rPr lang="tr-TR" dirty="0" err="1" smtClean="0"/>
              <a:t>konjenital</a:t>
            </a:r>
            <a:r>
              <a:rPr lang="tr-TR" dirty="0" smtClean="0"/>
              <a:t> anomaliler önlenebilir.</a:t>
            </a:r>
          </a:p>
          <a:p>
            <a:pPr>
              <a:buNone/>
            </a:pPr>
            <a:endParaRPr lang="tr-TR" dirty="0"/>
          </a:p>
        </p:txBody>
      </p:sp>
      <p:pic>
        <p:nvPicPr>
          <p:cNvPr id="2050" name="Picture 2" descr="E:\fertility.gif"/>
          <p:cNvPicPr>
            <a:picLocks noChangeAspect="1" noChangeArrowheads="1"/>
          </p:cNvPicPr>
          <p:nvPr/>
        </p:nvPicPr>
        <p:blipFill>
          <a:blip r:embed="rId2" cstate="print"/>
          <a:srcRect/>
          <a:stretch>
            <a:fillRect/>
          </a:stretch>
        </p:blipFill>
        <p:spPr bwMode="auto">
          <a:xfrm>
            <a:off x="6084168" y="1268760"/>
            <a:ext cx="2736304" cy="410445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Gebelik öncesi bakımda aşağıdaki konular mutlaka gözden geçirilmelidir. </a:t>
            </a:r>
          </a:p>
          <a:p>
            <a:r>
              <a:rPr lang="tr-TR" dirty="0" smtClean="0"/>
              <a:t>Özgeçmiş</a:t>
            </a:r>
          </a:p>
          <a:p>
            <a:r>
              <a:rPr lang="tr-TR" dirty="0" err="1" smtClean="0"/>
              <a:t>Soygeçmiş</a:t>
            </a:r>
            <a:endParaRPr lang="tr-TR" dirty="0" smtClean="0"/>
          </a:p>
          <a:p>
            <a:r>
              <a:rPr lang="tr-TR" dirty="0" smtClean="0"/>
              <a:t>Enfeksiyon hastalıklarının taranması</a:t>
            </a:r>
          </a:p>
          <a:p>
            <a:r>
              <a:rPr lang="tr-TR" dirty="0" smtClean="0"/>
              <a:t>Kullanılan ilaçların tespiti</a:t>
            </a:r>
          </a:p>
          <a:p>
            <a:r>
              <a:rPr lang="tr-TR" dirty="0"/>
              <a:t>B</a:t>
            </a:r>
            <a:r>
              <a:rPr lang="tr-TR" dirty="0" smtClean="0"/>
              <a:t>eslenme durumu</a:t>
            </a:r>
          </a:p>
          <a:p>
            <a:r>
              <a:rPr lang="tr-TR" dirty="0" smtClean="0"/>
              <a:t>Sosyal Değerlendirme</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357166"/>
            <a:ext cx="8229600" cy="1143000"/>
          </a:xfrm>
        </p:spPr>
        <p:txBody>
          <a:bodyPr>
            <a:normAutofit/>
          </a:bodyPr>
          <a:lstStyle/>
          <a:p>
            <a:r>
              <a:rPr lang="tr-TR" dirty="0" smtClean="0"/>
              <a:t>Özgeçmiş</a:t>
            </a:r>
            <a:endParaRPr lang="tr-TR" dirty="0"/>
          </a:p>
        </p:txBody>
      </p:sp>
      <p:sp>
        <p:nvSpPr>
          <p:cNvPr id="3" name="2 İçerik Yer Tutucusu"/>
          <p:cNvSpPr>
            <a:spLocks noGrp="1"/>
          </p:cNvSpPr>
          <p:nvPr>
            <p:ph idx="1"/>
          </p:nvPr>
        </p:nvSpPr>
        <p:spPr>
          <a:xfrm>
            <a:off x="357158" y="1857364"/>
            <a:ext cx="6186502" cy="4572000"/>
          </a:xfrm>
        </p:spPr>
        <p:txBody>
          <a:bodyPr>
            <a:normAutofit fontScale="92500" lnSpcReduction="10000"/>
          </a:bodyPr>
          <a:lstStyle/>
          <a:p>
            <a:r>
              <a:rPr lang="tr-TR" dirty="0" err="1" smtClean="0"/>
              <a:t>Sezeryan</a:t>
            </a:r>
            <a:r>
              <a:rPr lang="tr-TR" dirty="0" smtClean="0"/>
              <a:t> doğum</a:t>
            </a:r>
          </a:p>
          <a:p>
            <a:r>
              <a:rPr lang="tr-TR" dirty="0" err="1" smtClean="0"/>
              <a:t>Prematür</a:t>
            </a:r>
            <a:r>
              <a:rPr lang="tr-TR" dirty="0" smtClean="0"/>
              <a:t> doğum</a:t>
            </a:r>
          </a:p>
          <a:p>
            <a:r>
              <a:rPr lang="tr-TR" dirty="0" smtClean="0"/>
              <a:t>Düşük öyküsü</a:t>
            </a:r>
          </a:p>
          <a:p>
            <a:r>
              <a:rPr lang="tr-TR" dirty="0" err="1" smtClean="0"/>
              <a:t>Ektopik</a:t>
            </a:r>
            <a:r>
              <a:rPr lang="tr-TR" dirty="0" smtClean="0"/>
              <a:t> gebelik </a:t>
            </a:r>
          </a:p>
          <a:p>
            <a:r>
              <a:rPr lang="tr-TR" dirty="0" smtClean="0"/>
              <a:t>Ölü doğum</a:t>
            </a:r>
          </a:p>
          <a:p>
            <a:r>
              <a:rPr lang="tr-TR" dirty="0" smtClean="0"/>
              <a:t>Gebelikle ilişkili hipertansiyon</a:t>
            </a:r>
          </a:p>
          <a:p>
            <a:r>
              <a:rPr lang="tr-TR" dirty="0" err="1" smtClean="0"/>
              <a:t>Diabet</a:t>
            </a:r>
            <a:endParaRPr lang="tr-TR" dirty="0" smtClean="0"/>
          </a:p>
          <a:p>
            <a:r>
              <a:rPr lang="tr-TR" dirty="0" err="1" smtClean="0"/>
              <a:t>Rh</a:t>
            </a:r>
            <a:r>
              <a:rPr lang="tr-TR" dirty="0" smtClean="0"/>
              <a:t> uyumsuzluğu</a:t>
            </a:r>
          </a:p>
          <a:p>
            <a:r>
              <a:rPr lang="tr-TR" dirty="0" err="1" smtClean="0"/>
              <a:t>Postpartum</a:t>
            </a:r>
            <a:r>
              <a:rPr lang="tr-TR" dirty="0" smtClean="0"/>
              <a:t> </a:t>
            </a:r>
            <a:r>
              <a:rPr lang="tr-TR" dirty="0" err="1" smtClean="0"/>
              <a:t>hemoraji</a:t>
            </a:r>
            <a:endParaRPr lang="tr-TR" dirty="0" smtClean="0"/>
          </a:p>
          <a:p>
            <a:r>
              <a:rPr lang="tr-TR" dirty="0" err="1" smtClean="0"/>
              <a:t>Trombotik</a:t>
            </a:r>
            <a:r>
              <a:rPr lang="tr-TR" dirty="0" smtClean="0"/>
              <a:t> olaylar(DVT/PE)</a:t>
            </a:r>
          </a:p>
          <a:p>
            <a:endParaRPr lang="tr-TR" dirty="0"/>
          </a:p>
        </p:txBody>
      </p:sp>
      <p:pic>
        <p:nvPicPr>
          <p:cNvPr id="5" name="Picture 2" descr="F:\logo1.gif"/>
          <p:cNvPicPr>
            <a:picLocks noChangeAspect="1" noChangeArrowheads="1"/>
          </p:cNvPicPr>
          <p:nvPr/>
        </p:nvPicPr>
        <p:blipFill>
          <a:blip r:embed="rId2" cstate="print"/>
          <a:srcRect/>
          <a:stretch>
            <a:fillRect/>
          </a:stretch>
        </p:blipFill>
        <p:spPr bwMode="auto">
          <a:xfrm>
            <a:off x="6500826" y="2285992"/>
            <a:ext cx="2214578" cy="307183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428604"/>
            <a:ext cx="8229600" cy="1143000"/>
          </a:xfrm>
        </p:spPr>
        <p:txBody>
          <a:bodyPr/>
          <a:lstStyle/>
          <a:p>
            <a:r>
              <a:rPr lang="tr-TR" b="1" dirty="0" smtClean="0"/>
              <a:t>Özgeçmiş</a:t>
            </a:r>
            <a:endParaRPr lang="tr-TR" b="1" dirty="0"/>
          </a:p>
        </p:txBody>
      </p:sp>
      <p:sp>
        <p:nvSpPr>
          <p:cNvPr id="3" name="2 İçerik Yer Tutucusu"/>
          <p:cNvSpPr>
            <a:spLocks noGrp="1"/>
          </p:cNvSpPr>
          <p:nvPr>
            <p:ph idx="1"/>
          </p:nvPr>
        </p:nvSpPr>
        <p:spPr>
          <a:xfrm>
            <a:off x="357158" y="2148840"/>
            <a:ext cx="8001056" cy="4709160"/>
          </a:xfrm>
        </p:spPr>
        <p:txBody>
          <a:bodyPr>
            <a:normAutofit/>
          </a:bodyPr>
          <a:lstStyle/>
          <a:p>
            <a:r>
              <a:rPr lang="tr-TR" dirty="0" smtClean="0"/>
              <a:t>Geçirilen enfeksiyon hastalıkları</a:t>
            </a:r>
          </a:p>
          <a:p>
            <a:r>
              <a:rPr lang="tr-TR" dirty="0" err="1"/>
              <a:t>T</a:t>
            </a:r>
            <a:r>
              <a:rPr lang="tr-TR" dirty="0" err="1" smtClean="0"/>
              <a:t>iroid</a:t>
            </a:r>
            <a:r>
              <a:rPr lang="tr-TR" dirty="0" smtClean="0"/>
              <a:t> hastalıkları gibi </a:t>
            </a:r>
            <a:r>
              <a:rPr lang="tr-TR" dirty="0" err="1" smtClean="0"/>
              <a:t>otoimmün</a:t>
            </a:r>
            <a:r>
              <a:rPr lang="tr-TR" dirty="0" smtClean="0"/>
              <a:t> hastalıklar</a:t>
            </a:r>
          </a:p>
          <a:p>
            <a:r>
              <a:rPr lang="tr-TR" dirty="0" err="1"/>
              <a:t>U</a:t>
            </a:r>
            <a:r>
              <a:rPr lang="tr-TR" dirty="0" err="1" smtClean="0"/>
              <a:t>terusun</a:t>
            </a:r>
            <a:r>
              <a:rPr lang="tr-TR" dirty="0" smtClean="0"/>
              <a:t> şekil bozuklukları</a:t>
            </a:r>
          </a:p>
          <a:p>
            <a:r>
              <a:rPr lang="tr-TR" dirty="0" smtClean="0"/>
              <a:t>Adet düzeni</a:t>
            </a:r>
          </a:p>
          <a:p>
            <a:r>
              <a:rPr lang="tr-TR" dirty="0" smtClean="0"/>
              <a:t>HT, DM gibi kronik hastalıklar</a:t>
            </a:r>
          </a:p>
          <a:p>
            <a:pPr>
              <a:buNone/>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Soygeçmiş</a:t>
            </a:r>
            <a:endParaRPr lang="tr-TR" b="1" dirty="0"/>
          </a:p>
        </p:txBody>
      </p:sp>
      <p:sp>
        <p:nvSpPr>
          <p:cNvPr id="3" name="2 İçerik Yer Tutucusu"/>
          <p:cNvSpPr>
            <a:spLocks noGrp="1"/>
          </p:cNvSpPr>
          <p:nvPr>
            <p:ph idx="1"/>
          </p:nvPr>
        </p:nvSpPr>
        <p:spPr>
          <a:xfrm>
            <a:off x="571472" y="2148840"/>
            <a:ext cx="8229600" cy="4709160"/>
          </a:xfrm>
        </p:spPr>
        <p:txBody>
          <a:bodyPr>
            <a:normAutofit/>
          </a:bodyPr>
          <a:lstStyle/>
          <a:p>
            <a:r>
              <a:rPr lang="tr-TR" dirty="0" smtClean="0"/>
              <a:t>Taşıyıcılık durumları varsa gebelikte gerekli testler yapılmalıdır. Beta-</a:t>
            </a:r>
            <a:r>
              <a:rPr lang="tr-TR" dirty="0" err="1" smtClean="0"/>
              <a:t>thalasemi</a:t>
            </a:r>
            <a:r>
              <a:rPr lang="tr-TR" dirty="0" smtClean="0"/>
              <a:t>, alfa-</a:t>
            </a:r>
            <a:r>
              <a:rPr lang="tr-TR" dirty="0" err="1" smtClean="0"/>
              <a:t>thalasemi</a:t>
            </a:r>
            <a:r>
              <a:rPr lang="tr-TR" dirty="0" smtClean="0"/>
              <a:t>, orak hücreli anemi ve </a:t>
            </a:r>
            <a:r>
              <a:rPr lang="tr-TR" dirty="0" err="1" smtClean="0"/>
              <a:t>kistik</a:t>
            </a:r>
            <a:r>
              <a:rPr lang="tr-TR" dirty="0" smtClean="0"/>
              <a:t> </a:t>
            </a:r>
            <a:r>
              <a:rPr lang="tr-TR" dirty="0" err="1" smtClean="0"/>
              <a:t>fibrozis</a:t>
            </a:r>
            <a:r>
              <a:rPr lang="tr-TR" dirty="0" smtClean="0"/>
              <a:t> tarama testleri yapılabilir.</a:t>
            </a:r>
          </a:p>
          <a:p>
            <a:r>
              <a:rPr lang="tr-TR" dirty="0" smtClean="0"/>
              <a:t>Daha önceden </a:t>
            </a:r>
            <a:r>
              <a:rPr lang="tr-TR" dirty="0" err="1" smtClean="0"/>
              <a:t>Down</a:t>
            </a:r>
            <a:r>
              <a:rPr lang="tr-TR" dirty="0" smtClean="0"/>
              <a:t> sendromlu ve  </a:t>
            </a:r>
            <a:r>
              <a:rPr lang="tr-TR" dirty="0" err="1" smtClean="0"/>
              <a:t>muskuler</a:t>
            </a:r>
            <a:r>
              <a:rPr lang="tr-TR" dirty="0" smtClean="0"/>
              <a:t> </a:t>
            </a:r>
            <a:r>
              <a:rPr lang="tr-TR" dirty="0" err="1" smtClean="0"/>
              <a:t>distrofili</a:t>
            </a:r>
            <a:r>
              <a:rPr lang="tr-TR" dirty="0" smtClean="0"/>
              <a:t>  çocuk öyküsü mevcutsa genetik danışmanlık için yönlendirilmelidir.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428604"/>
            <a:ext cx="8229600" cy="1143000"/>
          </a:xfrm>
        </p:spPr>
        <p:txBody>
          <a:bodyPr>
            <a:normAutofit fontScale="90000"/>
          </a:bodyPr>
          <a:lstStyle/>
          <a:p>
            <a:r>
              <a:rPr lang="tr-TR" b="1" dirty="0" smtClean="0"/>
              <a:t>Enfeksiyon hastalıklarının taranması</a:t>
            </a:r>
            <a:endParaRPr lang="tr-TR" b="1" dirty="0"/>
          </a:p>
        </p:txBody>
      </p:sp>
      <p:sp>
        <p:nvSpPr>
          <p:cNvPr id="3" name="2 İçerik Yer Tutucusu"/>
          <p:cNvSpPr>
            <a:spLocks noGrp="1"/>
          </p:cNvSpPr>
          <p:nvPr>
            <p:ph idx="1"/>
          </p:nvPr>
        </p:nvSpPr>
        <p:spPr>
          <a:xfrm>
            <a:off x="500034" y="2148840"/>
            <a:ext cx="8229600" cy="4709160"/>
          </a:xfrm>
        </p:spPr>
        <p:txBody>
          <a:bodyPr>
            <a:normAutofit/>
          </a:bodyPr>
          <a:lstStyle/>
          <a:p>
            <a:r>
              <a:rPr lang="tr-TR" b="1" dirty="0" smtClean="0"/>
              <a:t>Kızamıkçık</a:t>
            </a:r>
            <a:r>
              <a:rPr lang="tr-TR" dirty="0" smtClean="0"/>
              <a:t>  için gebelik öncesi tarama testi yapılarak </a:t>
            </a:r>
            <a:r>
              <a:rPr lang="tr-TR" dirty="0" err="1" smtClean="0"/>
              <a:t>konjenital</a:t>
            </a:r>
            <a:r>
              <a:rPr lang="tr-TR" dirty="0" smtClean="0"/>
              <a:t> </a:t>
            </a:r>
            <a:r>
              <a:rPr lang="tr-TR" dirty="0" err="1" smtClean="0"/>
              <a:t>rubella</a:t>
            </a:r>
            <a:r>
              <a:rPr lang="tr-TR" dirty="0" smtClean="0"/>
              <a:t> önlenebilir.  </a:t>
            </a:r>
          </a:p>
          <a:p>
            <a:r>
              <a:rPr lang="tr-TR" dirty="0" smtClean="0"/>
              <a:t>Önceden kızamıkçık geçirmemiş ve bağışıklığı olmayanlara kızamıkçık aşısı yapılmalıdır.</a:t>
            </a:r>
          </a:p>
          <a:p>
            <a:r>
              <a:rPr lang="tr-TR" dirty="0" smtClean="0"/>
              <a:t>Kızamıkçık aşısını takiben üç ay gebe kalmaması önerilerek etkin bir doğum kontrol yöntemi kullanması sağlanmalıdır.</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526</TotalTime>
  <Words>845</Words>
  <Application>Microsoft Office PowerPoint</Application>
  <PresentationFormat>Ekran Gösterisi (4:3)</PresentationFormat>
  <Paragraphs>92</Paragraphs>
  <Slides>26</Slides>
  <Notes>1</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Güven</vt:lpstr>
      <vt:lpstr>GEBELİK (KONSEPSİYON) ÖNCESİ BAKIM</vt:lpstr>
      <vt:lpstr>Amaç ve Hedefler</vt:lpstr>
      <vt:lpstr>Slayt 3</vt:lpstr>
      <vt:lpstr>Slayt 4</vt:lpstr>
      <vt:lpstr>Slayt 5</vt:lpstr>
      <vt:lpstr>Özgeçmiş</vt:lpstr>
      <vt:lpstr>Özgeçmiş</vt:lpstr>
      <vt:lpstr>Soygeçmiş</vt:lpstr>
      <vt:lpstr>Enfeksiyon hastalıklarının taranması</vt:lpstr>
      <vt:lpstr>Slayt 10</vt:lpstr>
      <vt:lpstr>Slayt 11</vt:lpstr>
      <vt:lpstr>Slayt 12</vt:lpstr>
      <vt:lpstr>Slayt 13</vt:lpstr>
      <vt:lpstr>Slayt 14</vt:lpstr>
      <vt:lpstr> Kullanılan ilaçların tespiti </vt:lpstr>
      <vt:lpstr>Slayt 16</vt:lpstr>
      <vt:lpstr> Gebelik öncesi beslenme durumu </vt:lpstr>
      <vt:lpstr>Slayt 18</vt:lpstr>
      <vt:lpstr>Slayt 19</vt:lpstr>
      <vt:lpstr>Slayt 20</vt:lpstr>
      <vt:lpstr>Slayt 21</vt:lpstr>
      <vt:lpstr>Slayt 22</vt:lpstr>
      <vt:lpstr>Slayt 23</vt:lpstr>
      <vt:lpstr>İş Yaşamı</vt:lpstr>
      <vt:lpstr>Sosyal Değerlendirme</vt:lpstr>
      <vt:lpstr>ÖZET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Yasemin</dc:creator>
  <cp:lastModifiedBy>atillacayir</cp:lastModifiedBy>
  <cp:revision>62</cp:revision>
  <dcterms:created xsi:type="dcterms:W3CDTF">2012-05-04T15:42:52Z</dcterms:created>
  <dcterms:modified xsi:type="dcterms:W3CDTF">2013-02-19T20:35:16Z</dcterms:modified>
</cp:coreProperties>
</file>