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56" r:id="rId2"/>
    <p:sldId id="268" r:id="rId3"/>
    <p:sldId id="262" r:id="rId4"/>
    <p:sldId id="263" r:id="rId5"/>
    <p:sldId id="264" r:id="rId6"/>
    <p:sldId id="271" r:id="rId7"/>
    <p:sldId id="274" r:id="rId8"/>
    <p:sldId id="258" r:id="rId9"/>
    <p:sldId id="273" r:id="rId10"/>
    <p:sldId id="265" r:id="rId11"/>
    <p:sldId id="270" r:id="rId12"/>
    <p:sldId id="269" r:id="rId13"/>
    <p:sldId id="259" r:id="rId14"/>
    <p:sldId id="272" r:id="rId15"/>
    <p:sldId id="260" r:id="rId16"/>
    <p:sldId id="266" r:id="rId17"/>
    <p:sldId id="267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077AC-FA92-4DCD-891C-832750249887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ADC16-3EEF-4BFD-9AD7-2C3FD17F1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Aile hekimine olan gereksinim ilk kez 1923 yılında Francis </a:t>
            </a:r>
            <a:r>
              <a:rPr lang="tr-TR" dirty="0" err="1" smtClean="0"/>
              <a:t>Peabody</a:t>
            </a:r>
            <a:r>
              <a:rPr lang="tr-TR" dirty="0" smtClean="0"/>
              <a:t> tarafından gündeme getirilmiş ve Francis </a:t>
            </a:r>
            <a:r>
              <a:rPr lang="tr-TR" dirty="0" err="1" smtClean="0"/>
              <a:t>Peabody</a:t>
            </a:r>
            <a:r>
              <a:rPr lang="tr-TR" dirty="0" smtClean="0"/>
              <a:t>, tıp bilimlerinde oluşan aşırı uzmanlaşma sonucu hastaların ortada kaldığını ve kapsamlı ve kişisel sağlık hizmeti veren bir uzmanlık dalının gerekliliğini vurgulamıştır. Milis Raporu ve </a:t>
            </a:r>
            <a:r>
              <a:rPr lang="tr-TR" dirty="0" err="1" smtClean="0"/>
              <a:t>Willard</a:t>
            </a:r>
            <a:r>
              <a:rPr lang="tr-TR" dirty="0" smtClean="0"/>
              <a:t> Raporu olarak bilinen iki raporun yayınlanması sonucu birincil bakım konusunda çalışan, yeni bir uzmanlık dalı olan "Aile hekimliği" tanınmıştır 1969 da "Amerikan Aile Hekimliği Board" u (ABFP) oluştu ve aile hekimliği uzmanlığı doğmuş oldu.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1970'de Amerikan Genel Pratisyenlik Akademisi, Amerikan Aile Hekimleri Akademisi olarak yeniden adlandırılmıştır.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ADC16-3EEF-4BFD-9AD7-2C3FD17F152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DBB153-D2EC-43CB-90F5-FCAB8821E22F}" type="datetimeFigureOut">
              <a:rPr lang="tr-TR" smtClean="0"/>
              <a:pPr/>
              <a:t>15.09.2012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95A5E5-40E6-4697-B1AE-00D8B9AB97F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BİRİNCİ BASAMAK HEKİMLİĞİ</a:t>
            </a:r>
            <a:endParaRPr lang="tr-TR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2"/>
                </a:solidFill>
              </a:rPr>
              <a:t>Yrd. Doç. Dr. Yasemin ÇAYIR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Aile Hekimliği Ana Bilim Dalı</a:t>
            </a:r>
            <a:endParaRPr lang="tr-T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6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</a:t>
            </a:r>
            <a:r>
              <a:rPr lang="tr-TR" sz="2800" dirty="0" smtClean="0"/>
              <a:t>oplum sağlığı ile ilgili özel bir sorumluluk taşıyan, </a:t>
            </a:r>
          </a:p>
          <a:p>
            <a:r>
              <a:rPr lang="tr-TR" dirty="0" smtClean="0"/>
              <a:t>T</a:t>
            </a:r>
            <a:r>
              <a:rPr lang="tr-TR" sz="2800" dirty="0" smtClean="0"/>
              <a:t>oplumun gereksinimlerine yönelik hizmet sunan, </a:t>
            </a:r>
          </a:p>
          <a:p>
            <a:r>
              <a:rPr lang="tr-TR" dirty="0" smtClean="0"/>
              <a:t>K</a:t>
            </a:r>
            <a:r>
              <a:rPr lang="tr-TR" sz="2800" dirty="0" smtClean="0"/>
              <a:t>linik kararlarını hastanın içinde yaşadığı toplum ve çevre ile ilgili bilgileri kullanarak veren,</a:t>
            </a:r>
          </a:p>
          <a:p>
            <a:r>
              <a:rPr lang="tr-TR" dirty="0" smtClean="0"/>
              <a:t>H</a:t>
            </a:r>
            <a:r>
              <a:rPr lang="tr-TR" sz="2800" dirty="0" smtClean="0"/>
              <a:t>astalık yönelimli değil, bütüncül ve sağlığa odaklı bir bakış açısına sahip olan </a:t>
            </a:r>
          </a:p>
          <a:p>
            <a:pPr>
              <a:buNone/>
            </a:pPr>
            <a:r>
              <a:rPr lang="tr-TR" dirty="0" smtClean="0"/>
              <a:t>              </a:t>
            </a:r>
            <a:r>
              <a:rPr lang="tr-TR" sz="2800" dirty="0" smtClean="0"/>
              <a:t>bir hekim olarak diğer hekimlerden ayrılır.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hekimi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2000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sz="28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3000" dirty="0" smtClean="0"/>
              <a:t>Francis </a:t>
            </a:r>
            <a:r>
              <a:rPr lang="tr-TR" sz="3000" dirty="0" err="1" smtClean="0"/>
              <a:t>Peabody</a:t>
            </a:r>
            <a:r>
              <a:rPr lang="tr-TR" sz="3000" dirty="0" smtClean="0"/>
              <a:t> 1923</a:t>
            </a:r>
          </a:p>
          <a:p>
            <a:pPr>
              <a:lnSpc>
                <a:spcPct val="90000"/>
              </a:lnSpc>
            </a:pPr>
            <a:r>
              <a:rPr lang="tr-TR" sz="3000" dirty="0" err="1" smtClean="0"/>
              <a:t>Willard</a:t>
            </a:r>
            <a:r>
              <a:rPr lang="tr-TR" sz="3000" dirty="0" smtClean="0"/>
              <a:t> Komisyon Raporu 1966</a:t>
            </a:r>
          </a:p>
          <a:p>
            <a:pPr>
              <a:lnSpc>
                <a:spcPct val="90000"/>
              </a:lnSpc>
            </a:pPr>
            <a:r>
              <a:rPr lang="tr-TR" sz="3000" dirty="0" err="1" smtClean="0"/>
              <a:t>Millis</a:t>
            </a:r>
            <a:r>
              <a:rPr lang="tr-TR" sz="3000" dirty="0" smtClean="0"/>
              <a:t> Komisyon Raporu 1966</a:t>
            </a:r>
          </a:p>
          <a:p>
            <a:pPr>
              <a:lnSpc>
                <a:spcPct val="90000"/>
              </a:lnSpc>
            </a:pPr>
            <a:r>
              <a:rPr lang="tr-TR" sz="3000" dirty="0" err="1" smtClean="0"/>
              <a:t>American</a:t>
            </a:r>
            <a:r>
              <a:rPr lang="tr-TR" sz="3000" dirty="0" smtClean="0"/>
              <a:t> Board of </a:t>
            </a:r>
            <a:r>
              <a:rPr lang="tr-TR" sz="3000" dirty="0" err="1" smtClean="0"/>
              <a:t>Family</a:t>
            </a:r>
            <a:r>
              <a:rPr lang="tr-TR" sz="3000" dirty="0" smtClean="0"/>
              <a:t> </a:t>
            </a:r>
            <a:r>
              <a:rPr lang="tr-TR" sz="3000" dirty="0" err="1" smtClean="0"/>
              <a:t>Practice</a:t>
            </a:r>
            <a:r>
              <a:rPr lang="tr-TR" sz="3000" dirty="0" smtClean="0"/>
              <a:t> 1969</a:t>
            </a:r>
          </a:p>
          <a:p>
            <a:r>
              <a:rPr lang="tr-TR" dirty="0" smtClean="0"/>
              <a:t>Amerikan Genel Pratisyenlik Akademisi Amerikan Aile Hekimleri Akademisi 1970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Tarihçe-Dünya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7380312" y="40050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 smtClean="0"/>
              <a:t>Sağlık Bakanlığı  hastanelerinde uzmanlık eğitimi 1985 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TAHUD 1990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Trakya </a:t>
            </a:r>
            <a:r>
              <a:rPr lang="tr-TR" sz="2800" dirty="0" err="1" smtClean="0"/>
              <a:t>Üniv</a:t>
            </a:r>
            <a:r>
              <a:rPr lang="tr-TR" sz="2800" dirty="0" smtClean="0"/>
              <a:t>. Aile Hekimliği AD1993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Düzce’de pilot olarak başlatılan Aile Hekimliği Sistemine Geçiş 2005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Tüm ülkede aile hekimliğine geçiş 2010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2"/>
                </a:solidFill>
              </a:rPr>
              <a:t>Tarihçe-Ülkemiz</a:t>
            </a:r>
            <a:endParaRPr lang="tr-T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6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Yaş, cinsiyet ya da kişinin başka herhangi bir özelliğine bakmaksızın </a:t>
            </a:r>
            <a:r>
              <a:rPr lang="tr-TR" sz="2800" u="sng" dirty="0" smtClean="0"/>
              <a:t>tüm sağlık sorunlarıyla </a:t>
            </a:r>
            <a:r>
              <a:rPr lang="tr-TR" sz="2800" dirty="0" smtClean="0"/>
              <a:t>ilgilenir.</a:t>
            </a:r>
          </a:p>
          <a:p>
            <a:r>
              <a:rPr lang="tr-TR" sz="2800" dirty="0" smtClean="0"/>
              <a:t>Sağlık kaynaklarının </a:t>
            </a:r>
            <a:r>
              <a:rPr lang="tr-TR" sz="2800" u="sng" dirty="0" smtClean="0"/>
              <a:t>etkili </a:t>
            </a:r>
            <a:r>
              <a:rPr lang="tr-TR" sz="2800" dirty="0" smtClean="0"/>
              <a:t>kullanımını sağlar.</a:t>
            </a:r>
          </a:p>
          <a:p>
            <a:r>
              <a:rPr lang="tr-TR" sz="2800" dirty="0" smtClean="0"/>
              <a:t>Bireye, ailesine ve topluma yönelik </a:t>
            </a:r>
            <a:r>
              <a:rPr lang="tr-TR" sz="2800" u="sng" dirty="0" smtClean="0"/>
              <a:t>kişi-merkezli</a:t>
            </a:r>
            <a:r>
              <a:rPr lang="tr-TR" sz="2800" dirty="0" smtClean="0"/>
              <a:t> bir yaklaşım geliştirir.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Aile Hekiminin Özellikleri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9363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Sağlık hizmetlerinde </a:t>
            </a:r>
            <a:r>
              <a:rPr lang="tr-TR" sz="2800" u="sng" dirty="0" smtClean="0"/>
              <a:t>süreklilik</a:t>
            </a:r>
            <a:r>
              <a:rPr lang="tr-TR" sz="2800" dirty="0" smtClean="0"/>
              <a:t> sağlamaktan sorumludur.</a:t>
            </a:r>
          </a:p>
          <a:p>
            <a:r>
              <a:rPr lang="tr-TR" sz="2800" dirty="0" smtClean="0"/>
              <a:t>Hastaların </a:t>
            </a:r>
            <a:r>
              <a:rPr lang="tr-TR" sz="2800" u="sng" dirty="0" smtClean="0"/>
              <a:t>akut ve kronik </a:t>
            </a:r>
            <a:r>
              <a:rPr lang="tr-TR" sz="2800" dirty="0" smtClean="0"/>
              <a:t>sağlık sorunlarını aynı anda yönetir.</a:t>
            </a:r>
          </a:p>
          <a:p>
            <a:r>
              <a:rPr lang="tr-TR" sz="2800" dirty="0" smtClean="0"/>
              <a:t>Toplumda sık görülen tüm sağlık sorunlarını tanımlayabilecek ve müdahale edebilecek düzeyde bilgi sahibidir.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smtClean="0"/>
              <a:t>Aile Hekiminin Özellikleri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Toplumun sağlığı için özel bir sorumluluk üstlenir</a:t>
            </a:r>
          </a:p>
          <a:p>
            <a:r>
              <a:rPr lang="tr-TR" sz="2400" dirty="0"/>
              <a:t>Sağlık sorunlarını fiziksel, ruhsal, toplumsal, kültürel ve varoluş boyutlarıyla ele alır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dirty="0" smtClean="0"/>
              <a:t>İkinci ve üçüncü basamak sağlık kuruluşlarıyla gerekli koordinasyonu sağlayarak hastanın </a:t>
            </a:r>
            <a:r>
              <a:rPr lang="tr-TR" sz="2400" u="sng" dirty="0" smtClean="0"/>
              <a:t>sevk </a:t>
            </a:r>
            <a:r>
              <a:rPr lang="tr-TR" sz="2400" dirty="0" smtClean="0"/>
              <a:t>ve</a:t>
            </a:r>
            <a:r>
              <a:rPr lang="tr-TR" sz="2400" u="sng" dirty="0" smtClean="0"/>
              <a:t> takibini </a:t>
            </a:r>
            <a:r>
              <a:rPr lang="tr-TR" sz="2400" dirty="0" smtClean="0"/>
              <a:t>organize eder.</a:t>
            </a:r>
          </a:p>
          <a:p>
            <a:r>
              <a:rPr lang="tr-TR" sz="2400" dirty="0" smtClean="0"/>
              <a:t>Yaptığı ev ziyaretleri ve rutin takiplerle, kişiye yönelik hem </a:t>
            </a:r>
            <a:r>
              <a:rPr lang="tr-TR" sz="2400" u="sng" dirty="0" smtClean="0"/>
              <a:t>tedavi edici </a:t>
            </a:r>
            <a:r>
              <a:rPr lang="tr-TR" sz="2400" dirty="0" smtClean="0"/>
              <a:t>hem de </a:t>
            </a:r>
            <a:r>
              <a:rPr lang="tr-TR" sz="2400" u="sng" dirty="0" smtClean="0"/>
              <a:t>koruyucu</a:t>
            </a:r>
            <a:r>
              <a:rPr lang="tr-TR" sz="2400" dirty="0" smtClean="0"/>
              <a:t> sağlık hizmetlerini bir arada sunar.</a:t>
            </a:r>
            <a:endParaRPr lang="tr-TR" sz="24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Aile </a:t>
            </a:r>
            <a:r>
              <a:rPr lang="tr-TR" sz="3200" dirty="0"/>
              <a:t>Hekiminin Özellikleri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4503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Bireylerin sağlık kayıtlarının </a:t>
            </a:r>
            <a:r>
              <a:rPr lang="tr-TR" sz="2800" dirty="0" smtClean="0"/>
              <a:t>aynı aile hekimi </a:t>
            </a:r>
            <a:r>
              <a:rPr lang="tr-TR" sz="2800" dirty="0"/>
              <a:t>tarafından birinci basamakta tutulması kontrol, takip ve risk analizlerinin yapılabilmesinde önemli ilerlemeler </a:t>
            </a:r>
            <a:r>
              <a:rPr lang="tr-TR" sz="2800" dirty="0" smtClean="0"/>
              <a:t>sağlayacaktır.</a:t>
            </a:r>
          </a:p>
          <a:p>
            <a:r>
              <a:rPr lang="tr-TR" sz="2800" dirty="0" smtClean="0"/>
              <a:t>Etkili ve verimli birinci basamak hekimliği ile 2. ve 3. basamakta hasta yoğunluğu azalarak, hastanelerdeki gereksiz kuyruklar azalacaktır.</a:t>
            </a:r>
          </a:p>
          <a:p>
            <a:endParaRPr lang="tr-TR" sz="28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Basamağın 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027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basamak sağlık hizmetleri, sağlık hizmetlerinin en temel, en ucuz, en kolay ulaşılabilir yoludur. 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İçerik Yer Tutucusu" descr="sa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208912" cy="5976664"/>
          </a:xfrm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Amaç:</a:t>
            </a:r>
          </a:p>
          <a:p>
            <a:pPr>
              <a:buNone/>
            </a:pPr>
            <a:r>
              <a:rPr lang="tr-TR" dirty="0" smtClean="0"/>
              <a:t>   Birinci basamak hekimliği hakkında bilgi sahibi olunması.</a:t>
            </a:r>
          </a:p>
          <a:p>
            <a:r>
              <a:rPr lang="tr-TR" b="1" dirty="0" smtClean="0"/>
              <a:t>Hedefler:</a:t>
            </a:r>
            <a:r>
              <a:rPr lang="tr-TR" dirty="0" smtClean="0"/>
              <a:t>Bu ders sonunda öğrenciler;</a:t>
            </a:r>
          </a:p>
          <a:p>
            <a:r>
              <a:rPr lang="tr-TR" dirty="0" smtClean="0"/>
              <a:t>Aile hekimliğiyle ilgili kavramları açıklayabilmeli</a:t>
            </a:r>
          </a:p>
          <a:p>
            <a:r>
              <a:rPr lang="tr-TR" dirty="0" smtClean="0"/>
              <a:t>Aile hekimliğini tanımlayabilmeli</a:t>
            </a:r>
          </a:p>
          <a:p>
            <a:r>
              <a:rPr lang="tr-TR" dirty="0" smtClean="0"/>
              <a:t>Aile hekimliğinin temel özelliklerini sayabilmeli</a:t>
            </a:r>
          </a:p>
          <a:p>
            <a:r>
              <a:rPr lang="tr-TR" dirty="0" smtClean="0"/>
              <a:t>Aile hekimliğinin kısa tarihçesini açıklayabilmeli</a:t>
            </a:r>
          </a:p>
          <a:p>
            <a:pPr>
              <a:buFont typeface="Arial" pitchFamily="34" charset="0"/>
              <a:buChar char="•"/>
            </a:pPr>
            <a:endParaRPr lang="tr-TR" b="1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ve Hedefler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Bireylerin ve toplumun sağlığını korumak, hastalandıklarında tedavilerini yapmak, sakat kalanların başkalarına bağımlı olmadan yaşayabilmelerini sağlamak ve toplumların sağlık düzeyini yükseltmek için yapılan planlı çalışmaların tümüne </a:t>
            </a:r>
            <a:r>
              <a:rPr lang="tr-TR" sz="2800" u="sng" dirty="0" smtClean="0"/>
              <a:t>sağlık hizmeti </a:t>
            </a:r>
            <a:r>
              <a:rPr lang="tr-TR" sz="2800" dirty="0" smtClean="0"/>
              <a:t>denir.</a:t>
            </a:r>
            <a:endParaRPr lang="tr-TR" sz="28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Sağlık Hizmeti</a:t>
            </a:r>
            <a:endParaRPr lang="tr-TR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2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Toplumun ve bireylerin sağlığının korunması, hastalıkların tedavi edilmesi, sakatların rehabilitasyonu için yapılan ve bireyler için sağlıkla etkileşimde ilk temasın olduğu tüm tıbbi faaliyetler olarak tanımlanmaktadır. 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Birinci Basamak Sağlık Hizmeti</a:t>
            </a:r>
            <a:endParaRPr lang="tr-TR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0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Bireyin her tür sağlık problemi için başvurduğu ilk sağlık kurumu birinci basamaktır. Burada karşılaştığı hekim, birinci basamak hekimidir. Yani </a:t>
            </a:r>
            <a:r>
              <a:rPr lang="tr-TR" u="sng" dirty="0" smtClean="0"/>
              <a:t>aile hekimi</a:t>
            </a:r>
            <a:r>
              <a:rPr lang="tr-TR" dirty="0" smtClean="0"/>
              <a:t>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2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ülkede birinci basamak sağlık hizmetleri ne kadar iyi organize edilmiş ve sağlam temellere oturtulmuşsa; o ülkede o kadar iyi sağlık hizmeti veriliyor demektir.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622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60648"/>
            <a:ext cx="7272808" cy="6336704"/>
          </a:xfrm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</a:t>
            </a:r>
            <a:r>
              <a:rPr lang="tr-TR" sz="2800" dirty="0" smtClean="0"/>
              <a:t>ıpta aşırı uzmanlaşma ve sağlık sisteminin parçalara ayrılması sonucu kapsamlı, bireysel hizmet veren ve insanları bir bütün olarak ele alan birinci basamak hekimliğinin gerekliliğini ortaya koymuştur.</a:t>
            </a:r>
            <a:endParaRPr lang="tr-TR" sz="28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İhtiyaç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523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Hekimliği toplumun isteklerinden kaynaklanarak hastalığın değil hastanın odakta olduğu bir uzmanlık dalı olarak doğmuştur.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372</TotalTime>
  <Words>618</Words>
  <Application>Microsoft Office PowerPoint</Application>
  <PresentationFormat>Ekran Gösterisi (4:3)</PresentationFormat>
  <Paragraphs>58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Kalabalık</vt:lpstr>
      <vt:lpstr>BİRİNCİ BASAMAK HEKİMLİĞİ</vt:lpstr>
      <vt:lpstr>Amaç ve Hedefler</vt:lpstr>
      <vt:lpstr>Sağlık Hizmeti</vt:lpstr>
      <vt:lpstr>Birinci Basamak Sağlık Hizmeti</vt:lpstr>
      <vt:lpstr>Slayt 5</vt:lpstr>
      <vt:lpstr>Slayt 6</vt:lpstr>
      <vt:lpstr>Slayt 7</vt:lpstr>
      <vt:lpstr>İhtiyaç</vt:lpstr>
      <vt:lpstr>Slayt 9</vt:lpstr>
      <vt:lpstr>Aile hekimi</vt:lpstr>
      <vt:lpstr>Tarihçe-Dünya</vt:lpstr>
      <vt:lpstr>Tarihçe-Ülkemiz</vt:lpstr>
      <vt:lpstr>Aile Hekiminin Özellikleri</vt:lpstr>
      <vt:lpstr>Aile Hekiminin Özellikleri</vt:lpstr>
      <vt:lpstr>Aile Hekiminin Özellikleri</vt:lpstr>
      <vt:lpstr>Birinci Basamağın Önemi</vt:lpstr>
      <vt:lpstr>Slayt 17</vt:lpstr>
      <vt:lpstr>Slayt 18</vt:lpstr>
    </vt:vector>
  </TitlesOfParts>
  <Company>tıp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BİRİNCİ BASAMAK HEKİMLİĞİ</dc:title>
  <dc:creator>hamit acemoglu</dc:creator>
  <cp:lastModifiedBy>Yasemin</cp:lastModifiedBy>
  <cp:revision>15</cp:revision>
  <dcterms:created xsi:type="dcterms:W3CDTF">2012-09-03T07:14:10Z</dcterms:created>
  <dcterms:modified xsi:type="dcterms:W3CDTF">2012-09-15T20:16:48Z</dcterms:modified>
</cp:coreProperties>
</file>