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59" r:id="rId4"/>
    <p:sldId id="260" r:id="rId5"/>
    <p:sldId id="261" r:id="rId6"/>
    <p:sldId id="296" r:id="rId7"/>
    <p:sldId id="262" r:id="rId8"/>
    <p:sldId id="263" r:id="rId9"/>
    <p:sldId id="264" r:id="rId10"/>
    <p:sldId id="278" r:id="rId11"/>
    <p:sldId id="279" r:id="rId12"/>
    <p:sldId id="280" r:id="rId13"/>
    <p:sldId id="281" r:id="rId14"/>
    <p:sldId id="286" r:id="rId15"/>
    <p:sldId id="282" r:id="rId16"/>
    <p:sldId id="284" r:id="rId17"/>
    <p:sldId id="285" r:id="rId18"/>
    <p:sldId id="297" r:id="rId19"/>
    <p:sldId id="287" r:id="rId20"/>
    <p:sldId id="283" r:id="rId21"/>
    <p:sldId id="288" r:id="rId22"/>
    <p:sldId id="292" r:id="rId23"/>
    <p:sldId id="289" r:id="rId24"/>
    <p:sldId id="290" r:id="rId25"/>
    <p:sldId id="291" r:id="rId26"/>
    <p:sldId id="295" r:id="rId27"/>
    <p:sldId id="293" r:id="rId28"/>
    <p:sldId id="294"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FCC2B-C2BE-49F6-A9C3-6A011E874792}" type="datetimeFigureOut">
              <a:rPr lang="tr-TR" smtClean="0"/>
              <a:pPr/>
              <a:t>24.09.2012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BC7AB-A701-490F-B25E-CC77F0FDA8D1}" type="slidenum">
              <a:rPr lang="tr-TR" smtClean="0"/>
              <a:pPr/>
              <a:t>‹#›</a:t>
            </a:fld>
            <a:endParaRPr lang="tr-TR"/>
          </a:p>
        </p:txBody>
      </p:sp>
    </p:spTree>
    <p:extLst>
      <p:ext uri="{BB962C8B-B14F-4D97-AF65-F5344CB8AC3E}">
        <p14:creationId xmlns="" xmlns:p14="http://schemas.microsoft.com/office/powerpoint/2010/main" val="419465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Emosyonel</a:t>
            </a:r>
            <a:r>
              <a:rPr lang="tr-TR" dirty="0" smtClean="0"/>
              <a:t> destek, sevecenlik, empati, endişe vb. içerir</a:t>
            </a:r>
          </a:p>
          <a:p>
            <a:r>
              <a:rPr lang="tr-TR" dirty="0" smtClean="0"/>
              <a:t>Enstrümantal destek maddi</a:t>
            </a:r>
            <a:r>
              <a:rPr lang="tr-TR" baseline="0" dirty="0" smtClean="0"/>
              <a:t> yardım. </a:t>
            </a:r>
            <a:r>
              <a:rPr lang="tr-TR" dirty="0" smtClean="0"/>
              <a:t>Bilgilendirici destek</a:t>
            </a:r>
            <a:r>
              <a:rPr lang="tr-TR" baseline="0" dirty="0" smtClean="0"/>
              <a:t> </a:t>
            </a:r>
            <a:r>
              <a:rPr lang="tr-TR" dirty="0" smtClean="0"/>
              <a:t>tavsiyesi verme vb.</a:t>
            </a:r>
          </a:p>
        </p:txBody>
      </p:sp>
      <p:sp>
        <p:nvSpPr>
          <p:cNvPr id="4" name="Slayt Numarası Yer Tutucusu 3"/>
          <p:cNvSpPr>
            <a:spLocks noGrp="1"/>
          </p:cNvSpPr>
          <p:nvPr>
            <p:ph type="sldNum" sz="quarter" idx="10"/>
          </p:nvPr>
        </p:nvSpPr>
        <p:spPr/>
        <p:txBody>
          <a:bodyPr/>
          <a:lstStyle/>
          <a:p>
            <a:fld id="{14CBC7AB-A701-490F-B25E-CC77F0FDA8D1}" type="slidenum">
              <a:rPr lang="tr-TR" smtClean="0"/>
              <a:pPr/>
              <a:t>10</a:t>
            </a:fld>
            <a:endParaRPr lang="tr-TR"/>
          </a:p>
        </p:txBody>
      </p:sp>
    </p:spTree>
    <p:extLst>
      <p:ext uri="{BB962C8B-B14F-4D97-AF65-F5344CB8AC3E}">
        <p14:creationId xmlns="" xmlns:p14="http://schemas.microsoft.com/office/powerpoint/2010/main" val="122042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Sigara</a:t>
            </a:r>
          </a:p>
          <a:p>
            <a:r>
              <a:rPr lang="tr-TR" dirty="0" smtClean="0"/>
              <a:t>Şişmanlık</a:t>
            </a:r>
          </a:p>
          <a:p>
            <a:r>
              <a:rPr lang="tr-TR" dirty="0" smtClean="0"/>
              <a:t>Hareketsizlik</a:t>
            </a:r>
          </a:p>
          <a:p>
            <a:r>
              <a:rPr lang="tr-TR" dirty="0" smtClean="0"/>
              <a:t>Yüksek tansiyon</a:t>
            </a:r>
          </a:p>
          <a:p>
            <a:endParaRPr lang="tr-TR" dirty="0"/>
          </a:p>
        </p:txBody>
      </p:sp>
      <p:sp>
        <p:nvSpPr>
          <p:cNvPr id="4" name="Slayt Numarası Yer Tutucusu 3"/>
          <p:cNvSpPr>
            <a:spLocks noGrp="1"/>
          </p:cNvSpPr>
          <p:nvPr>
            <p:ph type="sldNum" sz="quarter" idx="10"/>
          </p:nvPr>
        </p:nvSpPr>
        <p:spPr/>
        <p:txBody>
          <a:bodyPr/>
          <a:lstStyle/>
          <a:p>
            <a:fld id="{14CBC7AB-A701-490F-B25E-CC77F0FDA8D1}" type="slidenum">
              <a:rPr lang="tr-TR" smtClean="0"/>
              <a:pPr/>
              <a:t>13</a:t>
            </a:fld>
            <a:endParaRPr lang="tr-TR"/>
          </a:p>
        </p:txBody>
      </p:sp>
    </p:spTree>
    <p:extLst>
      <p:ext uri="{BB962C8B-B14F-4D97-AF65-F5344CB8AC3E}">
        <p14:creationId xmlns="" xmlns:p14="http://schemas.microsoft.com/office/powerpoint/2010/main" val="275838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Kaba boşanma hızı, bir yıl içinde her 1000 nüfus başına düşen boşanma sayısıdır.</a:t>
            </a:r>
            <a:endParaRPr lang="tr-TR" dirty="0"/>
          </a:p>
        </p:txBody>
      </p:sp>
      <p:sp>
        <p:nvSpPr>
          <p:cNvPr id="4" name="Slayt Numarası Yer Tutucusu 3"/>
          <p:cNvSpPr>
            <a:spLocks noGrp="1"/>
          </p:cNvSpPr>
          <p:nvPr>
            <p:ph type="sldNum" sz="quarter" idx="10"/>
          </p:nvPr>
        </p:nvSpPr>
        <p:spPr/>
        <p:txBody>
          <a:bodyPr/>
          <a:lstStyle/>
          <a:p>
            <a:fld id="{14CBC7AB-A701-490F-B25E-CC77F0FDA8D1}" type="slidenum">
              <a:rPr lang="tr-TR" smtClean="0"/>
              <a:pPr/>
              <a:t>20</a:t>
            </a:fld>
            <a:endParaRPr lang="tr-TR"/>
          </a:p>
        </p:txBody>
      </p:sp>
    </p:spTree>
    <p:extLst>
      <p:ext uri="{BB962C8B-B14F-4D97-AF65-F5344CB8AC3E}">
        <p14:creationId xmlns="" xmlns:p14="http://schemas.microsoft.com/office/powerpoint/2010/main" val="400535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CBC7AB-A701-490F-B25E-CC77F0FDA8D1}" type="slidenum">
              <a:rPr lang="tr-TR" smtClean="0"/>
              <a:pPr/>
              <a:t>21</a:t>
            </a:fld>
            <a:endParaRPr lang="tr-TR"/>
          </a:p>
        </p:txBody>
      </p:sp>
    </p:spTree>
    <p:extLst>
      <p:ext uri="{BB962C8B-B14F-4D97-AF65-F5344CB8AC3E}">
        <p14:creationId xmlns="" xmlns:p14="http://schemas.microsoft.com/office/powerpoint/2010/main" val="210909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Yetişkinler boşanma süreci sırasında tıbbi yardım (değerlendirme) isteyip </a:t>
            </a:r>
            <a:r>
              <a:rPr lang="tr-TR" dirty="0" err="1" smtClean="0"/>
              <a:t>anksiyete</a:t>
            </a:r>
            <a:r>
              <a:rPr lang="tr-TR" dirty="0" smtClean="0"/>
              <a:t>, depresyon veya uyku bozuklukları için </a:t>
            </a:r>
            <a:r>
              <a:rPr lang="tr-TR" dirty="0" err="1" smtClean="0"/>
              <a:t>medikasyon</a:t>
            </a:r>
            <a:r>
              <a:rPr lang="tr-TR" dirty="0" smtClean="0"/>
              <a:t> talep edebilirler. Doktor bu süreç içinde stres ve kaygının etkisini bulup değerlendirerek ve hastasına sorumluluklarını hatırlatıp yol göstererek yardımcı olabilir. Hastaları stres ve negatif hayat olayları konusunda bilgilendirmek onların boşanmayla başa çıkmalarını kolaylaştırabilir.</a:t>
            </a:r>
          </a:p>
          <a:p>
            <a:endParaRPr lang="tr-TR" dirty="0"/>
          </a:p>
        </p:txBody>
      </p:sp>
      <p:sp>
        <p:nvSpPr>
          <p:cNvPr id="4" name="Slayt Numarası Yer Tutucusu 3"/>
          <p:cNvSpPr>
            <a:spLocks noGrp="1"/>
          </p:cNvSpPr>
          <p:nvPr>
            <p:ph type="sldNum" sz="quarter" idx="10"/>
          </p:nvPr>
        </p:nvSpPr>
        <p:spPr/>
        <p:txBody>
          <a:bodyPr/>
          <a:lstStyle/>
          <a:p>
            <a:fld id="{14CBC7AB-A701-490F-B25E-CC77F0FDA8D1}" type="slidenum">
              <a:rPr lang="tr-TR" smtClean="0"/>
              <a:pPr/>
              <a:t>25</a:t>
            </a:fld>
            <a:endParaRPr lang="tr-TR"/>
          </a:p>
        </p:txBody>
      </p:sp>
    </p:spTree>
    <p:extLst>
      <p:ext uri="{BB962C8B-B14F-4D97-AF65-F5344CB8AC3E}">
        <p14:creationId xmlns="" xmlns:p14="http://schemas.microsoft.com/office/powerpoint/2010/main" val="318677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Çocuklar da aile hekimine davranış veya akademik sorunları için getirilebilir. (stresle ilgili somatik yakınmalar) bunların boşanmayla ilişkili olduğunun farkında olunmayabilir. </a:t>
            </a:r>
          </a:p>
          <a:p>
            <a:endParaRPr lang="tr-TR" dirty="0"/>
          </a:p>
        </p:txBody>
      </p:sp>
      <p:sp>
        <p:nvSpPr>
          <p:cNvPr id="4" name="Slayt Numarası Yer Tutucusu 3"/>
          <p:cNvSpPr>
            <a:spLocks noGrp="1"/>
          </p:cNvSpPr>
          <p:nvPr>
            <p:ph type="sldNum" sz="quarter" idx="10"/>
          </p:nvPr>
        </p:nvSpPr>
        <p:spPr/>
        <p:txBody>
          <a:bodyPr/>
          <a:lstStyle/>
          <a:p>
            <a:fld id="{14CBC7AB-A701-490F-B25E-CC77F0FDA8D1}" type="slidenum">
              <a:rPr lang="tr-TR" smtClean="0"/>
              <a:pPr/>
              <a:t>26</a:t>
            </a:fld>
            <a:endParaRPr lang="tr-TR"/>
          </a:p>
        </p:txBody>
      </p:sp>
    </p:spTree>
    <p:extLst>
      <p:ext uri="{BB962C8B-B14F-4D97-AF65-F5344CB8AC3E}">
        <p14:creationId xmlns="" xmlns:p14="http://schemas.microsoft.com/office/powerpoint/2010/main" val="326517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8F2A1D-DA0D-49E4-BC5C-916ACBED41DE}" type="slidenum">
              <a:rPr lang="tr-TR" smtClean="0"/>
              <a:pPr/>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8F2A1D-DA0D-49E4-BC5C-916ACBED41D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8F2A1D-DA0D-49E4-BC5C-916ACBED41D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8F2A1D-DA0D-49E4-BC5C-916ACBED41D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8F2A1D-DA0D-49E4-BC5C-916ACBED41DE}" type="slidenum">
              <a:rPr lang="tr-TR" smtClean="0"/>
              <a:pPr/>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8F2A1D-DA0D-49E4-BC5C-916ACBED41D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C8F2A1D-DA0D-49E4-BC5C-916ACBED41DE}" type="slidenum">
              <a:rPr lang="tr-TR" smtClean="0"/>
              <a:pPr/>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8F2A1D-DA0D-49E4-BC5C-916ACBED41D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C8F2A1D-DA0D-49E4-BC5C-916ACBED41D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8F2A1D-DA0D-49E4-BC5C-916ACBED41DE}" type="slidenum">
              <a:rPr lang="tr-TR" smtClean="0"/>
              <a:pPr/>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E0AB8C3-0590-4026-8D1B-E6CCB3F799E6}" type="datetimeFigureOut">
              <a:rPr lang="tr-TR" smtClean="0"/>
              <a:pPr/>
              <a:t>24.09.2012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8F2A1D-DA0D-49E4-BC5C-916ACBED41D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E0AB8C3-0590-4026-8D1B-E6CCB3F799E6}" type="datetimeFigureOut">
              <a:rPr lang="tr-TR" smtClean="0"/>
              <a:pPr/>
              <a:t>24.09.2012</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C8F2A1D-DA0D-49E4-BC5C-916ACBED41D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AİLENİN SAĞLIĞA ETKİLERİ</a:t>
            </a:r>
            <a:endParaRPr lang="tr-TR" dirty="0"/>
          </a:p>
        </p:txBody>
      </p:sp>
      <p:sp>
        <p:nvSpPr>
          <p:cNvPr id="3" name="Alt Başlık 2"/>
          <p:cNvSpPr>
            <a:spLocks noGrp="1"/>
          </p:cNvSpPr>
          <p:nvPr>
            <p:ph type="subTitle" idx="1"/>
          </p:nvPr>
        </p:nvSpPr>
        <p:spPr/>
        <p:txBody>
          <a:bodyPr/>
          <a:lstStyle/>
          <a:p>
            <a:r>
              <a:rPr lang="tr-TR" dirty="0" smtClean="0"/>
              <a:t>Yrd. Doç. Dr. Yasemin ÇAYIR</a:t>
            </a:r>
          </a:p>
          <a:p>
            <a:r>
              <a:rPr lang="tr-TR" dirty="0" smtClean="0"/>
              <a:t>Aile Hekimliği</a:t>
            </a:r>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4208" y="4265762"/>
            <a:ext cx="2234242" cy="1673525"/>
          </a:xfrm>
          <a:prstGeom prst="rect">
            <a:avLst/>
          </a:prstGeom>
        </p:spPr>
      </p:pic>
    </p:spTree>
    <p:extLst>
      <p:ext uri="{BB962C8B-B14F-4D97-AF65-F5344CB8AC3E}">
        <p14:creationId xmlns="" xmlns:p14="http://schemas.microsoft.com/office/powerpoint/2010/main" val="1774452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Aile Bağlarının Önemi</a:t>
            </a:r>
            <a:endParaRPr lang="tr-TR" dirty="0"/>
          </a:p>
        </p:txBody>
      </p:sp>
      <p:sp>
        <p:nvSpPr>
          <p:cNvPr id="3" name="İçerik Yer Tutucusu 2"/>
          <p:cNvSpPr>
            <a:spLocks noGrp="1"/>
          </p:cNvSpPr>
          <p:nvPr>
            <p:ph idx="1"/>
          </p:nvPr>
        </p:nvSpPr>
        <p:spPr/>
        <p:txBody>
          <a:bodyPr/>
          <a:lstStyle/>
          <a:p>
            <a:r>
              <a:rPr lang="tr-TR" dirty="0"/>
              <a:t>Sosyal destek </a:t>
            </a:r>
            <a:r>
              <a:rPr lang="tr-TR" dirty="0" err="1"/>
              <a:t>mortalite</a:t>
            </a:r>
            <a:r>
              <a:rPr lang="tr-TR" dirty="0"/>
              <a:t> için önemli bir tahmin ettirici </a:t>
            </a:r>
            <a:r>
              <a:rPr lang="tr-TR" dirty="0" smtClean="0"/>
              <a:t>faktördür. </a:t>
            </a:r>
          </a:p>
          <a:p>
            <a:r>
              <a:rPr lang="tr-TR" dirty="0" smtClean="0"/>
              <a:t>Sosyal destek, </a:t>
            </a:r>
            <a:r>
              <a:rPr lang="tr-TR" dirty="0" err="1" smtClean="0"/>
              <a:t>emosyonel</a:t>
            </a:r>
            <a:r>
              <a:rPr lang="tr-TR" dirty="0" smtClean="0"/>
              <a:t> ya da maddi destek şeklinde olabilir. </a:t>
            </a:r>
          </a:p>
          <a:p>
            <a:r>
              <a:rPr lang="tr-TR" dirty="0" smtClean="0"/>
              <a:t>Stresi azaltır ve sağlığa olumlu katkıda bulunur.</a:t>
            </a:r>
          </a:p>
          <a:p>
            <a:r>
              <a:rPr lang="tr-TR" dirty="0"/>
              <a:t>Y</a:t>
            </a:r>
            <a:r>
              <a:rPr lang="tr-TR" dirty="0" smtClean="0"/>
              <a:t>alnız </a:t>
            </a:r>
            <a:r>
              <a:rPr lang="tr-TR" dirty="0"/>
              <a:t>bireylerin ölme ihtimali yalnız olmayanlardan iki kat fazladır.</a:t>
            </a:r>
          </a:p>
          <a:p>
            <a:r>
              <a:rPr lang="tr-TR" dirty="0" smtClean="0"/>
              <a:t>Evlilik </a:t>
            </a:r>
            <a:r>
              <a:rPr lang="tr-TR" dirty="0"/>
              <a:t>ve aile bireyleriyle </a:t>
            </a:r>
            <a:r>
              <a:rPr lang="tr-TR" dirty="0" smtClean="0"/>
              <a:t>iyi irtibat sağlıkla ilgili her tür gelişim üzerine olumlu etki eder.</a:t>
            </a:r>
            <a:endParaRPr lang="tr-TR" dirty="0"/>
          </a:p>
          <a:p>
            <a:endParaRPr lang="tr-TR" dirty="0"/>
          </a:p>
        </p:txBody>
      </p:sp>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60232" y="4941168"/>
            <a:ext cx="2234242" cy="1673525"/>
          </a:xfrm>
          <a:prstGeom prst="rect">
            <a:avLst/>
          </a:prstGeom>
        </p:spPr>
      </p:pic>
    </p:spTree>
    <p:extLst>
      <p:ext uri="{BB962C8B-B14F-4D97-AF65-F5344CB8AC3E}">
        <p14:creationId xmlns="" xmlns:p14="http://schemas.microsoft.com/office/powerpoint/2010/main" val="1049448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Eşin Önemi</a:t>
            </a:r>
            <a:endParaRPr lang="tr-TR" dirty="0"/>
          </a:p>
        </p:txBody>
      </p:sp>
      <p:sp>
        <p:nvSpPr>
          <p:cNvPr id="3" name="İçerik Yer Tutucusu 2"/>
          <p:cNvSpPr>
            <a:spLocks noGrp="1"/>
          </p:cNvSpPr>
          <p:nvPr>
            <p:ph idx="1"/>
          </p:nvPr>
        </p:nvSpPr>
        <p:spPr/>
        <p:txBody>
          <a:bodyPr/>
          <a:lstStyle/>
          <a:p>
            <a:pPr marL="342900" lvl="0" indent="-342900" eaLnBrk="0" fontAlgn="base" hangingPunct="0">
              <a:spcAft>
                <a:spcPct val="0"/>
              </a:spcAft>
              <a:buClrTx/>
              <a:buSzTx/>
              <a:buFontTx/>
              <a:buChar char="•"/>
              <a:defRPr/>
            </a:pPr>
            <a:r>
              <a:rPr lang="tr-TR" kern="0" dirty="0">
                <a:solidFill>
                  <a:srgbClr val="000000"/>
                </a:solidFill>
              </a:rPr>
              <a:t>Eşlerden birinin ölümünden sonraki 6 ay içerisinde ötekinin de ölme ihtimali </a:t>
            </a:r>
            <a:r>
              <a:rPr lang="tr-TR" kern="0" dirty="0" smtClean="0">
                <a:solidFill>
                  <a:srgbClr val="000000"/>
                </a:solidFill>
              </a:rPr>
              <a:t>yüksek</a:t>
            </a:r>
            <a:endParaRPr lang="tr-TR" kern="0" dirty="0">
              <a:solidFill>
                <a:srgbClr val="000000"/>
              </a:solidFill>
            </a:endParaRPr>
          </a:p>
          <a:p>
            <a:pPr marL="2057400" lvl="4" indent="-228600" eaLnBrk="0" fontAlgn="base" hangingPunct="0">
              <a:spcAft>
                <a:spcPct val="0"/>
              </a:spcAft>
              <a:buClrTx/>
              <a:buSzTx/>
              <a:buNone/>
              <a:defRPr/>
            </a:pPr>
            <a:r>
              <a:rPr lang="tr-TR" sz="2000" kern="0" dirty="0">
                <a:solidFill>
                  <a:srgbClr val="000000"/>
                </a:solidFill>
                <a:latin typeface="Times New Roman"/>
              </a:rPr>
              <a:t>	</a:t>
            </a:r>
            <a:r>
              <a:rPr lang="en-US" kern="0" dirty="0" err="1">
                <a:solidFill>
                  <a:srgbClr val="000000"/>
                </a:solidFill>
                <a:latin typeface="Times New Roman"/>
              </a:rPr>
              <a:t>Martikainen</a:t>
            </a:r>
            <a:r>
              <a:rPr lang="en-US" kern="0" dirty="0">
                <a:solidFill>
                  <a:srgbClr val="000000"/>
                </a:solidFill>
                <a:latin typeface="Times New Roman"/>
              </a:rPr>
              <a:t> P, </a:t>
            </a:r>
            <a:r>
              <a:rPr lang="en-US" kern="0" dirty="0" err="1">
                <a:solidFill>
                  <a:srgbClr val="000000"/>
                </a:solidFill>
                <a:latin typeface="Times New Roman"/>
              </a:rPr>
              <a:t>Valkonen</a:t>
            </a:r>
            <a:r>
              <a:rPr lang="en-US" kern="0" dirty="0">
                <a:solidFill>
                  <a:srgbClr val="000000"/>
                </a:solidFill>
                <a:latin typeface="Times New Roman"/>
              </a:rPr>
              <a:t> T. Mortality after the death of a spouse: rates and causes of death in a large Finnish cohort. Am J Public Health 1996;86(8):1087-1093.</a:t>
            </a:r>
            <a:endParaRPr lang="tr-TR" sz="2000" kern="0" dirty="0">
              <a:solidFill>
                <a:srgbClr val="000000"/>
              </a:solidFill>
              <a:latin typeface="Times New Roman"/>
            </a:endParaRPr>
          </a:p>
          <a:p>
            <a:pPr marL="342900" lvl="0" indent="-342900" eaLnBrk="0" fontAlgn="base" hangingPunct="0">
              <a:spcAft>
                <a:spcPct val="0"/>
              </a:spcAft>
              <a:buClrTx/>
              <a:buSzTx/>
              <a:buFontTx/>
              <a:buChar char="•"/>
              <a:defRPr/>
            </a:pPr>
            <a:r>
              <a:rPr lang="tr-TR" kern="0" dirty="0">
                <a:solidFill>
                  <a:srgbClr val="000000"/>
                </a:solidFill>
              </a:rPr>
              <a:t>Gençlerde bu risk yaşlılardan fazla</a:t>
            </a:r>
          </a:p>
          <a:p>
            <a:pPr marL="342900" lvl="0" indent="-342900" eaLnBrk="0" fontAlgn="base" hangingPunct="0">
              <a:spcAft>
                <a:spcPct val="0"/>
              </a:spcAft>
              <a:buClrTx/>
              <a:buSzTx/>
              <a:buFontTx/>
              <a:buChar char="•"/>
              <a:defRPr/>
            </a:pPr>
            <a:r>
              <a:rPr lang="tr-TR" kern="0" dirty="0">
                <a:solidFill>
                  <a:srgbClr val="000000"/>
                </a:solidFill>
              </a:rPr>
              <a:t>Eşi </a:t>
            </a:r>
            <a:r>
              <a:rPr lang="tr-TR" kern="0" dirty="0" smtClean="0">
                <a:solidFill>
                  <a:srgbClr val="000000"/>
                </a:solidFill>
              </a:rPr>
              <a:t>ölenlerin </a:t>
            </a:r>
            <a:r>
              <a:rPr lang="tr-TR" kern="0" dirty="0">
                <a:solidFill>
                  <a:srgbClr val="000000"/>
                </a:solidFill>
              </a:rPr>
              <a:t>ölme </a:t>
            </a:r>
            <a:r>
              <a:rPr lang="tr-TR" kern="0" dirty="0" smtClean="0">
                <a:solidFill>
                  <a:srgbClr val="000000"/>
                </a:solidFill>
              </a:rPr>
              <a:t>ihtimali, eşi sağ olanlara göre </a:t>
            </a:r>
            <a:r>
              <a:rPr lang="tr-TR" kern="0" dirty="0">
                <a:solidFill>
                  <a:srgbClr val="000000"/>
                </a:solidFill>
              </a:rPr>
              <a:t>erkeklerde %17, bayanlarda %6  artıyor</a:t>
            </a:r>
          </a:p>
          <a:p>
            <a:pPr marL="2057400" lvl="4" indent="-228600" eaLnBrk="0" fontAlgn="base" hangingPunct="0">
              <a:spcAft>
                <a:spcPct val="0"/>
              </a:spcAft>
              <a:buClrTx/>
              <a:buSzTx/>
              <a:buNone/>
              <a:defRPr/>
            </a:pPr>
            <a:r>
              <a:rPr lang="tr-TR" sz="2000" kern="0" dirty="0">
                <a:solidFill>
                  <a:srgbClr val="000000"/>
                </a:solidFill>
                <a:latin typeface="Times New Roman"/>
              </a:rPr>
              <a:t>	</a:t>
            </a:r>
            <a:r>
              <a:rPr lang="en-US" kern="0" dirty="0" err="1">
                <a:solidFill>
                  <a:srgbClr val="000000"/>
                </a:solidFill>
                <a:latin typeface="Times New Roman"/>
              </a:rPr>
              <a:t>Martikainen</a:t>
            </a:r>
            <a:r>
              <a:rPr lang="en-US" kern="0" dirty="0">
                <a:solidFill>
                  <a:srgbClr val="000000"/>
                </a:solidFill>
                <a:latin typeface="Times New Roman"/>
              </a:rPr>
              <a:t> P, </a:t>
            </a:r>
            <a:r>
              <a:rPr lang="en-US" kern="0" dirty="0" err="1">
                <a:solidFill>
                  <a:srgbClr val="000000"/>
                </a:solidFill>
                <a:latin typeface="Times New Roman"/>
              </a:rPr>
              <a:t>Valkonen</a:t>
            </a:r>
            <a:r>
              <a:rPr lang="en-US" kern="0" dirty="0">
                <a:solidFill>
                  <a:srgbClr val="000000"/>
                </a:solidFill>
                <a:latin typeface="Times New Roman"/>
              </a:rPr>
              <a:t> T. Mortality after death of spouse in relation to duration of bereavement in Finland. J </a:t>
            </a:r>
            <a:r>
              <a:rPr lang="en-US" kern="0" dirty="0" err="1">
                <a:solidFill>
                  <a:srgbClr val="000000"/>
                </a:solidFill>
                <a:latin typeface="Times New Roman"/>
              </a:rPr>
              <a:t>Epidemiol</a:t>
            </a:r>
            <a:r>
              <a:rPr lang="en-US" kern="0" dirty="0">
                <a:solidFill>
                  <a:srgbClr val="000000"/>
                </a:solidFill>
                <a:latin typeface="Times New Roman"/>
              </a:rPr>
              <a:t> Community Health 1996;50(3):264-268</a:t>
            </a:r>
            <a:r>
              <a:rPr lang="tr-TR" kern="0" dirty="0">
                <a:solidFill>
                  <a:srgbClr val="000000"/>
                </a:solidFill>
                <a:latin typeface="Times New Roman"/>
              </a:rPr>
              <a:t>.</a:t>
            </a:r>
          </a:p>
          <a:p>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76256" y="5445225"/>
            <a:ext cx="2162234" cy="1296144"/>
          </a:xfrm>
          <a:prstGeom prst="rect">
            <a:avLst/>
          </a:prstGeom>
        </p:spPr>
      </p:pic>
    </p:spTree>
    <p:extLst>
      <p:ext uri="{BB962C8B-B14F-4D97-AF65-F5344CB8AC3E}">
        <p14:creationId xmlns="" xmlns:p14="http://schemas.microsoft.com/office/powerpoint/2010/main" val="1746991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342900" lvl="0" indent="-342900" eaLnBrk="0" fontAlgn="base" hangingPunct="0">
              <a:spcAft>
                <a:spcPct val="0"/>
              </a:spcAft>
              <a:buClrTx/>
              <a:buSzTx/>
              <a:buFontTx/>
              <a:buChar char="•"/>
              <a:defRPr/>
            </a:pPr>
            <a:r>
              <a:rPr lang="tr-TR" sz="3200" kern="0" dirty="0">
                <a:solidFill>
                  <a:srgbClr val="000000"/>
                </a:solidFill>
                <a:latin typeface="Times New Roman"/>
              </a:rPr>
              <a:t>Koruyucu hekimliğin ilk uygulama alanı </a:t>
            </a:r>
            <a:r>
              <a:rPr lang="tr-TR" sz="3200" kern="0" dirty="0" smtClean="0">
                <a:solidFill>
                  <a:srgbClr val="000000"/>
                </a:solidFill>
                <a:latin typeface="Times New Roman"/>
              </a:rPr>
              <a:t>ailedir.</a:t>
            </a:r>
            <a:endParaRPr lang="tr-TR" sz="3200" kern="0" dirty="0">
              <a:solidFill>
                <a:srgbClr val="000000"/>
              </a:solidFill>
              <a:latin typeface="Times New Roman"/>
            </a:endParaRPr>
          </a:p>
          <a:p>
            <a:pPr marL="2057400" lvl="4" indent="-228600" eaLnBrk="0" fontAlgn="base" hangingPunct="0">
              <a:spcAft>
                <a:spcPct val="0"/>
              </a:spcAft>
              <a:buClrTx/>
              <a:buSzTx/>
              <a:buNone/>
              <a:defRPr/>
            </a:pPr>
            <a:r>
              <a:rPr lang="tr-TR" kern="0" dirty="0">
                <a:solidFill>
                  <a:srgbClr val="000000"/>
                </a:solidFill>
                <a:latin typeface="Times New Roman"/>
              </a:rPr>
              <a:t>	World </a:t>
            </a:r>
            <a:r>
              <a:rPr lang="tr-TR" kern="0" dirty="0" err="1">
                <a:solidFill>
                  <a:srgbClr val="000000"/>
                </a:solidFill>
                <a:latin typeface="Times New Roman"/>
              </a:rPr>
              <a:t>Health</a:t>
            </a:r>
            <a:r>
              <a:rPr lang="tr-TR" kern="0" dirty="0">
                <a:solidFill>
                  <a:srgbClr val="000000"/>
                </a:solidFill>
                <a:latin typeface="Times New Roman"/>
              </a:rPr>
              <a:t> </a:t>
            </a:r>
            <a:r>
              <a:rPr lang="tr-TR" kern="0" dirty="0" err="1">
                <a:solidFill>
                  <a:srgbClr val="000000"/>
                </a:solidFill>
                <a:latin typeface="Times New Roman"/>
              </a:rPr>
              <a:t>Organization</a:t>
            </a:r>
            <a:r>
              <a:rPr lang="tr-TR" kern="0" dirty="0">
                <a:solidFill>
                  <a:srgbClr val="000000"/>
                </a:solidFill>
                <a:latin typeface="Times New Roman"/>
              </a:rPr>
              <a:t>. Statistical </a:t>
            </a:r>
            <a:r>
              <a:rPr lang="tr-TR" kern="0" dirty="0" err="1">
                <a:solidFill>
                  <a:srgbClr val="000000"/>
                </a:solidFill>
                <a:latin typeface="Times New Roman"/>
              </a:rPr>
              <a:t>Indices</a:t>
            </a:r>
            <a:r>
              <a:rPr lang="tr-TR" kern="0" dirty="0">
                <a:solidFill>
                  <a:srgbClr val="000000"/>
                </a:solidFill>
                <a:latin typeface="Times New Roman"/>
              </a:rPr>
              <a:t> of </a:t>
            </a:r>
            <a:r>
              <a:rPr lang="tr-TR" kern="0" dirty="0" err="1">
                <a:solidFill>
                  <a:srgbClr val="000000"/>
                </a:solidFill>
                <a:latin typeface="Times New Roman"/>
              </a:rPr>
              <a:t>Family</a:t>
            </a:r>
            <a:r>
              <a:rPr lang="tr-TR" kern="0" dirty="0">
                <a:solidFill>
                  <a:srgbClr val="000000"/>
                </a:solidFill>
                <a:latin typeface="Times New Roman"/>
              </a:rPr>
              <a:t> </a:t>
            </a:r>
            <a:r>
              <a:rPr lang="tr-TR" kern="0" dirty="0" err="1">
                <a:solidFill>
                  <a:srgbClr val="000000"/>
                </a:solidFill>
                <a:latin typeface="Times New Roman"/>
              </a:rPr>
              <a:t>Health</a:t>
            </a:r>
            <a:r>
              <a:rPr lang="tr-TR" kern="0" dirty="0">
                <a:solidFill>
                  <a:srgbClr val="000000"/>
                </a:solidFill>
                <a:latin typeface="Times New Roman"/>
              </a:rPr>
              <a:t> No. 589:17, 1976. </a:t>
            </a:r>
          </a:p>
          <a:p>
            <a:pPr marL="342900" lvl="0" indent="-342900" eaLnBrk="0" fontAlgn="base" hangingPunct="0">
              <a:spcAft>
                <a:spcPct val="0"/>
              </a:spcAft>
              <a:buClrTx/>
              <a:buSzTx/>
              <a:buFontTx/>
              <a:buChar char="•"/>
              <a:defRPr/>
            </a:pPr>
            <a:r>
              <a:rPr lang="tr-TR" sz="3200" kern="0" dirty="0">
                <a:solidFill>
                  <a:srgbClr val="000000"/>
                </a:solidFill>
                <a:latin typeface="Times New Roman"/>
              </a:rPr>
              <a:t>Sağlıklı bir yaşam tarzı öncelikle ailede öğrenilir, uygulanır ve </a:t>
            </a:r>
            <a:r>
              <a:rPr lang="tr-TR" sz="3200" kern="0" dirty="0" smtClean="0">
                <a:solidFill>
                  <a:srgbClr val="000000"/>
                </a:solidFill>
                <a:latin typeface="Times New Roman"/>
              </a:rPr>
              <a:t>değiştirilir. </a:t>
            </a:r>
          </a:p>
          <a:p>
            <a:pPr marL="342900" lvl="0" indent="-342900" eaLnBrk="0" fontAlgn="base" hangingPunct="0">
              <a:spcAft>
                <a:spcPct val="0"/>
              </a:spcAft>
              <a:buClrTx/>
              <a:buSzTx/>
              <a:buFontTx/>
              <a:buChar char="•"/>
              <a:defRPr/>
            </a:pPr>
            <a:r>
              <a:rPr lang="tr-TR" sz="3200" kern="0" dirty="0" smtClean="0">
                <a:solidFill>
                  <a:srgbClr val="000000"/>
                </a:solidFill>
                <a:latin typeface="Times New Roman"/>
              </a:rPr>
              <a:t>Kişiler, aileden kazandıkları bilgi, tutum ve inanışlardan doğan beklentilerle hekime başvurur.</a:t>
            </a:r>
            <a:endParaRPr lang="tr-TR" sz="3200" kern="0" dirty="0">
              <a:solidFill>
                <a:srgbClr val="000000"/>
              </a:solidFill>
              <a:latin typeface="Times New Roman"/>
            </a:endParaRPr>
          </a:p>
          <a:p>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02862" y="5172713"/>
            <a:ext cx="2234242" cy="1673525"/>
          </a:xfrm>
          <a:prstGeom prst="rect">
            <a:avLst/>
          </a:prstGeom>
        </p:spPr>
      </p:pic>
    </p:spTree>
    <p:extLst>
      <p:ext uri="{BB962C8B-B14F-4D97-AF65-F5344CB8AC3E}">
        <p14:creationId xmlns="" xmlns:p14="http://schemas.microsoft.com/office/powerpoint/2010/main" val="3151583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Hastalıklar ve Aile</a:t>
            </a:r>
            <a:endParaRPr lang="tr-TR" dirty="0"/>
          </a:p>
        </p:txBody>
      </p:sp>
      <p:sp>
        <p:nvSpPr>
          <p:cNvPr id="3" name="İçerik Yer Tutucusu 2"/>
          <p:cNvSpPr>
            <a:spLocks noGrp="1"/>
          </p:cNvSpPr>
          <p:nvPr>
            <p:ph idx="1"/>
          </p:nvPr>
        </p:nvSpPr>
        <p:spPr/>
        <p:txBody>
          <a:bodyPr/>
          <a:lstStyle/>
          <a:p>
            <a:endParaRPr lang="tr-TR" dirty="0" smtClean="0"/>
          </a:p>
          <a:p>
            <a:r>
              <a:rPr lang="tr-TR" dirty="0" err="1" smtClean="0"/>
              <a:t>Kardiyovasküler</a:t>
            </a:r>
            <a:r>
              <a:rPr lang="tr-TR" dirty="0" smtClean="0"/>
              <a:t> risk faktörleri</a:t>
            </a:r>
          </a:p>
          <a:p>
            <a:r>
              <a:rPr lang="tr-TR" dirty="0" smtClean="0"/>
              <a:t>Genetik geçişli hastalıklar</a:t>
            </a:r>
          </a:p>
          <a:p>
            <a:r>
              <a:rPr lang="tr-TR" dirty="0" smtClean="0"/>
              <a:t>Hipertansiyon</a:t>
            </a:r>
          </a:p>
          <a:p>
            <a:r>
              <a:rPr lang="tr-TR" dirty="0" smtClean="0"/>
              <a:t>Diyabet</a:t>
            </a:r>
          </a:p>
          <a:p>
            <a:r>
              <a:rPr lang="tr-TR" dirty="0" smtClean="0"/>
              <a:t>Psikiyatrik hastalıklar</a:t>
            </a:r>
          </a:p>
          <a:p>
            <a:r>
              <a:rPr lang="tr-TR" dirty="0" smtClean="0"/>
              <a:t>Bazı kanserler…</a:t>
            </a:r>
          </a:p>
          <a:p>
            <a:pPr marL="0" indent="0">
              <a:buNone/>
            </a:pPr>
            <a:endParaRPr lang="tr-TR" dirty="0" smtClean="0"/>
          </a:p>
          <a:p>
            <a:endParaRPr lang="tr-TR" dirty="0"/>
          </a:p>
          <a:p>
            <a:pPr marL="0" indent="0">
              <a:buNone/>
            </a:pPr>
            <a:endParaRPr lang="tr-TR" dirty="0"/>
          </a:p>
        </p:txBody>
      </p:sp>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60232" y="4581128"/>
            <a:ext cx="2234242" cy="1673525"/>
          </a:xfrm>
          <a:prstGeom prst="rect">
            <a:avLst/>
          </a:prstGeom>
        </p:spPr>
      </p:pic>
    </p:spTree>
    <p:extLst>
      <p:ext uri="{BB962C8B-B14F-4D97-AF65-F5344CB8AC3E}">
        <p14:creationId xmlns="" xmlns:p14="http://schemas.microsoft.com/office/powerpoint/2010/main" val="3419905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Aileler bazen destekleyici </a:t>
            </a:r>
            <a:r>
              <a:rPr lang="tr-TR" dirty="0" smtClean="0"/>
              <a:t>olabilirken; </a:t>
            </a:r>
            <a:endParaRPr lang="tr-TR" dirty="0"/>
          </a:p>
          <a:p>
            <a:pPr marL="0" indent="0">
              <a:buNone/>
            </a:pPr>
            <a:r>
              <a:rPr lang="tr-TR" dirty="0" smtClean="0"/>
              <a:t>       </a:t>
            </a:r>
            <a:r>
              <a:rPr lang="tr-TR" dirty="0" smtClean="0">
                <a:solidFill>
                  <a:srgbClr val="FF0000"/>
                </a:solidFill>
              </a:rPr>
              <a:t>-</a:t>
            </a:r>
            <a:r>
              <a:rPr lang="tr-TR" dirty="0" smtClean="0"/>
              <a:t> İlaç </a:t>
            </a:r>
            <a:r>
              <a:rPr lang="tr-TR" dirty="0"/>
              <a:t>kullanan bireyin ilaçlarını hatırlatma</a:t>
            </a:r>
          </a:p>
          <a:p>
            <a:pPr marL="0" indent="0">
              <a:buNone/>
            </a:pPr>
            <a:r>
              <a:rPr lang="tr-TR" dirty="0" smtClean="0"/>
              <a:t>      </a:t>
            </a:r>
            <a:r>
              <a:rPr lang="tr-TR" dirty="0" smtClean="0">
                <a:solidFill>
                  <a:srgbClr val="FF0000"/>
                </a:solidFill>
              </a:rPr>
              <a:t> - </a:t>
            </a:r>
            <a:r>
              <a:rPr lang="tr-TR" dirty="0" smtClean="0"/>
              <a:t>Ailece </a:t>
            </a:r>
            <a:r>
              <a:rPr lang="tr-TR" dirty="0"/>
              <a:t>yürüyüşe çıkma...</a:t>
            </a:r>
          </a:p>
          <a:p>
            <a:r>
              <a:rPr lang="tr-TR" dirty="0" smtClean="0"/>
              <a:t>Bazen </a:t>
            </a:r>
            <a:r>
              <a:rPr lang="tr-TR" dirty="0"/>
              <a:t>de tam tersi </a:t>
            </a:r>
            <a:r>
              <a:rPr lang="tr-TR" dirty="0" smtClean="0"/>
              <a:t>olabilir;</a:t>
            </a:r>
            <a:endParaRPr lang="tr-TR" dirty="0"/>
          </a:p>
          <a:p>
            <a:pPr marL="0" indent="0">
              <a:buNone/>
            </a:pPr>
            <a:r>
              <a:rPr lang="tr-TR" dirty="0" smtClean="0"/>
              <a:t>      </a:t>
            </a:r>
            <a:r>
              <a:rPr lang="tr-TR" dirty="0" smtClean="0">
                <a:solidFill>
                  <a:srgbClr val="FF0000"/>
                </a:solidFill>
              </a:rPr>
              <a:t> - </a:t>
            </a:r>
            <a:r>
              <a:rPr lang="tr-TR" dirty="0" smtClean="0"/>
              <a:t>Zayıflamak </a:t>
            </a:r>
            <a:r>
              <a:rPr lang="tr-TR" dirty="0"/>
              <a:t>için </a:t>
            </a:r>
            <a:r>
              <a:rPr lang="tr-TR" dirty="0" smtClean="0"/>
              <a:t>diyet </a:t>
            </a:r>
            <a:r>
              <a:rPr lang="tr-TR" dirty="0"/>
              <a:t>yapan aile bireyiyle dalga geçme</a:t>
            </a:r>
          </a:p>
          <a:p>
            <a:pPr marL="0" indent="0">
              <a:buNone/>
            </a:pPr>
            <a:r>
              <a:rPr lang="tr-TR" dirty="0" smtClean="0"/>
              <a:t>      </a:t>
            </a:r>
            <a:r>
              <a:rPr lang="tr-TR" dirty="0" smtClean="0">
                <a:solidFill>
                  <a:srgbClr val="FF0000"/>
                </a:solidFill>
              </a:rPr>
              <a:t> - </a:t>
            </a:r>
            <a:r>
              <a:rPr lang="tr-TR" dirty="0" smtClean="0"/>
              <a:t>Spor </a:t>
            </a:r>
            <a:r>
              <a:rPr lang="tr-TR" dirty="0"/>
              <a:t>yapan bireyle alay etme...</a:t>
            </a:r>
          </a:p>
          <a:p>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94873" y="5085184"/>
            <a:ext cx="2234242" cy="1673525"/>
          </a:xfrm>
          <a:prstGeom prst="rect">
            <a:avLst/>
          </a:prstGeom>
        </p:spPr>
      </p:pic>
    </p:spTree>
    <p:extLst>
      <p:ext uri="{BB962C8B-B14F-4D97-AF65-F5344CB8AC3E}">
        <p14:creationId xmlns="" xmlns:p14="http://schemas.microsoft.com/office/powerpoint/2010/main" val="2947759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Aile Bireylerinin Etkileşimi</a:t>
            </a:r>
            <a:endParaRPr lang="tr-TR" dirty="0"/>
          </a:p>
        </p:txBody>
      </p:sp>
      <p:sp>
        <p:nvSpPr>
          <p:cNvPr id="3" name="İçerik Yer Tutucusu 2"/>
          <p:cNvSpPr>
            <a:spLocks noGrp="1"/>
          </p:cNvSpPr>
          <p:nvPr>
            <p:ph idx="1"/>
          </p:nvPr>
        </p:nvSpPr>
        <p:spPr/>
        <p:txBody>
          <a:bodyPr/>
          <a:lstStyle/>
          <a:p>
            <a:r>
              <a:rPr lang="tr-TR" dirty="0"/>
              <a:t>Aile bireyleri benzer risk faktörlerine sahiptir</a:t>
            </a:r>
          </a:p>
          <a:p>
            <a:r>
              <a:rPr lang="tr-TR" dirty="0"/>
              <a:t>Aynı mutfaktan beslenirler</a:t>
            </a:r>
          </a:p>
          <a:p>
            <a:r>
              <a:rPr lang="tr-TR" dirty="0"/>
              <a:t>Zararlı alışkanlıklar aile içinde kopyalanır</a:t>
            </a:r>
          </a:p>
          <a:p>
            <a:pPr marL="0" indent="0">
              <a:buNone/>
            </a:pPr>
            <a:r>
              <a:rPr lang="tr-TR" dirty="0" smtClean="0"/>
              <a:t>            - Anne </a:t>
            </a:r>
            <a:r>
              <a:rPr lang="tr-TR" dirty="0"/>
              <a:t>baba veya kardeşlerin sigara içmesi durumunda sigara içme ihtimali daha fazla</a:t>
            </a:r>
          </a:p>
          <a:p>
            <a:pPr marL="0" indent="0">
              <a:buNone/>
            </a:pPr>
            <a:r>
              <a:rPr lang="tr-TR" dirty="0" smtClean="0"/>
              <a:t>            - Tuz</a:t>
            </a:r>
            <a:r>
              <a:rPr lang="tr-TR" dirty="0"/>
              <a:t>, kalori, kolesterol, yağ </a:t>
            </a:r>
            <a:r>
              <a:rPr lang="tr-TR" dirty="0" smtClean="0"/>
              <a:t>tüketimi, </a:t>
            </a:r>
            <a:r>
              <a:rPr lang="tr-TR" dirty="0" err="1" smtClean="0"/>
              <a:t>sedanter</a:t>
            </a:r>
            <a:r>
              <a:rPr lang="tr-TR" dirty="0" smtClean="0"/>
              <a:t> yaşam </a:t>
            </a:r>
            <a:r>
              <a:rPr lang="tr-TR" dirty="0"/>
              <a:t>t</a:t>
            </a:r>
            <a:r>
              <a:rPr lang="tr-TR" dirty="0" smtClean="0"/>
              <a:t>arzı...</a:t>
            </a:r>
            <a:endParaRPr lang="tr-TR" dirty="0"/>
          </a:p>
          <a:p>
            <a:pPr marL="0" indent="0">
              <a:buNone/>
            </a:pPr>
            <a:r>
              <a:rPr lang="tr-TR" dirty="0" smtClean="0"/>
              <a:t>            - Genetik</a:t>
            </a:r>
            <a:endParaRPr lang="tr-TR" dirty="0"/>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32240" y="4797152"/>
            <a:ext cx="2234242" cy="1673525"/>
          </a:xfrm>
          <a:prstGeom prst="rect">
            <a:avLst/>
          </a:prstGeom>
        </p:spPr>
      </p:pic>
    </p:spTree>
    <p:extLst>
      <p:ext uri="{BB962C8B-B14F-4D97-AF65-F5344CB8AC3E}">
        <p14:creationId xmlns="" xmlns:p14="http://schemas.microsoft.com/office/powerpoint/2010/main" val="1075664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Eş Seçimi</a:t>
            </a:r>
            <a:endParaRPr lang="tr-TR" dirty="0"/>
          </a:p>
        </p:txBody>
      </p:sp>
      <p:sp>
        <p:nvSpPr>
          <p:cNvPr id="3" name="İçerik Yer Tutucusu 2"/>
          <p:cNvSpPr>
            <a:spLocks noGrp="1"/>
          </p:cNvSpPr>
          <p:nvPr>
            <p:ph idx="1"/>
          </p:nvPr>
        </p:nvSpPr>
        <p:spPr/>
        <p:txBody>
          <a:bodyPr/>
          <a:lstStyle/>
          <a:p>
            <a:r>
              <a:rPr lang="tr-TR" dirty="0"/>
              <a:t>Kişiler genelde benzer özellikteki bireylerle evlenir</a:t>
            </a:r>
          </a:p>
          <a:p>
            <a:pPr marL="0" indent="0">
              <a:buNone/>
            </a:pPr>
            <a:r>
              <a:rPr lang="tr-TR" dirty="0" smtClean="0"/>
              <a:t>        Sigara </a:t>
            </a:r>
            <a:r>
              <a:rPr lang="tr-TR" dirty="0"/>
              <a:t>içen içenle</a:t>
            </a:r>
          </a:p>
          <a:p>
            <a:pPr marL="0" indent="0">
              <a:buNone/>
            </a:pPr>
            <a:r>
              <a:rPr lang="tr-TR" dirty="0" smtClean="0"/>
              <a:t>        Alkol </a:t>
            </a:r>
            <a:r>
              <a:rPr lang="tr-TR" dirty="0"/>
              <a:t>kullanan kullananla</a:t>
            </a:r>
          </a:p>
          <a:p>
            <a:pPr marL="0" indent="0">
              <a:buNone/>
            </a:pPr>
            <a:r>
              <a:rPr lang="tr-TR" dirty="0" smtClean="0"/>
              <a:t>        Şişman </a:t>
            </a:r>
            <a:r>
              <a:rPr lang="tr-TR" dirty="0"/>
              <a:t>şişmanla</a:t>
            </a:r>
          </a:p>
          <a:p>
            <a:pPr marL="0" indent="0">
              <a:buNone/>
            </a:pPr>
            <a:r>
              <a:rPr lang="tr-TR" dirty="0" smtClean="0"/>
              <a:t>        Fakir </a:t>
            </a:r>
            <a:r>
              <a:rPr lang="tr-TR" dirty="0"/>
              <a:t>fakirle, Eğitimli </a:t>
            </a:r>
            <a:r>
              <a:rPr lang="tr-TR" dirty="0" smtClean="0"/>
              <a:t>eğitimliyle…</a:t>
            </a:r>
          </a:p>
          <a:p>
            <a:pPr marL="0" indent="0">
              <a:buNone/>
            </a:pPr>
            <a:endParaRPr lang="tr-TR" dirty="0"/>
          </a:p>
          <a:p>
            <a:r>
              <a:rPr lang="tr-TR" dirty="0"/>
              <a:t>Eşler sonradan birbirine benzemeyip daha ilk baştan benzerlikler </a:t>
            </a:r>
            <a:r>
              <a:rPr lang="tr-TR" dirty="0" smtClean="0"/>
              <a:t>vardır. </a:t>
            </a:r>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60232" y="4869160"/>
            <a:ext cx="2234242" cy="1673525"/>
          </a:xfrm>
          <a:prstGeom prst="rect">
            <a:avLst/>
          </a:prstGeom>
        </p:spPr>
      </p:pic>
    </p:spTree>
    <p:extLst>
      <p:ext uri="{BB962C8B-B14F-4D97-AF65-F5344CB8AC3E}">
        <p14:creationId xmlns="" xmlns:p14="http://schemas.microsoft.com/office/powerpoint/2010/main" val="3305823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008112"/>
          </a:xfrm>
        </p:spPr>
        <p:txBody>
          <a:bodyPr>
            <a:normAutofit/>
          </a:bodyPr>
          <a:lstStyle/>
          <a:p>
            <a:r>
              <a:rPr lang="tr-TR" sz="3200" dirty="0" smtClean="0"/>
              <a:t>Erkeklerin evlenirken kadında aradığı </a:t>
            </a:r>
            <a:r>
              <a:rPr lang="tr-TR" sz="3200" dirty="0"/>
              <a:t>özellikler</a:t>
            </a: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625" t="25781" r="21813" b="46094"/>
          <a:stretch/>
        </p:blipFill>
        <p:spPr bwMode="auto">
          <a:xfrm>
            <a:off x="179512" y="1131816"/>
            <a:ext cx="8712968" cy="5726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01352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Kadınların evlenirken erkekte aradığı özellikler</a:t>
            </a:r>
            <a:endParaRPr lang="tr-TR" sz="3200" dirty="0"/>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l="20232" t="63863" r="22300" b="810"/>
          <a:stretch/>
        </p:blipFill>
        <p:spPr bwMode="auto">
          <a:xfrm>
            <a:off x="467544" y="1196752"/>
            <a:ext cx="8208912" cy="5472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0679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Boşanma</a:t>
            </a:r>
            <a:endParaRPr lang="tr-TR" dirty="0"/>
          </a:p>
        </p:txBody>
      </p:sp>
      <p:sp>
        <p:nvSpPr>
          <p:cNvPr id="3" name="İçerik Yer Tutucusu 2"/>
          <p:cNvSpPr>
            <a:spLocks noGrp="1"/>
          </p:cNvSpPr>
          <p:nvPr>
            <p:ph idx="1"/>
          </p:nvPr>
        </p:nvSpPr>
        <p:spPr/>
        <p:txBody>
          <a:bodyPr/>
          <a:lstStyle/>
          <a:p>
            <a:r>
              <a:rPr lang="tr-TR" dirty="0" smtClean="0"/>
              <a:t>Boşanma;</a:t>
            </a:r>
          </a:p>
          <a:p>
            <a:pPr marL="0" indent="0">
              <a:buNone/>
            </a:pPr>
            <a:r>
              <a:rPr lang="tr-TR" dirty="0"/>
              <a:t> </a:t>
            </a:r>
            <a:r>
              <a:rPr lang="tr-TR" dirty="0" smtClean="0"/>
              <a:t>          evlenmenin </a:t>
            </a:r>
            <a:r>
              <a:rPr lang="tr-TR" dirty="0"/>
              <a:t>yasal olarak sona  erdirilmesidir. Yani, erkek ile kadının, yeni bir evlenme yapacak şekilde hukuki bir kararla evliliklerini tamamen sona </a:t>
            </a:r>
            <a:r>
              <a:rPr lang="tr-TR" dirty="0" smtClean="0"/>
              <a:t>erdirmeleridir.</a:t>
            </a:r>
          </a:p>
          <a:p>
            <a:r>
              <a:rPr lang="tr-TR" dirty="0" smtClean="0"/>
              <a:t>Aile </a:t>
            </a:r>
            <a:r>
              <a:rPr lang="tr-TR" dirty="0"/>
              <a:t>bireyinin sağlığını en çok etkileyen aile içi olaylara örnek olarak boşanmayı verebiliriz</a:t>
            </a:r>
            <a:r>
              <a:rPr lang="tr-TR" dirty="0" smtClean="0"/>
              <a:t>.</a:t>
            </a:r>
          </a:p>
          <a:p>
            <a:r>
              <a:rPr lang="tr-TR" dirty="0" smtClean="0"/>
              <a:t>Aile yaşam döngüsünde bir yaşam döngüsünden diğerine geçiş aşamasında ve sonrasında sağlık yoğun bir şekilde etkilenir.</a:t>
            </a:r>
            <a:endParaRPr lang="tr-TR" dirty="0"/>
          </a:p>
          <a:p>
            <a:pPr marL="0" indent="0">
              <a:buNone/>
            </a:pPr>
            <a:endParaRPr lang="tr-TR" dirty="0" smtClean="0"/>
          </a:p>
          <a:p>
            <a:pPr marL="0" indent="0">
              <a:buNone/>
            </a:pPr>
            <a:endParaRPr lang="tr-TR" dirty="0"/>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20272" y="4941168"/>
            <a:ext cx="1725283" cy="1483743"/>
          </a:xfrm>
          <a:prstGeom prst="rect">
            <a:avLst/>
          </a:prstGeom>
        </p:spPr>
      </p:pic>
    </p:spTree>
    <p:extLst>
      <p:ext uri="{BB962C8B-B14F-4D97-AF65-F5344CB8AC3E}">
        <p14:creationId xmlns="" xmlns:p14="http://schemas.microsoft.com/office/powerpoint/2010/main" val="92449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0">
              <a:buFont typeface="Wingdings" pitchFamily="2" charset="2"/>
              <a:buChar char="q"/>
            </a:pPr>
            <a:r>
              <a:rPr lang="tr-TR" sz="2000" b="1" dirty="0" smtClean="0">
                <a:solidFill>
                  <a:prstClr val="black"/>
                </a:solidFill>
                <a:latin typeface="Gill Sans MT"/>
              </a:rPr>
              <a:t> Amaç;</a:t>
            </a:r>
            <a:r>
              <a:rPr lang="tr-TR" sz="2000" dirty="0">
                <a:solidFill>
                  <a:prstClr val="black"/>
                </a:solidFill>
              </a:rPr>
              <a:t> </a:t>
            </a:r>
            <a:endParaRPr lang="tr-TR" sz="2000" dirty="0" smtClean="0">
              <a:solidFill>
                <a:prstClr val="black"/>
              </a:solidFill>
            </a:endParaRPr>
          </a:p>
          <a:p>
            <a:pPr marL="0" lvl="0" indent="0">
              <a:buNone/>
            </a:pPr>
            <a:r>
              <a:rPr lang="tr-TR" sz="2000" dirty="0" smtClean="0">
                <a:solidFill>
                  <a:prstClr val="black"/>
                </a:solidFill>
              </a:rPr>
              <a:t>              </a:t>
            </a:r>
            <a:r>
              <a:rPr lang="tr-TR" sz="2000" dirty="0" smtClean="0">
                <a:solidFill>
                  <a:prstClr val="black"/>
                </a:solidFill>
                <a:latin typeface="Gill Sans MT" pitchFamily="34" charset="0"/>
              </a:rPr>
              <a:t>Ailenin </a:t>
            </a:r>
            <a:r>
              <a:rPr lang="tr-TR" sz="2000" dirty="0">
                <a:solidFill>
                  <a:prstClr val="black"/>
                </a:solidFill>
                <a:latin typeface="Gill Sans MT" pitchFamily="34" charset="0"/>
              </a:rPr>
              <a:t>sağlığa etkileri konusunda bilgi sahibi </a:t>
            </a:r>
            <a:r>
              <a:rPr lang="tr-TR" sz="2000" dirty="0" smtClean="0">
                <a:solidFill>
                  <a:prstClr val="black"/>
                </a:solidFill>
                <a:latin typeface="Gill Sans MT" pitchFamily="34" charset="0"/>
              </a:rPr>
              <a:t>olunması</a:t>
            </a:r>
          </a:p>
          <a:p>
            <a:pPr marL="0" lvl="0" indent="0">
              <a:buNone/>
            </a:pPr>
            <a:endParaRPr lang="tr-TR" sz="2000" dirty="0">
              <a:solidFill>
                <a:prstClr val="black"/>
              </a:solidFill>
              <a:latin typeface="Gill Sans MT" pitchFamily="34" charset="0"/>
            </a:endParaRPr>
          </a:p>
          <a:p>
            <a:pPr lvl="0">
              <a:buFont typeface="Wingdings" pitchFamily="2" charset="2"/>
              <a:buChar char="q"/>
            </a:pPr>
            <a:r>
              <a:rPr lang="tr-TR" sz="2000" b="1" dirty="0" smtClean="0">
                <a:solidFill>
                  <a:prstClr val="black"/>
                </a:solidFill>
                <a:latin typeface="Gill Sans MT"/>
              </a:rPr>
              <a:t>Hedefler</a:t>
            </a:r>
            <a:r>
              <a:rPr lang="tr-TR" sz="2000" b="1" dirty="0">
                <a:solidFill>
                  <a:prstClr val="black"/>
                </a:solidFill>
                <a:latin typeface="Gill Sans MT"/>
              </a:rPr>
              <a:t>; </a:t>
            </a:r>
            <a:r>
              <a:rPr lang="tr-TR" sz="2000" dirty="0">
                <a:solidFill>
                  <a:prstClr val="black"/>
                </a:solidFill>
                <a:latin typeface="Gill Sans MT"/>
              </a:rPr>
              <a:t>Bu ders sonunda öğrenciler;</a:t>
            </a:r>
          </a:p>
          <a:p>
            <a:pPr marL="0" lvl="0" indent="0">
              <a:spcBef>
                <a:spcPts val="600"/>
              </a:spcBef>
              <a:buClr>
                <a:srgbClr val="3891A7"/>
              </a:buClr>
              <a:buSzPct val="80000"/>
              <a:buNone/>
            </a:pPr>
            <a:r>
              <a:rPr lang="tr-TR" sz="2000" dirty="0">
                <a:solidFill>
                  <a:prstClr val="black"/>
                </a:solidFill>
                <a:latin typeface="Gill Sans MT"/>
              </a:rPr>
              <a:t>             </a:t>
            </a:r>
            <a:r>
              <a:rPr lang="tr-TR" sz="2000" dirty="0" smtClean="0">
                <a:solidFill>
                  <a:prstClr val="black"/>
                </a:solidFill>
                <a:latin typeface="Gill Sans MT"/>
              </a:rPr>
              <a:t>1- Türkiye’de </a:t>
            </a:r>
            <a:r>
              <a:rPr lang="tr-TR" sz="2000" dirty="0">
                <a:solidFill>
                  <a:prstClr val="black"/>
                </a:solidFill>
                <a:latin typeface="Gill Sans MT"/>
              </a:rPr>
              <a:t>aile yapısı hakkında bilgi sahibi olmalı</a:t>
            </a:r>
          </a:p>
          <a:p>
            <a:pPr marL="0" lvl="0" indent="0">
              <a:spcBef>
                <a:spcPts val="600"/>
              </a:spcBef>
              <a:buClr>
                <a:srgbClr val="3891A7"/>
              </a:buClr>
              <a:buSzPct val="80000"/>
              <a:buNone/>
            </a:pPr>
            <a:r>
              <a:rPr lang="tr-TR" sz="2000" dirty="0" smtClean="0">
                <a:solidFill>
                  <a:prstClr val="black"/>
                </a:solidFill>
                <a:latin typeface="Gill Sans MT"/>
              </a:rPr>
              <a:t>             2- Aile </a:t>
            </a:r>
            <a:r>
              <a:rPr lang="tr-TR" sz="2000" dirty="0">
                <a:solidFill>
                  <a:prstClr val="black"/>
                </a:solidFill>
                <a:latin typeface="Gill Sans MT"/>
              </a:rPr>
              <a:t>ve </a:t>
            </a:r>
            <a:r>
              <a:rPr lang="tr-TR" sz="2000" dirty="0" smtClean="0">
                <a:solidFill>
                  <a:prstClr val="black"/>
                </a:solidFill>
                <a:latin typeface="Gill Sans MT"/>
              </a:rPr>
              <a:t>sosyal </a:t>
            </a:r>
            <a:r>
              <a:rPr lang="tr-TR" sz="2000" dirty="0">
                <a:solidFill>
                  <a:prstClr val="black"/>
                </a:solidFill>
                <a:latin typeface="Gill Sans MT"/>
              </a:rPr>
              <a:t>d</a:t>
            </a:r>
            <a:r>
              <a:rPr lang="tr-TR" sz="2000" dirty="0" smtClean="0">
                <a:solidFill>
                  <a:prstClr val="black"/>
                </a:solidFill>
                <a:latin typeface="Gill Sans MT"/>
              </a:rPr>
              <a:t>esteğin </a:t>
            </a:r>
            <a:r>
              <a:rPr lang="tr-TR" sz="2000" dirty="0">
                <a:solidFill>
                  <a:prstClr val="black"/>
                </a:solidFill>
                <a:latin typeface="Gill Sans MT"/>
              </a:rPr>
              <a:t>bireyin sağlığına etkilerini açıklayabilmeli</a:t>
            </a:r>
          </a:p>
          <a:p>
            <a:pPr marL="0" lvl="0" indent="0">
              <a:spcBef>
                <a:spcPts val="600"/>
              </a:spcBef>
              <a:buClr>
                <a:srgbClr val="3891A7"/>
              </a:buClr>
              <a:buSzPct val="80000"/>
              <a:buNone/>
            </a:pPr>
            <a:r>
              <a:rPr lang="tr-TR" sz="2000" dirty="0" smtClean="0">
                <a:solidFill>
                  <a:prstClr val="black"/>
                </a:solidFill>
                <a:latin typeface="Gill Sans MT"/>
              </a:rPr>
              <a:t>             3-Ailenin </a:t>
            </a:r>
            <a:r>
              <a:rPr lang="tr-TR" sz="2000" dirty="0">
                <a:solidFill>
                  <a:prstClr val="black"/>
                </a:solidFill>
                <a:latin typeface="Gill Sans MT"/>
              </a:rPr>
              <a:t>bireyin sağlığını korumadaki etki ve önemini tartışabilmeli</a:t>
            </a:r>
          </a:p>
          <a:p>
            <a:pPr marL="0" lvl="0" indent="0">
              <a:spcBef>
                <a:spcPts val="600"/>
              </a:spcBef>
              <a:buClr>
                <a:srgbClr val="3891A7"/>
              </a:buClr>
              <a:buSzPct val="80000"/>
              <a:buNone/>
            </a:pPr>
            <a:r>
              <a:rPr lang="tr-TR" sz="2000" dirty="0" smtClean="0">
                <a:solidFill>
                  <a:prstClr val="black"/>
                </a:solidFill>
                <a:latin typeface="Gill Sans MT"/>
              </a:rPr>
              <a:t>             4-Boşanmanın </a:t>
            </a:r>
            <a:r>
              <a:rPr lang="tr-TR" sz="2000" dirty="0">
                <a:solidFill>
                  <a:prstClr val="black"/>
                </a:solidFill>
                <a:latin typeface="Gill Sans MT"/>
              </a:rPr>
              <a:t>aile üzerindeki etkilerini tartışabilmeli</a:t>
            </a:r>
          </a:p>
          <a:p>
            <a:pPr marL="0" lvl="0" indent="0">
              <a:spcBef>
                <a:spcPts val="600"/>
              </a:spcBef>
              <a:buClr>
                <a:srgbClr val="3891A7"/>
              </a:buClr>
              <a:buSzPct val="80000"/>
              <a:buNone/>
            </a:pPr>
            <a:r>
              <a:rPr lang="tr-TR" sz="2000" dirty="0" smtClean="0">
                <a:solidFill>
                  <a:prstClr val="black"/>
                </a:solidFill>
                <a:latin typeface="Gill Sans MT"/>
              </a:rPr>
              <a:t>             5-Boşanmanın </a:t>
            </a:r>
            <a:r>
              <a:rPr lang="tr-TR" sz="2000" dirty="0">
                <a:solidFill>
                  <a:prstClr val="black"/>
                </a:solidFill>
                <a:latin typeface="Gill Sans MT"/>
              </a:rPr>
              <a:t>çocuklar üzerindeki etkisini tartışabilmeli</a:t>
            </a:r>
          </a:p>
          <a:p>
            <a:pPr marL="0" lvl="0" indent="0">
              <a:spcBef>
                <a:spcPts val="600"/>
              </a:spcBef>
              <a:buClr>
                <a:srgbClr val="3891A7"/>
              </a:buClr>
              <a:buSzPct val="80000"/>
              <a:buNone/>
            </a:pPr>
            <a:r>
              <a:rPr lang="tr-TR" sz="2000" dirty="0" smtClean="0">
                <a:solidFill>
                  <a:prstClr val="black"/>
                </a:solidFill>
                <a:latin typeface="Gill Sans MT"/>
              </a:rPr>
              <a:t>             6-Aile </a:t>
            </a:r>
            <a:r>
              <a:rPr lang="tr-TR" sz="2000" dirty="0">
                <a:solidFill>
                  <a:prstClr val="black"/>
                </a:solidFill>
                <a:latin typeface="Gill Sans MT"/>
              </a:rPr>
              <a:t>hekiminin boşanma sürecinde aileye desteğini tartışabilmeli</a:t>
            </a:r>
          </a:p>
          <a:p>
            <a:pPr marL="0" lvl="0" indent="0">
              <a:spcBef>
                <a:spcPts val="600"/>
              </a:spcBef>
              <a:buClr>
                <a:srgbClr val="3891A7"/>
              </a:buClr>
              <a:buSzPct val="80000"/>
              <a:buNone/>
            </a:pPr>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92280" y="5445225"/>
            <a:ext cx="2051720" cy="1224136"/>
          </a:xfrm>
          <a:prstGeom prst="rect">
            <a:avLst/>
          </a:prstGeom>
        </p:spPr>
      </p:pic>
    </p:spTree>
    <p:extLst>
      <p:ext uri="{BB962C8B-B14F-4D97-AF65-F5344CB8AC3E}">
        <p14:creationId xmlns="" xmlns:p14="http://schemas.microsoft.com/office/powerpoint/2010/main" val="2201970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Boşanma </a:t>
            </a: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 xmlns:a14="http://schemas.microsoft.com/office/drawing/2010/main" val="0"/>
              </a:ext>
            </a:extLst>
          </a:blip>
          <a:srcRect t="14366"/>
          <a:stretch/>
        </p:blipFill>
        <p:spPr bwMode="auto">
          <a:xfrm>
            <a:off x="539552" y="1340768"/>
            <a:ext cx="8713694" cy="3888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20272" y="4725144"/>
            <a:ext cx="1725283" cy="1483743"/>
          </a:xfrm>
          <a:prstGeom prst="rect">
            <a:avLst/>
          </a:prstGeom>
        </p:spPr>
      </p:pic>
    </p:spTree>
    <p:extLst>
      <p:ext uri="{BB962C8B-B14F-4D97-AF65-F5344CB8AC3E}">
        <p14:creationId xmlns="" xmlns:p14="http://schemas.microsoft.com/office/powerpoint/2010/main" val="902956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Boşanmanın Yetişkin Üzerine Etkileri</a:t>
            </a:r>
            <a:endParaRPr lang="tr-TR" dirty="0"/>
          </a:p>
        </p:txBody>
      </p:sp>
      <p:sp>
        <p:nvSpPr>
          <p:cNvPr id="3" name="İçerik Yer Tutucusu 2"/>
          <p:cNvSpPr>
            <a:spLocks noGrp="1"/>
          </p:cNvSpPr>
          <p:nvPr>
            <p:ph idx="1"/>
          </p:nvPr>
        </p:nvSpPr>
        <p:spPr/>
        <p:txBody>
          <a:bodyPr>
            <a:normAutofit/>
          </a:bodyPr>
          <a:lstStyle/>
          <a:p>
            <a:r>
              <a:rPr lang="tr-TR" dirty="0"/>
              <a:t>Evliliğin Bozulması stresle ilişkili fiziksel rahatsızlıklar için tek başına en güçlü sosyodemografik belirleyicidir</a:t>
            </a:r>
          </a:p>
          <a:p>
            <a:r>
              <a:rPr lang="tr-TR" dirty="0"/>
              <a:t>Ayrılmışlarda:</a:t>
            </a:r>
          </a:p>
          <a:p>
            <a:pPr marL="0" indent="0">
              <a:buNone/>
            </a:pPr>
            <a:r>
              <a:rPr lang="tr-TR" dirty="0" smtClean="0"/>
              <a:t>     </a:t>
            </a:r>
            <a:r>
              <a:rPr lang="tr-TR" dirty="0" smtClean="0">
                <a:solidFill>
                  <a:srgbClr val="FF0000"/>
                </a:solidFill>
              </a:rPr>
              <a:t> - </a:t>
            </a:r>
            <a:r>
              <a:rPr lang="tr-TR" dirty="0" smtClean="0"/>
              <a:t>Akut </a:t>
            </a:r>
            <a:r>
              <a:rPr lang="tr-TR" dirty="0"/>
              <a:t>hastalık ve </a:t>
            </a:r>
            <a:r>
              <a:rPr lang="tr-TR" dirty="0" smtClean="0"/>
              <a:t>doktor ziyareti </a:t>
            </a:r>
            <a:r>
              <a:rPr lang="tr-TR" dirty="0"/>
              <a:t>%30 artar (evlilere göre)</a:t>
            </a:r>
          </a:p>
          <a:p>
            <a:pPr marL="0" indent="0">
              <a:buNone/>
            </a:pPr>
            <a:r>
              <a:rPr lang="tr-TR" dirty="0" smtClean="0"/>
              <a:t>      </a:t>
            </a:r>
            <a:r>
              <a:rPr lang="tr-TR" dirty="0" smtClean="0">
                <a:solidFill>
                  <a:srgbClr val="FF0000"/>
                </a:solidFill>
              </a:rPr>
              <a:t> - </a:t>
            </a:r>
            <a:r>
              <a:rPr lang="tr-TR" dirty="0" smtClean="0"/>
              <a:t>İntihar </a:t>
            </a:r>
            <a:r>
              <a:rPr lang="tr-TR" dirty="0"/>
              <a:t>ve </a:t>
            </a:r>
            <a:r>
              <a:rPr lang="tr-TR" dirty="0" smtClean="0"/>
              <a:t>psikiyatriste </a:t>
            </a:r>
            <a:r>
              <a:rPr lang="tr-TR" dirty="0"/>
              <a:t>başvuru artar</a:t>
            </a:r>
          </a:p>
          <a:p>
            <a:pPr marL="0" indent="0">
              <a:buNone/>
            </a:pPr>
            <a:r>
              <a:rPr lang="tr-TR" dirty="0" smtClean="0"/>
              <a:t>       </a:t>
            </a:r>
            <a:r>
              <a:rPr lang="tr-TR" dirty="0" smtClean="0">
                <a:solidFill>
                  <a:srgbClr val="FF0000"/>
                </a:solidFill>
              </a:rPr>
              <a:t>-</a:t>
            </a:r>
            <a:r>
              <a:rPr lang="tr-TR" dirty="0" smtClean="0"/>
              <a:t> Minör </a:t>
            </a:r>
            <a:r>
              <a:rPr lang="tr-TR" dirty="0"/>
              <a:t>ve majör fizik rahatsızlıklara yakalanma riski artar</a:t>
            </a:r>
          </a:p>
          <a:p>
            <a:pPr marL="0" indent="0">
              <a:buNone/>
            </a:pPr>
            <a:r>
              <a:rPr lang="tr-TR" dirty="0" smtClean="0"/>
              <a:t>       </a:t>
            </a:r>
            <a:r>
              <a:rPr lang="tr-TR" dirty="0" smtClean="0">
                <a:solidFill>
                  <a:srgbClr val="FF0000"/>
                </a:solidFill>
              </a:rPr>
              <a:t>-</a:t>
            </a:r>
            <a:r>
              <a:rPr lang="tr-TR" dirty="0" smtClean="0"/>
              <a:t> Şiddet </a:t>
            </a:r>
            <a:r>
              <a:rPr lang="tr-TR" dirty="0"/>
              <a:t>kurbanı olma </a:t>
            </a:r>
            <a:r>
              <a:rPr lang="tr-TR" dirty="0" smtClean="0"/>
              <a:t>riski </a:t>
            </a:r>
            <a:r>
              <a:rPr lang="tr-TR" dirty="0"/>
              <a:t>artar</a:t>
            </a:r>
          </a:p>
          <a:p>
            <a:pPr marL="0" indent="0">
              <a:buNone/>
            </a:pPr>
            <a:r>
              <a:rPr lang="tr-TR" dirty="0" smtClean="0"/>
              <a:t>      </a:t>
            </a:r>
            <a:r>
              <a:rPr lang="tr-TR" dirty="0" smtClean="0">
                <a:solidFill>
                  <a:srgbClr val="FF0000"/>
                </a:solidFill>
              </a:rPr>
              <a:t> - </a:t>
            </a:r>
            <a:r>
              <a:rPr lang="tr-TR" dirty="0" err="1" smtClean="0"/>
              <a:t>İmmün</a:t>
            </a:r>
            <a:r>
              <a:rPr lang="tr-TR" dirty="0" smtClean="0"/>
              <a:t> </a:t>
            </a:r>
            <a:r>
              <a:rPr lang="tr-TR" dirty="0"/>
              <a:t>sistem çalışması </a:t>
            </a:r>
            <a:r>
              <a:rPr lang="tr-TR" dirty="0" smtClean="0"/>
              <a:t>bozulur.</a:t>
            </a:r>
            <a:endParaRPr lang="tr-TR" dirty="0"/>
          </a:p>
        </p:txBody>
      </p:sp>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48264" y="4869160"/>
            <a:ext cx="1725283" cy="1483743"/>
          </a:xfrm>
          <a:prstGeom prst="rect">
            <a:avLst/>
          </a:prstGeom>
        </p:spPr>
      </p:pic>
    </p:spTree>
    <p:extLst>
      <p:ext uri="{BB962C8B-B14F-4D97-AF65-F5344CB8AC3E}">
        <p14:creationId xmlns="" xmlns:p14="http://schemas.microsoft.com/office/powerpoint/2010/main" val="3525903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Boşanmanın Yetişkin Üzerine Etkileri</a:t>
            </a:r>
          </a:p>
        </p:txBody>
      </p:sp>
      <p:sp>
        <p:nvSpPr>
          <p:cNvPr id="3" name="İçerik Yer Tutucusu 2"/>
          <p:cNvSpPr>
            <a:spLocks noGrp="1"/>
          </p:cNvSpPr>
          <p:nvPr>
            <p:ph idx="1"/>
          </p:nvPr>
        </p:nvSpPr>
        <p:spPr/>
        <p:txBody>
          <a:bodyPr/>
          <a:lstStyle/>
          <a:p>
            <a:endParaRPr lang="tr-TR" dirty="0" smtClean="0"/>
          </a:p>
          <a:p>
            <a:r>
              <a:rPr lang="tr-TR" dirty="0" smtClean="0"/>
              <a:t>2 </a:t>
            </a:r>
            <a:r>
              <a:rPr lang="tr-TR" dirty="0"/>
              <a:t>yıl sonunda uyum sağlanır ve yeni bir dengeye ulaşılır.</a:t>
            </a:r>
          </a:p>
          <a:p>
            <a:endParaRPr lang="tr-TR" dirty="0"/>
          </a:p>
          <a:p>
            <a:r>
              <a:rPr lang="tr-TR" dirty="0"/>
              <a:t>Kolayca ulaşılacak hedefler saptanması önerilmelidir</a:t>
            </a:r>
            <a:r>
              <a:rPr lang="tr-TR" dirty="0" smtClean="0"/>
              <a:t>.</a:t>
            </a:r>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20272" y="4725144"/>
            <a:ext cx="1725283" cy="1483743"/>
          </a:xfrm>
          <a:prstGeom prst="rect">
            <a:avLst/>
          </a:prstGeom>
        </p:spPr>
      </p:pic>
    </p:spTree>
    <p:extLst>
      <p:ext uri="{BB962C8B-B14F-4D97-AF65-F5344CB8AC3E}">
        <p14:creationId xmlns="" xmlns:p14="http://schemas.microsoft.com/office/powerpoint/2010/main" val="1965246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Boşanmanın Çocuk Üzerine Etkileri</a:t>
            </a:r>
            <a:endParaRPr lang="tr-TR" dirty="0"/>
          </a:p>
        </p:txBody>
      </p:sp>
      <p:sp>
        <p:nvSpPr>
          <p:cNvPr id="3" name="İçerik Yer Tutucusu 2"/>
          <p:cNvSpPr>
            <a:spLocks noGrp="1"/>
          </p:cNvSpPr>
          <p:nvPr>
            <p:ph idx="1"/>
          </p:nvPr>
        </p:nvSpPr>
        <p:spPr/>
        <p:txBody>
          <a:bodyPr>
            <a:normAutofit/>
          </a:bodyPr>
          <a:lstStyle/>
          <a:p>
            <a:r>
              <a:rPr lang="tr-TR" dirty="0" smtClean="0"/>
              <a:t>yaş</a:t>
            </a:r>
          </a:p>
          <a:p>
            <a:r>
              <a:rPr lang="tr-TR" dirty="0" smtClean="0"/>
              <a:t>cinsiyet</a:t>
            </a:r>
          </a:p>
          <a:p>
            <a:r>
              <a:rPr lang="tr-TR" dirty="0" smtClean="0"/>
              <a:t>kişilik özellikleri</a:t>
            </a:r>
          </a:p>
          <a:p>
            <a:r>
              <a:rPr lang="tr-TR" dirty="0" smtClean="0"/>
              <a:t>boşanmaya neden olan sorunun niteliği</a:t>
            </a:r>
          </a:p>
          <a:p>
            <a:r>
              <a:rPr lang="tr-TR" dirty="0" smtClean="0"/>
              <a:t>bu sorunu çocuğun algılama biçimi</a:t>
            </a:r>
            <a:endParaRPr lang="tr-TR" dirty="0"/>
          </a:p>
          <a:p>
            <a:r>
              <a:rPr lang="tr-TR" dirty="0" smtClean="0"/>
              <a:t>boşanma sonrası yaşayacağı ortam</a:t>
            </a:r>
          </a:p>
          <a:p>
            <a:r>
              <a:rPr lang="tr-TR" dirty="0" smtClean="0"/>
              <a:t>ekonomik durum…</a:t>
            </a:r>
          </a:p>
          <a:p>
            <a:endParaRPr lang="tr-TR" dirty="0"/>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92280" y="4941168"/>
            <a:ext cx="1725283" cy="1483743"/>
          </a:xfrm>
          <a:prstGeom prst="rect">
            <a:avLst/>
          </a:prstGeom>
        </p:spPr>
      </p:pic>
    </p:spTree>
    <p:extLst>
      <p:ext uri="{BB962C8B-B14F-4D97-AF65-F5344CB8AC3E}">
        <p14:creationId xmlns="" xmlns:p14="http://schemas.microsoft.com/office/powerpoint/2010/main" val="85928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Boşanmanın Çocuk Üzerine Etkileri</a:t>
            </a:r>
          </a:p>
        </p:txBody>
      </p:sp>
      <p:sp>
        <p:nvSpPr>
          <p:cNvPr id="3" name="İçerik Yer Tutucusu 2"/>
          <p:cNvSpPr>
            <a:spLocks noGrp="1"/>
          </p:cNvSpPr>
          <p:nvPr>
            <p:ph idx="1"/>
          </p:nvPr>
        </p:nvSpPr>
        <p:spPr>
          <a:xfrm>
            <a:off x="457200" y="1340768"/>
            <a:ext cx="8229600" cy="5136232"/>
          </a:xfrm>
        </p:spPr>
        <p:txBody>
          <a:bodyPr>
            <a:normAutofit fontScale="92500" lnSpcReduction="10000"/>
          </a:bodyPr>
          <a:lstStyle/>
          <a:p>
            <a:pPr marL="0" indent="0">
              <a:buNone/>
            </a:pPr>
            <a:endParaRPr lang="tr-TR" dirty="0" smtClean="0"/>
          </a:p>
          <a:p>
            <a:r>
              <a:rPr lang="tr-TR" dirty="0"/>
              <a:t>Olumsuz davranışlar </a:t>
            </a:r>
            <a:r>
              <a:rPr lang="tr-TR" dirty="0" smtClean="0"/>
              <a:t>(kaçma, aşırı </a:t>
            </a:r>
            <a:r>
              <a:rPr lang="tr-TR" dirty="0"/>
              <a:t>cinsel </a:t>
            </a:r>
            <a:r>
              <a:rPr lang="tr-TR" dirty="0" smtClean="0"/>
              <a:t>davranışlar, alkol </a:t>
            </a:r>
            <a:r>
              <a:rPr lang="tr-TR" dirty="0"/>
              <a:t>ve madde kötüye </a:t>
            </a:r>
            <a:r>
              <a:rPr lang="tr-TR" dirty="0" smtClean="0"/>
              <a:t>kullanımı) </a:t>
            </a:r>
            <a:endParaRPr lang="tr-TR" dirty="0"/>
          </a:p>
          <a:p>
            <a:r>
              <a:rPr lang="tr-TR" dirty="0"/>
              <a:t>Beslenme bozuklukları</a:t>
            </a:r>
          </a:p>
          <a:p>
            <a:r>
              <a:rPr lang="tr-TR" dirty="0"/>
              <a:t>Uyku bozuklukları </a:t>
            </a:r>
          </a:p>
          <a:p>
            <a:r>
              <a:rPr lang="tr-TR" dirty="0" err="1"/>
              <a:t>Enürezis</a:t>
            </a:r>
            <a:r>
              <a:rPr lang="tr-TR" dirty="0"/>
              <a:t> </a:t>
            </a:r>
            <a:r>
              <a:rPr lang="tr-TR" dirty="0" err="1"/>
              <a:t>noktürna</a:t>
            </a:r>
            <a:r>
              <a:rPr lang="tr-TR" dirty="0"/>
              <a:t> </a:t>
            </a:r>
          </a:p>
          <a:p>
            <a:r>
              <a:rPr lang="tr-TR" dirty="0"/>
              <a:t>Kekemelik </a:t>
            </a:r>
          </a:p>
          <a:p>
            <a:r>
              <a:rPr lang="tr-TR" dirty="0" smtClean="0"/>
              <a:t>Korku, inatlaşma, </a:t>
            </a:r>
            <a:r>
              <a:rPr lang="tr-TR" dirty="0" err="1" smtClean="0"/>
              <a:t>irritabilite</a:t>
            </a:r>
            <a:r>
              <a:rPr lang="tr-TR" dirty="0" smtClean="0"/>
              <a:t>, yorgunluk</a:t>
            </a:r>
            <a:endParaRPr lang="tr-TR" dirty="0"/>
          </a:p>
          <a:p>
            <a:r>
              <a:rPr lang="tr-TR" dirty="0"/>
              <a:t>Okul başarısında </a:t>
            </a:r>
            <a:r>
              <a:rPr lang="tr-TR" dirty="0" smtClean="0"/>
              <a:t>düşme</a:t>
            </a:r>
          </a:p>
          <a:p>
            <a:r>
              <a:rPr lang="tr-TR" dirty="0" smtClean="0"/>
              <a:t>Depresyon</a:t>
            </a:r>
            <a:endParaRPr lang="tr-TR" dirty="0"/>
          </a:p>
          <a:p>
            <a:r>
              <a:rPr lang="tr-TR" dirty="0" err="1"/>
              <a:t>Anksiyete</a:t>
            </a:r>
            <a:endParaRPr lang="tr-TR" dirty="0"/>
          </a:p>
          <a:p>
            <a:r>
              <a:rPr lang="tr-TR" dirty="0"/>
              <a:t>Somatik yakınmalar</a:t>
            </a:r>
          </a:p>
          <a:p>
            <a:r>
              <a:rPr lang="tr-TR" dirty="0"/>
              <a:t>S</a:t>
            </a:r>
            <a:r>
              <a:rPr lang="tr-TR" dirty="0" smtClean="0"/>
              <a:t>osyal </a:t>
            </a:r>
            <a:r>
              <a:rPr lang="tr-TR" dirty="0"/>
              <a:t>hayattan çekilme</a:t>
            </a:r>
          </a:p>
          <a:p>
            <a:pPr marL="0" indent="0">
              <a:buNone/>
            </a:pPr>
            <a:endParaRPr lang="tr-TR" dirty="0"/>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18717" y="5374257"/>
            <a:ext cx="1725283" cy="1483743"/>
          </a:xfrm>
          <a:prstGeom prst="rect">
            <a:avLst/>
          </a:prstGeom>
        </p:spPr>
      </p:pic>
    </p:spTree>
    <p:extLst>
      <p:ext uri="{BB962C8B-B14F-4D97-AF65-F5344CB8AC3E}">
        <p14:creationId xmlns="" xmlns:p14="http://schemas.microsoft.com/office/powerpoint/2010/main" val="3441581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Aile Hekiminin Rolü</a:t>
            </a:r>
          </a:p>
        </p:txBody>
      </p:sp>
      <p:sp>
        <p:nvSpPr>
          <p:cNvPr id="3" name="İçerik Yer Tutucusu 2"/>
          <p:cNvSpPr>
            <a:spLocks noGrp="1"/>
          </p:cNvSpPr>
          <p:nvPr>
            <p:ph idx="1"/>
          </p:nvPr>
        </p:nvSpPr>
        <p:spPr/>
        <p:txBody>
          <a:bodyPr>
            <a:normAutofit/>
          </a:bodyPr>
          <a:lstStyle/>
          <a:p>
            <a:r>
              <a:rPr lang="tr-TR" dirty="0"/>
              <a:t>Genel durumun anlaşılması</a:t>
            </a:r>
          </a:p>
          <a:p>
            <a:r>
              <a:rPr lang="tr-TR" dirty="0"/>
              <a:t>Durumun her birey için önemi anlaşılmalıdır</a:t>
            </a:r>
          </a:p>
          <a:p>
            <a:r>
              <a:rPr lang="tr-TR" sz="1600" dirty="0" smtClean="0"/>
              <a:t>Durumu </a:t>
            </a:r>
            <a:r>
              <a:rPr lang="tr-TR" sz="1600" dirty="0"/>
              <a:t>ortaya koymada hasta her zaman gönüllü olmayabilir. Açık uçlu sorular:</a:t>
            </a:r>
          </a:p>
          <a:p>
            <a:r>
              <a:rPr lang="tr-TR" sz="1800" dirty="0"/>
              <a:t>Son görüşmemizden bu yana </a:t>
            </a:r>
            <a:r>
              <a:rPr lang="tr-TR" sz="1800" dirty="0" err="1"/>
              <a:t>herşey</a:t>
            </a:r>
            <a:r>
              <a:rPr lang="tr-TR" sz="1800" dirty="0"/>
              <a:t> nasıl gidiyor</a:t>
            </a:r>
          </a:p>
          <a:p>
            <a:r>
              <a:rPr lang="tr-TR" sz="1800" dirty="0"/>
              <a:t>Evde işler </a:t>
            </a:r>
            <a:r>
              <a:rPr lang="tr-TR" sz="1800" dirty="0" smtClean="0"/>
              <a:t>nasıl vb.</a:t>
            </a:r>
            <a:endParaRPr lang="tr-TR" sz="1800" dirty="0"/>
          </a:p>
          <a:p>
            <a:r>
              <a:rPr lang="tr-TR" dirty="0"/>
              <a:t>Boşanma saptandığında </a:t>
            </a:r>
            <a:r>
              <a:rPr lang="tr-TR" dirty="0" err="1"/>
              <a:t>genograma</a:t>
            </a:r>
            <a:r>
              <a:rPr lang="tr-TR" dirty="0"/>
              <a:t> ve problem listesine eklenir</a:t>
            </a:r>
          </a:p>
          <a:p>
            <a:r>
              <a:rPr lang="tr-TR" dirty="0"/>
              <a:t>Eğer hasta yalnız ebeveyn olduğunu belirtirse bunun kendi seçimi mi yoksa boşanma, ölüm gibi sebeplerle mi olduğu ortaya konmalıdır</a:t>
            </a:r>
          </a:p>
          <a:p>
            <a:r>
              <a:rPr lang="tr-TR" dirty="0"/>
              <a:t>Durumun iyi ya da kötü algılanması not edilmelidir</a:t>
            </a:r>
          </a:p>
          <a:p>
            <a:endParaRPr lang="tr-TR" dirty="0"/>
          </a:p>
        </p:txBody>
      </p:sp>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20272" y="692696"/>
            <a:ext cx="1725283" cy="1483743"/>
          </a:xfrm>
          <a:prstGeom prst="rect">
            <a:avLst/>
          </a:prstGeom>
        </p:spPr>
      </p:pic>
    </p:spTree>
    <p:extLst>
      <p:ext uri="{BB962C8B-B14F-4D97-AF65-F5344CB8AC3E}">
        <p14:creationId xmlns="" xmlns:p14="http://schemas.microsoft.com/office/powerpoint/2010/main" val="3915877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Çocukların sorunları</a:t>
            </a:r>
          </a:p>
        </p:txBody>
      </p:sp>
      <p:sp>
        <p:nvSpPr>
          <p:cNvPr id="3" name="İçerik Yer Tutucusu 2"/>
          <p:cNvSpPr>
            <a:spLocks noGrp="1"/>
          </p:cNvSpPr>
          <p:nvPr>
            <p:ph idx="1"/>
          </p:nvPr>
        </p:nvSpPr>
        <p:spPr/>
        <p:txBody>
          <a:bodyPr/>
          <a:lstStyle/>
          <a:p>
            <a:r>
              <a:rPr lang="tr-TR" dirty="0"/>
              <a:t>Çocuğun boşanmayla ilgili nasıl bilgilendirildiğini öğren</a:t>
            </a:r>
          </a:p>
          <a:p>
            <a:r>
              <a:rPr lang="tr-TR" dirty="0"/>
              <a:t>Çocuğun bunu nasıl algıladığını ortaya çıkar</a:t>
            </a:r>
          </a:p>
          <a:p>
            <a:r>
              <a:rPr lang="tr-TR" dirty="0"/>
              <a:t>Boşanma konusunda her iki ebeveyn de çocukla konuşmalı ayrılan eşin nerede kaldığı çocuğa açıklanmalıdır</a:t>
            </a:r>
          </a:p>
          <a:p>
            <a:r>
              <a:rPr lang="tr-TR" dirty="0"/>
              <a:t>Boşanmadan sorumlu olmadığı vurgulanmalıdır</a:t>
            </a:r>
          </a:p>
          <a:p>
            <a:r>
              <a:rPr lang="tr-TR" dirty="0"/>
              <a:t>Çocuğun duygusal ve gelişimsel zedelenme riski açısından uyanık olunmalı</a:t>
            </a:r>
          </a:p>
          <a:p>
            <a:endParaRPr lang="tr-TR" dirty="0"/>
          </a:p>
        </p:txBody>
      </p:sp>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92280" y="5157192"/>
            <a:ext cx="1725283" cy="1483743"/>
          </a:xfrm>
          <a:prstGeom prst="rect">
            <a:avLst/>
          </a:prstGeom>
        </p:spPr>
      </p:pic>
    </p:spTree>
    <p:extLst>
      <p:ext uri="{BB962C8B-B14F-4D97-AF65-F5344CB8AC3E}">
        <p14:creationId xmlns="" xmlns:p14="http://schemas.microsoft.com/office/powerpoint/2010/main" val="3189493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Ebeveyne yol gösterme</a:t>
            </a:r>
          </a:p>
        </p:txBody>
      </p:sp>
      <p:sp>
        <p:nvSpPr>
          <p:cNvPr id="3" name="İçerik Yer Tutucusu 2"/>
          <p:cNvSpPr>
            <a:spLocks noGrp="1"/>
          </p:cNvSpPr>
          <p:nvPr>
            <p:ph idx="1"/>
          </p:nvPr>
        </p:nvSpPr>
        <p:spPr/>
        <p:txBody>
          <a:bodyPr/>
          <a:lstStyle/>
          <a:p>
            <a:r>
              <a:rPr lang="tr-TR" dirty="0"/>
              <a:t>Disiplin sağlanması ve sürekliliğinin sağlanması</a:t>
            </a:r>
          </a:p>
          <a:p>
            <a:r>
              <a:rPr lang="tr-TR" dirty="0"/>
              <a:t>Çocuğun duygularını gösterebilmesi cesaretlendirilmeli</a:t>
            </a:r>
          </a:p>
          <a:p>
            <a:r>
              <a:rPr lang="tr-TR" dirty="0"/>
              <a:t>Rol yüklenmesinden kaçınma (duygusal yıkım ve boşalma durumu)</a:t>
            </a:r>
          </a:p>
          <a:p>
            <a:r>
              <a:rPr lang="tr-TR" dirty="0"/>
              <a:t>Kuşak farkını silikleştiren davranışlardan kaçınma</a:t>
            </a:r>
          </a:p>
          <a:p>
            <a:r>
              <a:rPr lang="tr-TR" dirty="0"/>
              <a:t>Aşırı bağlılık oluşturacak davranışlardan kaçınma</a:t>
            </a:r>
          </a:p>
          <a:p>
            <a:r>
              <a:rPr lang="tr-TR" dirty="0"/>
              <a:t>Çocuk bakımına her iki ebeveyn katılmalı</a:t>
            </a:r>
          </a:p>
          <a:p>
            <a:r>
              <a:rPr lang="tr-TR" dirty="0"/>
              <a:t>Taraf tutmaya zorlanmamalı</a:t>
            </a:r>
          </a:p>
          <a:p>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64288" y="5085184"/>
            <a:ext cx="1725283" cy="1483743"/>
          </a:xfrm>
          <a:prstGeom prst="rect">
            <a:avLst/>
          </a:prstGeom>
        </p:spPr>
      </p:pic>
    </p:spTree>
    <p:extLst>
      <p:ext uri="{BB962C8B-B14F-4D97-AF65-F5344CB8AC3E}">
        <p14:creationId xmlns="" xmlns:p14="http://schemas.microsoft.com/office/powerpoint/2010/main" val="2085955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Sonuç</a:t>
            </a:r>
          </a:p>
        </p:txBody>
      </p:sp>
      <p:sp>
        <p:nvSpPr>
          <p:cNvPr id="3" name="İçerik Yer Tutucusu 2"/>
          <p:cNvSpPr>
            <a:spLocks noGrp="1"/>
          </p:cNvSpPr>
          <p:nvPr>
            <p:ph idx="1"/>
          </p:nvPr>
        </p:nvSpPr>
        <p:spPr/>
        <p:txBody>
          <a:bodyPr/>
          <a:lstStyle/>
          <a:p>
            <a:r>
              <a:rPr lang="tr-TR" dirty="0"/>
              <a:t>Sağlığı sadece bireyin kendi sorunu olarak düşünemeyiz</a:t>
            </a:r>
          </a:p>
          <a:p>
            <a:r>
              <a:rPr lang="tr-TR" dirty="0" smtClean="0"/>
              <a:t>Başta aile olmak üzere sosyal çevrenin </a:t>
            </a:r>
            <a:r>
              <a:rPr lang="tr-TR" dirty="0"/>
              <a:t>sağlığa önemli etkileri </a:t>
            </a:r>
            <a:r>
              <a:rPr lang="tr-TR" dirty="0" smtClean="0"/>
              <a:t>vardır</a:t>
            </a:r>
            <a:endParaRPr lang="tr-TR" dirty="0"/>
          </a:p>
          <a:p>
            <a:r>
              <a:rPr lang="tr-TR" dirty="0"/>
              <a:t>Ailelerle uzun süreli ve güvene dayalı ilişkilileri nedeniyle aile hekimleri ailelere ve bireylere yardım etmede benzersizdir </a:t>
            </a:r>
          </a:p>
          <a:p>
            <a:r>
              <a:rPr lang="tr-TR" dirty="0"/>
              <a:t>Sağlığı iyileştirmede aileden yararlanmaya çalıştığımız kadar hastalık durumunda da tüm ailenin etkileneceğini unutmamalıyız</a:t>
            </a:r>
          </a:p>
          <a:p>
            <a:r>
              <a:rPr lang="tr-TR" dirty="0"/>
              <a:t>Gerek koruyucu hekimlik, gerekse tedavilerimizde aileleri de eğitmeli ve sürece dahil etmeye çalışmalıyız.</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092280" y="0"/>
            <a:ext cx="2051720" cy="1673525"/>
          </a:xfrm>
          <a:prstGeom prst="rect">
            <a:avLst/>
          </a:prstGeom>
        </p:spPr>
      </p:pic>
    </p:spTree>
    <p:extLst>
      <p:ext uri="{BB962C8B-B14F-4D97-AF65-F5344CB8AC3E}">
        <p14:creationId xmlns="" xmlns:p14="http://schemas.microsoft.com/office/powerpoint/2010/main" val="1257770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AİLENİN TANIMI</a:t>
            </a:r>
            <a:endParaRPr lang="tr-TR" dirty="0"/>
          </a:p>
        </p:txBody>
      </p:sp>
      <p:sp>
        <p:nvSpPr>
          <p:cNvPr id="3" name="İçerik Yer Tutucusu 2"/>
          <p:cNvSpPr>
            <a:spLocks noGrp="1"/>
          </p:cNvSpPr>
          <p:nvPr>
            <p:ph idx="1"/>
          </p:nvPr>
        </p:nvSpPr>
        <p:spPr/>
        <p:txBody>
          <a:bodyPr/>
          <a:lstStyle/>
          <a:p>
            <a:r>
              <a:rPr lang="tr-TR" dirty="0"/>
              <a:t>Evlilik ve kan bağına dayanan, karı, koca, çocuklar, kardeşler arasındaki ilişkilerin oluşturduğu toplum içindeki en küçük birlik</a:t>
            </a:r>
          </a:p>
          <a:p>
            <a:r>
              <a:rPr lang="tr-TR" dirty="0"/>
              <a:t>Aynı soydan gelen veya aralarında akrabalık ilişkileri bulunan kimselerin tümü</a:t>
            </a:r>
          </a:p>
          <a:p>
            <a:r>
              <a:rPr lang="tr-TR" dirty="0"/>
              <a:t>Birlikte oturan hısım ve yakınların tümü</a:t>
            </a:r>
          </a:p>
          <a:p>
            <a:r>
              <a:rPr lang="tr-TR" dirty="0"/>
              <a:t>Aynı gaye üzerinde anlaşan ve birlikte çalışan kimselerin </a:t>
            </a:r>
            <a:r>
              <a:rPr lang="tr-TR" dirty="0" smtClean="0"/>
              <a:t>bütünü</a:t>
            </a:r>
            <a:endParaRPr lang="tr-TR" dirty="0"/>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32240" y="4869160"/>
            <a:ext cx="2234242" cy="1673525"/>
          </a:xfrm>
          <a:prstGeom prst="rect">
            <a:avLst/>
          </a:prstGeom>
        </p:spPr>
      </p:pic>
    </p:spTree>
    <p:extLst>
      <p:ext uri="{BB962C8B-B14F-4D97-AF65-F5344CB8AC3E}">
        <p14:creationId xmlns="" xmlns:p14="http://schemas.microsoft.com/office/powerpoint/2010/main" val="110796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AİLENİN TANIMI</a:t>
            </a:r>
          </a:p>
        </p:txBody>
      </p:sp>
      <p:sp>
        <p:nvSpPr>
          <p:cNvPr id="3" name="İçerik Yer Tutucusu 2"/>
          <p:cNvSpPr>
            <a:spLocks noGrp="1"/>
          </p:cNvSpPr>
          <p:nvPr>
            <p:ph idx="1"/>
          </p:nvPr>
        </p:nvSpPr>
        <p:spPr/>
        <p:txBody>
          <a:bodyPr/>
          <a:lstStyle/>
          <a:p>
            <a:r>
              <a:rPr lang="tr-TR" dirty="0"/>
              <a:t>Aile; birbirleri ile biyolojik, psikolojik ve </a:t>
            </a:r>
            <a:r>
              <a:rPr lang="tr-TR" smtClean="0"/>
              <a:t>yasal açıdan ilişki </a:t>
            </a:r>
            <a:r>
              <a:rPr lang="tr-TR" dirty="0" smtClean="0"/>
              <a:t>ve </a:t>
            </a:r>
            <a:r>
              <a:rPr lang="tr-TR" dirty="0"/>
              <a:t>etkileşim içinde olan bir gruptur.</a:t>
            </a:r>
          </a:p>
          <a:p>
            <a:r>
              <a:rPr lang="tr-TR" dirty="0"/>
              <a:t>Aile; </a:t>
            </a:r>
            <a:r>
              <a:rPr lang="tr-TR" dirty="0" smtClean="0"/>
              <a:t>günümüzde </a:t>
            </a:r>
            <a:r>
              <a:rPr lang="tr-TR" dirty="0"/>
              <a:t>sıklıkla “ </a:t>
            </a:r>
            <a:r>
              <a:rPr lang="tr-TR" dirty="0" smtClean="0"/>
              <a:t>çekirdek aile</a:t>
            </a:r>
            <a:r>
              <a:rPr lang="tr-TR" dirty="0"/>
              <a:t> ”</a:t>
            </a:r>
            <a:r>
              <a:rPr lang="tr-TR" dirty="0" smtClean="0"/>
              <a:t> </a:t>
            </a:r>
            <a:r>
              <a:rPr lang="tr-TR" dirty="0"/>
              <a:t>olarak isimlendirilen anne, baba ve çocuktan oluşur.</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60232" y="4581128"/>
            <a:ext cx="2234242" cy="1673525"/>
          </a:xfrm>
          <a:prstGeom prst="rect">
            <a:avLst/>
          </a:prstGeom>
        </p:spPr>
      </p:pic>
    </p:spTree>
    <p:extLst>
      <p:ext uri="{BB962C8B-B14F-4D97-AF65-F5344CB8AC3E}">
        <p14:creationId xmlns="" xmlns:p14="http://schemas.microsoft.com/office/powerpoint/2010/main" val="368401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TOPLUMDA AİLE</a:t>
            </a:r>
            <a:endParaRPr lang="tr-TR" dirty="0"/>
          </a:p>
        </p:txBody>
      </p:sp>
      <p:sp>
        <p:nvSpPr>
          <p:cNvPr id="3" name="İçerik Yer Tutucusu 2"/>
          <p:cNvSpPr>
            <a:spLocks noGrp="1"/>
          </p:cNvSpPr>
          <p:nvPr>
            <p:ph idx="1"/>
          </p:nvPr>
        </p:nvSpPr>
        <p:spPr/>
        <p:txBody>
          <a:bodyPr/>
          <a:lstStyle/>
          <a:p>
            <a:r>
              <a:rPr lang="tr-TR" dirty="0"/>
              <a:t>“Aile hekimliği uzmanlığı” aile merkezli bir sağlık hizmeti sunar.</a:t>
            </a:r>
          </a:p>
          <a:p>
            <a:r>
              <a:rPr lang="tr-TR" dirty="0"/>
              <a:t>Ülkemizde aile </a:t>
            </a:r>
            <a:r>
              <a:rPr lang="tr-TR" dirty="0" smtClean="0"/>
              <a:t>yapısı </a:t>
            </a:r>
            <a:r>
              <a:rPr lang="tr-TR" dirty="0"/>
              <a:t>değişmektedir</a:t>
            </a:r>
          </a:p>
          <a:p>
            <a:r>
              <a:rPr lang="tr-TR" dirty="0"/>
              <a:t>Yine de aile toplumun önemli ve merkezi bir birimi olmaya devam etmektedir</a:t>
            </a:r>
          </a:p>
          <a:p>
            <a:r>
              <a:rPr lang="tr-TR" dirty="0"/>
              <a:t>Aile, sağlıkla ilgili inanış, davranış, stres ve duygusal desteğin önemli bir kaynağıdır.</a:t>
            </a:r>
          </a:p>
          <a:p>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4208" y="4725144"/>
            <a:ext cx="2234242" cy="1673525"/>
          </a:xfrm>
          <a:prstGeom prst="rect">
            <a:avLst/>
          </a:prstGeom>
        </p:spPr>
      </p:pic>
    </p:spTree>
    <p:extLst>
      <p:ext uri="{BB962C8B-B14F-4D97-AF65-F5344CB8AC3E}">
        <p14:creationId xmlns="" xmlns:p14="http://schemas.microsoft.com/office/powerpoint/2010/main" val="1547506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Toplumun evliliğe bakışı</a:t>
            </a:r>
            <a:endParaRPr lang="tr-TR" dirty="0"/>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025" t="-2372" r="23098" b="52706"/>
          <a:stretch/>
        </p:blipFill>
        <p:spPr bwMode="auto">
          <a:xfrm>
            <a:off x="467544" y="1484784"/>
            <a:ext cx="8280920" cy="51125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1661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 </a:t>
            </a:r>
            <a:r>
              <a:rPr lang="tr-TR" sz="3600" dirty="0" smtClean="0"/>
              <a:t>Toplumun evlilik </a:t>
            </a:r>
            <a:r>
              <a:rPr lang="tr-TR" sz="3600" dirty="0"/>
              <a:t>dışı çocuğa bakışı</a:t>
            </a: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l="7124" t="45291" r="-7124" b="16232"/>
          <a:stretch/>
        </p:blipFill>
        <p:spPr bwMode="auto">
          <a:xfrm>
            <a:off x="0" y="1484784"/>
            <a:ext cx="10160000" cy="5256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83210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Sosyal ilişkiler ve sağlık arasındaki </a:t>
            </a:r>
            <a:r>
              <a:rPr lang="tr-TR" dirty="0" smtClean="0"/>
              <a:t>ilişki hastalıklarda </a:t>
            </a:r>
            <a:r>
              <a:rPr lang="tr-TR" dirty="0" err="1" smtClean="0"/>
              <a:t>morbidite</a:t>
            </a:r>
            <a:r>
              <a:rPr lang="tr-TR" dirty="0" smtClean="0"/>
              <a:t> ve </a:t>
            </a:r>
            <a:r>
              <a:rPr lang="tr-TR" dirty="0" err="1" smtClean="0"/>
              <a:t>mortaliteye</a:t>
            </a:r>
            <a:r>
              <a:rPr lang="tr-TR" dirty="0" smtClean="0"/>
              <a:t> olan etkisinden dolayı oldukça </a:t>
            </a:r>
            <a:r>
              <a:rPr lang="tr-TR" dirty="0"/>
              <a:t>önemlidir.</a:t>
            </a:r>
          </a:p>
          <a:p>
            <a:r>
              <a:rPr lang="tr-TR" dirty="0" smtClean="0"/>
              <a:t>Bir çok hasta aile hekimine aile içi problemlerden kaynaklanan belirtilerle başvurur.</a:t>
            </a:r>
          </a:p>
          <a:p>
            <a:r>
              <a:rPr lang="tr-TR" dirty="0" smtClean="0"/>
              <a:t>Bu başvuru sırasında aile içi problemlerle kendi belirtileri arasında bir bağlantı olduğunu düşünmez.</a:t>
            </a: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60232" y="4869160"/>
            <a:ext cx="2234242" cy="1673525"/>
          </a:xfrm>
          <a:prstGeom prst="rect">
            <a:avLst/>
          </a:prstGeom>
        </p:spPr>
      </p:pic>
    </p:spTree>
    <p:extLst>
      <p:ext uri="{BB962C8B-B14F-4D97-AF65-F5344CB8AC3E}">
        <p14:creationId xmlns="" xmlns:p14="http://schemas.microsoft.com/office/powerpoint/2010/main" val="3696091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Aile hekimleri ise hastayı içinde yaşadığı aile ve toplum yapısı ile bir bütün olarak ele aldığı </a:t>
            </a:r>
            <a:r>
              <a:rPr lang="tr-TR" dirty="0" smtClean="0"/>
              <a:t>için; her tür </a:t>
            </a:r>
            <a:r>
              <a:rPr lang="tr-TR" dirty="0"/>
              <a:t>aile içi </a:t>
            </a:r>
            <a:r>
              <a:rPr lang="tr-TR" dirty="0" smtClean="0"/>
              <a:t>sorunun kişide çeşitli somatik bulgular, </a:t>
            </a:r>
            <a:r>
              <a:rPr lang="tr-TR" dirty="0"/>
              <a:t>kronik </a:t>
            </a:r>
            <a:r>
              <a:rPr lang="tr-TR" dirty="0" smtClean="0"/>
              <a:t>hastalıkların </a:t>
            </a:r>
            <a:r>
              <a:rPr lang="tr-TR" dirty="0"/>
              <a:t>alevlenmesi, kötüleşmesi </a:t>
            </a:r>
            <a:r>
              <a:rPr lang="tr-TR" dirty="0" smtClean="0"/>
              <a:t>veya psikolojik belirtiler şeklinde görülebileceğini </a:t>
            </a:r>
            <a:r>
              <a:rPr lang="tr-TR" dirty="0"/>
              <a:t>bilir. </a:t>
            </a:r>
          </a:p>
          <a:p>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09758" y="5013176"/>
            <a:ext cx="2234242" cy="1673525"/>
          </a:xfrm>
          <a:prstGeom prst="rect">
            <a:avLst/>
          </a:prstGeom>
        </p:spPr>
      </p:pic>
    </p:spTree>
    <p:extLst>
      <p:ext uri="{BB962C8B-B14F-4D97-AF65-F5344CB8AC3E}">
        <p14:creationId xmlns="" xmlns:p14="http://schemas.microsoft.com/office/powerpoint/2010/main" val="20403496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788</TotalTime>
  <Words>1089</Words>
  <Application>Microsoft Office PowerPoint</Application>
  <PresentationFormat>Ekran Gösterisi (4:3)</PresentationFormat>
  <Paragraphs>164</Paragraphs>
  <Slides>28</Slides>
  <Notes>6</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Netlik</vt:lpstr>
      <vt:lpstr>AİLENİN SAĞLIĞA ETKİLERİ</vt:lpstr>
      <vt:lpstr>Slayt 2</vt:lpstr>
      <vt:lpstr>AİLENİN TANIMI</vt:lpstr>
      <vt:lpstr>AİLENİN TANIMI</vt:lpstr>
      <vt:lpstr>TOPLUMDA AİLE</vt:lpstr>
      <vt:lpstr>Toplumun evliliğe bakışı</vt:lpstr>
      <vt:lpstr> Toplumun evlilik dışı çocuğa bakışı</vt:lpstr>
      <vt:lpstr>Slayt 8</vt:lpstr>
      <vt:lpstr>Slayt 9</vt:lpstr>
      <vt:lpstr>Aile Bağlarının Önemi</vt:lpstr>
      <vt:lpstr>Eşin Önemi</vt:lpstr>
      <vt:lpstr>Slayt 12</vt:lpstr>
      <vt:lpstr>Hastalıklar ve Aile</vt:lpstr>
      <vt:lpstr>Slayt 14</vt:lpstr>
      <vt:lpstr>Aile Bireylerinin Etkileşimi</vt:lpstr>
      <vt:lpstr>Eş Seçimi</vt:lpstr>
      <vt:lpstr>Erkeklerin evlenirken kadında aradığı özellikler</vt:lpstr>
      <vt:lpstr>Kadınların evlenirken erkekte aradığı özellikler</vt:lpstr>
      <vt:lpstr>Boşanma</vt:lpstr>
      <vt:lpstr>Boşanma </vt:lpstr>
      <vt:lpstr>Boşanmanın Yetişkin Üzerine Etkileri</vt:lpstr>
      <vt:lpstr>Boşanmanın Yetişkin Üzerine Etkileri</vt:lpstr>
      <vt:lpstr>Boşanmanın Çocuk Üzerine Etkileri</vt:lpstr>
      <vt:lpstr>Boşanmanın Çocuk Üzerine Etkileri</vt:lpstr>
      <vt:lpstr>Aile Hekiminin Rolü</vt:lpstr>
      <vt:lpstr>Çocukların sorunları</vt:lpstr>
      <vt:lpstr>Ebeveyne yol gösterme</vt:lpstr>
      <vt:lpstr>Sonuç</vt:lpstr>
    </vt:vector>
  </TitlesOfParts>
  <Company>tıp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AİLENİN SAĞLIĞA ETKİLERİ</dc:title>
  <dc:creator>hamit acemoglu</dc:creator>
  <cp:lastModifiedBy>Yasemin</cp:lastModifiedBy>
  <cp:revision>34</cp:revision>
  <dcterms:created xsi:type="dcterms:W3CDTF">2012-09-10T07:57:34Z</dcterms:created>
  <dcterms:modified xsi:type="dcterms:W3CDTF">2012-09-24T18:15:19Z</dcterms:modified>
</cp:coreProperties>
</file>