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9" r:id="rId5"/>
    <p:sldId id="264" r:id="rId6"/>
    <p:sldId id="265" r:id="rId7"/>
    <p:sldId id="274" r:id="rId8"/>
    <p:sldId id="266" r:id="rId9"/>
    <p:sldId id="267" r:id="rId10"/>
    <p:sldId id="268" r:id="rId11"/>
    <p:sldId id="259" r:id="rId12"/>
    <p:sldId id="270" r:id="rId13"/>
    <p:sldId id="271" r:id="rId14"/>
    <p:sldId id="272" r:id="rId15"/>
    <p:sldId id="260" r:id="rId16"/>
    <p:sldId id="261" r:id="rId17"/>
    <p:sldId id="273" r:id="rId18"/>
    <p:sldId id="275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79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5D14A98-C9C9-4E6D-91CC-8F1A6ED54EF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5CCD402-7961-48EC-A821-5289724F2CC0}" type="datetimeFigureOut">
              <a:rPr lang="tr-TR" smtClean="0"/>
              <a:pPr/>
              <a:t>24.01.2013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ADÖLESAN SAĞLIĞI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tx2">
                    <a:lumMod val="75000"/>
                  </a:schemeClr>
                </a:solidFill>
              </a:rPr>
              <a:t>Yrd. Doç. Dr. Yasemin ÇAYIR</a:t>
            </a:r>
            <a:endParaRPr lang="tr-T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48680"/>
            <a:ext cx="2311879" cy="162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04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Cinsel 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Ergenlikte riskli cinsel davranışların komplikasyonları;</a:t>
            </a:r>
          </a:p>
          <a:p>
            <a:r>
              <a:rPr lang="tr-TR" dirty="0" smtClean="0"/>
              <a:t>HIV</a:t>
            </a:r>
          </a:p>
          <a:p>
            <a:r>
              <a:rPr lang="tr-TR" dirty="0" smtClean="0"/>
              <a:t>CYBH (</a:t>
            </a:r>
            <a:r>
              <a:rPr lang="tr-TR" dirty="0" err="1" smtClean="0"/>
              <a:t>gonore</a:t>
            </a:r>
            <a:r>
              <a:rPr lang="tr-TR" dirty="0" smtClean="0"/>
              <a:t>, </a:t>
            </a:r>
            <a:r>
              <a:rPr lang="tr-TR" dirty="0" err="1" smtClean="0"/>
              <a:t>sifiliz</a:t>
            </a:r>
            <a:r>
              <a:rPr lang="tr-TR" dirty="0" smtClean="0"/>
              <a:t>, </a:t>
            </a:r>
            <a:r>
              <a:rPr lang="tr-TR" dirty="0" err="1" smtClean="0"/>
              <a:t>klamidya</a:t>
            </a:r>
            <a:r>
              <a:rPr lang="tr-TR" dirty="0" smtClean="0"/>
              <a:t> vb.)</a:t>
            </a:r>
          </a:p>
          <a:p>
            <a:r>
              <a:rPr lang="tr-TR" dirty="0" smtClean="0"/>
              <a:t>Adölesan gebelikler ve doğumlar</a:t>
            </a:r>
          </a:p>
          <a:p>
            <a:r>
              <a:rPr lang="tr-TR" dirty="0" err="1" smtClean="0"/>
              <a:t>Küretaj</a:t>
            </a:r>
            <a:endParaRPr lang="tr-TR" dirty="0" smtClean="0"/>
          </a:p>
          <a:p>
            <a:r>
              <a:rPr lang="tr-TR" dirty="0" smtClean="0"/>
              <a:t>Tüm bunlara bağlı olarak gelişen sağlık problemleri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182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Psikososyal</a:t>
            </a:r>
            <a:r>
              <a:rPr lang="tr-TR" dirty="0" smtClean="0"/>
              <a:t> Değişiklikler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Ergenlik aile </a:t>
            </a:r>
            <a:r>
              <a:rPr lang="tr-TR" dirty="0"/>
              <a:t>ile </a:t>
            </a:r>
            <a:r>
              <a:rPr lang="tr-TR" dirty="0" smtClean="0"/>
              <a:t>çatışmaların yaşandığı, </a:t>
            </a:r>
            <a:r>
              <a:rPr lang="tr-TR" dirty="0"/>
              <a:t>duygusal </a:t>
            </a:r>
            <a:r>
              <a:rPr lang="tr-TR" dirty="0" smtClean="0"/>
              <a:t>karmaşaların hakim olduğu ve </a:t>
            </a:r>
            <a:r>
              <a:rPr lang="tr-TR" dirty="0"/>
              <a:t>yetersiz davranış kontrolü olan bir </a:t>
            </a:r>
            <a:r>
              <a:rPr lang="tr-TR" dirty="0" smtClean="0"/>
              <a:t>dönemdir.</a:t>
            </a:r>
          </a:p>
          <a:p>
            <a:r>
              <a:rPr lang="tr-TR" dirty="0" smtClean="0"/>
              <a:t>Risk </a:t>
            </a:r>
            <a:r>
              <a:rPr lang="tr-TR" dirty="0"/>
              <a:t>alma ve sağlığını tehlikeye atma </a:t>
            </a:r>
            <a:r>
              <a:rPr lang="tr-TR" dirty="0" smtClean="0"/>
              <a:t>eğilimi bu </a:t>
            </a:r>
            <a:r>
              <a:rPr lang="tr-TR" dirty="0"/>
              <a:t>dönemde gerçekleşir</a:t>
            </a:r>
            <a:r>
              <a:rPr lang="tr-TR" dirty="0" smtClean="0"/>
              <a:t>.</a:t>
            </a:r>
          </a:p>
          <a:p>
            <a:r>
              <a:rPr lang="tr-TR" dirty="0"/>
              <a:t>Adölesan dönem sağlıkla ilgili alışkanlıkların kazanıldığı dönemdir. </a:t>
            </a:r>
            <a:endParaRPr lang="tr-TR" dirty="0" smtClean="0"/>
          </a:p>
          <a:p>
            <a:r>
              <a:rPr lang="tr-TR" dirty="0" smtClean="0"/>
              <a:t>Sorunlu </a:t>
            </a:r>
            <a:r>
              <a:rPr lang="tr-TR" dirty="0"/>
              <a:t>Davranışlar - Madde kullanımı, şiddet, sigara kullanımı, alkolün kötüye kullanımı.</a:t>
            </a:r>
          </a:p>
          <a:p>
            <a:r>
              <a:rPr lang="tr-TR" dirty="0"/>
              <a:t>Sağlığı Tehdit Eden Davranışlar - Kötü beslenme, yetersiz egzersiz, güvensiz davranışlar.</a:t>
            </a:r>
          </a:p>
          <a:p>
            <a:r>
              <a:rPr lang="tr-TR" dirty="0"/>
              <a:t>Ruh Sağlığı Sorunları - Depresyon, </a:t>
            </a:r>
            <a:r>
              <a:rPr lang="tr-TR" dirty="0" err="1"/>
              <a:t>anksiyete</a:t>
            </a:r>
            <a:r>
              <a:rPr lang="tr-TR" dirty="0"/>
              <a:t>.</a:t>
            </a:r>
          </a:p>
          <a:p>
            <a:r>
              <a:rPr lang="tr-TR" dirty="0"/>
              <a:t>Düşük performans - Okul başarısızlığı, okula devamsızlık, işte yetersiz performans.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08581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Psikososyal</a:t>
            </a:r>
            <a:r>
              <a:rPr lang="tr-TR" dirty="0" smtClean="0"/>
              <a:t> Değişiklikler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Adölesan dönemin en önemli psikiyatrik problemi yeme bozukluklarıdır.</a:t>
            </a:r>
          </a:p>
          <a:p>
            <a:r>
              <a:rPr lang="tr-TR" dirty="0" err="1" smtClean="0"/>
              <a:t>Anoreksiya</a:t>
            </a:r>
            <a:r>
              <a:rPr lang="tr-TR" dirty="0" smtClean="0"/>
              <a:t> </a:t>
            </a:r>
            <a:r>
              <a:rPr lang="tr-TR" dirty="0" err="1" smtClean="0"/>
              <a:t>nervoza</a:t>
            </a:r>
            <a:r>
              <a:rPr lang="tr-TR" dirty="0" smtClean="0"/>
              <a:t> ve </a:t>
            </a:r>
            <a:r>
              <a:rPr lang="tr-TR" dirty="0" err="1" smtClean="0"/>
              <a:t>Bulimia</a:t>
            </a:r>
            <a:r>
              <a:rPr lang="tr-TR" dirty="0" smtClean="0"/>
              <a:t> </a:t>
            </a:r>
            <a:r>
              <a:rPr lang="tr-TR" dirty="0" err="1" smtClean="0"/>
              <a:t>nervoza</a:t>
            </a:r>
            <a:r>
              <a:rPr lang="tr-TR" dirty="0" smtClean="0"/>
              <a:t> bu gruptaki en önemli sendromlardır.</a:t>
            </a:r>
          </a:p>
          <a:p>
            <a:r>
              <a:rPr lang="tr-TR" dirty="0" smtClean="0"/>
              <a:t>Özellikle </a:t>
            </a:r>
            <a:r>
              <a:rPr lang="tr-TR" dirty="0" err="1" smtClean="0"/>
              <a:t>anoreksiya</a:t>
            </a:r>
            <a:r>
              <a:rPr lang="tr-TR" dirty="0" smtClean="0"/>
              <a:t> </a:t>
            </a:r>
            <a:r>
              <a:rPr lang="tr-TR" dirty="0" err="1" smtClean="0"/>
              <a:t>nervoza</a:t>
            </a:r>
            <a:r>
              <a:rPr lang="tr-TR" dirty="0"/>
              <a:t> </a:t>
            </a:r>
            <a:r>
              <a:rPr lang="tr-TR" dirty="0" smtClean="0"/>
              <a:t>yüksek </a:t>
            </a:r>
            <a:r>
              <a:rPr lang="tr-TR" dirty="0" err="1" smtClean="0"/>
              <a:t>mortalite</a:t>
            </a:r>
            <a:r>
              <a:rPr lang="tr-TR" dirty="0" smtClean="0"/>
              <a:t> riski nedeniyle önemlidir.</a:t>
            </a:r>
          </a:p>
        </p:txBody>
      </p:sp>
    </p:spTree>
    <p:extLst>
      <p:ext uri="{BB962C8B-B14F-4D97-AF65-F5344CB8AC3E}">
        <p14:creationId xmlns:p14="http://schemas.microsoft.com/office/powerpoint/2010/main" val="955565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Anoreksiya</a:t>
            </a:r>
            <a:r>
              <a:rPr lang="tr-TR" dirty="0"/>
              <a:t> </a:t>
            </a:r>
            <a:r>
              <a:rPr lang="tr-TR" dirty="0" err="1"/>
              <a:t>nervozada</a:t>
            </a:r>
            <a:r>
              <a:rPr lang="tr-TR" dirty="0"/>
              <a:t> hasta aşırı zayıflama tutkusuyla her yolu dener (kusma, </a:t>
            </a:r>
            <a:r>
              <a:rPr lang="tr-TR" dirty="0" err="1"/>
              <a:t>laksatif</a:t>
            </a:r>
            <a:r>
              <a:rPr lang="tr-TR" dirty="0"/>
              <a:t> ve </a:t>
            </a:r>
            <a:r>
              <a:rPr lang="tr-TR" dirty="0" err="1"/>
              <a:t>diüretik</a:t>
            </a:r>
            <a:r>
              <a:rPr lang="tr-TR" dirty="0"/>
              <a:t> </a:t>
            </a:r>
            <a:r>
              <a:rPr lang="tr-TR" dirty="0" smtClean="0"/>
              <a:t>kullanımı,aşırı </a:t>
            </a:r>
            <a:r>
              <a:rPr lang="tr-TR" dirty="0"/>
              <a:t>egzersiz, aşırı kalori kısıtlaması vb</a:t>
            </a:r>
            <a:r>
              <a:rPr lang="tr-TR" dirty="0" smtClean="0"/>
              <a:t>.).</a:t>
            </a:r>
          </a:p>
          <a:p>
            <a:r>
              <a:rPr lang="tr-TR" dirty="0" smtClean="0"/>
              <a:t>Beden </a:t>
            </a:r>
            <a:r>
              <a:rPr lang="tr-TR" dirty="0"/>
              <a:t>kitle indeksi çok düşüktür, fakat hasta zayıflığına karşı ilgisizdir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3056"/>
            <a:ext cx="272224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6093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Blumia</a:t>
            </a:r>
            <a:r>
              <a:rPr lang="tr-TR" dirty="0" smtClean="0"/>
              <a:t> </a:t>
            </a:r>
            <a:r>
              <a:rPr lang="tr-TR" dirty="0" err="1" smtClean="0"/>
              <a:t>nervozada</a:t>
            </a:r>
            <a:r>
              <a:rPr lang="tr-TR" dirty="0" smtClean="0"/>
              <a:t> ise hasta kilosuyla aşırı uğraş içindedir ve aşırı yeme nöbetlerinin ardından suçluluk duygusuyla uyarıyla kusmaya çalışır.</a:t>
            </a:r>
          </a:p>
          <a:p>
            <a:r>
              <a:rPr lang="tr-TR" dirty="0" smtClean="0"/>
              <a:t>Aşırı yeme ve kusma </a:t>
            </a:r>
            <a:r>
              <a:rPr lang="tr-TR" smtClean="0"/>
              <a:t>arasında bir </a:t>
            </a:r>
            <a:r>
              <a:rPr lang="tr-TR" dirty="0" smtClean="0"/>
              <a:t>kısır döngü </a:t>
            </a:r>
            <a:r>
              <a:rPr lang="tr-TR" smtClean="0"/>
              <a:t>gelişir.</a:t>
            </a:r>
          </a:p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40968"/>
            <a:ext cx="266429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25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Adölesan dönemi sorunları ve hastalıkları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Fiziksel </a:t>
            </a:r>
            <a:r>
              <a:rPr lang="tr-TR" dirty="0"/>
              <a:t>büyüme ve cinsel gelişim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</a:t>
            </a:r>
            <a:r>
              <a:rPr lang="tr-TR" dirty="0"/>
              <a:t>gelişme</a:t>
            </a:r>
          </a:p>
          <a:p>
            <a:r>
              <a:rPr lang="tr-TR" dirty="0" smtClean="0"/>
              <a:t>Kişisel </a:t>
            </a:r>
            <a:r>
              <a:rPr lang="tr-TR" dirty="0"/>
              <a:t>hijyen</a:t>
            </a:r>
          </a:p>
          <a:p>
            <a:r>
              <a:rPr lang="tr-TR" dirty="0" smtClean="0"/>
              <a:t>Güvenli </a:t>
            </a:r>
            <a:r>
              <a:rPr lang="tr-TR" dirty="0"/>
              <a:t>cinsel yaşam</a:t>
            </a:r>
          </a:p>
          <a:p>
            <a:r>
              <a:rPr lang="tr-TR" dirty="0" smtClean="0"/>
              <a:t>Beslenme </a:t>
            </a:r>
            <a:r>
              <a:rPr lang="tr-TR" dirty="0"/>
              <a:t>alışkanlığı</a:t>
            </a:r>
          </a:p>
          <a:p>
            <a:r>
              <a:rPr lang="tr-TR" dirty="0" smtClean="0"/>
              <a:t>Fiziksel </a:t>
            </a:r>
            <a:r>
              <a:rPr lang="tr-TR" dirty="0"/>
              <a:t>aktivite</a:t>
            </a:r>
          </a:p>
          <a:p>
            <a:r>
              <a:rPr lang="tr-TR" dirty="0" smtClean="0"/>
              <a:t>Sigara</a:t>
            </a:r>
            <a:r>
              <a:rPr lang="tr-TR" dirty="0"/>
              <a:t>, alkol, madde </a:t>
            </a:r>
            <a:r>
              <a:rPr lang="tr-TR" dirty="0" smtClean="0"/>
              <a:t>kullanımı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713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Adölesan dönemi sorunları ve hastalıkları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DM</a:t>
            </a:r>
          </a:p>
          <a:p>
            <a:r>
              <a:rPr lang="tr-TR" dirty="0" smtClean="0"/>
              <a:t>Epilepsi </a:t>
            </a:r>
          </a:p>
          <a:p>
            <a:r>
              <a:rPr lang="tr-TR" dirty="0"/>
              <a:t>A</a:t>
            </a:r>
            <a:r>
              <a:rPr lang="tr-TR" dirty="0" smtClean="0"/>
              <a:t>lerjik astım / bronşit</a:t>
            </a:r>
          </a:p>
          <a:p>
            <a:r>
              <a:rPr lang="tr-TR" dirty="0" smtClean="0"/>
              <a:t>Spor yaralanmaları</a:t>
            </a:r>
          </a:p>
          <a:p>
            <a:r>
              <a:rPr lang="tr-TR" dirty="0" smtClean="0"/>
              <a:t>Cilt hastalıkları</a:t>
            </a:r>
          </a:p>
          <a:p>
            <a:r>
              <a:rPr lang="tr-TR" dirty="0" err="1" smtClean="0"/>
              <a:t>Obezite</a:t>
            </a:r>
            <a:endParaRPr lang="tr-TR" dirty="0" smtClean="0"/>
          </a:p>
          <a:p>
            <a:r>
              <a:rPr lang="tr-TR" dirty="0" smtClean="0"/>
              <a:t>Omurga problemleri</a:t>
            </a:r>
          </a:p>
          <a:p>
            <a:r>
              <a:rPr lang="tr-TR" dirty="0" err="1" smtClean="0"/>
              <a:t>Menstüral</a:t>
            </a:r>
            <a:r>
              <a:rPr lang="tr-TR" dirty="0" smtClean="0"/>
              <a:t> rahatsızlıklar</a:t>
            </a:r>
          </a:p>
          <a:p>
            <a:r>
              <a:rPr lang="tr-TR" dirty="0" smtClean="0"/>
              <a:t>Cinsel yolla bulaşan hastalıklar</a:t>
            </a:r>
          </a:p>
          <a:p>
            <a:r>
              <a:rPr lang="tr-TR" dirty="0" smtClean="0"/>
              <a:t>Gebelik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106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Ergenlerle Görüşme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Ergenlerle tıbbi görüşme yaparken öncelikle güvenli bir ortam sağlanmalı, hem ergenle hem de ailesiyle ayrı ayrı görüşerek ergenin bireyselleşmesi desteklenmelidir.</a:t>
            </a:r>
          </a:p>
          <a:p>
            <a:r>
              <a:rPr lang="tr-TR" dirty="0" smtClean="0"/>
              <a:t>Ergen görüşmesinde mutlaka gizlilik sağlanmalı.</a:t>
            </a:r>
          </a:p>
          <a:p>
            <a:r>
              <a:rPr lang="tr-TR" dirty="0" smtClean="0"/>
              <a:t>Ergenin ancak güveni  kazanıldıktan sonra cinsellik gibi hassas konularla ilgili görüşme yapılmalı.</a:t>
            </a:r>
          </a:p>
          <a:p>
            <a:r>
              <a:rPr lang="tr-TR" dirty="0" smtClean="0"/>
              <a:t>Ailelere tavsiyeler;</a:t>
            </a:r>
          </a:p>
          <a:p>
            <a:r>
              <a:rPr lang="tr-TR" dirty="0"/>
              <a:t>F</a:t>
            </a:r>
            <a:r>
              <a:rPr lang="tr-TR" dirty="0" smtClean="0"/>
              <a:t>arklılıklarına saygı duy,</a:t>
            </a:r>
          </a:p>
          <a:p>
            <a:r>
              <a:rPr lang="tr-TR" dirty="0" smtClean="0"/>
              <a:t>İhtiyaçlarına karşılık ver, </a:t>
            </a:r>
          </a:p>
          <a:p>
            <a:r>
              <a:rPr lang="tr-TR" dirty="0"/>
              <a:t>S</a:t>
            </a:r>
            <a:r>
              <a:rPr lang="tr-TR" dirty="0" smtClean="0"/>
              <a:t>orumluluk yükle, </a:t>
            </a:r>
          </a:p>
          <a:p>
            <a:r>
              <a:rPr lang="tr-TR" dirty="0" smtClean="0"/>
              <a:t>Sosyal aktivite ve birlikte vakit geçirme için ortam oluştur.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Dünyada her 5 kişiden biri </a:t>
            </a:r>
            <a:r>
              <a:rPr lang="tr-TR" dirty="0" err="1" smtClean="0"/>
              <a:t>adölesandır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Tüm dünyada hastalıklardan ölümün 1/3’ü, erken ölümlerin 2/3’ü gençlik yıllarında başlayan tütün kullanımı, fiziksel aktivite yetersizliği, korunmasız cinsel ilişkiler ve şiddete maruz kalma gibi koşullar ve davranış şekillerinden kaynaklanmaktadır.</a:t>
            </a:r>
          </a:p>
          <a:p>
            <a:r>
              <a:rPr lang="tr-TR" dirty="0" smtClean="0"/>
              <a:t>WHO, ergen sağlığını geliştirmek için çok sayıda proje ve sağlık politikalarına destek vermektedir.</a:t>
            </a:r>
          </a:p>
          <a:p>
            <a:r>
              <a:rPr lang="tr-TR" dirty="0" smtClean="0"/>
              <a:t>Sağlıkla gençler, sağlıklı nesiller demektir……..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ve Hedefler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Amaç; </a:t>
            </a:r>
          </a:p>
          <a:p>
            <a:pPr marL="114300" indent="0">
              <a:buNone/>
            </a:pPr>
            <a:r>
              <a:rPr lang="tr-TR" dirty="0" smtClean="0"/>
              <a:t>               Bu </a:t>
            </a:r>
            <a:r>
              <a:rPr lang="tr-TR" dirty="0"/>
              <a:t>dersin sonunda </a:t>
            </a:r>
            <a:r>
              <a:rPr lang="tr-TR" dirty="0" smtClean="0"/>
              <a:t>öğrencilerin </a:t>
            </a:r>
            <a:r>
              <a:rPr lang="tr-TR" dirty="0"/>
              <a:t>ergen sağlığı hakkında bilgi ve tutum sahibi olmaları </a:t>
            </a:r>
            <a:r>
              <a:rPr lang="tr-TR" dirty="0" smtClean="0"/>
              <a:t>amaçlanmıştır.</a:t>
            </a:r>
          </a:p>
          <a:p>
            <a:r>
              <a:rPr lang="tr-TR" b="1" dirty="0" smtClean="0"/>
              <a:t>Hedefler;</a:t>
            </a:r>
          </a:p>
          <a:p>
            <a:pPr marL="114300" indent="0">
              <a:buNone/>
            </a:pPr>
            <a:r>
              <a:rPr lang="tr-TR" dirty="0" smtClean="0"/>
              <a:t>    Bu </a:t>
            </a:r>
            <a:r>
              <a:rPr lang="tr-TR" dirty="0"/>
              <a:t>ders sonunda </a:t>
            </a:r>
            <a:r>
              <a:rPr lang="tr-TR" dirty="0" smtClean="0"/>
              <a:t>öğrenciler;</a:t>
            </a:r>
          </a:p>
          <a:p>
            <a:pPr marL="114300" indent="0">
              <a:buNone/>
            </a:pPr>
            <a:r>
              <a:rPr lang="tr-TR" dirty="0" smtClean="0"/>
              <a:t>               Ergenliğin </a:t>
            </a:r>
            <a:r>
              <a:rPr lang="tr-TR" dirty="0"/>
              <a:t>tanımını </a:t>
            </a:r>
            <a:r>
              <a:rPr lang="tr-TR" dirty="0" smtClean="0"/>
              <a:t>yapabilmeli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Ergenliğin </a:t>
            </a:r>
            <a:r>
              <a:rPr lang="tr-TR" dirty="0"/>
              <a:t>gelişim aşamalarını </a:t>
            </a:r>
            <a:r>
              <a:rPr lang="tr-TR" dirty="0" smtClean="0"/>
              <a:t>sayabilmeli</a:t>
            </a:r>
          </a:p>
          <a:p>
            <a:pPr marL="114300" indent="0">
              <a:buNone/>
            </a:pPr>
            <a:r>
              <a:rPr lang="tr-TR" dirty="0"/>
              <a:t>            </a:t>
            </a:r>
            <a:r>
              <a:rPr lang="tr-TR" dirty="0" smtClean="0"/>
              <a:t>   Ergenlerde </a:t>
            </a:r>
            <a:r>
              <a:rPr lang="tr-TR" dirty="0"/>
              <a:t>sık karşılaşılan sorunları sayabilmeli</a:t>
            </a:r>
          </a:p>
          <a:p>
            <a:pPr marL="114300" indent="0">
              <a:buNone/>
            </a:pPr>
            <a:r>
              <a:rPr lang="tr-TR" dirty="0" smtClean="0"/>
              <a:t>               Ergenlerde </a:t>
            </a:r>
            <a:r>
              <a:rPr lang="tr-TR" dirty="0"/>
              <a:t>cinsel sağlığın önemini kavramalı</a:t>
            </a:r>
          </a:p>
          <a:p>
            <a:pPr marL="114300" indent="0">
              <a:buNone/>
            </a:pPr>
            <a:r>
              <a:rPr lang="tr-TR" dirty="0" smtClean="0"/>
              <a:t>               Ergen </a:t>
            </a:r>
            <a:r>
              <a:rPr lang="tr-TR" dirty="0"/>
              <a:t>sağılığının önemini </a:t>
            </a:r>
            <a:r>
              <a:rPr lang="tr-TR" dirty="0" smtClean="0"/>
              <a:t>savunmalı.</a:t>
            </a:r>
            <a:endParaRPr lang="tr-TR" dirty="0"/>
          </a:p>
          <a:p>
            <a:pPr marL="11430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760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Adölesan </a:t>
            </a:r>
            <a:r>
              <a:rPr lang="tr-TR" dirty="0"/>
              <a:t>dönem, kişinin anatomik ve fizyolojik değişim ve gelişimlerinin maksimum düzeyde </a:t>
            </a:r>
            <a:r>
              <a:rPr lang="tr-TR" dirty="0" smtClean="0"/>
              <a:t>olduğu çocukluktan yetişkinliğe geçiş dönemidir. </a:t>
            </a:r>
          </a:p>
          <a:p>
            <a:r>
              <a:rPr lang="tr-TR" dirty="0" smtClean="0"/>
              <a:t>10-19 yaş grubunu kapsamaktadır.</a:t>
            </a:r>
          </a:p>
          <a:p>
            <a:r>
              <a:rPr lang="tr-TR" dirty="0" smtClean="0"/>
              <a:t>Adölesan dönem üç evreden oluşmaktadır (WHO):</a:t>
            </a:r>
          </a:p>
          <a:p>
            <a:r>
              <a:rPr lang="tr-TR" dirty="0" smtClean="0"/>
              <a:t>• 10-13 yaş  - Erken </a:t>
            </a:r>
            <a:r>
              <a:rPr lang="tr-TR" dirty="0" err="1" smtClean="0"/>
              <a:t>adölesan</a:t>
            </a:r>
            <a:r>
              <a:rPr lang="tr-TR" dirty="0" smtClean="0"/>
              <a:t> dönem</a:t>
            </a:r>
          </a:p>
          <a:p>
            <a:r>
              <a:rPr lang="tr-TR" dirty="0" smtClean="0"/>
              <a:t>• 14-15 yaş  - Orta </a:t>
            </a:r>
            <a:r>
              <a:rPr lang="tr-TR" dirty="0" err="1" smtClean="0"/>
              <a:t>adölesan</a:t>
            </a:r>
            <a:r>
              <a:rPr lang="tr-TR" dirty="0" smtClean="0"/>
              <a:t> dönem</a:t>
            </a:r>
          </a:p>
          <a:p>
            <a:r>
              <a:rPr lang="tr-TR" dirty="0" smtClean="0"/>
              <a:t>• 16-19 yaş  - Geç adölesan dönem</a:t>
            </a:r>
          </a:p>
        </p:txBody>
      </p:sp>
    </p:spTree>
    <p:extLst>
      <p:ext uri="{BB962C8B-B14F-4D97-AF65-F5344CB8AC3E}">
        <p14:creationId xmlns:p14="http://schemas.microsoft.com/office/powerpoint/2010/main" val="364632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Adölesanlar</a:t>
            </a:r>
            <a:r>
              <a:rPr lang="tr-TR" dirty="0"/>
              <a:t> hem çocuk hem erişkin olarak değerlendirilmesi nedeniyle, tıbbın çok sayıda disiplinini ilgilendirmektedir.</a:t>
            </a:r>
          </a:p>
          <a:p>
            <a:r>
              <a:rPr lang="tr-TR" dirty="0"/>
              <a:t>Bu döneme özel sağlık sorunları erişkin dönem sağlık sorunlarına neden olmaktadır.</a:t>
            </a:r>
          </a:p>
          <a:p>
            <a:r>
              <a:rPr lang="tr-TR" dirty="0"/>
              <a:t>WHO, 21. yüzyılda ulaşmayı amaçladığı öncelikli sağlık hedefleri listesinin başında «</a:t>
            </a:r>
            <a:r>
              <a:rPr lang="tr-TR" b="1" dirty="0"/>
              <a:t>yaşama sağlıklı başlangıç ve gençlerin sağlığının geliştirilmesi</a:t>
            </a:r>
            <a:r>
              <a:rPr lang="tr-TR" dirty="0"/>
              <a:t>» yer almaktadır.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451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dönemde bireyde</a:t>
            </a:r>
          </a:p>
          <a:p>
            <a:r>
              <a:rPr lang="tr-TR" dirty="0" smtClean="0"/>
              <a:t>Fiziksel </a:t>
            </a:r>
            <a:r>
              <a:rPr lang="tr-TR" dirty="0"/>
              <a:t>büyüme                        </a:t>
            </a:r>
            <a:r>
              <a:rPr lang="tr-TR" dirty="0" smtClean="0"/>
              <a:t>görülür.</a:t>
            </a:r>
            <a:endParaRPr lang="tr-TR" dirty="0"/>
          </a:p>
          <a:p>
            <a:r>
              <a:rPr lang="tr-TR" dirty="0"/>
              <a:t>Cinsel olgunlaşma</a:t>
            </a:r>
          </a:p>
          <a:p>
            <a:r>
              <a:rPr lang="tr-TR" dirty="0" err="1"/>
              <a:t>Psikososyal</a:t>
            </a:r>
            <a:r>
              <a:rPr lang="tr-TR" dirty="0"/>
              <a:t> </a:t>
            </a:r>
            <a:r>
              <a:rPr lang="tr-TR" dirty="0" smtClean="0"/>
              <a:t>gelişme  </a:t>
            </a:r>
            <a:endParaRPr lang="tr-TR" dirty="0"/>
          </a:p>
          <a:p>
            <a:pPr marL="114300" indent="0">
              <a:buNone/>
            </a:pP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3711797" y="2060848"/>
            <a:ext cx="216024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83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Değişiklikler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Sekonder</a:t>
            </a:r>
            <a:r>
              <a:rPr lang="tr-TR" dirty="0" smtClean="0"/>
              <a:t> seks karakterleri belirginleşir.</a:t>
            </a:r>
          </a:p>
          <a:p>
            <a:r>
              <a:rPr lang="tr-TR" dirty="0" smtClean="0"/>
              <a:t>Vücut yağ dağılımı değişir.</a:t>
            </a:r>
          </a:p>
          <a:p>
            <a:r>
              <a:rPr lang="tr-TR" dirty="0" smtClean="0"/>
              <a:t>Kas-iskelet gelişimi hızlanır.</a:t>
            </a:r>
          </a:p>
          <a:p>
            <a:r>
              <a:rPr lang="tr-TR" dirty="0" smtClean="0"/>
              <a:t>Boy uzamasında sıçrama, giderek </a:t>
            </a:r>
            <a:r>
              <a:rPr lang="tr-TR" dirty="0" err="1" smtClean="0"/>
              <a:t>epifizlerde</a:t>
            </a:r>
            <a:r>
              <a:rPr lang="tr-TR" dirty="0" smtClean="0"/>
              <a:t> kapanma ve erişkin boya ulaşma</a:t>
            </a:r>
          </a:p>
          <a:p>
            <a:r>
              <a:rPr lang="tr-TR" dirty="0" smtClean="0"/>
              <a:t>Erkeklerde </a:t>
            </a:r>
            <a:r>
              <a:rPr lang="tr-TR" dirty="0" err="1" smtClean="0"/>
              <a:t>spermatogenez</a:t>
            </a:r>
            <a:r>
              <a:rPr lang="tr-TR" dirty="0" smtClean="0"/>
              <a:t>, kızlarda </a:t>
            </a:r>
            <a:r>
              <a:rPr lang="tr-TR" dirty="0" err="1" smtClean="0"/>
              <a:t>ovulasyon</a:t>
            </a:r>
            <a:r>
              <a:rPr lang="tr-TR" dirty="0" smtClean="0"/>
              <a:t> başlar.</a:t>
            </a:r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1414463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2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Değişiklikler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Ergenler bedenlerindeki hızlı değişimlere uyum sağlamaya çalışırken sıklıkla rahatsız ve sıkılgan olurlar.</a:t>
            </a:r>
          </a:p>
          <a:p>
            <a:r>
              <a:rPr lang="tr-TR" dirty="0" smtClean="0"/>
              <a:t>Bu dönemde kız ve erkeklerdeki orantısız fiziksel gelişim, </a:t>
            </a:r>
            <a:r>
              <a:rPr lang="tr-TR" dirty="0" err="1" smtClean="0"/>
              <a:t>hormonal</a:t>
            </a:r>
            <a:r>
              <a:rPr lang="tr-TR" dirty="0" smtClean="0"/>
              <a:t> değişiklikler, </a:t>
            </a:r>
            <a:r>
              <a:rPr lang="tr-TR" dirty="0" err="1" smtClean="0"/>
              <a:t>menstrüasyon</a:t>
            </a:r>
            <a:r>
              <a:rPr lang="tr-TR" dirty="0" smtClean="0"/>
              <a:t>, </a:t>
            </a:r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/>
              <a:t>ereksiyon</a:t>
            </a:r>
            <a:r>
              <a:rPr lang="tr-TR" dirty="0" smtClean="0"/>
              <a:t>, </a:t>
            </a:r>
            <a:r>
              <a:rPr lang="tr-TR" dirty="0" err="1" smtClean="0"/>
              <a:t>pubik</a:t>
            </a:r>
            <a:r>
              <a:rPr lang="tr-TR" dirty="0" smtClean="0"/>
              <a:t> ve </a:t>
            </a:r>
            <a:r>
              <a:rPr lang="tr-TR" dirty="0" err="1" smtClean="0"/>
              <a:t>aksiller</a:t>
            </a:r>
            <a:r>
              <a:rPr lang="tr-TR" dirty="0" smtClean="0"/>
              <a:t> kıllanma ve </a:t>
            </a:r>
            <a:r>
              <a:rPr lang="tr-TR" dirty="0" err="1" smtClean="0"/>
              <a:t>apokrin</a:t>
            </a:r>
            <a:r>
              <a:rPr lang="tr-TR" dirty="0" smtClean="0"/>
              <a:t> bezlerin olgunlaşmasıyla oluşan ter kokusu gibi yeni bir fiziksel kimliğe uyum sağlamak durumundadırlar.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Cinsel 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Cinsellik bireyin </a:t>
            </a:r>
            <a:r>
              <a:rPr lang="tr-TR" dirty="0" err="1" smtClean="0"/>
              <a:t>psikososyal</a:t>
            </a:r>
            <a:r>
              <a:rPr lang="tr-TR" dirty="0" smtClean="0"/>
              <a:t> ve fizyolojik gelişiminin bir parçasıdır.</a:t>
            </a:r>
          </a:p>
          <a:p>
            <a:r>
              <a:rPr lang="tr-TR" dirty="0" smtClean="0"/>
              <a:t>Üreme yeteneğinin kazanıldığı ergenlik döneminde cinsellik ayrı bir önem taşır.</a:t>
            </a:r>
          </a:p>
          <a:p>
            <a:r>
              <a:rPr lang="tr-TR" dirty="0" smtClean="0"/>
              <a:t>Ergenler erişkin olmakla ilgili pek çok şeyi risk alarak öğrenirler.</a:t>
            </a:r>
          </a:p>
          <a:p>
            <a:r>
              <a:rPr lang="tr-TR" dirty="0" smtClean="0"/>
              <a:t>Erişkinlere göre daha kolay risk alırlar.</a:t>
            </a:r>
          </a:p>
          <a:p>
            <a:r>
              <a:rPr lang="tr-TR" dirty="0" smtClean="0"/>
              <a:t>Bu nedenle cinsellikle ilgili risk almaya da yatkındırlar.</a:t>
            </a:r>
          </a:p>
          <a:p>
            <a:r>
              <a:rPr lang="tr-TR" dirty="0" smtClean="0"/>
              <a:t>Ergenler güvenli cinsel yaşam ve doğum kontrol yöntemleri konusunda erişkinlere göre umursamaz davranırlar. </a:t>
            </a:r>
          </a:p>
        </p:txBody>
      </p:sp>
    </p:spTree>
    <p:extLst>
      <p:ext uri="{BB962C8B-B14F-4D97-AF65-F5344CB8AC3E}">
        <p14:creationId xmlns:p14="http://schemas.microsoft.com/office/powerpoint/2010/main" val="267446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Cinsel Olgunlaşma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risk </a:t>
            </a:r>
            <a:r>
              <a:rPr lang="tr-TR" dirty="0" smtClean="0"/>
              <a:t>faktörlerini taşıyan </a:t>
            </a:r>
            <a:r>
              <a:rPr lang="tr-TR" dirty="0" err="1" smtClean="0"/>
              <a:t>adölesanlar</a:t>
            </a:r>
            <a:r>
              <a:rPr lang="tr-TR" dirty="0" smtClean="0"/>
              <a:t> cinsel etkinlik adına daha fazla risk almaktadırlar;</a:t>
            </a:r>
          </a:p>
          <a:p>
            <a:r>
              <a:rPr lang="tr-TR" dirty="0" smtClean="0"/>
              <a:t>Düşük sosyo-ekonomik düzey</a:t>
            </a:r>
          </a:p>
          <a:p>
            <a:r>
              <a:rPr lang="tr-TR" dirty="0" smtClean="0"/>
              <a:t>Düşük entelektüel seviye</a:t>
            </a:r>
          </a:p>
          <a:p>
            <a:r>
              <a:rPr lang="tr-TR" dirty="0" smtClean="0"/>
              <a:t>Madde bağımlılığı, alkol kullanımı</a:t>
            </a:r>
          </a:p>
          <a:p>
            <a:r>
              <a:rPr lang="tr-TR" dirty="0" smtClean="0"/>
              <a:t>Cinsel istismar öyküsü</a:t>
            </a:r>
          </a:p>
          <a:p>
            <a:r>
              <a:rPr lang="tr-TR" dirty="0" smtClean="0"/>
              <a:t>Düşük anne baba denetimi</a:t>
            </a:r>
          </a:p>
          <a:p>
            <a:r>
              <a:rPr lang="tr-TR" dirty="0" smtClean="0"/>
              <a:t>Tek ebeveyn</a:t>
            </a:r>
          </a:p>
          <a:p>
            <a:r>
              <a:rPr lang="tr-TR" dirty="0" smtClean="0"/>
              <a:t>Düşük okul başarısı</a:t>
            </a:r>
          </a:p>
          <a:p>
            <a:r>
              <a:rPr lang="tr-TR" dirty="0" smtClean="0"/>
              <a:t>Cinsel olarak aktif akranlar</a:t>
            </a:r>
          </a:p>
          <a:p>
            <a:r>
              <a:rPr lang="tr-TR" dirty="0" smtClean="0"/>
              <a:t>Ailenin cinsel deneyimlere izin veren yapıda olması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8552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532</TotalTime>
  <Words>774</Words>
  <Application>Microsoft Office PowerPoint</Application>
  <PresentationFormat>Ekran Gösterisi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Bitişiklik</vt:lpstr>
      <vt:lpstr>ADÖLESAN SAĞLIĞI</vt:lpstr>
      <vt:lpstr>Amaç ve Hedefler</vt:lpstr>
      <vt:lpstr>TANIM</vt:lpstr>
      <vt:lpstr>PowerPoint Sunusu</vt:lpstr>
      <vt:lpstr>PowerPoint Sunusu</vt:lpstr>
      <vt:lpstr>Fiziksel Değişiklikler</vt:lpstr>
      <vt:lpstr>Fiziksel Değişiklikler</vt:lpstr>
      <vt:lpstr>Cinsel Olgunlaşma</vt:lpstr>
      <vt:lpstr>Cinsel Olgunlaşma</vt:lpstr>
      <vt:lpstr>Cinsel Olgunlaşma</vt:lpstr>
      <vt:lpstr>Psikososyal Değişiklikler</vt:lpstr>
      <vt:lpstr>Psikososyal Değişiklikler</vt:lpstr>
      <vt:lpstr>PowerPoint Sunusu</vt:lpstr>
      <vt:lpstr>PowerPoint Sunusu</vt:lpstr>
      <vt:lpstr>Adölesan dönemi sorunları ve hastalıkları</vt:lpstr>
      <vt:lpstr>Adölesan dönemi sorunları ve hastalıkları</vt:lpstr>
      <vt:lpstr>Ergenlerle Görüşme</vt:lpstr>
      <vt:lpstr>SONUÇ</vt:lpstr>
    </vt:vector>
  </TitlesOfParts>
  <Company>tıp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 SAĞLIĞI</dc:title>
  <dc:creator>hamit acemoglu</dc:creator>
  <cp:lastModifiedBy>hamit acemoglu</cp:lastModifiedBy>
  <cp:revision>19</cp:revision>
  <dcterms:created xsi:type="dcterms:W3CDTF">2013-01-21T09:12:59Z</dcterms:created>
  <dcterms:modified xsi:type="dcterms:W3CDTF">2013-01-24T07:01:18Z</dcterms:modified>
</cp:coreProperties>
</file>