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1" r:id="rId9"/>
    <p:sldId id="266" r:id="rId10"/>
    <p:sldId id="264" r:id="rId11"/>
    <p:sldId id="267" r:id="rId12"/>
    <p:sldId id="265" r:id="rId13"/>
    <p:sldId id="268" r:id="rId14"/>
    <p:sldId id="281" r:id="rId15"/>
    <p:sldId id="270" r:id="rId16"/>
    <p:sldId id="271" r:id="rId17"/>
    <p:sldId id="272" r:id="rId18"/>
    <p:sldId id="273" r:id="rId19"/>
    <p:sldId id="274" r:id="rId20"/>
    <p:sldId id="28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8" autoAdjust="0"/>
    <p:restoredTop sz="94660"/>
  </p:normalViewPr>
  <p:slideViewPr>
    <p:cSldViewPr>
      <p:cViewPr varScale="1">
        <p:scale>
          <a:sx n="93" d="100"/>
          <a:sy n="93" d="100"/>
        </p:scale>
        <p:origin x="-71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6A04-A301-459A-BFC3-3908AB13333E}" type="datetimeFigureOut">
              <a:rPr lang="tr-TR" smtClean="0"/>
              <a:t>18.09.2012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30032-0F91-4180-B13F-FCD5161671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3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Yıllara göre kişi başı müracaat sayısı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0032-0F91-4180-B13F-FCD51616712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58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Yıllara göre hastane müracaat sayısı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0032-0F91-4180-B13F-FCD51616712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696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yıllara göre yatan hasta sayısı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0032-0F91-4180-B13F-FCD516167129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7770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Yıllara göre birinci basamağa müracaat sayısı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0032-0F91-4180-B13F-FCD516167129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770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Yıllara göre birinci basamağa müracaat sayısı grafiği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0032-0F91-4180-B13F-FCD516167129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2449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Yıllara göre birinci basamakta sevk oranı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0032-0F91-4180-B13F-FCD516167129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798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0032-0F91-4180-B13F-FCD516167129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52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DF2-79B7-49ED-AFF9-85FC924CC27E}" type="datetimeFigureOut">
              <a:rPr lang="tr-TR" smtClean="0"/>
              <a:t>18.09.2012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B7B19-B0F0-47B9-9875-C4C22450FFA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DF2-79B7-49ED-AFF9-85FC924CC27E}" type="datetimeFigureOut">
              <a:rPr lang="tr-TR" smtClean="0"/>
              <a:t>18.09.2012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B7B19-B0F0-47B9-9875-C4C22450FFA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DF2-79B7-49ED-AFF9-85FC924CC27E}" type="datetimeFigureOut">
              <a:rPr lang="tr-TR" smtClean="0"/>
              <a:t>18.09.2012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B7B19-B0F0-47B9-9875-C4C22450FFA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DF2-79B7-49ED-AFF9-85FC924CC27E}" type="datetimeFigureOut">
              <a:rPr lang="tr-TR" smtClean="0"/>
              <a:t>18.09.2012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B7B19-B0F0-47B9-9875-C4C22450FFA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DF2-79B7-49ED-AFF9-85FC924CC27E}" type="datetimeFigureOut">
              <a:rPr lang="tr-TR" smtClean="0"/>
              <a:t>18.09.2012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B7B19-B0F0-47B9-9875-C4C22450FFA4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DF2-79B7-49ED-AFF9-85FC924CC27E}" type="datetimeFigureOut">
              <a:rPr lang="tr-TR" smtClean="0"/>
              <a:t>18.09.2012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B7B19-B0F0-47B9-9875-C4C22450FFA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DF2-79B7-49ED-AFF9-85FC924CC27E}" type="datetimeFigureOut">
              <a:rPr lang="tr-TR" smtClean="0"/>
              <a:t>18.09.2012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B7B19-B0F0-47B9-9875-C4C22450FFA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DF2-79B7-49ED-AFF9-85FC924CC27E}" type="datetimeFigureOut">
              <a:rPr lang="tr-TR" smtClean="0"/>
              <a:t>18.09.2012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B7B19-B0F0-47B9-9875-C4C22450FFA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DF2-79B7-49ED-AFF9-85FC924CC27E}" type="datetimeFigureOut">
              <a:rPr lang="tr-TR" smtClean="0"/>
              <a:t>18.09.2012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B7B19-B0F0-47B9-9875-C4C22450FFA4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DF2-79B7-49ED-AFF9-85FC924CC27E}" type="datetimeFigureOut">
              <a:rPr lang="tr-TR" smtClean="0"/>
              <a:t>18.09.2012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B7B19-B0F0-47B9-9875-C4C22450FFA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E1DF2-79B7-49ED-AFF9-85FC924CC27E}" type="datetimeFigureOut">
              <a:rPr lang="tr-TR" smtClean="0"/>
              <a:t>18.09.2012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B7B19-B0F0-47B9-9875-C4C22450FFA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B7E1DF2-79B7-49ED-AFF9-85FC924CC27E}" type="datetimeFigureOut">
              <a:rPr lang="tr-TR" smtClean="0"/>
              <a:t>18.09.2012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BB7B19-B0F0-47B9-9875-C4C22450FFA4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AİLE HEKİMLİĞİNDE HASTALIKLAR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Yrd. Doç. Dr. Yasemin ÇAYIR</a:t>
            </a:r>
          </a:p>
          <a:p>
            <a:r>
              <a:rPr lang="tr-TR" dirty="0" smtClean="0"/>
              <a:t>Aile Hekimliği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08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F271C">
                    <a:satMod val="130000"/>
                  </a:srgbClr>
                </a:solidFill>
              </a:rPr>
              <a:t>Aile Sağlığı Merkezi Hizmetleri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2200" dirty="0" smtClean="0"/>
              <a:t>Periyodik </a:t>
            </a:r>
            <a:r>
              <a:rPr lang="tr-TR" sz="2200" dirty="0"/>
              <a:t>sağlık muayenesi </a:t>
            </a:r>
            <a:r>
              <a:rPr lang="tr-TR" sz="2200" dirty="0" smtClean="0"/>
              <a:t>yapar,</a:t>
            </a:r>
          </a:p>
          <a:p>
            <a:pPr marL="82296" indent="0">
              <a:buNone/>
            </a:pPr>
            <a:endParaRPr lang="tr-TR" sz="2200" dirty="0"/>
          </a:p>
          <a:p>
            <a:r>
              <a:rPr lang="tr-TR" sz="2200" dirty="0" smtClean="0"/>
              <a:t>Tetkik </a:t>
            </a:r>
            <a:r>
              <a:rPr lang="tr-TR" sz="2200" dirty="0"/>
              <a:t>hizmetlerinin verilmesini </a:t>
            </a:r>
            <a:r>
              <a:rPr lang="tr-TR" sz="2200" dirty="0" smtClean="0"/>
              <a:t>sağlar.</a:t>
            </a:r>
            <a:endParaRPr lang="tr-TR" sz="2200" dirty="0"/>
          </a:p>
          <a:p>
            <a:pPr marL="82296" indent="0">
              <a:buNone/>
            </a:pPr>
            <a:r>
              <a:rPr lang="tr-TR" sz="2200" dirty="0"/>
              <a:t> </a:t>
            </a:r>
          </a:p>
          <a:p>
            <a:r>
              <a:rPr lang="tr-TR" sz="2200" dirty="0" smtClean="0"/>
              <a:t>Kendisine </a:t>
            </a:r>
            <a:r>
              <a:rPr lang="tr-TR" sz="2200" dirty="0"/>
              <a:t>kayıtlı kişileri yılda en az bir defa değerlendirerek sağlık kayıtlarını </a:t>
            </a:r>
            <a:r>
              <a:rPr lang="tr-TR" sz="2200" dirty="0" smtClean="0"/>
              <a:t>günceller.</a:t>
            </a:r>
            <a:endParaRPr lang="tr-TR" sz="2200" dirty="0"/>
          </a:p>
          <a:p>
            <a:pPr marL="82296" indent="0">
              <a:buNone/>
            </a:pPr>
            <a:r>
              <a:rPr lang="tr-TR" sz="2200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31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F271C">
                    <a:satMod val="130000"/>
                  </a:srgbClr>
                </a:solidFill>
              </a:rPr>
              <a:t>Aile Sağlığı Merkezi Hizmetleri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Evde takibi zorunlu olan özürlü, yaşlı, yatalak ve benzeri durumdaki kendisine kayıtlı kişilere evde veya gezici/yerinde sağlık hizmetlerinin yürütülmesi sırasında kişiye yönelik koruyucu sağlık hizmetleri ile birinci basamak tanı, tedavi, rehabilitasyon ve danışmanlık hizmetlerini </a:t>
            </a:r>
            <a:r>
              <a:rPr lang="tr-TR" sz="2000" dirty="0" smtClean="0"/>
              <a:t>verir.</a:t>
            </a:r>
            <a:endParaRPr lang="tr-TR" sz="2000" dirty="0"/>
          </a:p>
          <a:p>
            <a:pPr marL="82296" indent="0">
              <a:buNone/>
            </a:pPr>
            <a:endParaRPr lang="tr-TR" sz="2000" dirty="0"/>
          </a:p>
          <a:p>
            <a:r>
              <a:rPr lang="tr-TR" sz="2000" dirty="0"/>
              <a:t>Aile sağlığı merkezi şartlarında tanı veya tedavisi yapılamayan hastaları sevk </a:t>
            </a:r>
            <a:r>
              <a:rPr lang="tr-TR" sz="2000" dirty="0" smtClean="0"/>
              <a:t>edip, </a:t>
            </a:r>
            <a:r>
              <a:rPr lang="tr-TR" sz="2000" dirty="0"/>
              <a:t>sevk edilen hastaların geri bildirimi yapılan muayene, tetkik, tanı, tedavi ve yatış bilgilerini </a:t>
            </a:r>
            <a:r>
              <a:rPr lang="tr-TR" sz="2000" dirty="0" smtClean="0"/>
              <a:t>değerlendirir, 2. ve 3.  </a:t>
            </a:r>
            <a:r>
              <a:rPr lang="tr-TR" sz="2000" dirty="0"/>
              <a:t>basamak tedavi ve rehabilitasyon hizmetleri ile evde bakım hizmetlerinin koordinasyonunu </a:t>
            </a:r>
            <a:r>
              <a:rPr lang="tr-TR" sz="2000" dirty="0" smtClean="0"/>
              <a:t>sağlar.</a:t>
            </a:r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42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F271C">
                    <a:satMod val="130000"/>
                  </a:srgbClr>
                </a:solidFill>
              </a:rPr>
              <a:t>Aile Sağlığı Merkezi Hizmetleri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 smtClean="0"/>
              <a:t>Gerektiğinde </a:t>
            </a:r>
            <a:r>
              <a:rPr lang="tr-TR" sz="2200" dirty="0"/>
              <a:t>hastayı gözlem altına alarak tetkik ve tedavisini </a:t>
            </a:r>
            <a:r>
              <a:rPr lang="tr-TR" sz="2200" dirty="0" smtClean="0"/>
              <a:t>yapar.</a:t>
            </a:r>
            <a:endParaRPr lang="tr-TR" sz="2200" dirty="0"/>
          </a:p>
          <a:p>
            <a:pPr marL="82296" indent="0">
              <a:buNone/>
            </a:pPr>
            <a:r>
              <a:rPr lang="tr-TR" sz="2200" dirty="0"/>
              <a:t> </a:t>
            </a:r>
          </a:p>
          <a:p>
            <a:r>
              <a:rPr lang="tr-TR" sz="2200" dirty="0" smtClean="0"/>
              <a:t>Entegre </a:t>
            </a:r>
            <a:r>
              <a:rPr lang="tr-TR" sz="2200" dirty="0"/>
              <a:t>sağlık hizmetinin sunulduğu merkezlerde gerektiğinde hastayı gözlem amaçlı yatırarak tetkik ve tedavisini </a:t>
            </a:r>
            <a:r>
              <a:rPr lang="tr-TR" sz="2200" dirty="0" smtClean="0"/>
              <a:t>yapar.</a:t>
            </a:r>
            <a:endParaRPr lang="tr-TR" sz="2200" dirty="0"/>
          </a:p>
          <a:p>
            <a:pPr marL="82296" indent="0">
              <a:buNone/>
            </a:pPr>
            <a:r>
              <a:rPr lang="tr-TR" sz="2200" dirty="0"/>
              <a:t> </a:t>
            </a:r>
          </a:p>
          <a:p>
            <a:r>
              <a:rPr lang="tr-TR" sz="2200" dirty="0" smtClean="0"/>
              <a:t>Aile </a:t>
            </a:r>
            <a:r>
              <a:rPr lang="tr-TR" sz="2200" dirty="0"/>
              <a:t>sağlığı merkezini </a:t>
            </a:r>
            <a:r>
              <a:rPr lang="tr-TR" sz="2200" dirty="0" smtClean="0"/>
              <a:t>yönetir, </a:t>
            </a:r>
            <a:r>
              <a:rPr lang="tr-TR" sz="2200" dirty="0"/>
              <a:t>birlikte çalıştığı ekibi </a:t>
            </a:r>
            <a:r>
              <a:rPr lang="tr-TR" sz="2200" dirty="0" smtClean="0"/>
              <a:t>denetler </a:t>
            </a:r>
            <a:r>
              <a:rPr lang="tr-TR" sz="2200" dirty="0"/>
              <a:t>ve hizmet içi eğitimlerini </a:t>
            </a:r>
            <a:r>
              <a:rPr lang="tr-TR" sz="2200" dirty="0" smtClean="0"/>
              <a:t>sağlar.</a:t>
            </a:r>
            <a:endParaRPr lang="tr-TR" sz="2200" dirty="0"/>
          </a:p>
          <a:p>
            <a:pPr marL="82296" indent="0">
              <a:buNone/>
            </a:pPr>
            <a:r>
              <a:rPr lang="tr-TR" dirty="0"/>
              <a:t> </a:t>
            </a:r>
          </a:p>
          <a:p>
            <a:pPr marL="82296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80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Aile hekimlerine yıllık </a:t>
            </a:r>
            <a:r>
              <a:rPr lang="tr-TR" dirty="0" smtClean="0"/>
              <a:t>müracaat</a:t>
            </a:r>
            <a:r>
              <a:rPr lang="tr-TR" dirty="0"/>
              <a:t> </a:t>
            </a:r>
            <a:r>
              <a:rPr lang="tr-TR" dirty="0" smtClean="0"/>
              <a:t>sayısı</a:t>
            </a:r>
            <a:r>
              <a:rPr lang="tr-TR" dirty="0"/>
              <a:t> </a:t>
            </a:r>
            <a:r>
              <a:rPr lang="tr-TR" dirty="0" smtClean="0"/>
              <a:t>kişi </a:t>
            </a:r>
            <a:r>
              <a:rPr lang="tr-TR" dirty="0"/>
              <a:t>başına 2,5-7 </a:t>
            </a:r>
            <a:r>
              <a:rPr lang="tr-TR" dirty="0" smtClean="0"/>
              <a:t>arasındadır.</a:t>
            </a:r>
            <a:endParaRPr lang="tr-TR" dirty="0"/>
          </a:p>
          <a:p>
            <a:r>
              <a:rPr lang="tr-TR" dirty="0"/>
              <a:t>Aile hekimi hastasını en az yılda iki kez </a:t>
            </a:r>
            <a:r>
              <a:rPr lang="tr-TR" dirty="0" smtClean="0"/>
              <a:t>görür.</a:t>
            </a:r>
            <a:endParaRPr lang="tr-TR" dirty="0"/>
          </a:p>
          <a:p>
            <a:r>
              <a:rPr lang="tr-TR" dirty="0"/>
              <a:t>Bu durum hastalıkların toplumdaki gerçek yaygınlığını saptamak için mükemmel bir fırsat </a:t>
            </a:r>
            <a:r>
              <a:rPr lang="tr-TR" dirty="0" smtClean="0"/>
              <a:t>sağlar.</a:t>
            </a:r>
            <a:endParaRPr lang="tr-TR" dirty="0"/>
          </a:p>
          <a:p>
            <a:pPr marL="8229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21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Yıllara </a:t>
            </a:r>
            <a:r>
              <a:rPr lang="tr-TR" dirty="0"/>
              <a:t>göre kişi başı müracaat sayısı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80" b="60938" l="13203" r="7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46212"/>
            <a:ext cx="10160000" cy="688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1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Yıllara </a:t>
            </a:r>
            <a:r>
              <a:rPr lang="tr-TR" dirty="0"/>
              <a:t>göre hastane müracaat sayısı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84" b="72559" l="11797" r="6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99391"/>
            <a:ext cx="10160000" cy="765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2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</a:t>
            </a:r>
            <a:r>
              <a:rPr lang="sv-SE" dirty="0" smtClean="0"/>
              <a:t>ıllara </a:t>
            </a:r>
            <a:r>
              <a:rPr lang="sv-SE" dirty="0"/>
              <a:t>göre yatan hasta sayısı</a:t>
            </a:r>
            <a:br>
              <a:rPr lang="sv-SE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15" b="59668" l="12578" r="75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315416"/>
            <a:ext cx="10160000" cy="848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8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Yıllara göre birinci basamağa müracaat sayısı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586" b="84180" l="13438" r="7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2043608"/>
            <a:ext cx="10160000" cy="80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2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908720"/>
          </a:xfrm>
        </p:spPr>
        <p:txBody>
          <a:bodyPr>
            <a:noAutofit/>
          </a:bodyPr>
          <a:lstStyle/>
          <a:p>
            <a:r>
              <a:rPr lang="tr-TR" sz="2800" dirty="0"/>
              <a:t>Yıllara göre birinci basamağa müracaat sayısı </a:t>
            </a:r>
            <a:r>
              <a:rPr lang="tr-TR" sz="2800" dirty="0" smtClean="0"/>
              <a:t>grafiği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34" b="85645" l="12188" r="67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323528"/>
            <a:ext cx="10160000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1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sv-SE" sz="3600" dirty="0" smtClean="0"/>
              <a:t>Yıllara </a:t>
            </a:r>
            <a:r>
              <a:rPr lang="sv-SE" sz="3600" dirty="0"/>
              <a:t>göre birinci basamakta sevk oranı</a:t>
            </a:r>
            <a:r>
              <a:rPr lang="sv-SE" dirty="0"/>
              <a:t/>
            </a:r>
            <a:br>
              <a:rPr lang="sv-SE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3" b="73926" l="11719" r="6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603448"/>
            <a:ext cx="10160000" cy="74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5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 ve Hedefler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b="1" dirty="0" smtClean="0"/>
              <a:t>Amaç;</a:t>
            </a:r>
          </a:p>
          <a:p>
            <a:pPr marL="0" indent="0">
              <a:buNone/>
            </a:pPr>
            <a:r>
              <a:rPr lang="tr-TR" sz="2200" dirty="0"/>
              <a:t> </a:t>
            </a:r>
            <a:r>
              <a:rPr lang="tr-TR" sz="2200" dirty="0" smtClean="0"/>
              <a:t>           Aile hekimliğinde sık görülen hastalıkların </a:t>
            </a:r>
            <a:r>
              <a:rPr lang="tr-TR" sz="2200" dirty="0" err="1" smtClean="0"/>
              <a:t>morbidite</a:t>
            </a:r>
            <a:r>
              <a:rPr lang="tr-TR" sz="2200" dirty="0" smtClean="0"/>
              <a:t> </a:t>
            </a:r>
            <a:r>
              <a:rPr lang="tr-TR" sz="2200" dirty="0" err="1" smtClean="0"/>
              <a:t>paternleri</a:t>
            </a:r>
            <a:r>
              <a:rPr lang="tr-TR" sz="2200" dirty="0" smtClean="0"/>
              <a:t> hakkında bilgi vermek</a:t>
            </a:r>
          </a:p>
          <a:p>
            <a:r>
              <a:rPr lang="tr-TR" sz="2200" b="1" dirty="0" smtClean="0"/>
              <a:t>Hedefler; </a:t>
            </a:r>
            <a:r>
              <a:rPr lang="tr-TR" sz="2200" dirty="0" smtClean="0"/>
              <a:t>Bu ders sonunda öğrenciler;</a:t>
            </a:r>
          </a:p>
          <a:p>
            <a:pPr marL="0" indent="0">
              <a:buNone/>
            </a:pPr>
            <a:r>
              <a:rPr lang="tr-TR" sz="2200" dirty="0" smtClean="0"/>
              <a:t>             1- Aile hekimliği uzmanlığının Türkiye’deki güncel durumunu açıklayabilmeli</a:t>
            </a:r>
          </a:p>
          <a:p>
            <a:pPr marL="0" indent="0">
              <a:buNone/>
            </a:pPr>
            <a:r>
              <a:rPr lang="tr-TR" sz="2200" dirty="0" smtClean="0"/>
              <a:t>             2- Aile hekimliği pratiğinde </a:t>
            </a:r>
            <a:r>
              <a:rPr lang="tr-TR" sz="2200" dirty="0" err="1" smtClean="0"/>
              <a:t>morbidite</a:t>
            </a:r>
            <a:r>
              <a:rPr lang="tr-TR" sz="2200" dirty="0" smtClean="0"/>
              <a:t> </a:t>
            </a:r>
            <a:r>
              <a:rPr lang="tr-TR" sz="2200" dirty="0" err="1" smtClean="0"/>
              <a:t>paterninin</a:t>
            </a:r>
            <a:r>
              <a:rPr lang="tr-TR" sz="2200" dirty="0" smtClean="0"/>
              <a:t> hastanelerden neden farklı olduğunu açıklayabilmeli</a:t>
            </a:r>
          </a:p>
          <a:p>
            <a:pPr marL="0" indent="0">
              <a:buNone/>
            </a:pPr>
            <a:r>
              <a:rPr lang="tr-TR" sz="2200" dirty="0" smtClean="0"/>
              <a:t>             3- Aile hekimliği pratiğinde sık görülen hastalıkları sayabilmeli</a:t>
            </a:r>
          </a:p>
          <a:p>
            <a:pPr marL="0" indent="0">
              <a:buNone/>
            </a:pPr>
            <a:r>
              <a:rPr lang="tr-TR" sz="2200" dirty="0" smtClean="0"/>
              <a:t>             4- Aile hekimliği uzmanlığının sağlık hizmetlerindeki önemini savunmalı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0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900" dirty="0">
                <a:solidFill>
                  <a:srgbClr val="4F271C">
                    <a:satMod val="130000"/>
                  </a:srgbClr>
                </a:solidFill>
              </a:rPr>
              <a:t>Aile Hekimliğinde Sık Karşılaşılan Hastalıklar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3891A7"/>
              </a:buClr>
            </a:pPr>
            <a:r>
              <a:rPr lang="tr-TR" sz="1600" dirty="0" smtClean="0">
                <a:solidFill>
                  <a:prstClr val="black"/>
                </a:solidFill>
              </a:rPr>
              <a:t>1-Esansiyel </a:t>
            </a:r>
            <a:r>
              <a:rPr lang="tr-TR" sz="1600" dirty="0" smtClean="0">
                <a:solidFill>
                  <a:prstClr val="black"/>
                </a:solidFill>
              </a:rPr>
              <a:t>Hipertansiyon</a:t>
            </a:r>
          </a:p>
          <a:p>
            <a:pPr lvl="0">
              <a:buClr>
                <a:srgbClr val="3891A7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2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  <a:r>
              <a:rPr lang="tr-TR" sz="1600" dirty="0">
                <a:solidFill>
                  <a:prstClr val="black"/>
                </a:solidFill>
              </a:rPr>
              <a:t>Rutin </a:t>
            </a:r>
            <a:r>
              <a:rPr lang="tr-TR" sz="1600" dirty="0" err="1">
                <a:solidFill>
                  <a:prstClr val="black"/>
                </a:solidFill>
              </a:rPr>
              <a:t>infant</a:t>
            </a:r>
            <a:r>
              <a:rPr lang="tr-TR" sz="1600" dirty="0">
                <a:solidFill>
                  <a:prstClr val="black"/>
                </a:solidFill>
              </a:rPr>
              <a:t> ve çocuk muayenesi</a:t>
            </a:r>
            <a:endParaRPr lang="en-US" sz="1600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en-US" sz="1600" dirty="0">
                <a:solidFill>
                  <a:prstClr val="black"/>
                </a:solidFill>
              </a:rPr>
              <a:t>3. A</a:t>
            </a:r>
            <a:r>
              <a:rPr lang="tr-TR" sz="1600" dirty="0">
                <a:solidFill>
                  <a:prstClr val="black"/>
                </a:solidFill>
              </a:rPr>
              <a:t>kut ÜSYE</a:t>
            </a:r>
            <a:endParaRPr lang="en-US" sz="1600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en-US" sz="1600" dirty="0">
                <a:solidFill>
                  <a:prstClr val="black"/>
                </a:solidFill>
              </a:rPr>
              <a:t>4. Art</a:t>
            </a:r>
            <a:r>
              <a:rPr lang="tr-TR" sz="1600" dirty="0" err="1">
                <a:solidFill>
                  <a:prstClr val="black"/>
                </a:solidFill>
              </a:rPr>
              <a:t>ropati</a:t>
            </a:r>
            <a:r>
              <a:rPr lang="tr-TR" sz="1600" dirty="0">
                <a:solidFill>
                  <a:prstClr val="black"/>
                </a:solidFill>
              </a:rPr>
              <a:t> ve ilişkili hastalıklar</a:t>
            </a:r>
            <a:endParaRPr lang="en-US" sz="1600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tr-TR" sz="1600" dirty="0">
                <a:solidFill>
                  <a:prstClr val="black"/>
                </a:solidFill>
              </a:rPr>
              <a:t>5. Kanserler</a:t>
            </a:r>
          </a:p>
          <a:p>
            <a:pPr lvl="0">
              <a:buClr>
                <a:srgbClr val="3891A7"/>
              </a:buClr>
            </a:pPr>
            <a:r>
              <a:rPr lang="tr-TR" sz="1600" dirty="0">
                <a:solidFill>
                  <a:prstClr val="black"/>
                </a:solidFill>
              </a:rPr>
              <a:t>6. </a:t>
            </a:r>
            <a:r>
              <a:rPr lang="tr-TR" sz="1600" dirty="0" err="1">
                <a:solidFill>
                  <a:prstClr val="black"/>
                </a:solidFill>
              </a:rPr>
              <a:t>Diabetes</a:t>
            </a:r>
            <a:r>
              <a:rPr lang="tr-TR" sz="1600" dirty="0">
                <a:solidFill>
                  <a:prstClr val="black"/>
                </a:solidFill>
              </a:rPr>
              <a:t> </a:t>
            </a:r>
            <a:r>
              <a:rPr lang="tr-TR" sz="1600" dirty="0" err="1">
                <a:solidFill>
                  <a:prstClr val="black"/>
                </a:solidFill>
              </a:rPr>
              <a:t>mellitus</a:t>
            </a:r>
            <a:endParaRPr lang="tr-TR" sz="1600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tr-TR" sz="1600" dirty="0">
                <a:solidFill>
                  <a:prstClr val="black"/>
                </a:solidFill>
              </a:rPr>
              <a:t>7. </a:t>
            </a:r>
            <a:r>
              <a:rPr lang="tr-TR" sz="1600" dirty="0" err="1">
                <a:solidFill>
                  <a:prstClr val="black"/>
                </a:solidFill>
              </a:rPr>
              <a:t>Spinal</a:t>
            </a:r>
            <a:r>
              <a:rPr lang="tr-TR" sz="1600" dirty="0">
                <a:solidFill>
                  <a:prstClr val="black"/>
                </a:solidFill>
              </a:rPr>
              <a:t> hastalıklar</a:t>
            </a:r>
          </a:p>
          <a:p>
            <a:pPr lvl="0">
              <a:buClr>
                <a:srgbClr val="3891A7"/>
              </a:buClr>
            </a:pPr>
            <a:r>
              <a:rPr lang="tr-TR" sz="1600" dirty="0">
                <a:solidFill>
                  <a:prstClr val="black"/>
                </a:solidFill>
              </a:rPr>
              <a:t>8. </a:t>
            </a:r>
            <a:r>
              <a:rPr lang="tr-TR" sz="1600" dirty="0" err="1">
                <a:solidFill>
                  <a:prstClr val="black"/>
                </a:solidFill>
              </a:rPr>
              <a:t>Romatizmal</a:t>
            </a:r>
            <a:r>
              <a:rPr lang="tr-TR" sz="1600" dirty="0">
                <a:solidFill>
                  <a:prstClr val="black"/>
                </a:solidFill>
              </a:rPr>
              <a:t> hastalıklar</a:t>
            </a:r>
          </a:p>
          <a:p>
            <a:pPr lvl="0">
              <a:buClr>
                <a:srgbClr val="3891A7"/>
              </a:buClr>
            </a:pPr>
            <a:r>
              <a:rPr lang="tr-TR" sz="1600" dirty="0">
                <a:solidFill>
                  <a:prstClr val="black"/>
                </a:solidFill>
              </a:rPr>
              <a:t>9. Genel fizik </a:t>
            </a:r>
            <a:r>
              <a:rPr lang="tr-TR" sz="1600" dirty="0" smtClean="0">
                <a:solidFill>
                  <a:prstClr val="black"/>
                </a:solidFill>
              </a:rPr>
              <a:t>muayene</a:t>
            </a:r>
            <a:endParaRPr lang="tr-TR" sz="1600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tr-TR" sz="1600" dirty="0">
                <a:solidFill>
                  <a:prstClr val="black"/>
                </a:solidFill>
              </a:rPr>
              <a:t>10. Tarama muayeneleri</a:t>
            </a:r>
          </a:p>
          <a:p>
            <a:endParaRPr lang="tr-TR" sz="16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3891A7"/>
              </a:buClr>
            </a:pPr>
            <a:r>
              <a:rPr lang="en-US" sz="1600" dirty="0">
                <a:solidFill>
                  <a:prstClr val="black"/>
                </a:solidFill>
              </a:rPr>
              <a:t>11. </a:t>
            </a:r>
            <a:r>
              <a:rPr lang="tr-TR" sz="1600" dirty="0">
                <a:solidFill>
                  <a:prstClr val="black"/>
                </a:solidFill>
              </a:rPr>
              <a:t>Gebelik</a:t>
            </a:r>
            <a:endParaRPr lang="en-US" sz="1600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tr-TR" sz="1600" dirty="0">
                <a:solidFill>
                  <a:prstClr val="black"/>
                </a:solidFill>
              </a:rPr>
              <a:t>12. Jinekolojik muayene</a:t>
            </a:r>
          </a:p>
          <a:p>
            <a:pPr lvl="0">
              <a:buClr>
                <a:srgbClr val="3891A7"/>
              </a:buClr>
            </a:pPr>
            <a:r>
              <a:rPr lang="tr-TR" sz="1600" dirty="0">
                <a:solidFill>
                  <a:prstClr val="black"/>
                </a:solidFill>
              </a:rPr>
              <a:t>13. AOM</a:t>
            </a:r>
          </a:p>
          <a:p>
            <a:pPr lvl="0">
              <a:buClr>
                <a:srgbClr val="3891A7"/>
              </a:buClr>
            </a:pPr>
            <a:r>
              <a:rPr lang="tr-TR" sz="1600" dirty="0">
                <a:solidFill>
                  <a:prstClr val="black"/>
                </a:solidFill>
              </a:rPr>
              <a:t>14. Astım</a:t>
            </a:r>
          </a:p>
          <a:p>
            <a:pPr lvl="0">
              <a:buClr>
                <a:srgbClr val="3891A7"/>
              </a:buClr>
            </a:pPr>
            <a:r>
              <a:rPr lang="tr-TR" sz="1600" dirty="0">
                <a:solidFill>
                  <a:prstClr val="black"/>
                </a:solidFill>
              </a:rPr>
              <a:t>15. </a:t>
            </a:r>
            <a:r>
              <a:rPr lang="tr-TR" sz="1600" dirty="0" err="1">
                <a:solidFill>
                  <a:prstClr val="black"/>
                </a:solidFill>
              </a:rPr>
              <a:t>Lipid</a:t>
            </a:r>
            <a:r>
              <a:rPr lang="tr-TR" sz="1600" dirty="0">
                <a:solidFill>
                  <a:prstClr val="black"/>
                </a:solidFill>
              </a:rPr>
              <a:t> metabolizma bozuklukları</a:t>
            </a:r>
            <a:endParaRPr lang="en-US" sz="1600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tr-TR" sz="1600" dirty="0">
                <a:solidFill>
                  <a:prstClr val="black"/>
                </a:solidFill>
              </a:rPr>
              <a:t>16. Kronik </a:t>
            </a:r>
            <a:r>
              <a:rPr lang="tr-TR" sz="1600" dirty="0" err="1">
                <a:solidFill>
                  <a:prstClr val="black"/>
                </a:solidFill>
              </a:rPr>
              <a:t>sinusit</a:t>
            </a:r>
            <a:endParaRPr lang="tr-TR" sz="1600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en-US" sz="1600" dirty="0">
                <a:solidFill>
                  <a:prstClr val="black"/>
                </a:solidFill>
              </a:rPr>
              <a:t>1</a:t>
            </a:r>
            <a:r>
              <a:rPr lang="tr-TR" sz="1600" dirty="0">
                <a:solidFill>
                  <a:prstClr val="black"/>
                </a:solidFill>
              </a:rPr>
              <a:t>7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  <a:r>
              <a:rPr lang="tr-TR" sz="1600" dirty="0">
                <a:solidFill>
                  <a:prstClr val="black"/>
                </a:solidFill>
              </a:rPr>
              <a:t>Kalp hastalıkları</a:t>
            </a:r>
            <a:endParaRPr lang="en-US" sz="1600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tr-TR" sz="1600" dirty="0">
                <a:solidFill>
                  <a:prstClr val="black"/>
                </a:solidFill>
              </a:rPr>
              <a:t>18. Akut farenjit</a:t>
            </a:r>
          </a:p>
          <a:p>
            <a:pPr lvl="0">
              <a:buClr>
                <a:srgbClr val="3891A7"/>
              </a:buClr>
            </a:pPr>
            <a:r>
              <a:rPr lang="tr-TR" sz="1600" dirty="0">
                <a:solidFill>
                  <a:prstClr val="black"/>
                </a:solidFill>
              </a:rPr>
              <a:t>19. Alerjik </a:t>
            </a:r>
            <a:r>
              <a:rPr lang="tr-TR" sz="1600" dirty="0" err="1">
                <a:solidFill>
                  <a:prstClr val="black"/>
                </a:solidFill>
              </a:rPr>
              <a:t>rinit</a:t>
            </a:r>
            <a:endParaRPr lang="tr-TR" sz="1600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tr-TR" sz="1600" dirty="0">
                <a:solidFill>
                  <a:prstClr val="black"/>
                </a:solidFill>
              </a:rPr>
              <a:t>20. Takipler</a:t>
            </a:r>
          </a:p>
          <a:p>
            <a:pPr marL="82296" lvl="0" indent="0">
              <a:buClr>
                <a:srgbClr val="3891A7"/>
              </a:buClr>
              <a:buNone/>
            </a:pPr>
            <a:endParaRPr lang="tr-TR" sz="900" dirty="0" smtClean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tr-TR" sz="900" dirty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tr-TR" sz="900" dirty="0" smtClean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tr-TR" sz="900" dirty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tr-TR" sz="900" dirty="0" smtClean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tr-TR" sz="900" dirty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tr-TR" sz="900" dirty="0" smtClean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tr-TR" sz="900" dirty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tr-TR" sz="900" dirty="0" smtClean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en-US" sz="900" dirty="0" smtClean="0">
                <a:solidFill>
                  <a:prstClr val="black"/>
                </a:solidFill>
              </a:rPr>
              <a:t>Cherry </a:t>
            </a:r>
            <a:r>
              <a:rPr lang="en-US" sz="900" dirty="0">
                <a:solidFill>
                  <a:prstClr val="black"/>
                </a:solidFill>
              </a:rPr>
              <a:t>DK, </a:t>
            </a:r>
            <a:r>
              <a:rPr lang="en-US" sz="900" dirty="0" err="1">
                <a:solidFill>
                  <a:prstClr val="black"/>
                </a:solidFill>
              </a:rPr>
              <a:t>Woodwell</a:t>
            </a:r>
            <a:r>
              <a:rPr lang="en-US" sz="900" dirty="0">
                <a:solidFill>
                  <a:prstClr val="black"/>
                </a:solidFill>
              </a:rPr>
              <a:t> DA,</a:t>
            </a:r>
            <a:r>
              <a:rPr lang="tr-TR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Rechtsteiner</a:t>
            </a:r>
            <a:r>
              <a:rPr lang="en-US" sz="900" dirty="0">
                <a:solidFill>
                  <a:prstClr val="black"/>
                </a:solidFill>
              </a:rPr>
              <a:t> EA. 2005 Summary: National Ambulatory</a:t>
            </a:r>
            <a:r>
              <a:rPr lang="tr-TR" sz="900" dirty="0">
                <a:solidFill>
                  <a:prstClr val="black"/>
                </a:solidFill>
              </a:rPr>
              <a:t> </a:t>
            </a:r>
            <a:r>
              <a:rPr lang="en-US" sz="900" dirty="0">
                <a:solidFill>
                  <a:prstClr val="black"/>
                </a:solidFill>
              </a:rPr>
              <a:t>Medical Care Survey.</a:t>
            </a:r>
            <a:r>
              <a:rPr lang="tr-TR" sz="900" dirty="0">
                <a:solidFill>
                  <a:prstClr val="black"/>
                </a:solidFill>
              </a:rPr>
              <a:t> </a:t>
            </a:r>
            <a:r>
              <a:rPr lang="en-US" sz="900" dirty="0">
                <a:solidFill>
                  <a:prstClr val="black"/>
                </a:solidFill>
              </a:rPr>
              <a:t>National Center for Health Statistics, Advance Data Vital</a:t>
            </a:r>
            <a:r>
              <a:rPr lang="tr-TR" sz="900" dirty="0">
                <a:solidFill>
                  <a:prstClr val="black"/>
                </a:solidFill>
              </a:rPr>
              <a:t> </a:t>
            </a:r>
            <a:r>
              <a:rPr lang="en-US" sz="900" dirty="0">
                <a:solidFill>
                  <a:prstClr val="black"/>
                </a:solidFill>
              </a:rPr>
              <a:t>Health Statistics. No 387. Washington, DC, US Government Printing Office, 2007.</a:t>
            </a:r>
            <a:endParaRPr lang="tr-TR" sz="900" dirty="0">
              <a:solidFill>
                <a:prstClr val="black"/>
              </a:solidFill>
            </a:endParaRPr>
          </a:p>
          <a:p>
            <a:pPr marL="8229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38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Türkiye’de Ölüm Nedenleri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C8C3FACC-F42C-44BC-BE97-BCA6B5B4937F}" type="slidenum">
              <a:rPr lang="en-US" sz="1400" b="0" smtClean="0">
                <a:solidFill>
                  <a:srgbClr val="808080"/>
                </a:solidFill>
              </a:rPr>
              <a:pPr/>
              <a:t>21</a:t>
            </a:fld>
            <a:endParaRPr lang="en-US" sz="1400" b="0" smtClean="0">
              <a:solidFill>
                <a:srgbClr val="808080"/>
              </a:solidFill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14438"/>
            <a:ext cx="4752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0" y="633571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sz="1400" smtClean="0">
                <a:solidFill>
                  <a:srgbClr val="000000"/>
                </a:solidFill>
                <a:cs typeface="Times New Roman" pitchFamily="18" charset="0"/>
              </a:rPr>
              <a:t>Türkiye Ulusal Düzeyde Ölüme Neden Olan İlk 20 Hastalığın % Dağılımı (UHY-ME Çalışması, 2000, Türkiye)</a:t>
            </a:r>
          </a:p>
        </p:txBody>
      </p:sp>
    </p:spTree>
    <p:extLst>
      <p:ext uri="{BB962C8B-B14F-4D97-AF65-F5344CB8AC3E}">
        <p14:creationId xmlns:p14="http://schemas.microsoft.com/office/powerpoint/2010/main" val="27564177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Türkiye’de Ölüm Nedenleri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BCF6BA81-D151-41B6-BECF-BA739DBED5B0}" type="slidenum">
              <a:rPr lang="en-US" sz="1400" b="0" smtClean="0">
                <a:solidFill>
                  <a:srgbClr val="808080"/>
                </a:solidFill>
              </a:rPr>
              <a:pPr/>
              <a:t>22</a:t>
            </a:fld>
            <a:endParaRPr lang="en-US" sz="1400" b="0" smtClean="0">
              <a:solidFill>
                <a:srgbClr val="808080"/>
              </a:solidFill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322388"/>
            <a:ext cx="6286500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0" y="6227763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sz="1400" smtClean="0">
                <a:solidFill>
                  <a:srgbClr val="000000"/>
                </a:solidFill>
                <a:cs typeface="Times New Roman" pitchFamily="18" charset="0"/>
              </a:rPr>
              <a:t>Türkiye Ulusal Düzeyde Ölüm Sayılarının Temel Hastalık Grupları ve Cinsiyete Göre Dağılımı (UHY-ME Çalışması, 2000,Türkiye)</a:t>
            </a:r>
          </a:p>
        </p:txBody>
      </p:sp>
    </p:spTree>
    <p:extLst>
      <p:ext uri="{BB962C8B-B14F-4D97-AF65-F5344CB8AC3E}">
        <p14:creationId xmlns:p14="http://schemas.microsoft.com/office/powerpoint/2010/main" val="37546063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Kentsel Alanda Ölüm Nedenleri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B1AB6C8-315A-464F-956D-0E851589D672}" type="slidenum">
              <a:rPr lang="en-US" sz="1400" b="0" smtClean="0">
                <a:solidFill>
                  <a:srgbClr val="808080"/>
                </a:solidFill>
              </a:rPr>
              <a:pPr/>
              <a:t>23</a:t>
            </a:fld>
            <a:endParaRPr lang="en-US" sz="1400" b="0" smtClean="0">
              <a:solidFill>
                <a:srgbClr val="808080"/>
              </a:solidFill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187450"/>
            <a:ext cx="6715125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62626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sz="1400" smtClean="0">
                <a:solidFill>
                  <a:srgbClr val="000000"/>
                </a:solidFill>
                <a:cs typeface="Times New Roman" pitchFamily="18" charset="0"/>
              </a:rPr>
              <a:t>Türkiye Kentsel Alanda Ölüm Sayılarının Temel Hastalık Grupları ve Cinsiyete Göre Dağılımı (UHY-ME Çalışması, 2000,Türkiye)</a:t>
            </a:r>
          </a:p>
        </p:txBody>
      </p:sp>
    </p:spTree>
    <p:extLst>
      <p:ext uri="{BB962C8B-B14F-4D97-AF65-F5344CB8AC3E}">
        <p14:creationId xmlns:p14="http://schemas.microsoft.com/office/powerpoint/2010/main" val="27126394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Kırsal Alanda Ölüm Nedenleri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E1D413D0-D4AA-4A13-8E40-B10709B696BB}" type="slidenum">
              <a:rPr lang="en-US" sz="1400" b="0" smtClean="0">
                <a:solidFill>
                  <a:srgbClr val="808080"/>
                </a:solidFill>
              </a:rPr>
              <a:pPr/>
              <a:t>24</a:t>
            </a:fld>
            <a:endParaRPr lang="en-US" sz="1400" b="0" smtClean="0">
              <a:solidFill>
                <a:srgbClr val="808080"/>
              </a:solidFill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069975"/>
            <a:ext cx="65722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6227763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sz="1400" smtClean="0">
                <a:solidFill>
                  <a:srgbClr val="000000"/>
                </a:solidFill>
                <a:cs typeface="Times New Roman" pitchFamily="18" charset="0"/>
              </a:rPr>
              <a:t>Türkiye Kırsal Alanda Ölüm Sayılarının Temel Hastalık Grupları ve Cinsiyete Göre Dağılımı (UHY-ME Çalışması, 2000, Türkiye)</a:t>
            </a:r>
          </a:p>
        </p:txBody>
      </p:sp>
    </p:spTree>
    <p:extLst>
      <p:ext uri="{BB962C8B-B14F-4D97-AF65-F5344CB8AC3E}">
        <p14:creationId xmlns:p14="http://schemas.microsoft.com/office/powerpoint/2010/main" val="122716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Birinci Basamağın Önemi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Aile hekimleri, hastalıklarla toplumda gerçek görülme sıklığına göre karşılaşmaktadırlar.</a:t>
            </a:r>
          </a:p>
          <a:p>
            <a:r>
              <a:rPr lang="tr-TR" dirty="0" smtClean="0"/>
              <a:t>Birinci basamak sağlık hizmetleri ne kadar kaliteli ve verimli ise genel sağlık hizmetleri o kadar kaliteli ve verimlidir.</a:t>
            </a:r>
          </a:p>
          <a:p>
            <a:r>
              <a:rPr lang="tr-TR" dirty="0" smtClean="0"/>
              <a:t>Birinci basamağın kuvvetlenmesi ile sağlık masraflarında azalma olacaktır.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EA2D5-A0EE-4D68-9ADA-B78E9C69A8F1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Aile Hekimi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Bireylerin ve aile fertlerinin ikamet yerlerinin yakınlarında ya da kolaylıkla ulaşabilecekleri bir yerde bulunan, ilk başvuracakları, kişiye yönelik koruyucu sağlık hizmetleri ile birinci basamak teşhis,  tedavi ve </a:t>
            </a:r>
            <a:r>
              <a:rPr lang="tr-TR" sz="2400" dirty="0" err="1" smtClean="0"/>
              <a:t>rehabilite</a:t>
            </a:r>
            <a:r>
              <a:rPr lang="tr-TR" sz="2400" dirty="0" smtClean="0"/>
              <a:t> edici sağlık hizmetlerini, yaş, cinsiyet ve hastalık ayrımı yapmaksızın, her kişiye kapsamlı ve devamlı olarak vermekle yükümlü, gerektiği ölçüde gezici sağlık hizmeti de veren hekimdir.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414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Aile Hekimliğinde Güncel Durum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2010 </a:t>
            </a:r>
            <a:r>
              <a:rPr lang="tr-TR" dirty="0" smtClean="0"/>
              <a:t>yılı sonu itibariyle tüm ülkede aile hekimliği uygulamasına geçilmiş olup; yaklaşık 3500 nüfusa 1 aile hekimi düşmektedir.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94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Aile Hekimliğinde Güncel Durum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Türkiye’de 45 tıp fakültesinde aile hekimliği ana bilim dallarında lisans ve lisans üstü eğitim verilmektedir.</a:t>
            </a:r>
          </a:p>
          <a:p>
            <a:r>
              <a:rPr lang="tr-TR" dirty="0" smtClean="0"/>
              <a:t>Ülkemizde yaklaşık 2000 aile hekimliği uzmanı ve 1500 asistan var.</a:t>
            </a:r>
          </a:p>
          <a:p>
            <a:r>
              <a:rPr lang="tr-TR" dirty="0" smtClean="0"/>
              <a:t>ABD’ de 200 000’ e yakın aile hekimliği uzmanı var.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295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Aile Hekimliğinde Güncel Durum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Günümüzde aile </a:t>
            </a:r>
            <a:r>
              <a:rPr lang="tr-TR" dirty="0" smtClean="0"/>
              <a:t>hekimliği uzmanları, aile </a:t>
            </a:r>
            <a:r>
              <a:rPr lang="tr-TR" dirty="0"/>
              <a:t>sağlığı </a:t>
            </a:r>
            <a:r>
              <a:rPr lang="tr-TR" dirty="0" smtClean="0"/>
              <a:t>merkezleri, devlet hastaneleri, eğitim ve araştırma hastaneleri, üniversite ana bilim dalları, özel hastaneler ve özel sektörde hizmet vermektedir.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92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Sağlık İhtiyacı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125538" y="1752600"/>
            <a:ext cx="4430712" cy="4724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tr-TR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476375" y="5715000"/>
            <a:ext cx="3729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tr-TR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165350" y="4191000"/>
            <a:ext cx="232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tr-TR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728913" y="3048000"/>
            <a:ext cx="120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tr-TR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079750" y="2286000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tr-TR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673350" y="5911850"/>
            <a:ext cx="123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sz="1600">
                <a:solidFill>
                  <a:srgbClr val="000000"/>
                </a:solidFill>
              </a:rPr>
              <a:t>Sağlam %25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835150" y="4876800"/>
            <a:ext cx="2943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sz="1600">
                <a:solidFill>
                  <a:srgbClr val="000000"/>
                </a:solidFill>
              </a:rPr>
              <a:t>Hasta ama doktora gitmez %50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44763" y="3505200"/>
            <a:ext cx="156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sz="1600">
                <a:solidFill>
                  <a:srgbClr val="000000"/>
                </a:solidFill>
              </a:rPr>
              <a:t>1. Basamak %24 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943225" y="2416175"/>
            <a:ext cx="754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sz="1600" dirty="0">
                <a:solidFill>
                  <a:srgbClr val="000000"/>
                </a:solidFill>
              </a:rPr>
              <a:t>2. Bas.</a:t>
            </a:r>
            <a:br>
              <a:rPr lang="tr-TR" sz="1600" dirty="0">
                <a:solidFill>
                  <a:srgbClr val="000000"/>
                </a:solidFill>
              </a:rPr>
            </a:br>
            <a:r>
              <a:rPr lang="tr-TR" sz="1600" dirty="0">
                <a:solidFill>
                  <a:srgbClr val="000000"/>
                </a:solidFill>
              </a:rPr>
              <a:t>%1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266825" y="1981200"/>
            <a:ext cx="121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sz="1600">
                <a:solidFill>
                  <a:srgbClr val="000000"/>
                </a:solidFill>
              </a:rPr>
              <a:t>3. Bas.%0,01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2406650" y="21526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tr-TR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729288" y="5911850"/>
            <a:ext cx="1655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sz="1600">
                <a:solidFill>
                  <a:srgbClr val="000000"/>
                </a:solidFill>
              </a:rPr>
              <a:t>Sağlığı iyileştirme 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205413" y="4921250"/>
            <a:ext cx="2373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sz="1600">
                <a:solidFill>
                  <a:srgbClr val="000000"/>
                </a:solidFill>
              </a:rPr>
              <a:t>Sağlığı destekleme, tarama 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641850" y="3473450"/>
            <a:ext cx="193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sz="1600">
                <a:solidFill>
                  <a:srgbClr val="000000"/>
                </a:solidFill>
              </a:rPr>
              <a:t>Sağlık hizmeti sunma 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149725" y="2482850"/>
            <a:ext cx="193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sz="1600">
                <a:solidFill>
                  <a:srgbClr val="000000"/>
                </a:solidFill>
              </a:rPr>
              <a:t>Sağlık hizmeti sunma 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827463" y="1828800"/>
            <a:ext cx="193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sz="1600">
                <a:solidFill>
                  <a:srgbClr val="000000"/>
                </a:solidFill>
              </a:rPr>
              <a:t>Sağlık hizmeti sunma </a:t>
            </a:r>
          </a:p>
        </p:txBody>
      </p:sp>
    </p:spTree>
    <p:extLst>
      <p:ext uri="{BB962C8B-B14F-4D97-AF65-F5344CB8AC3E}">
        <p14:creationId xmlns:p14="http://schemas.microsoft.com/office/powerpoint/2010/main" val="14050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Sağlığı Merkezi Hizmetleri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 smtClean="0"/>
          </a:p>
          <a:p>
            <a:endParaRPr lang="tr-TR" sz="2000" dirty="0"/>
          </a:p>
          <a:p>
            <a:r>
              <a:rPr lang="tr-TR" sz="2000" dirty="0" smtClean="0"/>
              <a:t>Kişiye </a:t>
            </a:r>
            <a:r>
              <a:rPr lang="tr-TR" sz="2000" dirty="0"/>
              <a:t>yönelik koruyucu sağlık hizmetleri ile birinci basamak tanı, tedavi, rehabilitasyon ve danışmanlık </a:t>
            </a:r>
            <a:r>
              <a:rPr lang="tr-TR" sz="2000" dirty="0" smtClean="0"/>
              <a:t>hizmetleri sunar</a:t>
            </a:r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K</a:t>
            </a:r>
            <a:r>
              <a:rPr lang="tr-TR" sz="2000" dirty="0" smtClean="0"/>
              <a:t>endisine </a:t>
            </a:r>
            <a:r>
              <a:rPr lang="tr-TR" sz="2000" dirty="0"/>
              <a:t>kayıtlı kişileri bir bütün olarak ele alıp, kişiye yönelik koruyucu, tedavi ve </a:t>
            </a:r>
            <a:r>
              <a:rPr lang="tr-TR" sz="2000" dirty="0" err="1"/>
              <a:t>rehabilite</a:t>
            </a:r>
            <a:r>
              <a:rPr lang="tr-TR" sz="2000" dirty="0"/>
              <a:t> edici sağlık hizmetlerini </a:t>
            </a:r>
            <a:r>
              <a:rPr lang="tr-TR" sz="2000" dirty="0" smtClean="0"/>
              <a:t>sunar</a:t>
            </a:r>
            <a:endParaRPr lang="tr-TR" sz="2000" dirty="0"/>
          </a:p>
          <a:p>
            <a:pPr marL="82296" indent="0">
              <a:buNone/>
            </a:pPr>
            <a:r>
              <a:rPr lang="tr-TR" sz="2000" dirty="0"/>
              <a:t> </a:t>
            </a:r>
          </a:p>
          <a:p>
            <a:r>
              <a:rPr lang="tr-TR" sz="2000" dirty="0" smtClean="0"/>
              <a:t>Sağlıkla </a:t>
            </a:r>
            <a:r>
              <a:rPr lang="tr-TR" sz="2000" dirty="0"/>
              <a:t>ilgili olarak kayıtlı kişilere rehberlik yapar, sağlığı geliştirici ve koruyucu hizmetler ile ana çocuk sağlığı ve aile planlaması </a:t>
            </a:r>
            <a:r>
              <a:rPr lang="tr-TR" sz="2000" dirty="0" smtClean="0"/>
              <a:t>hizmetleri verir.</a:t>
            </a:r>
            <a:endParaRPr lang="tr-TR" sz="2000" dirty="0"/>
          </a:p>
          <a:p>
            <a:endParaRPr lang="tr-TR" dirty="0"/>
          </a:p>
          <a:p>
            <a:pPr marL="8229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39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4F271C">
                    <a:satMod val="130000"/>
                  </a:srgbClr>
                </a:solidFill>
              </a:rPr>
              <a:t>Aile Sağlığı Merkezi Hizmetleri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tr-TR" sz="2000" dirty="0" smtClean="0"/>
          </a:p>
          <a:p>
            <a:pPr marL="82296" indent="0">
              <a:buNone/>
            </a:pPr>
            <a:endParaRPr lang="tr-TR" sz="2000" dirty="0" smtClean="0"/>
          </a:p>
          <a:p>
            <a:r>
              <a:rPr lang="tr-TR" sz="2000" dirty="0" smtClean="0"/>
              <a:t>Kendisine </a:t>
            </a:r>
            <a:r>
              <a:rPr lang="tr-TR" sz="2000" dirty="0"/>
              <a:t>kayıtlı kişilerin ilk değerlendirmesini yapmak için altı ay içinde ev ziyaretinde bulunup veya kişiler ile iletişime geçer</a:t>
            </a:r>
            <a:r>
              <a:rPr lang="tr-TR" sz="2000" dirty="0" smtClean="0"/>
              <a:t>. </a:t>
            </a:r>
          </a:p>
          <a:p>
            <a:pPr marL="82296" indent="0">
              <a:buNone/>
            </a:pPr>
            <a:endParaRPr lang="tr-TR" sz="2000" dirty="0"/>
          </a:p>
          <a:p>
            <a:r>
              <a:rPr lang="tr-TR" sz="2000" dirty="0"/>
              <a:t>Kayıtlı kişilerin yaş, cinsiyet ve hastalık gruplarına yönelik izlem ve taramaları (kanser, kronik hastalıklar, gebe, loğusa, </a:t>
            </a:r>
            <a:r>
              <a:rPr lang="tr-TR" sz="2000" dirty="0" err="1"/>
              <a:t>yenidoğan</a:t>
            </a:r>
            <a:r>
              <a:rPr lang="tr-TR" sz="2000" dirty="0"/>
              <a:t>, bebek, çocuk sağlığı, adölesan, erişkin, yaşlı sağlığı ve benzeri) yapar.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59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937</Words>
  <Application>Microsoft Office PowerPoint</Application>
  <PresentationFormat>Ekran Gösterisi (4:3)</PresentationFormat>
  <Paragraphs>135</Paragraphs>
  <Slides>25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Gündönümü</vt:lpstr>
      <vt:lpstr>AİLE HEKİMLİĞİNDE HASTALIKLAR</vt:lpstr>
      <vt:lpstr>Amaç ve Hedefler</vt:lpstr>
      <vt:lpstr>Aile Hekimi</vt:lpstr>
      <vt:lpstr>Aile Hekimliğinde Güncel Durum</vt:lpstr>
      <vt:lpstr>Aile Hekimliğinde Güncel Durum</vt:lpstr>
      <vt:lpstr>Aile Hekimliğinde Güncel Durum</vt:lpstr>
      <vt:lpstr>Sağlık İhtiyacı</vt:lpstr>
      <vt:lpstr>Aile Sağlığı Merkezi Hizmetleri</vt:lpstr>
      <vt:lpstr>Aile Sağlığı Merkezi Hizmetleri</vt:lpstr>
      <vt:lpstr>Aile Sağlığı Merkezi Hizmetleri</vt:lpstr>
      <vt:lpstr>Aile Sağlığı Merkezi Hizmetleri</vt:lpstr>
      <vt:lpstr>Aile Sağlığı Merkezi Hizmetleri</vt:lpstr>
      <vt:lpstr>PowerPoint Sunusu</vt:lpstr>
      <vt:lpstr> Yıllara göre kişi başı müracaat sayısı </vt:lpstr>
      <vt:lpstr> Yıllara göre hastane müracaat sayısı </vt:lpstr>
      <vt:lpstr>Yıllara göre yatan hasta sayısı </vt:lpstr>
      <vt:lpstr>Yıllara göre birinci basamağa müracaat sayısı </vt:lpstr>
      <vt:lpstr>Yıllara göre birinci basamağa müracaat sayısı grafiği</vt:lpstr>
      <vt:lpstr> Yıllara göre birinci basamakta sevk oranı </vt:lpstr>
      <vt:lpstr>Aile Hekimliğinde Sık Karşılaşılan Hastalıklar</vt:lpstr>
      <vt:lpstr>Türkiye’de Ölüm Nedenleri</vt:lpstr>
      <vt:lpstr>Türkiye’de Ölüm Nedenleri</vt:lpstr>
      <vt:lpstr>Kentsel Alanda Ölüm Nedenleri</vt:lpstr>
      <vt:lpstr>Kırsal Alanda Ölüm Nedenleri</vt:lpstr>
      <vt:lpstr>Birinci Basamağın Önemi</vt:lpstr>
    </vt:vector>
  </TitlesOfParts>
  <Company>tıp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AİLE HEKİMLİĞİNDE HASTALIKLAR</dc:title>
  <dc:creator>hamit acemoglu</dc:creator>
  <cp:lastModifiedBy>hamit acemoglu</cp:lastModifiedBy>
  <cp:revision>25</cp:revision>
  <dcterms:created xsi:type="dcterms:W3CDTF">2012-09-07T05:47:00Z</dcterms:created>
  <dcterms:modified xsi:type="dcterms:W3CDTF">2012-09-18T06:08:25Z</dcterms:modified>
</cp:coreProperties>
</file>