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7"/>
  </p:notesMasterIdLst>
  <p:sldIdLst>
    <p:sldId id="256" r:id="rId3"/>
    <p:sldId id="285" r:id="rId4"/>
    <p:sldId id="257" r:id="rId5"/>
    <p:sldId id="258" r:id="rId6"/>
    <p:sldId id="259" r:id="rId7"/>
    <p:sldId id="260" r:id="rId8"/>
    <p:sldId id="280" r:id="rId9"/>
    <p:sldId id="262" r:id="rId10"/>
    <p:sldId id="263" r:id="rId11"/>
    <p:sldId id="261" r:id="rId12"/>
    <p:sldId id="282" r:id="rId13"/>
    <p:sldId id="283" r:id="rId14"/>
    <p:sldId id="284" r:id="rId15"/>
    <p:sldId id="267" r:id="rId16"/>
    <p:sldId id="281" r:id="rId17"/>
    <p:sldId id="264" r:id="rId18"/>
    <p:sldId id="268" r:id="rId19"/>
    <p:sldId id="269" r:id="rId20"/>
    <p:sldId id="279" r:id="rId21"/>
    <p:sldId id="265" r:id="rId22"/>
    <p:sldId id="266" r:id="rId23"/>
    <p:sldId id="272" r:id="rId24"/>
    <p:sldId id="270" r:id="rId25"/>
    <p:sldId id="273" r:id="rId2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17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AC82EF-17CD-486E-B3D9-54FCEA6EC426}" type="datetimeFigureOut">
              <a:rPr lang="tr-TR" smtClean="0"/>
              <a:pPr/>
              <a:t>23.09.2012</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2F5E43-DD11-4F69-B531-58C76C7D3069}" type="slidenum">
              <a:rPr lang="tr-TR" smtClean="0"/>
              <a:pPr/>
              <a:t>‹#›</a:t>
            </a:fld>
            <a:endParaRPr lang="tr-TR"/>
          </a:p>
        </p:txBody>
      </p:sp>
    </p:spTree>
    <p:extLst>
      <p:ext uri="{BB962C8B-B14F-4D97-AF65-F5344CB8AC3E}">
        <p14:creationId xmlns:p14="http://schemas.microsoft.com/office/powerpoint/2010/main" val="424963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www.</a:t>
            </a:r>
            <a:r>
              <a:rPr lang="tr-TR" dirty="0" err="1" smtClean="0"/>
              <a:t>gacguidelines</a:t>
            </a:r>
            <a:r>
              <a:rPr lang="tr-TR" dirty="0" smtClean="0"/>
              <a:t>.</a:t>
            </a:r>
            <a:r>
              <a:rPr lang="tr-TR" dirty="0" err="1" smtClean="0"/>
              <a:t>ca</a:t>
            </a:r>
            <a:r>
              <a:rPr lang="tr-TR" dirty="0" smtClean="0"/>
              <a:t>,</a:t>
            </a:r>
          </a:p>
          <a:p>
            <a:r>
              <a:rPr lang="tr-TR" dirty="0" smtClean="0"/>
              <a:t>www.</a:t>
            </a:r>
            <a:r>
              <a:rPr lang="tr-TR" dirty="0" err="1" smtClean="0"/>
              <a:t>agreecollaboration</a:t>
            </a:r>
            <a:r>
              <a:rPr lang="tr-TR" dirty="0" smtClean="0"/>
              <a:t>.org</a:t>
            </a:r>
            <a:endParaRPr lang="tr-TR" dirty="0"/>
          </a:p>
        </p:txBody>
      </p:sp>
      <p:sp>
        <p:nvSpPr>
          <p:cNvPr id="4" name="3 Slayt Numarası Yer Tutucusu"/>
          <p:cNvSpPr>
            <a:spLocks noGrp="1"/>
          </p:cNvSpPr>
          <p:nvPr>
            <p:ph type="sldNum" sz="quarter" idx="10"/>
          </p:nvPr>
        </p:nvSpPr>
        <p:spPr/>
        <p:txBody>
          <a:bodyPr/>
          <a:lstStyle/>
          <a:p>
            <a:fld id="{CC2F5E43-DD11-4F69-B531-58C76C7D3069}" type="slidenum">
              <a:rPr lang="tr-TR" smtClean="0"/>
              <a:pPr/>
              <a:t>1</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baseline="0" dirty="0" smtClean="0">
                <a:solidFill>
                  <a:schemeClr val="tx1"/>
                </a:solidFill>
                <a:latin typeface="+mn-lt"/>
                <a:ea typeface="+mn-ea"/>
                <a:cs typeface="+mn-cs"/>
              </a:rPr>
              <a:t>Panel başkanı ve panel</a:t>
            </a:r>
          </a:p>
          <a:p>
            <a:r>
              <a:rPr lang="tr-TR" sz="1200" kern="1200" baseline="0" dirty="0" smtClean="0">
                <a:solidFill>
                  <a:schemeClr val="tx1"/>
                </a:solidFill>
                <a:latin typeface="+mn-lt"/>
                <a:ea typeface="+mn-ea"/>
                <a:cs typeface="+mn-cs"/>
              </a:rPr>
              <a:t>üyeleri her bir konu için ayrı ayrı seçilmelidirler. Panellerde konu ile ilgili her gruptan temsilcinin olması tercih edilmelidir, hekim, hemşire, eczacı, varsa sağlık ekonomisti, idari sorumlu, ve ilgili diğer disiplinlerin temsilcileri gibi.</a:t>
            </a:r>
            <a:endParaRPr lang="tr-TR" dirty="0"/>
          </a:p>
        </p:txBody>
      </p:sp>
      <p:sp>
        <p:nvSpPr>
          <p:cNvPr id="4" name="3 Slayt Numarası Yer Tutucusu"/>
          <p:cNvSpPr>
            <a:spLocks noGrp="1"/>
          </p:cNvSpPr>
          <p:nvPr>
            <p:ph type="sldNum" sz="quarter" idx="10"/>
          </p:nvPr>
        </p:nvSpPr>
        <p:spPr/>
        <p:txBody>
          <a:bodyPr/>
          <a:lstStyle/>
          <a:p>
            <a:fld id="{CC2F5E43-DD11-4F69-B531-58C76C7D3069}" type="slidenum">
              <a:rPr lang="tr-TR" smtClean="0"/>
              <a:pPr/>
              <a:t>14</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23.09.2012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9F75050-0E15-4C5B-92B0-66D068882F1F}" type="datetimeFigureOut">
              <a:rPr lang="tr-TR" smtClean="0"/>
              <a:pPr/>
              <a:t>23.09.2012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9F75050-0E15-4C5B-92B0-66D068882F1F}" type="datetimeFigureOut">
              <a:rPr lang="tr-TR" smtClean="0"/>
              <a:pPr/>
              <a:t>23.09.2012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D9F75050-0E15-4C5B-92B0-66D068882F1F}" type="datetimeFigureOut">
              <a:rPr lang="tr-TR" smtClean="0"/>
              <a:pPr/>
              <a:t>23.09.2012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144890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9F75050-0E15-4C5B-92B0-66D068882F1F}" type="datetimeFigureOut">
              <a:rPr lang="tr-TR" smtClean="0"/>
              <a:pPr/>
              <a:t>23.09.2012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9243970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D9F75050-0E15-4C5B-92B0-66D068882F1F}" type="datetimeFigureOut">
              <a:rPr lang="tr-TR" smtClean="0"/>
              <a:pPr/>
              <a:t>23.09.2012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956549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D9F75050-0E15-4C5B-92B0-66D068882F1F}" type="datetimeFigureOut">
              <a:rPr lang="tr-TR" smtClean="0"/>
              <a:pPr/>
              <a:t>23.09.2012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4310048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D9F75050-0E15-4C5B-92B0-66D068882F1F}" type="datetimeFigureOut">
              <a:rPr lang="tr-TR" smtClean="0"/>
              <a:pPr/>
              <a:t>23.09.2012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9626283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D9F75050-0E15-4C5B-92B0-66D068882F1F}" type="datetimeFigureOut">
              <a:rPr lang="tr-TR" smtClean="0"/>
              <a:pPr/>
              <a:t>23.09.2012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2636476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9F75050-0E15-4C5B-92B0-66D068882F1F}" type="datetimeFigureOut">
              <a:rPr lang="tr-TR" smtClean="0"/>
              <a:pPr/>
              <a:t>23.09.2012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5283044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D9F75050-0E15-4C5B-92B0-66D068882F1F}" type="datetimeFigureOut">
              <a:rPr lang="tr-TR" smtClean="0"/>
              <a:pPr/>
              <a:t>23.09.2012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77536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9F75050-0E15-4C5B-92B0-66D068882F1F}" type="datetimeFigureOut">
              <a:rPr lang="tr-TR" smtClean="0"/>
              <a:pPr/>
              <a:t>23.09.2012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D9F75050-0E15-4C5B-92B0-66D068882F1F}" type="datetimeFigureOut">
              <a:rPr lang="tr-TR" smtClean="0"/>
              <a:pPr/>
              <a:t>23.09.2012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5982205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9F75050-0E15-4C5B-92B0-66D068882F1F}" type="datetimeFigureOut">
              <a:rPr lang="tr-TR" smtClean="0"/>
              <a:pPr/>
              <a:t>23.09.2012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7967890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9F75050-0E15-4C5B-92B0-66D068882F1F}" type="datetimeFigureOut">
              <a:rPr lang="tr-TR" smtClean="0"/>
              <a:pPr/>
              <a:t>23.09.2012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98141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D9F75050-0E15-4C5B-92B0-66D068882F1F}" type="datetimeFigureOut">
              <a:rPr lang="tr-TR" smtClean="0"/>
              <a:pPr/>
              <a:t>23.09.2012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D9F75050-0E15-4C5B-92B0-66D068882F1F}" type="datetimeFigureOut">
              <a:rPr lang="tr-TR" smtClean="0"/>
              <a:pPr/>
              <a:t>23.09.2012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D9F75050-0E15-4C5B-92B0-66D068882F1F}" type="datetimeFigureOut">
              <a:rPr lang="tr-TR" smtClean="0"/>
              <a:pPr/>
              <a:t>23.09.2012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D9F75050-0E15-4C5B-92B0-66D068882F1F}" type="datetimeFigureOut">
              <a:rPr lang="tr-TR" smtClean="0"/>
              <a:pPr/>
              <a:t>23.09.2012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F75050-0E15-4C5B-92B0-66D068882F1F}" type="datetimeFigureOut">
              <a:rPr lang="tr-TR" smtClean="0"/>
              <a:pPr/>
              <a:t>23.09.2012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D9F75050-0E15-4C5B-92B0-66D068882F1F}" type="datetimeFigureOut">
              <a:rPr lang="tr-TR" smtClean="0"/>
              <a:pPr/>
              <a:t>23.09.2012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
        <p:nvSpPr>
          <p:cNvPr id="9" name="Content Placeholder 8"/>
          <p:cNvSpPr>
            <a:spLocks noGrp="1"/>
          </p:cNvSpPr>
          <p:nvPr>
            <p:ph sz="quarter" idx="13"/>
          </p:nvPr>
        </p:nvSpPr>
        <p:spPr>
          <a:xfrm>
            <a:off x="304800" y="381000"/>
            <a:ext cx="7772400" cy="494284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tr-TR" smtClean="0"/>
              <a:t>Asıl başlık stili için tıklatın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8" name="Date Placeholder 7"/>
          <p:cNvSpPr>
            <a:spLocks noGrp="1"/>
          </p:cNvSpPr>
          <p:nvPr>
            <p:ph type="dt" sz="half" idx="10"/>
          </p:nvPr>
        </p:nvSpPr>
        <p:spPr/>
        <p:txBody>
          <a:bodyPr/>
          <a:lstStyle/>
          <a:p>
            <a:fld id="{D9F75050-0E15-4C5B-92B0-66D068882F1F}" type="datetimeFigureOut">
              <a:rPr lang="tr-TR" smtClean="0"/>
              <a:pPr/>
              <a:t>23.09.2012</a:t>
            </a:fld>
            <a:endParaRPr lang="tr-TR"/>
          </a:p>
        </p:txBody>
      </p:sp>
      <p:sp>
        <p:nvSpPr>
          <p:cNvPr id="9" name="Slide Number Placeholder 8"/>
          <p:cNvSpPr>
            <a:spLocks noGrp="1"/>
          </p:cNvSpPr>
          <p:nvPr>
            <p:ph type="sldNum" sz="quarter" idx="11"/>
          </p:nvPr>
        </p:nvSpPr>
        <p:spPr/>
        <p:txBody>
          <a:bodyPr/>
          <a:lstStyle/>
          <a:p>
            <a:fld id="{B1DEFA8C-F947-479F-BE07-76B6B3F80BF1}" type="slidenum">
              <a:rPr lang="tr-TR" smtClean="0"/>
              <a:pPr/>
              <a:t>‹#›</a:t>
            </a:fld>
            <a:endParaRPr lang="tr-TR"/>
          </a:p>
        </p:txBody>
      </p:sp>
      <p:sp>
        <p:nvSpPr>
          <p:cNvPr id="10" name="Footer Placeholder 9"/>
          <p:cNvSpPr>
            <a:spLocks noGrp="1"/>
          </p:cNvSpPr>
          <p:nvPr>
            <p:ph type="ftr" sz="quarter" idx="12"/>
          </p:nvPr>
        </p:nvSpPr>
        <p:spPr/>
        <p:txBody>
          <a:bodyPr/>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1DEFA8C-F947-479F-BE07-76B6B3F80BF1}" type="slidenum">
              <a:rPr lang="tr-TR" smtClean="0"/>
              <a:pPr/>
              <a:t>‹#›</a:t>
            </a:fld>
            <a:endParaRPr lang="tr-T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tr-T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D9F75050-0E15-4C5B-92B0-66D068882F1F}" type="datetimeFigureOut">
              <a:rPr lang="tr-TR" smtClean="0"/>
              <a:pPr/>
              <a:t>23.09.2012</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23.09.2012</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extLst>
      <p:ext uri="{BB962C8B-B14F-4D97-AF65-F5344CB8AC3E}">
        <p14:creationId xmlns:p14="http://schemas.microsoft.com/office/powerpoint/2010/main" val="38975921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751063"/>
            <a:ext cx="7772400" cy="1470025"/>
          </a:xfrm>
        </p:spPr>
        <p:txBody>
          <a:bodyPr/>
          <a:lstStyle/>
          <a:p>
            <a:r>
              <a:rPr lang="tr-TR" dirty="0" smtClean="0"/>
              <a:t>TIPTA UYGULAMA REHBERLERİ</a:t>
            </a:r>
            <a:endParaRPr lang="tr-TR" dirty="0"/>
          </a:p>
        </p:txBody>
      </p:sp>
      <p:sp>
        <p:nvSpPr>
          <p:cNvPr id="3" name="2 Alt Başlık"/>
          <p:cNvSpPr>
            <a:spLocks noGrp="1"/>
          </p:cNvSpPr>
          <p:nvPr>
            <p:ph type="subTitle" idx="1"/>
          </p:nvPr>
        </p:nvSpPr>
        <p:spPr>
          <a:xfrm>
            <a:off x="1411560" y="5024006"/>
            <a:ext cx="6400800" cy="1357322"/>
          </a:xfrm>
        </p:spPr>
        <p:txBody>
          <a:bodyPr/>
          <a:lstStyle/>
          <a:p>
            <a:r>
              <a:rPr lang="tr-TR" dirty="0" smtClean="0"/>
              <a:t>Yrd. Doç. Dr. Turan SET</a:t>
            </a:r>
          </a:p>
          <a:p>
            <a:r>
              <a:rPr lang="tr-TR" dirty="0" smtClean="0"/>
              <a:t>Atatürk Üniversitesi Tıp Fakültesi AD</a:t>
            </a:r>
          </a:p>
          <a:p>
            <a:endParaRPr lang="tr-TR" dirty="0"/>
          </a:p>
        </p:txBody>
      </p:sp>
      <p:pic>
        <p:nvPicPr>
          <p:cNvPr id="4" name="3 Resim" descr="imagesCABQZ9IM.jpg"/>
          <p:cNvPicPr>
            <a:picLocks noChangeAspect="1"/>
          </p:cNvPicPr>
          <p:nvPr/>
        </p:nvPicPr>
        <p:blipFill>
          <a:blip r:embed="rId3"/>
          <a:stretch>
            <a:fillRect/>
          </a:stretch>
        </p:blipFill>
        <p:spPr>
          <a:xfrm rot="5400000">
            <a:off x="547657" y="-90497"/>
            <a:ext cx="1828800" cy="2495550"/>
          </a:xfrm>
          <a:prstGeom prst="rect">
            <a:avLst/>
          </a:prstGeom>
        </p:spPr>
      </p:pic>
      <p:pic>
        <p:nvPicPr>
          <p:cNvPr id="5" name="4 Resim" descr="untitled.bmp"/>
          <p:cNvPicPr>
            <a:picLocks noChangeAspect="1"/>
          </p:cNvPicPr>
          <p:nvPr/>
        </p:nvPicPr>
        <p:blipFill>
          <a:blip r:embed="rId4"/>
          <a:stretch>
            <a:fillRect/>
          </a:stretch>
        </p:blipFill>
        <p:spPr>
          <a:xfrm>
            <a:off x="5796136" y="5063145"/>
            <a:ext cx="2500330" cy="175023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642926"/>
            <a:ext cx="8229600" cy="1143000"/>
          </a:xfrm>
        </p:spPr>
        <p:txBody>
          <a:bodyPr>
            <a:normAutofit fontScale="90000"/>
          </a:bodyPr>
          <a:lstStyle/>
          <a:p>
            <a:r>
              <a:rPr lang="tr-TR" dirty="0" smtClean="0"/>
              <a:t>Uygulama Rehberleri Hazırlanma Amaçları</a:t>
            </a:r>
            <a:endParaRPr lang="tr-TR" dirty="0"/>
          </a:p>
        </p:txBody>
      </p:sp>
      <p:sp>
        <p:nvSpPr>
          <p:cNvPr id="3" name="2 İçerik Yer Tutucusu"/>
          <p:cNvSpPr>
            <a:spLocks noGrp="1"/>
          </p:cNvSpPr>
          <p:nvPr>
            <p:ph idx="1"/>
          </p:nvPr>
        </p:nvSpPr>
        <p:spPr>
          <a:xfrm>
            <a:off x="539552" y="2189185"/>
            <a:ext cx="7941568" cy="4525963"/>
          </a:xfrm>
        </p:spPr>
        <p:txBody>
          <a:bodyPr>
            <a:normAutofit/>
          </a:bodyPr>
          <a:lstStyle/>
          <a:p>
            <a:pPr algn="just">
              <a:lnSpc>
                <a:spcPct val="150000"/>
              </a:lnSpc>
            </a:pPr>
            <a:r>
              <a:rPr lang="tr-TR" sz="2400" dirty="0" smtClean="0"/>
              <a:t>Zararlı, etkinliği kanıtlanmamış yada gereksiz klinik uygulamaları azaltmak,</a:t>
            </a:r>
          </a:p>
          <a:p>
            <a:pPr algn="just">
              <a:lnSpc>
                <a:spcPct val="150000"/>
              </a:lnSpc>
            </a:pPr>
            <a:r>
              <a:rPr lang="tr-TR" sz="2400" dirty="0" smtClean="0"/>
              <a:t>Hastaların tedavisini en az riskle, en yararlı şekilde ve kabul edilebilir bir maliyet ile yapabilmek,</a:t>
            </a:r>
          </a:p>
          <a:p>
            <a:pPr algn="just">
              <a:lnSpc>
                <a:spcPct val="150000"/>
              </a:lnSpc>
            </a:pPr>
            <a:r>
              <a:rPr lang="tr-TR" sz="2400" dirty="0" smtClean="0"/>
              <a:t>Sağlık hizmeti kalitesini yükseltmek</a:t>
            </a:r>
          </a:p>
          <a:p>
            <a:pPr algn="just">
              <a:lnSpc>
                <a:spcPct val="150000"/>
              </a:lnSpc>
            </a:pPr>
            <a:endParaRPr lang="tr-TR" sz="24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2699" t="7017" r="13570" b="9759"/>
          <a:stretch/>
        </p:blipFill>
        <p:spPr bwMode="auto">
          <a:xfrm>
            <a:off x="-1" y="332656"/>
            <a:ext cx="9144001" cy="6087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10769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675" t="19736" r="11968" b="11623"/>
          <a:stretch/>
        </p:blipFill>
        <p:spPr bwMode="auto">
          <a:xfrm>
            <a:off x="144379" y="764704"/>
            <a:ext cx="8999621" cy="5021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65005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069" t="32295" r="11845" b="19718"/>
          <a:stretch/>
        </p:blipFill>
        <p:spPr bwMode="auto">
          <a:xfrm>
            <a:off x="3847" y="1412776"/>
            <a:ext cx="9140153" cy="3510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98817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2718048"/>
            <a:ext cx="8229600" cy="1143000"/>
          </a:xfrm>
        </p:spPr>
        <p:txBody>
          <a:bodyPr>
            <a:normAutofit fontScale="90000"/>
          </a:bodyPr>
          <a:lstStyle/>
          <a:p>
            <a:r>
              <a:rPr lang="tr-TR" dirty="0" smtClean="0"/>
              <a:t>Kanıta Dayalı Uygulama Rehberlerinin Geliştirilmesi</a:t>
            </a:r>
            <a:endParaRPr lang="tr-T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830" y="1026259"/>
            <a:ext cx="8445452" cy="5348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502930" y="941860"/>
            <a:ext cx="4429110" cy="398908"/>
          </a:xfrm>
          <a:prstGeom prst="rect">
            <a:avLst/>
          </a:prstGeom>
          <a:solidFill>
            <a:srgbClr val="FF0000">
              <a:alpha val="3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Dikdörtgen 4"/>
          <p:cNvSpPr/>
          <p:nvPr/>
        </p:nvSpPr>
        <p:spPr>
          <a:xfrm>
            <a:off x="1115616" y="1397278"/>
            <a:ext cx="2592288" cy="288032"/>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1115616" y="1788314"/>
            <a:ext cx="4176464" cy="288032"/>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187624" y="2780928"/>
            <a:ext cx="2736304" cy="288032"/>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1187624" y="3197478"/>
            <a:ext cx="2304256" cy="288032"/>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1187624" y="3618438"/>
            <a:ext cx="3888432" cy="288032"/>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a:off x="1187624" y="4308594"/>
            <a:ext cx="2304256" cy="288032"/>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1187624" y="5013176"/>
            <a:ext cx="1152128" cy="288032"/>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p:cNvSpPr/>
          <p:nvPr/>
        </p:nvSpPr>
        <p:spPr>
          <a:xfrm>
            <a:off x="1179975" y="5702260"/>
            <a:ext cx="1545161" cy="288032"/>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31322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Tıpta Uygulama Rehberlerinin Önemi</a:t>
            </a:r>
            <a:endParaRPr lang="tr-TR" dirty="0"/>
          </a:p>
        </p:txBody>
      </p:sp>
      <p:sp>
        <p:nvSpPr>
          <p:cNvPr id="3" name="2 İçerik Yer Tutucusu"/>
          <p:cNvSpPr>
            <a:spLocks noGrp="1"/>
          </p:cNvSpPr>
          <p:nvPr>
            <p:ph idx="1"/>
          </p:nvPr>
        </p:nvSpPr>
        <p:spPr>
          <a:xfrm>
            <a:off x="457200" y="1831995"/>
            <a:ext cx="8229600" cy="4525963"/>
          </a:xfrm>
        </p:spPr>
        <p:txBody>
          <a:bodyPr>
            <a:normAutofit/>
          </a:bodyPr>
          <a:lstStyle/>
          <a:p>
            <a:pPr algn="just">
              <a:lnSpc>
                <a:spcPct val="150000"/>
              </a:lnSpc>
            </a:pPr>
            <a:r>
              <a:rPr lang="tr-TR" dirty="0" smtClean="0"/>
              <a:t>Gereksiz hasta sevklerinin engellenmesine yardımcı olurlar,</a:t>
            </a:r>
          </a:p>
          <a:p>
            <a:pPr algn="just">
              <a:lnSpc>
                <a:spcPct val="150000"/>
              </a:lnSpc>
            </a:pPr>
            <a:r>
              <a:rPr lang="tr-TR" dirty="0" smtClean="0"/>
              <a:t>Kaynakların daha etkili kullanılmasını sağlarlar,</a:t>
            </a:r>
          </a:p>
          <a:p>
            <a:pPr algn="just">
              <a:lnSpc>
                <a:spcPct val="150000"/>
              </a:lnSpc>
            </a:pPr>
            <a:r>
              <a:rPr lang="tr-TR" dirty="0" smtClean="0"/>
              <a:t>Sürekli tıp eğitiminin bir parçasıdırlar,</a:t>
            </a:r>
          </a:p>
          <a:p>
            <a:pPr algn="just">
              <a:lnSpc>
                <a:spcPct val="150000"/>
              </a:lnSpc>
            </a:pPr>
            <a:r>
              <a:rPr lang="tr-TR" dirty="0" smtClean="0"/>
              <a:t>Bilimsel gelişmeyi tetiklerler,</a:t>
            </a:r>
          </a:p>
          <a:p>
            <a:pPr algn="just">
              <a:lnSpc>
                <a:spcPct val="150000"/>
              </a:lnSpc>
            </a:pPr>
            <a:r>
              <a:rPr lang="tr-TR" dirty="0" smtClean="0"/>
              <a:t>Gelecekte yapılması gereken araştırmalara ışık tutarlar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Tıpta Uygulama Rehberlerinin Önemi </a:t>
            </a:r>
            <a:endParaRPr lang="tr-TR" dirty="0"/>
          </a:p>
        </p:txBody>
      </p:sp>
      <p:sp>
        <p:nvSpPr>
          <p:cNvPr id="3" name="2 İçerik Yer Tutucusu"/>
          <p:cNvSpPr>
            <a:spLocks noGrp="1"/>
          </p:cNvSpPr>
          <p:nvPr>
            <p:ph idx="1"/>
          </p:nvPr>
        </p:nvSpPr>
        <p:spPr>
          <a:xfrm>
            <a:off x="395536" y="1831995"/>
            <a:ext cx="7776864" cy="4525963"/>
          </a:xfrm>
        </p:spPr>
        <p:txBody>
          <a:bodyPr>
            <a:normAutofit/>
          </a:bodyPr>
          <a:lstStyle/>
          <a:p>
            <a:pPr marL="514350" indent="-514350" algn="just">
              <a:lnSpc>
                <a:spcPct val="150000"/>
              </a:lnSpc>
              <a:buAutoNum type="arabicPeriod"/>
            </a:pPr>
            <a:r>
              <a:rPr lang="tr-TR" sz="2400" dirty="0" err="1" smtClean="0"/>
              <a:t>Klinisyenler</a:t>
            </a:r>
            <a:r>
              <a:rPr lang="tr-TR" sz="2400" dirty="0" smtClean="0"/>
              <a:t> için; en iyi uygulamalara ilişkin evrensel standartların oluşturulmasına,</a:t>
            </a:r>
          </a:p>
          <a:p>
            <a:pPr marL="514350" indent="-514350" algn="just">
              <a:lnSpc>
                <a:spcPct val="150000"/>
              </a:lnSpc>
              <a:buAutoNum type="arabicPeriod"/>
            </a:pPr>
            <a:r>
              <a:rPr lang="tr-TR" sz="2400" dirty="0" smtClean="0"/>
              <a:t>Sağlık hizmeti kullanıcılarının, sağlık hizmetlerinden ne beklemeleri gerektiği konusunda eğitilmesine yardımcı olur. </a:t>
            </a:r>
            <a:endParaRPr lang="tr-TR" sz="2400" dirty="0"/>
          </a:p>
        </p:txBody>
      </p:sp>
      <p:sp>
        <p:nvSpPr>
          <p:cNvPr id="4" name="3 Metin kutusu"/>
          <p:cNvSpPr txBox="1"/>
          <p:nvPr/>
        </p:nvSpPr>
        <p:spPr>
          <a:xfrm>
            <a:off x="3563888" y="6417254"/>
            <a:ext cx="4796313" cy="338554"/>
          </a:xfrm>
          <a:prstGeom prst="rect">
            <a:avLst/>
          </a:prstGeom>
          <a:noFill/>
        </p:spPr>
        <p:txBody>
          <a:bodyPr wrap="none" rtlCol="0">
            <a:spAutoFit/>
          </a:bodyPr>
          <a:lstStyle/>
          <a:p>
            <a:r>
              <a:rPr lang="tr-TR" sz="1600" dirty="0" smtClean="0"/>
              <a:t>http://www.performans.</a:t>
            </a:r>
            <a:r>
              <a:rPr lang="tr-TR" sz="1600" dirty="0" err="1" smtClean="0"/>
              <a:t>saglik</a:t>
            </a:r>
            <a:r>
              <a:rPr lang="tr-TR" sz="1600" dirty="0" smtClean="0"/>
              <a:t>.gov.tr/</a:t>
            </a:r>
            <a:r>
              <a:rPr lang="tr-TR" sz="1600" dirty="0" err="1" smtClean="0"/>
              <a:t>index</a:t>
            </a:r>
            <a:r>
              <a:rPr lang="tr-TR" sz="1600" dirty="0" smtClean="0"/>
              <a:t>.</a:t>
            </a:r>
            <a:r>
              <a:rPr lang="tr-TR" sz="1600" dirty="0" err="1" smtClean="0"/>
              <a:t>php</a:t>
            </a:r>
            <a:r>
              <a:rPr lang="tr-TR" sz="1600" dirty="0" smtClean="0"/>
              <a:t>?</a:t>
            </a:r>
            <a:r>
              <a:rPr lang="tr-TR" sz="1600" dirty="0" err="1" smtClean="0"/>
              <a:t>pid</a:t>
            </a:r>
            <a:r>
              <a:rPr lang="tr-TR" sz="1600" dirty="0" smtClean="0"/>
              <a:t>=88</a:t>
            </a:r>
            <a:endParaRPr lang="tr-TR" sz="1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Tıpta Uygulama Rehberlerinin Önemi</a:t>
            </a:r>
            <a:endParaRPr lang="tr-TR" dirty="0"/>
          </a:p>
        </p:txBody>
      </p:sp>
      <p:sp>
        <p:nvSpPr>
          <p:cNvPr id="3" name="2 İçerik Yer Tutucusu"/>
          <p:cNvSpPr>
            <a:spLocks noGrp="1"/>
          </p:cNvSpPr>
          <p:nvPr>
            <p:ph idx="1"/>
          </p:nvPr>
        </p:nvSpPr>
        <p:spPr>
          <a:xfrm>
            <a:off x="457200" y="1628800"/>
            <a:ext cx="8229600" cy="5014910"/>
          </a:xfrm>
        </p:spPr>
        <p:txBody>
          <a:bodyPr>
            <a:normAutofit/>
          </a:bodyPr>
          <a:lstStyle/>
          <a:p>
            <a:pPr>
              <a:lnSpc>
                <a:spcPct val="170000"/>
              </a:lnSpc>
            </a:pPr>
            <a:r>
              <a:rPr lang="tr-TR" dirty="0" smtClean="0"/>
              <a:t>Hekimlere karar verme sürecinde katkıda bulunurlar</a:t>
            </a:r>
          </a:p>
          <a:p>
            <a:pPr>
              <a:lnSpc>
                <a:spcPct val="170000"/>
              </a:lnSpc>
            </a:pPr>
            <a:r>
              <a:rPr lang="tr-TR" dirty="0" smtClean="0"/>
              <a:t>Kalite iyileştirme programlarında hekimlerin uygulamalarını değerlendirmede yararlı olurlar</a:t>
            </a:r>
          </a:p>
          <a:p>
            <a:pPr>
              <a:lnSpc>
                <a:spcPct val="170000"/>
              </a:lnSpc>
            </a:pPr>
            <a:r>
              <a:rPr lang="tr-TR" dirty="0" smtClean="0"/>
              <a:t>Gereksiz ve kanıta dayalı olmayan uygulamaları sınırlamada yardımcı olurlar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Tıpta Uygulama Rehberlerinin Önemi</a:t>
            </a:r>
            <a:endParaRPr lang="tr-TR" dirty="0"/>
          </a:p>
        </p:txBody>
      </p:sp>
      <p:sp>
        <p:nvSpPr>
          <p:cNvPr id="3" name="2 İçerik Yer Tutucusu"/>
          <p:cNvSpPr>
            <a:spLocks noGrp="1"/>
          </p:cNvSpPr>
          <p:nvPr>
            <p:ph idx="1"/>
          </p:nvPr>
        </p:nvSpPr>
        <p:spPr>
          <a:xfrm>
            <a:off x="323528" y="1526394"/>
            <a:ext cx="8229600" cy="5214974"/>
          </a:xfrm>
        </p:spPr>
        <p:txBody>
          <a:bodyPr>
            <a:normAutofit/>
          </a:bodyPr>
          <a:lstStyle/>
          <a:p>
            <a:pPr>
              <a:lnSpc>
                <a:spcPct val="170000"/>
              </a:lnSpc>
            </a:pPr>
            <a:r>
              <a:rPr lang="tr-TR" dirty="0" smtClean="0"/>
              <a:t>Sürekli profesyonel gelişime ve kalite iyileştirmeye katkıda bulunurlar</a:t>
            </a:r>
          </a:p>
          <a:p>
            <a:pPr>
              <a:lnSpc>
                <a:spcPct val="170000"/>
              </a:lnSpc>
            </a:pPr>
            <a:r>
              <a:rPr lang="tr-TR" dirty="0" smtClean="0"/>
              <a:t>Klinik uygulamalardaki farklılıkları azaltırlar. </a:t>
            </a:r>
          </a:p>
          <a:p>
            <a:pPr>
              <a:lnSpc>
                <a:spcPct val="170000"/>
              </a:lnSpc>
            </a:pPr>
            <a:r>
              <a:rPr lang="tr-TR" dirty="0" smtClean="0"/>
              <a:t>Hasta bakımı için adım adım yol haritaları oluşmasını sağlayabilirler</a:t>
            </a:r>
          </a:p>
          <a:p>
            <a:pPr>
              <a:lnSpc>
                <a:spcPct val="170000"/>
              </a:lnSpc>
            </a:pPr>
            <a:r>
              <a:rPr lang="tr-TR" dirty="0" smtClean="0"/>
              <a:t>Rehberlere dayanılarak performans kriterleri geliştirilebilir (örneğin; </a:t>
            </a:r>
            <a:r>
              <a:rPr lang="tr-TR" dirty="0" err="1" smtClean="0"/>
              <a:t>pnömonili</a:t>
            </a:r>
            <a:r>
              <a:rPr lang="tr-TR" dirty="0" smtClean="0"/>
              <a:t> hastalarda kan kültürü alımı, altı saat içinde antibiyotik tedavisine başlama, seçilen antibiyotiklerin rehbere uyumu, v.b.)</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908720"/>
            <a:ext cx="8219256" cy="5544616"/>
          </a:xfrm>
        </p:spPr>
        <p:txBody>
          <a:bodyPr>
            <a:normAutofit/>
          </a:bodyPr>
          <a:lstStyle/>
          <a:p>
            <a:pPr>
              <a:lnSpc>
                <a:spcPct val="150000"/>
              </a:lnSpc>
            </a:pPr>
            <a:r>
              <a:rPr lang="tr-TR" dirty="0" smtClean="0"/>
              <a:t>Hipertansiyon tanısını nasıl koyarsınız?</a:t>
            </a:r>
          </a:p>
          <a:p>
            <a:pPr>
              <a:lnSpc>
                <a:spcPct val="150000"/>
              </a:lnSpc>
            </a:pPr>
            <a:r>
              <a:rPr lang="tr-TR" dirty="0" smtClean="0"/>
              <a:t>Tanı kriterleriniz nelerdir?</a:t>
            </a:r>
          </a:p>
          <a:p>
            <a:pPr>
              <a:lnSpc>
                <a:spcPct val="150000"/>
              </a:lnSpc>
            </a:pPr>
            <a:r>
              <a:rPr lang="tr-TR" dirty="0" smtClean="0"/>
              <a:t>Bu kriterler neye göre?</a:t>
            </a:r>
          </a:p>
          <a:p>
            <a:pPr>
              <a:lnSpc>
                <a:spcPct val="150000"/>
              </a:lnSpc>
            </a:pPr>
            <a:r>
              <a:rPr lang="tr-TR" dirty="0" smtClean="0"/>
              <a:t>Hipertansiyon tanısı koyduğunuz bir hastada ilaç tercihinizi nasıl yaparsınız?</a:t>
            </a:r>
          </a:p>
          <a:p>
            <a:pPr>
              <a:lnSpc>
                <a:spcPct val="150000"/>
              </a:lnSpc>
            </a:pPr>
            <a:r>
              <a:rPr lang="tr-TR" dirty="0" smtClean="0"/>
              <a:t>Hangi aralıklarla takip yapmalısınız?</a:t>
            </a:r>
          </a:p>
          <a:p>
            <a:pPr>
              <a:lnSpc>
                <a:spcPct val="150000"/>
              </a:lnSpc>
            </a:pPr>
            <a:r>
              <a:rPr lang="tr-TR" dirty="0" smtClean="0"/>
              <a:t>Kontrollerde hangi muayene ve tetkikleri yapmalısınız?</a:t>
            </a:r>
          </a:p>
          <a:p>
            <a:pPr marL="0" indent="0">
              <a:lnSpc>
                <a:spcPct val="150000"/>
              </a:lnSpc>
              <a:buNone/>
            </a:pPr>
            <a:r>
              <a:rPr lang="tr-TR" dirty="0" smtClean="0"/>
              <a:t>     NEDEN???</a:t>
            </a:r>
          </a:p>
          <a:p>
            <a:pPr>
              <a:lnSpc>
                <a:spcPct val="150000"/>
              </a:lnSpc>
            </a:pPr>
            <a:endParaRPr lang="tr-TR" dirty="0"/>
          </a:p>
        </p:txBody>
      </p:sp>
    </p:spTree>
    <p:extLst>
      <p:ext uri="{BB962C8B-B14F-4D97-AF65-F5344CB8AC3E}">
        <p14:creationId xmlns:p14="http://schemas.microsoft.com/office/powerpoint/2010/main" val="3235238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1800" dirty="0" smtClean="0"/>
              <a:t>Acil Serviste Astım Atağı Tedavisi (Çocuk) </a:t>
            </a:r>
            <a:endParaRPr lang="tr-TR" sz="1800" dirty="0"/>
          </a:p>
        </p:txBody>
      </p:sp>
      <p:pic>
        <p:nvPicPr>
          <p:cNvPr id="4" name="3 İçerik Yer Tutucusu" descr="acil_serviste_astim_atagi_tedavisi.jpg"/>
          <p:cNvPicPr>
            <a:picLocks noGrp="1" noChangeAspect="1"/>
          </p:cNvPicPr>
          <p:nvPr>
            <p:ph idx="1"/>
          </p:nvPr>
        </p:nvPicPr>
        <p:blipFill>
          <a:blip r:embed="rId2"/>
          <a:stretch>
            <a:fillRect/>
          </a:stretch>
        </p:blipFill>
        <p:spPr>
          <a:xfrm>
            <a:off x="1085054" y="1340768"/>
            <a:ext cx="6799314" cy="536402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nn-NO" sz="1800" dirty="0" smtClean="0"/>
              <a:t>Acilde Astım Atak Tedavisi (Erişkin)</a:t>
            </a:r>
            <a:endParaRPr lang="tr-TR" sz="1800" dirty="0"/>
          </a:p>
        </p:txBody>
      </p:sp>
      <p:pic>
        <p:nvPicPr>
          <p:cNvPr id="4" name="3 İçerik Yer Tutucusu" descr="acilde_atak_tedavisi.jpg"/>
          <p:cNvPicPr>
            <a:picLocks noGrp="1" noChangeAspect="1"/>
          </p:cNvPicPr>
          <p:nvPr>
            <p:ph idx="1"/>
          </p:nvPr>
        </p:nvPicPr>
        <p:blipFill>
          <a:blip r:embed="rId2"/>
          <a:stretch>
            <a:fillRect/>
          </a:stretch>
        </p:blipFill>
        <p:spPr>
          <a:xfrm>
            <a:off x="2262995" y="1142984"/>
            <a:ext cx="4737897" cy="5435046"/>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439718"/>
          </a:xfrm>
        </p:spPr>
        <p:txBody>
          <a:bodyPr>
            <a:normAutofit/>
          </a:bodyPr>
          <a:lstStyle/>
          <a:p>
            <a:r>
              <a:rPr lang="tr-TR" sz="1600" dirty="0" smtClean="0"/>
              <a:t>Birinci basamakta gebe izlemi</a:t>
            </a:r>
            <a:endParaRPr lang="tr-TR" sz="1600" dirty="0"/>
          </a:p>
        </p:txBody>
      </p:sp>
      <p:graphicFrame>
        <p:nvGraphicFramePr>
          <p:cNvPr id="4" name="3 İçerik Yer Tutucusu"/>
          <p:cNvGraphicFramePr>
            <a:graphicFrameLocks noGrp="1"/>
          </p:cNvGraphicFramePr>
          <p:nvPr>
            <p:ph idx="1"/>
          </p:nvPr>
        </p:nvGraphicFramePr>
        <p:xfrm>
          <a:off x="214281" y="785794"/>
          <a:ext cx="8715436" cy="5467479"/>
        </p:xfrm>
        <a:graphic>
          <a:graphicData uri="http://schemas.openxmlformats.org/drawingml/2006/table">
            <a:tbl>
              <a:tblPr/>
              <a:tblGrid>
                <a:gridCol w="1786857"/>
                <a:gridCol w="1313866"/>
                <a:gridCol w="195744"/>
                <a:gridCol w="1313866"/>
                <a:gridCol w="1412406"/>
                <a:gridCol w="1280291"/>
                <a:gridCol w="1412406"/>
              </a:tblGrid>
              <a:tr h="102733">
                <a:tc>
                  <a:txBody>
                    <a:bodyPr/>
                    <a:lstStyle/>
                    <a:p>
                      <a:pPr>
                        <a:lnSpc>
                          <a:spcPct val="150000"/>
                        </a:lnSpc>
                        <a:spcAft>
                          <a:spcPts val="0"/>
                        </a:spcAft>
                      </a:pPr>
                      <a:endParaRPr lang="tr-TR" sz="800" dirty="0">
                        <a:latin typeface="Times New Roman"/>
                        <a:ea typeface="Times New Roman"/>
                      </a:endParaRPr>
                    </a:p>
                  </a:txBody>
                  <a:tcPr marL="25683" marR="25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tr-TR" sz="800" b="1">
                          <a:latin typeface="Times New Roman"/>
                          <a:ea typeface="Times New Roman"/>
                        </a:rPr>
                        <a:t>I. İzlem </a:t>
                      </a:r>
                      <a:endParaRPr lang="tr-TR" sz="800">
                        <a:latin typeface="Times New Roman"/>
                        <a:ea typeface="Times New Roman"/>
                      </a:endParaRPr>
                    </a:p>
                  </a:txBody>
                  <a:tcPr marL="25683" marR="25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50000"/>
                        </a:lnSpc>
                        <a:spcAft>
                          <a:spcPts val="0"/>
                        </a:spcAft>
                      </a:pPr>
                      <a:r>
                        <a:rPr lang="tr-TR" sz="800" b="1">
                          <a:latin typeface="Times New Roman"/>
                          <a:ea typeface="Times New Roman"/>
                        </a:rPr>
                        <a:t>II. İzlem </a:t>
                      </a:r>
                      <a:endParaRPr lang="tr-TR" sz="800">
                        <a:latin typeface="Times New Roman"/>
                        <a:ea typeface="Times New Roman"/>
                      </a:endParaRPr>
                    </a:p>
                  </a:txBody>
                  <a:tcPr marL="25683" marR="25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nSpc>
                          <a:spcPct val="150000"/>
                        </a:lnSpc>
                        <a:spcAft>
                          <a:spcPts val="0"/>
                        </a:spcAft>
                      </a:pPr>
                      <a:r>
                        <a:rPr lang="tr-TR" sz="800" b="1">
                          <a:latin typeface="Times New Roman"/>
                          <a:ea typeface="Times New Roman"/>
                        </a:rPr>
                        <a:t>III. İzlem </a:t>
                      </a:r>
                      <a:endParaRPr lang="tr-TR" sz="800">
                        <a:latin typeface="Times New Roman"/>
                        <a:ea typeface="Times New Roman"/>
                      </a:endParaRPr>
                    </a:p>
                  </a:txBody>
                  <a:tcPr marL="25683" marR="25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nSpc>
                          <a:spcPct val="150000"/>
                        </a:lnSpc>
                        <a:spcAft>
                          <a:spcPts val="0"/>
                        </a:spcAft>
                      </a:pPr>
                      <a:r>
                        <a:rPr lang="tr-TR" sz="800" b="1">
                          <a:latin typeface="Times New Roman"/>
                          <a:ea typeface="Times New Roman"/>
                        </a:rPr>
                        <a:t>IV. İzlem </a:t>
                      </a:r>
                      <a:endParaRPr lang="tr-TR" sz="800">
                        <a:latin typeface="Times New Roman"/>
                        <a:ea typeface="Times New Roman"/>
                      </a:endParaRPr>
                    </a:p>
                  </a:txBody>
                  <a:tcPr marL="25683" marR="25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222">
                <a:tc>
                  <a:txBody>
                    <a:bodyPr/>
                    <a:lstStyle/>
                    <a:p>
                      <a:pPr>
                        <a:lnSpc>
                          <a:spcPct val="150000"/>
                        </a:lnSpc>
                        <a:spcAft>
                          <a:spcPts val="0"/>
                        </a:spcAft>
                      </a:pPr>
                      <a:r>
                        <a:rPr lang="tr-TR" sz="800" b="1">
                          <a:latin typeface="Times New Roman"/>
                          <a:ea typeface="Times New Roman"/>
                        </a:rPr>
                        <a:t>Süre</a:t>
                      </a:r>
                      <a:endParaRPr lang="tr-TR" sz="800">
                        <a:latin typeface="Times New Roman"/>
                        <a:ea typeface="Times New Roman"/>
                      </a:endParaRPr>
                    </a:p>
                  </a:txBody>
                  <a:tcPr marL="25683" marR="25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tr-TR" sz="800">
                          <a:latin typeface="Times New Roman"/>
                          <a:ea typeface="Times New Roman"/>
                        </a:rPr>
                        <a:t>İlk 14 hafta</a:t>
                      </a:r>
                    </a:p>
                  </a:txBody>
                  <a:tcPr marL="25683" marR="25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50000"/>
                        </a:lnSpc>
                        <a:spcAft>
                          <a:spcPts val="0"/>
                        </a:spcAft>
                      </a:pPr>
                      <a:r>
                        <a:rPr lang="tr-TR" sz="800">
                          <a:latin typeface="Times New Roman"/>
                          <a:ea typeface="Times New Roman"/>
                        </a:rPr>
                        <a:t>18-24. haftalar arası</a:t>
                      </a:r>
                    </a:p>
                  </a:txBody>
                  <a:tcPr marL="25683" marR="25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nSpc>
                          <a:spcPct val="150000"/>
                        </a:lnSpc>
                        <a:spcAft>
                          <a:spcPts val="0"/>
                        </a:spcAft>
                      </a:pPr>
                      <a:r>
                        <a:rPr lang="tr-TR" sz="800">
                          <a:latin typeface="Times New Roman"/>
                          <a:ea typeface="Times New Roman"/>
                        </a:rPr>
                        <a:t>30-32. haftalar arası</a:t>
                      </a:r>
                    </a:p>
                  </a:txBody>
                  <a:tcPr marL="25683" marR="25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nSpc>
                          <a:spcPct val="150000"/>
                        </a:lnSpc>
                        <a:spcAft>
                          <a:spcPts val="0"/>
                        </a:spcAft>
                      </a:pPr>
                      <a:r>
                        <a:rPr lang="tr-TR" sz="800">
                          <a:latin typeface="Times New Roman"/>
                          <a:ea typeface="Times New Roman"/>
                        </a:rPr>
                        <a:t>36-38. haftalar arası</a:t>
                      </a:r>
                    </a:p>
                  </a:txBody>
                  <a:tcPr marL="25683" marR="25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222">
                <a:tc>
                  <a:txBody>
                    <a:bodyPr/>
                    <a:lstStyle/>
                    <a:p>
                      <a:pPr>
                        <a:lnSpc>
                          <a:spcPct val="150000"/>
                        </a:lnSpc>
                        <a:spcAft>
                          <a:spcPts val="0"/>
                        </a:spcAft>
                      </a:pPr>
                      <a:r>
                        <a:rPr lang="tr-TR" sz="800" b="1">
                          <a:latin typeface="Times New Roman"/>
                          <a:ea typeface="Times New Roman"/>
                        </a:rPr>
                        <a:t>Kişisel Bilgiler</a:t>
                      </a:r>
                      <a:endParaRPr lang="tr-TR" sz="800">
                        <a:latin typeface="Times New Roman"/>
                        <a:ea typeface="Times New Roman"/>
                      </a:endParaRPr>
                    </a:p>
                  </a:txBody>
                  <a:tcPr marL="25683" marR="25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800">
                          <a:latin typeface="Times New Roman"/>
                          <a:ea typeface="Times New Roman"/>
                        </a:rPr>
                        <a:t>+</a:t>
                      </a:r>
                    </a:p>
                  </a:txBody>
                  <a:tcPr marL="25683" marR="25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50000"/>
                        </a:lnSpc>
                        <a:spcAft>
                          <a:spcPts val="0"/>
                        </a:spcAft>
                      </a:pPr>
                      <a:r>
                        <a:rPr lang="tr-TR" sz="800">
                          <a:latin typeface="Times New Roman"/>
                          <a:ea typeface="Times New Roman"/>
                        </a:rPr>
                        <a:t>Değişiklikler sorgulanır</a:t>
                      </a:r>
                    </a:p>
                  </a:txBody>
                  <a:tcPr marL="25683" marR="25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nSpc>
                          <a:spcPct val="150000"/>
                        </a:lnSpc>
                        <a:spcAft>
                          <a:spcPts val="0"/>
                        </a:spcAft>
                      </a:pPr>
                      <a:r>
                        <a:rPr lang="tr-TR" sz="800">
                          <a:latin typeface="Times New Roman"/>
                          <a:ea typeface="Times New Roman"/>
                        </a:rPr>
                        <a:t>Değişiklikler sorgulanır</a:t>
                      </a:r>
                    </a:p>
                  </a:txBody>
                  <a:tcPr marL="25683" marR="25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nSpc>
                          <a:spcPct val="150000"/>
                        </a:lnSpc>
                        <a:spcAft>
                          <a:spcPts val="0"/>
                        </a:spcAft>
                      </a:pPr>
                      <a:r>
                        <a:rPr lang="tr-TR" sz="800">
                          <a:latin typeface="Times New Roman"/>
                          <a:ea typeface="Times New Roman"/>
                        </a:rPr>
                        <a:t>Değişiklikler sorgulanır</a:t>
                      </a:r>
                    </a:p>
                  </a:txBody>
                  <a:tcPr marL="25683" marR="25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222">
                <a:tc>
                  <a:txBody>
                    <a:bodyPr/>
                    <a:lstStyle/>
                    <a:p>
                      <a:pPr>
                        <a:lnSpc>
                          <a:spcPct val="150000"/>
                        </a:lnSpc>
                        <a:spcAft>
                          <a:spcPts val="0"/>
                        </a:spcAft>
                      </a:pPr>
                      <a:r>
                        <a:rPr lang="tr-TR" sz="800" b="1">
                          <a:latin typeface="Times New Roman"/>
                          <a:ea typeface="Times New Roman"/>
                        </a:rPr>
                        <a:t>Tıbbi Öykü</a:t>
                      </a:r>
                      <a:endParaRPr lang="tr-TR" sz="800">
                        <a:latin typeface="Times New Roman"/>
                        <a:ea typeface="Times New Roman"/>
                      </a:endParaRPr>
                    </a:p>
                  </a:txBody>
                  <a:tcPr marL="25683" marR="25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800">
                          <a:latin typeface="Times New Roman"/>
                          <a:ea typeface="Times New Roman"/>
                        </a:rPr>
                        <a:t>+</a:t>
                      </a:r>
                    </a:p>
                  </a:txBody>
                  <a:tcPr marL="25683" marR="25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50000"/>
                        </a:lnSpc>
                        <a:spcAft>
                          <a:spcPts val="0"/>
                        </a:spcAft>
                      </a:pPr>
                      <a:r>
                        <a:rPr lang="tr-TR" sz="800" dirty="0">
                          <a:latin typeface="Times New Roman"/>
                          <a:ea typeface="Times New Roman"/>
                        </a:rPr>
                        <a:t>tıbbi öykü gözden geçirilir</a:t>
                      </a:r>
                    </a:p>
                  </a:txBody>
                  <a:tcPr marL="25683" marR="25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nSpc>
                          <a:spcPct val="150000"/>
                        </a:lnSpc>
                        <a:spcAft>
                          <a:spcPts val="0"/>
                        </a:spcAft>
                      </a:pPr>
                      <a:r>
                        <a:rPr lang="tr-TR" sz="800">
                          <a:latin typeface="Times New Roman"/>
                          <a:ea typeface="Times New Roman"/>
                        </a:rPr>
                        <a:t>tıbbi öykü gözden geçirilir</a:t>
                      </a:r>
                    </a:p>
                  </a:txBody>
                  <a:tcPr marL="25683" marR="25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nSpc>
                          <a:spcPct val="150000"/>
                        </a:lnSpc>
                        <a:spcAft>
                          <a:spcPts val="0"/>
                        </a:spcAft>
                      </a:pPr>
                      <a:r>
                        <a:rPr lang="tr-TR" sz="800">
                          <a:latin typeface="Times New Roman"/>
                          <a:ea typeface="Times New Roman"/>
                        </a:rPr>
                        <a:t>tıbbi öykü gözden geçirilir</a:t>
                      </a:r>
                    </a:p>
                  </a:txBody>
                  <a:tcPr marL="25683" marR="25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222">
                <a:tc>
                  <a:txBody>
                    <a:bodyPr/>
                    <a:lstStyle/>
                    <a:p>
                      <a:pPr>
                        <a:lnSpc>
                          <a:spcPct val="150000"/>
                        </a:lnSpc>
                        <a:spcAft>
                          <a:spcPts val="0"/>
                        </a:spcAft>
                      </a:pPr>
                      <a:r>
                        <a:rPr lang="tr-TR" sz="800" b="1">
                          <a:latin typeface="Times New Roman"/>
                          <a:ea typeface="Times New Roman"/>
                        </a:rPr>
                        <a:t>Obstetrik Öykü</a:t>
                      </a:r>
                      <a:endParaRPr lang="tr-TR" sz="800">
                        <a:latin typeface="Times New Roman"/>
                        <a:ea typeface="Times New Roman"/>
                      </a:endParaRPr>
                    </a:p>
                  </a:txBody>
                  <a:tcPr marL="25683" marR="25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800">
                          <a:latin typeface="Times New Roman"/>
                          <a:ea typeface="Times New Roman"/>
                        </a:rPr>
                        <a:t>+</a:t>
                      </a:r>
                    </a:p>
                  </a:txBody>
                  <a:tcPr marL="25683" marR="25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50000"/>
                        </a:lnSpc>
                        <a:spcAft>
                          <a:spcPts val="0"/>
                        </a:spcAft>
                      </a:pPr>
                      <a:r>
                        <a:rPr lang="tr-TR" sz="800">
                          <a:latin typeface="Times New Roman"/>
                          <a:ea typeface="Times New Roman"/>
                        </a:rPr>
                        <a:t>Obstetrik öykü gözden geçirilir</a:t>
                      </a:r>
                    </a:p>
                  </a:txBody>
                  <a:tcPr marL="25683" marR="25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nSpc>
                          <a:spcPct val="150000"/>
                        </a:lnSpc>
                        <a:spcAft>
                          <a:spcPts val="0"/>
                        </a:spcAft>
                      </a:pPr>
                      <a:r>
                        <a:rPr lang="tr-TR" sz="800">
                          <a:latin typeface="Times New Roman"/>
                          <a:ea typeface="Times New Roman"/>
                        </a:rPr>
                        <a:t>Obstetrik öykü gözden geçirilir</a:t>
                      </a:r>
                    </a:p>
                  </a:txBody>
                  <a:tcPr marL="25683" marR="25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nSpc>
                          <a:spcPct val="150000"/>
                        </a:lnSpc>
                        <a:spcAft>
                          <a:spcPts val="0"/>
                        </a:spcAft>
                      </a:pPr>
                      <a:r>
                        <a:rPr lang="tr-TR" sz="800">
                          <a:latin typeface="Times New Roman"/>
                          <a:ea typeface="Times New Roman"/>
                        </a:rPr>
                        <a:t>Obstetrik öykü gözden geçirilir</a:t>
                      </a:r>
                    </a:p>
                  </a:txBody>
                  <a:tcPr marL="25683" marR="25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991">
                <a:tc rowSpan="3">
                  <a:txBody>
                    <a:bodyPr/>
                    <a:lstStyle/>
                    <a:p>
                      <a:pPr>
                        <a:lnSpc>
                          <a:spcPct val="150000"/>
                        </a:lnSpc>
                        <a:spcAft>
                          <a:spcPts val="0"/>
                        </a:spcAft>
                      </a:pPr>
                      <a:r>
                        <a:rPr lang="tr-TR" sz="800" b="1" dirty="0">
                          <a:latin typeface="Times New Roman"/>
                          <a:ea typeface="Times New Roman"/>
                        </a:rPr>
                        <a:t>Mevcut Gebelik Öyküsü</a:t>
                      </a:r>
                      <a:endParaRPr lang="tr-TR" sz="800" dirty="0">
                        <a:latin typeface="Times New Roman"/>
                        <a:ea typeface="Times New Roman"/>
                      </a:endParaRPr>
                    </a:p>
                    <a:p>
                      <a:pPr marL="342900" lvl="0" indent="-342900">
                        <a:lnSpc>
                          <a:spcPct val="150000"/>
                        </a:lnSpc>
                        <a:spcAft>
                          <a:spcPts val="0"/>
                        </a:spcAft>
                        <a:buFont typeface="Symbol"/>
                        <a:buChar char=""/>
                      </a:pPr>
                      <a:r>
                        <a:rPr lang="tr-TR" sz="800" dirty="0">
                          <a:latin typeface="Times New Roman"/>
                          <a:ea typeface="Times New Roman"/>
                        </a:rPr>
                        <a:t>SAT ve bulgulara göre TDT hesaplanması</a:t>
                      </a:r>
                    </a:p>
                    <a:p>
                      <a:pPr marL="342900" lvl="0" indent="-342900">
                        <a:lnSpc>
                          <a:spcPct val="150000"/>
                        </a:lnSpc>
                        <a:spcAft>
                          <a:spcPts val="0"/>
                        </a:spcAft>
                        <a:buFont typeface="Symbol"/>
                        <a:buChar char=""/>
                      </a:pPr>
                      <a:r>
                        <a:rPr lang="tr-TR" sz="800" dirty="0">
                          <a:latin typeface="Times New Roman"/>
                          <a:ea typeface="Times New Roman"/>
                        </a:rPr>
                        <a:t>Gebelik yakınmaları</a:t>
                      </a:r>
                    </a:p>
                    <a:p>
                      <a:pPr marL="342900" lvl="0" indent="-342900">
                        <a:lnSpc>
                          <a:spcPct val="150000"/>
                        </a:lnSpc>
                        <a:spcAft>
                          <a:spcPts val="0"/>
                        </a:spcAft>
                        <a:buFont typeface="Symbol"/>
                        <a:buChar char=""/>
                      </a:pPr>
                      <a:r>
                        <a:rPr lang="tr-TR" sz="800" dirty="0">
                          <a:latin typeface="Times New Roman"/>
                          <a:ea typeface="Times New Roman"/>
                        </a:rPr>
                        <a:t>Demir alımı ile ilgili yakınma</a:t>
                      </a:r>
                    </a:p>
                  </a:txBody>
                  <a:tcPr marL="25683" marR="25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endParaRPr lang="tr-TR" sz="800">
                        <a:latin typeface="Times New Roman"/>
                        <a:ea typeface="Times New Roman"/>
                      </a:endParaRPr>
                    </a:p>
                    <a:p>
                      <a:pPr algn="ctr">
                        <a:lnSpc>
                          <a:spcPct val="150000"/>
                        </a:lnSpc>
                        <a:spcAft>
                          <a:spcPts val="0"/>
                        </a:spcAft>
                      </a:pPr>
                      <a:r>
                        <a:rPr lang="tr-TR" sz="800">
                          <a:latin typeface="Times New Roman"/>
                          <a:ea typeface="Times New Roman"/>
                        </a:rPr>
                        <a:t>+</a:t>
                      </a:r>
                    </a:p>
                  </a:txBody>
                  <a:tcPr marL="25683" marR="25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endParaRPr lang="tr-TR" sz="800">
                        <a:latin typeface="Times New Roman"/>
                        <a:ea typeface="Times New Roman"/>
                      </a:endParaRPr>
                    </a:p>
                  </a:txBody>
                  <a:tcPr marL="25683" marR="25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a:lnSpc>
                          <a:spcPct val="150000"/>
                        </a:lnSpc>
                        <a:spcAft>
                          <a:spcPts val="0"/>
                        </a:spcAft>
                      </a:pPr>
                      <a:endParaRPr lang="tr-TR" sz="800" dirty="0">
                        <a:latin typeface="Times New Roman"/>
                        <a:ea typeface="Times New Roman"/>
                      </a:endParaRPr>
                    </a:p>
                  </a:txBody>
                  <a:tcPr marL="25683" marR="25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a:lnSpc>
                          <a:spcPct val="150000"/>
                        </a:lnSpc>
                        <a:spcAft>
                          <a:spcPts val="0"/>
                        </a:spcAft>
                      </a:pPr>
                      <a:endParaRPr lang="tr-TR" sz="800">
                        <a:latin typeface="Times New Roman"/>
                        <a:ea typeface="Times New Roman"/>
                      </a:endParaRPr>
                    </a:p>
                  </a:txBody>
                  <a:tcPr marL="25683" marR="25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611">
                <a:tc vMerge="1">
                  <a:txBody>
                    <a:bodyPr/>
                    <a:lstStyle/>
                    <a:p>
                      <a:endParaRPr lang="tr-TR"/>
                    </a:p>
                  </a:txBody>
                  <a:tcPr/>
                </a:tc>
                <a:tc>
                  <a:txBody>
                    <a:bodyPr/>
                    <a:lstStyle/>
                    <a:p>
                      <a:pPr algn="ctr">
                        <a:lnSpc>
                          <a:spcPct val="150000"/>
                        </a:lnSpc>
                        <a:spcAft>
                          <a:spcPts val="0"/>
                        </a:spcAft>
                      </a:pPr>
                      <a:r>
                        <a:rPr lang="tr-TR" sz="800">
                          <a:latin typeface="Times New Roman"/>
                          <a:ea typeface="Times New Roman"/>
                        </a:rPr>
                        <a:t>+</a:t>
                      </a:r>
                    </a:p>
                  </a:txBody>
                  <a:tcPr marL="25683" marR="25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tr-TR" sz="800">
                          <a:latin typeface="Times New Roman"/>
                          <a:ea typeface="Times New Roman"/>
                        </a:rPr>
                        <a:t>+</a:t>
                      </a:r>
                    </a:p>
                  </a:txBody>
                  <a:tcPr marL="25683" marR="25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a:lnSpc>
                          <a:spcPct val="150000"/>
                        </a:lnSpc>
                        <a:spcAft>
                          <a:spcPts val="0"/>
                        </a:spcAft>
                      </a:pPr>
                      <a:r>
                        <a:rPr lang="tr-TR" sz="800">
                          <a:latin typeface="Times New Roman"/>
                          <a:ea typeface="Times New Roman"/>
                        </a:rPr>
                        <a:t>+</a:t>
                      </a:r>
                    </a:p>
                  </a:txBody>
                  <a:tcPr marL="25683" marR="25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a:lnSpc>
                          <a:spcPct val="150000"/>
                        </a:lnSpc>
                        <a:spcAft>
                          <a:spcPts val="0"/>
                        </a:spcAft>
                      </a:pPr>
                      <a:r>
                        <a:rPr lang="tr-TR" sz="800">
                          <a:latin typeface="Times New Roman"/>
                          <a:ea typeface="Times New Roman"/>
                        </a:rPr>
                        <a:t>+</a:t>
                      </a:r>
                    </a:p>
                  </a:txBody>
                  <a:tcPr marL="25683" marR="25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2118">
                <a:tc vMerge="1">
                  <a:txBody>
                    <a:bodyPr/>
                    <a:lstStyle/>
                    <a:p>
                      <a:endParaRPr lang="tr-TR"/>
                    </a:p>
                  </a:txBody>
                  <a:tcPr/>
                </a:tc>
                <a:tc>
                  <a:txBody>
                    <a:bodyPr/>
                    <a:lstStyle/>
                    <a:p>
                      <a:pPr>
                        <a:lnSpc>
                          <a:spcPct val="150000"/>
                        </a:lnSpc>
                        <a:spcAft>
                          <a:spcPts val="0"/>
                        </a:spcAft>
                      </a:pPr>
                      <a:endParaRPr lang="tr-TR" sz="800">
                        <a:latin typeface="Times New Roman"/>
                        <a:ea typeface="Times New Roman"/>
                      </a:endParaRPr>
                    </a:p>
                  </a:txBody>
                  <a:tcPr marL="25683" marR="25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tr-TR" sz="800">
                          <a:latin typeface="Times New Roman"/>
                          <a:ea typeface="Times New Roman"/>
                        </a:rPr>
                        <a:t>+</a:t>
                      </a:r>
                    </a:p>
                  </a:txBody>
                  <a:tcPr marL="25683" marR="25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a:lnSpc>
                          <a:spcPct val="150000"/>
                        </a:lnSpc>
                        <a:spcAft>
                          <a:spcPts val="0"/>
                        </a:spcAft>
                      </a:pPr>
                      <a:r>
                        <a:rPr lang="tr-TR" sz="800">
                          <a:latin typeface="Times New Roman"/>
                          <a:ea typeface="Times New Roman"/>
                        </a:rPr>
                        <a:t>+</a:t>
                      </a:r>
                    </a:p>
                  </a:txBody>
                  <a:tcPr marL="25683" marR="25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a:lnSpc>
                          <a:spcPct val="150000"/>
                        </a:lnSpc>
                        <a:spcAft>
                          <a:spcPts val="0"/>
                        </a:spcAft>
                      </a:pPr>
                      <a:r>
                        <a:rPr lang="tr-TR" sz="800">
                          <a:latin typeface="Times New Roman"/>
                          <a:ea typeface="Times New Roman"/>
                        </a:rPr>
                        <a:t>+</a:t>
                      </a:r>
                    </a:p>
                  </a:txBody>
                  <a:tcPr marL="25683" marR="25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611">
                <a:tc>
                  <a:txBody>
                    <a:bodyPr/>
                    <a:lstStyle/>
                    <a:p>
                      <a:pPr>
                        <a:lnSpc>
                          <a:spcPct val="150000"/>
                        </a:lnSpc>
                        <a:spcAft>
                          <a:spcPts val="0"/>
                        </a:spcAft>
                      </a:pPr>
                      <a:r>
                        <a:rPr lang="tr-TR" sz="800" b="1">
                          <a:latin typeface="Times New Roman"/>
                          <a:ea typeface="Times New Roman"/>
                        </a:rPr>
                        <a:t>Fizik İnceleme</a:t>
                      </a:r>
                      <a:endParaRPr lang="tr-TR" sz="800">
                        <a:latin typeface="Times New Roman"/>
                        <a:ea typeface="Times New Roman"/>
                      </a:endParaRPr>
                    </a:p>
                  </a:txBody>
                  <a:tcPr marL="25683" marR="25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800">
                          <a:latin typeface="Times New Roman"/>
                          <a:ea typeface="Times New Roman"/>
                        </a:rPr>
                        <a:t>+</a:t>
                      </a:r>
                    </a:p>
                  </a:txBody>
                  <a:tcPr marL="25683" marR="25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tr-TR" sz="800">
                          <a:latin typeface="Times New Roman"/>
                          <a:ea typeface="Times New Roman"/>
                        </a:rPr>
                        <a:t>+</a:t>
                      </a:r>
                    </a:p>
                  </a:txBody>
                  <a:tcPr marL="25683" marR="25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a:lnSpc>
                          <a:spcPct val="150000"/>
                        </a:lnSpc>
                        <a:spcAft>
                          <a:spcPts val="0"/>
                        </a:spcAft>
                      </a:pPr>
                      <a:r>
                        <a:rPr lang="tr-TR" sz="800">
                          <a:latin typeface="Times New Roman"/>
                          <a:ea typeface="Times New Roman"/>
                        </a:rPr>
                        <a:t>+</a:t>
                      </a:r>
                    </a:p>
                  </a:txBody>
                  <a:tcPr marL="25683" marR="25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a:lnSpc>
                          <a:spcPct val="150000"/>
                        </a:lnSpc>
                        <a:spcAft>
                          <a:spcPts val="0"/>
                        </a:spcAft>
                      </a:pPr>
                      <a:r>
                        <a:rPr lang="tr-TR" sz="800">
                          <a:latin typeface="Times New Roman"/>
                          <a:ea typeface="Times New Roman"/>
                        </a:rPr>
                        <a:t>+</a:t>
                      </a:r>
                    </a:p>
                  </a:txBody>
                  <a:tcPr marL="25683" marR="25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6833">
                <a:tc>
                  <a:txBody>
                    <a:bodyPr/>
                    <a:lstStyle/>
                    <a:p>
                      <a:pPr>
                        <a:lnSpc>
                          <a:spcPct val="150000"/>
                        </a:lnSpc>
                        <a:spcAft>
                          <a:spcPts val="0"/>
                        </a:spcAft>
                      </a:pPr>
                      <a:r>
                        <a:rPr lang="tr-TR" sz="800" b="1">
                          <a:latin typeface="Times New Roman"/>
                          <a:ea typeface="Times New Roman"/>
                        </a:rPr>
                        <a:t>RİSK DEĞERLENDİRME FORMU</a:t>
                      </a:r>
                      <a:endParaRPr lang="tr-TR" sz="800">
                        <a:latin typeface="Times New Roman"/>
                        <a:ea typeface="Times New Roman"/>
                      </a:endParaRPr>
                    </a:p>
                  </a:txBody>
                  <a:tcPr marL="25683" marR="25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a:lnSpc>
                          <a:spcPct val="150000"/>
                        </a:lnSpc>
                        <a:spcAft>
                          <a:spcPts val="0"/>
                        </a:spcAft>
                      </a:pPr>
                      <a:r>
                        <a:rPr lang="tr-TR" sz="800">
                          <a:latin typeface="Times New Roman"/>
                          <a:ea typeface="Times New Roman"/>
                        </a:rPr>
                        <a:t>Herhangi bir kriter EVET ise SEVK</a:t>
                      </a:r>
                    </a:p>
                  </a:txBody>
                  <a:tcPr marL="25683" marR="25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71222">
                <a:tc rowSpan="4">
                  <a:txBody>
                    <a:bodyPr/>
                    <a:lstStyle/>
                    <a:p>
                      <a:pPr>
                        <a:lnSpc>
                          <a:spcPct val="150000"/>
                        </a:lnSpc>
                        <a:spcAft>
                          <a:spcPts val="0"/>
                        </a:spcAft>
                      </a:pPr>
                      <a:r>
                        <a:rPr lang="tr-TR" sz="800" b="1">
                          <a:latin typeface="Times New Roman"/>
                          <a:ea typeface="Times New Roman"/>
                        </a:rPr>
                        <a:t>Laboratuar Testleri</a:t>
                      </a:r>
                      <a:endParaRPr lang="tr-TR" sz="800">
                        <a:latin typeface="Times New Roman"/>
                        <a:ea typeface="Times New Roman"/>
                      </a:endParaRPr>
                    </a:p>
                    <a:p>
                      <a:pPr marL="228600">
                        <a:lnSpc>
                          <a:spcPct val="150000"/>
                        </a:lnSpc>
                        <a:spcAft>
                          <a:spcPts val="0"/>
                        </a:spcAft>
                      </a:pPr>
                      <a:r>
                        <a:rPr lang="tr-TR" sz="800">
                          <a:latin typeface="Times New Roman"/>
                          <a:ea typeface="Times New Roman"/>
                        </a:rPr>
                        <a:t>İdrar tahlili</a:t>
                      </a:r>
                    </a:p>
                    <a:p>
                      <a:pPr marL="228600">
                        <a:lnSpc>
                          <a:spcPct val="150000"/>
                        </a:lnSpc>
                        <a:spcAft>
                          <a:spcPts val="0"/>
                        </a:spcAft>
                      </a:pPr>
                      <a:r>
                        <a:rPr lang="tr-TR" sz="800">
                          <a:latin typeface="Times New Roman"/>
                          <a:ea typeface="Times New Roman"/>
                        </a:rPr>
                        <a:t>Hemogram</a:t>
                      </a:r>
                    </a:p>
                    <a:p>
                      <a:pPr marL="228600">
                        <a:lnSpc>
                          <a:spcPct val="150000"/>
                        </a:lnSpc>
                        <a:spcAft>
                          <a:spcPts val="0"/>
                        </a:spcAft>
                      </a:pPr>
                      <a:r>
                        <a:rPr lang="tr-TR" sz="800">
                          <a:latin typeface="Times New Roman"/>
                          <a:ea typeface="Times New Roman"/>
                        </a:rPr>
                        <a:t>Gebe ve Eş Kan grubu</a:t>
                      </a:r>
                    </a:p>
                    <a:p>
                      <a:pPr>
                        <a:lnSpc>
                          <a:spcPct val="150000"/>
                        </a:lnSpc>
                        <a:spcAft>
                          <a:spcPts val="0"/>
                        </a:spcAft>
                      </a:pPr>
                      <a:r>
                        <a:rPr lang="tr-TR" sz="800">
                          <a:latin typeface="Times New Roman"/>
                          <a:ea typeface="Times New Roman"/>
                        </a:rPr>
                        <a:t>Gereken diğer testler (Eğer yapılamıyorsa SEVK edilir)</a:t>
                      </a:r>
                    </a:p>
                  </a:txBody>
                  <a:tcPr marL="25683" marR="25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endParaRPr lang="tr-TR" sz="800" dirty="0">
                        <a:latin typeface="Times New Roman"/>
                        <a:ea typeface="Times New Roman"/>
                      </a:endParaRPr>
                    </a:p>
                    <a:p>
                      <a:pPr algn="ctr">
                        <a:lnSpc>
                          <a:spcPct val="150000"/>
                        </a:lnSpc>
                        <a:spcAft>
                          <a:spcPts val="0"/>
                        </a:spcAft>
                      </a:pPr>
                      <a:r>
                        <a:rPr lang="tr-TR" sz="800" dirty="0">
                          <a:latin typeface="Times New Roman"/>
                          <a:ea typeface="Times New Roman"/>
                        </a:rPr>
                        <a:t>+</a:t>
                      </a:r>
                    </a:p>
                  </a:txBody>
                  <a:tcPr marL="25683" marR="25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a:lnSpc>
                          <a:spcPct val="150000"/>
                        </a:lnSpc>
                        <a:spcAft>
                          <a:spcPts val="0"/>
                        </a:spcAft>
                      </a:pPr>
                      <a:endParaRPr lang="tr-TR" sz="800">
                        <a:latin typeface="Times New Roman"/>
                        <a:ea typeface="Times New Roman"/>
                      </a:endParaRPr>
                    </a:p>
                    <a:p>
                      <a:pPr algn="ctr">
                        <a:lnSpc>
                          <a:spcPct val="150000"/>
                        </a:lnSpc>
                        <a:spcAft>
                          <a:spcPts val="0"/>
                        </a:spcAft>
                      </a:pPr>
                      <a:r>
                        <a:rPr lang="tr-TR" sz="800">
                          <a:latin typeface="Times New Roman"/>
                          <a:ea typeface="Times New Roman"/>
                        </a:rPr>
                        <a:t>+</a:t>
                      </a:r>
                    </a:p>
                  </a:txBody>
                  <a:tcPr marL="25683" marR="25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endParaRPr lang="tr-TR" sz="800">
                        <a:latin typeface="Times New Roman"/>
                        <a:ea typeface="Times New Roman"/>
                      </a:endParaRPr>
                    </a:p>
                    <a:p>
                      <a:pPr algn="ctr">
                        <a:lnSpc>
                          <a:spcPct val="150000"/>
                        </a:lnSpc>
                        <a:spcAft>
                          <a:spcPts val="0"/>
                        </a:spcAft>
                      </a:pPr>
                      <a:r>
                        <a:rPr lang="tr-TR" sz="800">
                          <a:latin typeface="Times New Roman"/>
                          <a:ea typeface="Times New Roman"/>
                        </a:rPr>
                        <a:t>+</a:t>
                      </a:r>
                    </a:p>
                  </a:txBody>
                  <a:tcPr marL="25683" marR="25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a:lnSpc>
                          <a:spcPct val="150000"/>
                        </a:lnSpc>
                        <a:spcAft>
                          <a:spcPts val="0"/>
                        </a:spcAft>
                      </a:pPr>
                      <a:endParaRPr lang="tr-TR" sz="800">
                        <a:latin typeface="Times New Roman"/>
                        <a:ea typeface="Times New Roman"/>
                      </a:endParaRPr>
                    </a:p>
                    <a:p>
                      <a:pPr algn="ctr">
                        <a:lnSpc>
                          <a:spcPct val="150000"/>
                        </a:lnSpc>
                        <a:spcAft>
                          <a:spcPts val="0"/>
                        </a:spcAft>
                      </a:pPr>
                      <a:r>
                        <a:rPr lang="tr-TR" sz="800">
                          <a:latin typeface="Times New Roman"/>
                          <a:ea typeface="Times New Roman"/>
                        </a:rPr>
                        <a:t>+</a:t>
                      </a:r>
                    </a:p>
                  </a:txBody>
                  <a:tcPr marL="25683" marR="25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611">
                <a:tc vMerge="1">
                  <a:txBody>
                    <a:bodyPr/>
                    <a:lstStyle/>
                    <a:p>
                      <a:endParaRPr lang="tr-TR"/>
                    </a:p>
                  </a:txBody>
                  <a:tcPr/>
                </a:tc>
                <a:tc gridSpan="2">
                  <a:txBody>
                    <a:bodyPr/>
                    <a:lstStyle/>
                    <a:p>
                      <a:pPr algn="ctr">
                        <a:lnSpc>
                          <a:spcPct val="150000"/>
                        </a:lnSpc>
                        <a:spcAft>
                          <a:spcPts val="0"/>
                        </a:spcAft>
                      </a:pPr>
                      <a:r>
                        <a:rPr lang="tr-TR" sz="800">
                          <a:latin typeface="Times New Roman"/>
                          <a:ea typeface="Times New Roman"/>
                        </a:rPr>
                        <a:t>+</a:t>
                      </a:r>
                    </a:p>
                  </a:txBody>
                  <a:tcPr marL="25683" marR="25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a:lnSpc>
                          <a:spcPct val="150000"/>
                        </a:lnSpc>
                        <a:spcAft>
                          <a:spcPts val="0"/>
                        </a:spcAft>
                      </a:pPr>
                      <a:r>
                        <a:rPr lang="tr-TR" sz="800">
                          <a:latin typeface="Times New Roman"/>
                          <a:ea typeface="Times New Roman"/>
                        </a:rPr>
                        <a:t>+</a:t>
                      </a:r>
                    </a:p>
                  </a:txBody>
                  <a:tcPr marL="25683" marR="25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tr-TR" sz="800">
                          <a:latin typeface="Times New Roman"/>
                          <a:ea typeface="Times New Roman"/>
                        </a:rPr>
                        <a:t>+</a:t>
                      </a:r>
                    </a:p>
                  </a:txBody>
                  <a:tcPr marL="25683" marR="25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a:lnSpc>
                          <a:spcPct val="150000"/>
                        </a:lnSpc>
                        <a:spcAft>
                          <a:spcPts val="0"/>
                        </a:spcAft>
                      </a:pPr>
                      <a:r>
                        <a:rPr lang="tr-TR" sz="800">
                          <a:latin typeface="Times New Roman"/>
                          <a:ea typeface="Times New Roman"/>
                        </a:rPr>
                        <a:t>+</a:t>
                      </a:r>
                    </a:p>
                  </a:txBody>
                  <a:tcPr marL="25683" marR="25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222">
                <a:tc vMerge="1">
                  <a:txBody>
                    <a:bodyPr/>
                    <a:lstStyle/>
                    <a:p>
                      <a:endParaRPr lang="tr-TR"/>
                    </a:p>
                  </a:txBody>
                  <a:tcPr/>
                </a:tc>
                <a:tc gridSpan="2">
                  <a:txBody>
                    <a:bodyPr/>
                    <a:lstStyle/>
                    <a:p>
                      <a:pPr algn="ctr">
                        <a:lnSpc>
                          <a:spcPct val="150000"/>
                        </a:lnSpc>
                        <a:spcAft>
                          <a:spcPts val="0"/>
                        </a:spcAft>
                      </a:pPr>
                      <a:r>
                        <a:rPr lang="tr-TR" sz="800">
                          <a:latin typeface="Times New Roman"/>
                          <a:ea typeface="Times New Roman"/>
                        </a:rPr>
                        <a:t>+</a:t>
                      </a:r>
                    </a:p>
                  </a:txBody>
                  <a:tcPr marL="25683" marR="25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nSpc>
                          <a:spcPct val="150000"/>
                        </a:lnSpc>
                        <a:spcAft>
                          <a:spcPts val="0"/>
                        </a:spcAft>
                      </a:pPr>
                      <a:r>
                        <a:rPr lang="tr-TR" sz="800">
                          <a:latin typeface="Times New Roman"/>
                          <a:ea typeface="Times New Roman"/>
                        </a:rPr>
                        <a:t>Önceden yapılmadıysa</a:t>
                      </a:r>
                    </a:p>
                  </a:txBody>
                  <a:tcPr marL="25683" marR="25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50000"/>
                        </a:lnSpc>
                        <a:spcAft>
                          <a:spcPts val="0"/>
                        </a:spcAft>
                      </a:pPr>
                      <a:r>
                        <a:rPr lang="tr-TR" sz="800">
                          <a:latin typeface="Times New Roman"/>
                          <a:ea typeface="Times New Roman"/>
                        </a:rPr>
                        <a:t>Önceden yapılmadıysa</a:t>
                      </a:r>
                    </a:p>
                  </a:txBody>
                  <a:tcPr marL="25683" marR="25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nSpc>
                          <a:spcPct val="150000"/>
                        </a:lnSpc>
                        <a:spcAft>
                          <a:spcPts val="0"/>
                        </a:spcAft>
                      </a:pPr>
                      <a:r>
                        <a:rPr lang="tr-TR" sz="800">
                          <a:latin typeface="Times New Roman"/>
                          <a:ea typeface="Times New Roman"/>
                        </a:rPr>
                        <a:t>Önceden yapılmadıysa</a:t>
                      </a:r>
                    </a:p>
                  </a:txBody>
                  <a:tcPr marL="25683" marR="25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0739">
                <a:tc vMerge="1">
                  <a:txBody>
                    <a:bodyPr/>
                    <a:lstStyle/>
                    <a:p>
                      <a:endParaRPr lang="tr-TR"/>
                    </a:p>
                  </a:txBody>
                  <a:tcPr/>
                </a:tc>
                <a:tc gridSpan="2">
                  <a:txBody>
                    <a:bodyPr/>
                    <a:lstStyle/>
                    <a:p>
                      <a:pPr algn="ctr">
                        <a:lnSpc>
                          <a:spcPct val="150000"/>
                        </a:lnSpc>
                        <a:spcAft>
                          <a:spcPts val="0"/>
                        </a:spcAft>
                      </a:pPr>
                      <a:endParaRPr lang="tr-TR" sz="800" dirty="0">
                        <a:latin typeface="Times New Roman"/>
                        <a:ea typeface="Times New Roman"/>
                      </a:endParaRPr>
                    </a:p>
                  </a:txBody>
                  <a:tcPr marL="25683" marR="25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nSpc>
                          <a:spcPct val="200000"/>
                        </a:lnSpc>
                        <a:spcAft>
                          <a:spcPts val="0"/>
                        </a:spcAft>
                      </a:pPr>
                      <a:r>
                        <a:rPr lang="tr-TR" sz="800">
                          <a:latin typeface="Times New Roman"/>
                          <a:ea typeface="Times New Roman"/>
                          <a:cs typeface="Arial"/>
                        </a:rPr>
                        <a:t>Glukoz tarama  testi</a:t>
                      </a:r>
                      <a:endParaRPr lang="tr-TR" sz="800">
                        <a:latin typeface="Times New Roman"/>
                        <a:ea typeface="Times New Roman"/>
                      </a:endParaRPr>
                    </a:p>
                    <a:p>
                      <a:pPr>
                        <a:lnSpc>
                          <a:spcPct val="200000"/>
                        </a:lnSpc>
                        <a:spcAft>
                          <a:spcPts val="0"/>
                        </a:spcAft>
                      </a:pPr>
                      <a:r>
                        <a:rPr lang="tr-TR" sz="800">
                          <a:latin typeface="Times New Roman"/>
                          <a:ea typeface="Times New Roman"/>
                          <a:cs typeface="Arial"/>
                        </a:rPr>
                        <a:t>Temel Obstetrik Ultrasonografi</a:t>
                      </a:r>
                      <a:endParaRPr lang="tr-TR" sz="800">
                        <a:latin typeface="Times New Roman"/>
                        <a:ea typeface="Times New Roman"/>
                      </a:endParaRPr>
                    </a:p>
                  </a:txBody>
                  <a:tcPr marL="25683" marR="25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endParaRPr lang="tr-TR" sz="800">
                        <a:latin typeface="Times New Roman"/>
                        <a:ea typeface="Times New Roman"/>
                      </a:endParaRPr>
                    </a:p>
                  </a:txBody>
                  <a:tcPr marL="25683" marR="25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a:lnSpc>
                          <a:spcPct val="150000"/>
                        </a:lnSpc>
                        <a:spcAft>
                          <a:spcPts val="0"/>
                        </a:spcAft>
                      </a:pPr>
                      <a:endParaRPr lang="tr-TR" sz="800">
                        <a:latin typeface="Times New Roman"/>
                        <a:ea typeface="Times New Roman"/>
                      </a:endParaRPr>
                    </a:p>
                  </a:txBody>
                  <a:tcPr marL="25683" marR="25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222">
                <a:tc>
                  <a:txBody>
                    <a:bodyPr/>
                    <a:lstStyle/>
                    <a:p>
                      <a:pPr>
                        <a:lnSpc>
                          <a:spcPct val="150000"/>
                        </a:lnSpc>
                        <a:spcAft>
                          <a:spcPts val="0"/>
                        </a:spcAft>
                      </a:pPr>
                      <a:r>
                        <a:rPr lang="tr-TR" sz="800" b="1">
                          <a:latin typeface="Times New Roman"/>
                          <a:ea typeface="Times New Roman"/>
                        </a:rPr>
                        <a:t>Demir desteği</a:t>
                      </a:r>
                      <a:endParaRPr lang="tr-TR" sz="800">
                        <a:latin typeface="Times New Roman"/>
                        <a:ea typeface="Times New Roman"/>
                      </a:endParaRPr>
                    </a:p>
                  </a:txBody>
                  <a:tcPr marL="25683" marR="25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nSpc>
                          <a:spcPct val="150000"/>
                        </a:lnSpc>
                        <a:spcAft>
                          <a:spcPts val="0"/>
                        </a:spcAft>
                      </a:pPr>
                      <a:r>
                        <a:rPr lang="tr-TR" sz="800">
                          <a:latin typeface="Times New Roman"/>
                          <a:ea typeface="Times New Roman"/>
                        </a:rPr>
                        <a:t>12.haftadan itibaren tüm gebelik boyunca </a:t>
                      </a:r>
                      <a:r>
                        <a:rPr lang="tr-TR" sz="800">
                          <a:latin typeface="Times New Roman"/>
                          <a:ea typeface="Times New Roman"/>
                          <a:cs typeface="Arial"/>
                        </a:rPr>
                        <a:t>40-60 mg/gün demir ağızdan verilir</a:t>
                      </a:r>
                      <a:r>
                        <a:rPr lang="tr-TR" sz="800">
                          <a:latin typeface="Times New Roman"/>
                          <a:ea typeface="Times New Roman"/>
                        </a:rPr>
                        <a:t>, uygulamaya doğumdan sonra 3 ay daha devam edilir.</a:t>
                      </a:r>
                    </a:p>
                  </a:txBody>
                  <a:tcPr marL="25683" marR="25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42444">
                <a:tc>
                  <a:txBody>
                    <a:bodyPr/>
                    <a:lstStyle/>
                    <a:p>
                      <a:pPr>
                        <a:lnSpc>
                          <a:spcPct val="150000"/>
                        </a:lnSpc>
                        <a:spcAft>
                          <a:spcPts val="0"/>
                        </a:spcAft>
                      </a:pPr>
                      <a:r>
                        <a:rPr lang="tr-TR" sz="800" b="1">
                          <a:latin typeface="Times New Roman"/>
                          <a:ea typeface="Times New Roman"/>
                        </a:rPr>
                        <a:t>Folik asit desteği</a:t>
                      </a:r>
                      <a:endParaRPr lang="tr-TR" sz="800">
                        <a:latin typeface="Times New Roman"/>
                        <a:ea typeface="Times New Roman"/>
                      </a:endParaRPr>
                    </a:p>
                  </a:txBody>
                  <a:tcPr marL="25683" marR="25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just">
                        <a:lnSpc>
                          <a:spcPct val="150000"/>
                        </a:lnSpc>
                        <a:spcAft>
                          <a:spcPts val="0"/>
                        </a:spcAft>
                      </a:pPr>
                      <a:r>
                        <a:rPr lang="tr-TR" sz="800">
                          <a:latin typeface="Times New Roman"/>
                          <a:ea typeface="Times New Roman"/>
                        </a:rPr>
                        <a:t>Gebelerde artan gereksinimi karşılamak ve megaloblastik anemi gelişmesini önlemek yanında, fötusta yarık damak, yarık dudak ve spina bifida, anesefali, ensefalosel gibi nöral boru (tüp) kusurlarını önlemek amacıyla gebe kalma planı bulunan tüm kadınlara günde 400 mikrogram folik asid ağız yoluyla verilebilir.</a:t>
                      </a:r>
                    </a:p>
                  </a:txBody>
                  <a:tcPr marL="25683" marR="25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71222">
                <a:tc>
                  <a:txBody>
                    <a:bodyPr/>
                    <a:lstStyle/>
                    <a:p>
                      <a:pPr>
                        <a:lnSpc>
                          <a:spcPct val="150000"/>
                        </a:lnSpc>
                        <a:spcAft>
                          <a:spcPts val="0"/>
                        </a:spcAft>
                      </a:pPr>
                      <a:r>
                        <a:rPr lang="tr-TR" sz="800" b="1">
                          <a:latin typeface="Times New Roman"/>
                          <a:ea typeface="Times New Roman"/>
                        </a:rPr>
                        <a:t>Tetanoz toksoidi</a:t>
                      </a:r>
                      <a:endParaRPr lang="tr-TR" sz="800">
                        <a:latin typeface="Times New Roman"/>
                        <a:ea typeface="Times New Roman"/>
                      </a:endParaRPr>
                    </a:p>
                  </a:txBody>
                  <a:tcPr marL="25683" marR="25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nSpc>
                          <a:spcPct val="150000"/>
                        </a:lnSpc>
                        <a:spcAft>
                          <a:spcPts val="0"/>
                        </a:spcAft>
                      </a:pPr>
                      <a:r>
                        <a:rPr lang="tr-TR" sz="800">
                          <a:latin typeface="Times New Roman"/>
                          <a:ea typeface="Times New Roman"/>
                        </a:rPr>
                        <a:t>İlk doz 12. haftadan itibaren yada ilk tespitten itibaren, 2.doz 4 hafta sonra, 3. doz son dozdan 6 ay sonra (Her doz 0.5 mg kas içine) </a:t>
                      </a:r>
                    </a:p>
                  </a:txBody>
                  <a:tcPr marL="25683" marR="25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56833">
                <a:tc>
                  <a:txBody>
                    <a:bodyPr/>
                    <a:lstStyle/>
                    <a:p>
                      <a:pPr>
                        <a:lnSpc>
                          <a:spcPct val="150000"/>
                        </a:lnSpc>
                        <a:spcAft>
                          <a:spcPts val="0"/>
                        </a:spcAft>
                      </a:pPr>
                      <a:r>
                        <a:rPr lang="tr-TR" sz="800" b="1">
                          <a:latin typeface="Times New Roman"/>
                          <a:ea typeface="Times New Roman"/>
                          <a:cs typeface="Arial"/>
                        </a:rPr>
                        <a:t>İdrar yolu enfeksiyonu ve diğer enfeksiyonlar</a:t>
                      </a:r>
                      <a:endParaRPr lang="tr-TR" sz="800">
                        <a:latin typeface="Times New Roman"/>
                        <a:ea typeface="Times New Roman"/>
                      </a:endParaRPr>
                    </a:p>
                  </a:txBody>
                  <a:tcPr marL="25683" marR="25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nSpc>
                          <a:spcPct val="150000"/>
                        </a:lnSpc>
                        <a:spcAft>
                          <a:spcPts val="0"/>
                        </a:spcAft>
                      </a:pPr>
                      <a:r>
                        <a:rPr lang="tr-TR" sz="800">
                          <a:latin typeface="Times New Roman"/>
                          <a:ea typeface="Times New Roman"/>
                          <a:cs typeface="Arial"/>
                        </a:rPr>
                        <a:t>Gereken tedaviler verilir. İdrar yolu enfeksiyonu tedavisinin ardından yapılan izlemde hala enfeksiyon devam ediyorsa bir üst basamağa sevk edilir</a:t>
                      </a:r>
                      <a:endParaRPr lang="tr-TR" sz="800">
                        <a:latin typeface="Times New Roman"/>
                        <a:ea typeface="Times New Roman"/>
                      </a:endParaRPr>
                    </a:p>
                  </a:txBody>
                  <a:tcPr marL="25683" marR="25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85611">
                <a:tc>
                  <a:txBody>
                    <a:bodyPr/>
                    <a:lstStyle/>
                    <a:p>
                      <a:pPr>
                        <a:lnSpc>
                          <a:spcPct val="150000"/>
                        </a:lnSpc>
                        <a:spcAft>
                          <a:spcPts val="0"/>
                        </a:spcAft>
                      </a:pPr>
                      <a:r>
                        <a:rPr lang="tr-TR" sz="800" b="1">
                          <a:latin typeface="Times New Roman"/>
                          <a:ea typeface="Times New Roman"/>
                        </a:rPr>
                        <a:t>Bilgilendirme</a:t>
                      </a:r>
                      <a:endParaRPr lang="tr-TR" sz="800">
                        <a:latin typeface="Times New Roman"/>
                        <a:ea typeface="Times New Roman"/>
                      </a:endParaRPr>
                    </a:p>
                  </a:txBody>
                  <a:tcPr marL="25683" marR="25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tr-TR" sz="800">
                          <a:latin typeface="Times New Roman"/>
                          <a:ea typeface="Times New Roman"/>
                        </a:rPr>
                        <a:t>+</a:t>
                      </a:r>
                    </a:p>
                  </a:txBody>
                  <a:tcPr marL="25683" marR="25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a:lnSpc>
                          <a:spcPct val="150000"/>
                        </a:lnSpc>
                        <a:spcAft>
                          <a:spcPts val="0"/>
                        </a:spcAft>
                      </a:pPr>
                      <a:r>
                        <a:rPr lang="tr-TR" sz="800">
                          <a:latin typeface="Times New Roman"/>
                          <a:ea typeface="Times New Roman"/>
                        </a:rPr>
                        <a:t>+</a:t>
                      </a:r>
                    </a:p>
                  </a:txBody>
                  <a:tcPr marL="25683" marR="25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a:lnSpc>
                          <a:spcPct val="150000"/>
                        </a:lnSpc>
                        <a:spcAft>
                          <a:spcPts val="0"/>
                        </a:spcAft>
                      </a:pPr>
                      <a:r>
                        <a:rPr lang="tr-TR" sz="800">
                          <a:latin typeface="Times New Roman"/>
                          <a:ea typeface="Times New Roman"/>
                        </a:rPr>
                        <a:t>+</a:t>
                      </a:r>
                    </a:p>
                  </a:txBody>
                  <a:tcPr marL="25683" marR="25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800">
                          <a:latin typeface="Times New Roman"/>
                          <a:ea typeface="Times New Roman"/>
                        </a:rPr>
                        <a:t>+</a:t>
                      </a:r>
                    </a:p>
                  </a:txBody>
                  <a:tcPr marL="25683" marR="25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611">
                <a:tc>
                  <a:txBody>
                    <a:bodyPr/>
                    <a:lstStyle/>
                    <a:p>
                      <a:pPr>
                        <a:lnSpc>
                          <a:spcPct val="150000"/>
                        </a:lnSpc>
                        <a:spcAft>
                          <a:spcPts val="0"/>
                        </a:spcAft>
                      </a:pPr>
                      <a:r>
                        <a:rPr lang="tr-TR" sz="800" b="1">
                          <a:latin typeface="Times New Roman"/>
                          <a:ea typeface="Times New Roman"/>
                        </a:rPr>
                        <a:t>Danışmanlık</a:t>
                      </a:r>
                      <a:endParaRPr lang="tr-TR" sz="800">
                        <a:latin typeface="Times New Roman"/>
                        <a:ea typeface="Times New Roman"/>
                      </a:endParaRPr>
                    </a:p>
                  </a:txBody>
                  <a:tcPr marL="25683" marR="25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tr-TR" sz="800">
                          <a:latin typeface="Times New Roman"/>
                          <a:ea typeface="Times New Roman"/>
                        </a:rPr>
                        <a:t>+</a:t>
                      </a:r>
                    </a:p>
                  </a:txBody>
                  <a:tcPr marL="25683" marR="25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a:lnSpc>
                          <a:spcPct val="150000"/>
                        </a:lnSpc>
                        <a:spcAft>
                          <a:spcPts val="0"/>
                        </a:spcAft>
                      </a:pPr>
                      <a:r>
                        <a:rPr lang="tr-TR" sz="800">
                          <a:latin typeface="Times New Roman"/>
                          <a:ea typeface="Times New Roman"/>
                        </a:rPr>
                        <a:t>+</a:t>
                      </a:r>
                    </a:p>
                  </a:txBody>
                  <a:tcPr marL="25683" marR="25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a:lnSpc>
                          <a:spcPct val="150000"/>
                        </a:lnSpc>
                        <a:spcAft>
                          <a:spcPts val="0"/>
                        </a:spcAft>
                      </a:pPr>
                      <a:r>
                        <a:rPr lang="tr-TR" sz="800">
                          <a:latin typeface="Times New Roman"/>
                          <a:ea typeface="Times New Roman"/>
                        </a:rPr>
                        <a:t>+</a:t>
                      </a:r>
                    </a:p>
                  </a:txBody>
                  <a:tcPr marL="25683" marR="25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800">
                          <a:latin typeface="Times New Roman"/>
                          <a:ea typeface="Times New Roman"/>
                        </a:rPr>
                        <a:t>+</a:t>
                      </a:r>
                    </a:p>
                  </a:txBody>
                  <a:tcPr marL="25683" marR="25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222">
                <a:tc>
                  <a:txBody>
                    <a:bodyPr/>
                    <a:lstStyle/>
                    <a:p>
                      <a:pPr>
                        <a:lnSpc>
                          <a:spcPct val="150000"/>
                        </a:lnSpc>
                        <a:spcAft>
                          <a:spcPts val="0"/>
                        </a:spcAft>
                      </a:pPr>
                      <a:r>
                        <a:rPr lang="tr-TR" sz="800" b="1">
                          <a:latin typeface="Times New Roman"/>
                          <a:ea typeface="Times New Roman"/>
                        </a:rPr>
                        <a:t>Sevk edilecek durumlar</a:t>
                      </a:r>
                      <a:endParaRPr lang="tr-TR" sz="800">
                        <a:latin typeface="Times New Roman"/>
                        <a:ea typeface="Times New Roman"/>
                      </a:endParaRPr>
                    </a:p>
                  </a:txBody>
                  <a:tcPr marL="25683" marR="25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tr-TR" sz="800">
                          <a:latin typeface="Times New Roman"/>
                          <a:ea typeface="Times New Roman"/>
                        </a:rPr>
                        <a:t>+</a:t>
                      </a:r>
                    </a:p>
                  </a:txBody>
                  <a:tcPr marL="25683" marR="25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a:lnSpc>
                          <a:spcPct val="150000"/>
                        </a:lnSpc>
                        <a:spcAft>
                          <a:spcPts val="0"/>
                        </a:spcAft>
                      </a:pPr>
                      <a:r>
                        <a:rPr lang="tr-TR" sz="800">
                          <a:latin typeface="Times New Roman"/>
                          <a:ea typeface="Times New Roman"/>
                        </a:rPr>
                        <a:t>+</a:t>
                      </a:r>
                    </a:p>
                  </a:txBody>
                  <a:tcPr marL="25683" marR="25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a:lnSpc>
                          <a:spcPct val="150000"/>
                        </a:lnSpc>
                        <a:spcAft>
                          <a:spcPts val="0"/>
                        </a:spcAft>
                      </a:pPr>
                      <a:r>
                        <a:rPr lang="tr-TR" sz="800">
                          <a:latin typeface="Times New Roman"/>
                          <a:ea typeface="Times New Roman"/>
                        </a:rPr>
                        <a:t>+</a:t>
                      </a:r>
                    </a:p>
                  </a:txBody>
                  <a:tcPr marL="25683" marR="25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800">
                          <a:latin typeface="Times New Roman"/>
                          <a:ea typeface="Times New Roman"/>
                        </a:rPr>
                        <a:t>+</a:t>
                      </a:r>
                    </a:p>
                  </a:txBody>
                  <a:tcPr marL="25683" marR="25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222">
                <a:tc>
                  <a:txBody>
                    <a:bodyPr/>
                    <a:lstStyle/>
                    <a:p>
                      <a:pPr>
                        <a:lnSpc>
                          <a:spcPct val="150000"/>
                        </a:lnSpc>
                        <a:spcAft>
                          <a:spcPts val="0"/>
                        </a:spcAft>
                      </a:pPr>
                      <a:r>
                        <a:rPr lang="tr-TR" sz="800" b="1">
                          <a:latin typeface="Times New Roman"/>
                          <a:ea typeface="Times New Roman"/>
                          <a:cs typeface="Arial"/>
                        </a:rPr>
                        <a:t>Gebe İzlem Fişinin Kontrol Edilmesi</a:t>
                      </a:r>
                      <a:endParaRPr lang="tr-TR" sz="800">
                        <a:latin typeface="Times New Roman"/>
                        <a:ea typeface="Times New Roman"/>
                      </a:endParaRPr>
                    </a:p>
                  </a:txBody>
                  <a:tcPr marL="25683" marR="25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tr-TR" sz="800">
                          <a:latin typeface="Times New Roman"/>
                          <a:ea typeface="Times New Roman"/>
                        </a:rPr>
                        <a:t>+</a:t>
                      </a:r>
                    </a:p>
                  </a:txBody>
                  <a:tcPr marL="25683" marR="25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a:lnSpc>
                          <a:spcPct val="150000"/>
                        </a:lnSpc>
                        <a:spcAft>
                          <a:spcPts val="0"/>
                        </a:spcAft>
                      </a:pPr>
                      <a:r>
                        <a:rPr lang="tr-TR" sz="800" dirty="0">
                          <a:latin typeface="Times New Roman"/>
                          <a:ea typeface="Times New Roman"/>
                        </a:rPr>
                        <a:t>+</a:t>
                      </a:r>
                    </a:p>
                  </a:txBody>
                  <a:tcPr marL="25683" marR="25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a:lnSpc>
                          <a:spcPct val="150000"/>
                        </a:lnSpc>
                        <a:spcAft>
                          <a:spcPts val="0"/>
                        </a:spcAft>
                      </a:pPr>
                      <a:r>
                        <a:rPr lang="tr-TR" sz="800">
                          <a:latin typeface="Times New Roman"/>
                          <a:ea typeface="Times New Roman"/>
                        </a:rPr>
                        <a:t>+</a:t>
                      </a:r>
                    </a:p>
                  </a:txBody>
                  <a:tcPr marL="25683" marR="25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800" dirty="0">
                          <a:latin typeface="Times New Roman"/>
                          <a:ea typeface="Times New Roman"/>
                        </a:rPr>
                        <a:t>+</a:t>
                      </a:r>
                    </a:p>
                  </a:txBody>
                  <a:tcPr marL="25683" marR="25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l"/>
            <a:r>
              <a:rPr lang="tr-TR" dirty="0" smtClean="0"/>
              <a:t>Tıpta Uygulama </a:t>
            </a:r>
            <a:r>
              <a:rPr lang="tr-TR" dirty="0" smtClean="0"/>
              <a:t>Rehberleri</a:t>
            </a:r>
            <a:endParaRPr lang="tr-TR" dirty="0"/>
          </a:p>
        </p:txBody>
      </p:sp>
      <p:sp>
        <p:nvSpPr>
          <p:cNvPr id="3" name="2 İçerik Yer Tutucusu"/>
          <p:cNvSpPr>
            <a:spLocks noGrp="1"/>
          </p:cNvSpPr>
          <p:nvPr>
            <p:ph idx="1"/>
          </p:nvPr>
        </p:nvSpPr>
        <p:spPr/>
        <p:txBody>
          <a:bodyPr>
            <a:normAutofit/>
          </a:bodyPr>
          <a:lstStyle/>
          <a:p>
            <a:pPr algn="just">
              <a:lnSpc>
                <a:spcPct val="150000"/>
              </a:lnSpc>
            </a:pPr>
            <a:r>
              <a:rPr lang="tr-TR" dirty="0" smtClean="0"/>
              <a:t>Rehberler karar verme sürecinde destek araçlarıdır</a:t>
            </a:r>
          </a:p>
          <a:p>
            <a:pPr algn="just">
              <a:lnSpc>
                <a:spcPct val="150000"/>
              </a:lnSpc>
            </a:pPr>
            <a:r>
              <a:rPr lang="tr-TR" dirty="0" smtClean="0"/>
              <a:t>Uygulanması zorunlu protokoller </a:t>
            </a:r>
            <a:r>
              <a:rPr lang="tr-TR" dirty="0" smtClean="0"/>
              <a:t>değildir</a:t>
            </a:r>
          </a:p>
          <a:p>
            <a:pPr algn="just">
              <a:lnSpc>
                <a:spcPct val="150000"/>
              </a:lnSpc>
            </a:pPr>
            <a:r>
              <a:rPr lang="tr-TR" dirty="0" smtClean="0"/>
              <a:t>Doğru </a:t>
            </a:r>
            <a:r>
              <a:rPr lang="tr-TR" dirty="0" smtClean="0"/>
              <a:t>uygulanmadıkları takdirde işe </a:t>
            </a:r>
            <a:r>
              <a:rPr lang="tr-TR" dirty="0" smtClean="0"/>
              <a:t>yaramazlar</a:t>
            </a:r>
          </a:p>
          <a:p>
            <a:pPr algn="just">
              <a:lnSpc>
                <a:spcPct val="150000"/>
              </a:lnSpc>
            </a:pPr>
            <a:r>
              <a:rPr lang="tr-TR" dirty="0"/>
              <a:t>Rehberin düzgün uygulanabilmesi için yeterli zaman, ekipman, donanımlı personel, bölümler arası koordinasyon olması gerekmektedir.</a:t>
            </a:r>
            <a:endParaRPr lang="tr-TR" dirty="0"/>
          </a:p>
        </p:txBody>
      </p:sp>
      <p:sp>
        <p:nvSpPr>
          <p:cNvPr id="4" name="3 Metin kutusu"/>
          <p:cNvSpPr txBox="1"/>
          <p:nvPr/>
        </p:nvSpPr>
        <p:spPr>
          <a:xfrm>
            <a:off x="4001326" y="6525344"/>
            <a:ext cx="4387098" cy="276999"/>
          </a:xfrm>
          <a:prstGeom prst="rect">
            <a:avLst/>
          </a:prstGeom>
          <a:noFill/>
        </p:spPr>
        <p:txBody>
          <a:bodyPr wrap="none" rtlCol="0">
            <a:spAutoFit/>
          </a:bodyPr>
          <a:lstStyle/>
          <a:p>
            <a:r>
              <a:rPr lang="tr-TR" sz="1200" i="1" dirty="0" smtClean="0"/>
              <a:t>Dr. H. Erdal AKALIN. Klinik Uygulama Rehberleri ve Kanıta Dayalı Tıp</a:t>
            </a:r>
            <a:endParaRPr lang="tr-TR" sz="1200" i="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Özet </a:t>
            </a:r>
            <a:endParaRPr lang="tr-TR" dirty="0"/>
          </a:p>
        </p:txBody>
      </p:sp>
      <p:sp>
        <p:nvSpPr>
          <p:cNvPr id="3" name="2 İçerik Yer Tutucusu"/>
          <p:cNvSpPr>
            <a:spLocks noGrp="1"/>
          </p:cNvSpPr>
          <p:nvPr>
            <p:ph idx="1"/>
          </p:nvPr>
        </p:nvSpPr>
        <p:spPr/>
        <p:txBody>
          <a:bodyPr/>
          <a:lstStyle/>
          <a:p>
            <a:pPr algn="just">
              <a:lnSpc>
                <a:spcPct val="150000"/>
              </a:lnSpc>
            </a:pPr>
            <a:r>
              <a:rPr lang="tr-TR" dirty="0" smtClean="0"/>
              <a:t>Tıpta uygulama rehberi nedir?</a:t>
            </a:r>
          </a:p>
          <a:p>
            <a:pPr algn="just">
              <a:lnSpc>
                <a:spcPct val="150000"/>
              </a:lnSpc>
            </a:pPr>
            <a:r>
              <a:rPr lang="tr-TR" dirty="0" smtClean="0"/>
              <a:t>Uygulama rehberlerinin amaçları nelerdir?</a:t>
            </a:r>
          </a:p>
          <a:p>
            <a:pPr algn="just">
              <a:lnSpc>
                <a:spcPct val="150000"/>
              </a:lnSpc>
            </a:pPr>
            <a:r>
              <a:rPr lang="tr-TR" dirty="0" smtClean="0"/>
              <a:t>Uygulama rehberleri nasıl olmalıdır, her uygulama rehberi kullanılır mı?</a:t>
            </a:r>
          </a:p>
          <a:p>
            <a:pPr algn="just">
              <a:lnSpc>
                <a:spcPct val="150000"/>
              </a:lnSpc>
            </a:pPr>
            <a:endParaRPr lang="tr-TR" dirty="0" smtClean="0"/>
          </a:p>
          <a:p>
            <a:pPr algn="just">
              <a:lnSpc>
                <a:spcPct val="150000"/>
              </a:lnSpc>
            </a:pPr>
            <a:endParaRPr lang="tr-T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714356"/>
            <a:ext cx="8229600" cy="5411807"/>
          </a:xfrm>
        </p:spPr>
        <p:txBody>
          <a:bodyPr>
            <a:normAutofit/>
          </a:bodyPr>
          <a:lstStyle/>
          <a:p>
            <a:pPr marL="114300" indent="0">
              <a:lnSpc>
                <a:spcPct val="150000"/>
              </a:lnSpc>
              <a:buNone/>
            </a:pPr>
            <a:r>
              <a:rPr lang="tr-TR" b="1" dirty="0" smtClean="0"/>
              <a:t>Amaç</a:t>
            </a:r>
          </a:p>
          <a:p>
            <a:pPr lvl="1">
              <a:lnSpc>
                <a:spcPct val="150000"/>
              </a:lnSpc>
            </a:pPr>
            <a:r>
              <a:rPr lang="tr-TR" dirty="0" smtClean="0"/>
              <a:t>Tıpta uygulama rehberleri hakkında bilgi vermek</a:t>
            </a:r>
          </a:p>
          <a:p>
            <a:pPr lvl="1">
              <a:lnSpc>
                <a:spcPct val="150000"/>
              </a:lnSpc>
            </a:pPr>
            <a:endParaRPr lang="tr-TR" dirty="0" smtClean="0"/>
          </a:p>
          <a:p>
            <a:pPr marL="114300" indent="0">
              <a:lnSpc>
                <a:spcPct val="150000"/>
              </a:lnSpc>
              <a:buNone/>
            </a:pPr>
            <a:r>
              <a:rPr lang="tr-TR" b="1" dirty="0" smtClean="0"/>
              <a:t>Hedefler</a:t>
            </a:r>
          </a:p>
          <a:p>
            <a:pPr lvl="1">
              <a:lnSpc>
                <a:spcPct val="150000"/>
              </a:lnSpc>
            </a:pPr>
            <a:r>
              <a:rPr lang="tr-TR" dirty="0" smtClean="0"/>
              <a:t>Uygulama rehberinin tanımını yapabilmek,</a:t>
            </a:r>
          </a:p>
          <a:p>
            <a:pPr lvl="1">
              <a:lnSpc>
                <a:spcPct val="150000"/>
              </a:lnSpc>
            </a:pPr>
            <a:r>
              <a:rPr lang="tr-TR" dirty="0" smtClean="0"/>
              <a:t>Uygulama rehberlerinin hazırlanma amaçlarını açıklayabilmek</a:t>
            </a:r>
          </a:p>
          <a:p>
            <a:pPr lvl="1">
              <a:lnSpc>
                <a:spcPct val="150000"/>
              </a:lnSpc>
            </a:pPr>
            <a:r>
              <a:rPr lang="tr-TR" dirty="0" smtClean="0"/>
              <a:t>Uygulama rehberi geliştirme aşamalarını sayabilmek</a:t>
            </a:r>
          </a:p>
          <a:p>
            <a:pPr lvl="1">
              <a:lnSpc>
                <a:spcPct val="150000"/>
              </a:lnSpc>
            </a:pPr>
            <a:r>
              <a:rPr lang="tr-TR" dirty="0" smtClean="0"/>
              <a:t>Uygulama rehberlerinin önemini kavramak</a:t>
            </a:r>
          </a:p>
          <a:p>
            <a:pPr lvl="1">
              <a:lnSpc>
                <a:spcPct val="150000"/>
              </a:lnSpc>
            </a:pPr>
            <a:endParaRPr lang="tr-TR" dirty="0" smtClean="0"/>
          </a:p>
          <a:p>
            <a:pPr lvl="1">
              <a:lnSpc>
                <a:spcPct val="150000"/>
              </a:lnSpc>
            </a:pPr>
            <a:endParaRPr lang="tr-TR" dirty="0" smtClean="0"/>
          </a:p>
          <a:p>
            <a:pPr lvl="1">
              <a:lnSpc>
                <a:spcPct val="150000"/>
              </a:lnSpc>
            </a:pPr>
            <a:endParaRPr lang="tr-TR"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Uygulama rehberi nedir?</a:t>
            </a:r>
            <a:endParaRPr lang="tr-TR" dirty="0"/>
          </a:p>
        </p:txBody>
      </p:sp>
      <p:sp>
        <p:nvSpPr>
          <p:cNvPr id="3" name="2 İçerik Yer Tutucusu"/>
          <p:cNvSpPr>
            <a:spLocks noGrp="1"/>
          </p:cNvSpPr>
          <p:nvPr>
            <p:ph idx="1"/>
          </p:nvPr>
        </p:nvSpPr>
        <p:spPr>
          <a:xfrm>
            <a:off x="251520" y="1844824"/>
            <a:ext cx="8229600" cy="4525963"/>
          </a:xfrm>
        </p:spPr>
        <p:txBody>
          <a:bodyPr/>
          <a:lstStyle/>
          <a:p>
            <a:pPr>
              <a:lnSpc>
                <a:spcPct val="150000"/>
              </a:lnSpc>
            </a:pPr>
            <a:r>
              <a:rPr lang="tr-TR" dirty="0" smtClean="0"/>
              <a:t>Bir hastalığın, bir sorunun, bir sürecin veya bir işlemin kabul edilmiş yönetiminin kanıta dayalı özetidir. </a:t>
            </a:r>
            <a:endParaRPr lang="tr-TR" dirty="0"/>
          </a:p>
        </p:txBody>
      </p:sp>
      <p:pic>
        <p:nvPicPr>
          <p:cNvPr id="4" name="3 Resim" descr="sb.jpg"/>
          <p:cNvPicPr>
            <a:picLocks noChangeAspect="1"/>
          </p:cNvPicPr>
          <p:nvPr/>
        </p:nvPicPr>
        <p:blipFill>
          <a:blip r:embed="rId2"/>
          <a:stretch>
            <a:fillRect/>
          </a:stretch>
        </p:blipFill>
        <p:spPr>
          <a:xfrm>
            <a:off x="6012160" y="3690418"/>
            <a:ext cx="2276478" cy="3050950"/>
          </a:xfrm>
          <a:prstGeom prst="rect">
            <a:avLst/>
          </a:prstGeom>
          <a:gradFill>
            <a:gsLst>
              <a:gs pos="0">
                <a:schemeClr val="accent1">
                  <a:tint val="66000"/>
                  <a:satMod val="160000"/>
                </a:schemeClr>
              </a:gs>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Uygulama rehberi nedir?</a:t>
            </a:r>
            <a:endParaRPr lang="tr-TR" dirty="0"/>
          </a:p>
        </p:txBody>
      </p:sp>
      <p:sp>
        <p:nvSpPr>
          <p:cNvPr id="3" name="2 İçerik Yer Tutucusu"/>
          <p:cNvSpPr>
            <a:spLocks noGrp="1"/>
          </p:cNvSpPr>
          <p:nvPr>
            <p:ph idx="1"/>
          </p:nvPr>
        </p:nvSpPr>
        <p:spPr>
          <a:xfrm>
            <a:off x="107504" y="1600200"/>
            <a:ext cx="8229600" cy="4525963"/>
          </a:xfrm>
        </p:spPr>
        <p:txBody>
          <a:bodyPr>
            <a:normAutofit/>
          </a:bodyPr>
          <a:lstStyle/>
          <a:p>
            <a:pPr>
              <a:lnSpc>
                <a:spcPct val="150000"/>
              </a:lnSpc>
            </a:pPr>
            <a:r>
              <a:rPr lang="tr-TR" dirty="0" smtClean="0"/>
              <a:t>Belli bir klinik uygulamada hekimlere ve hastalara karar verme sürecinde yardımcı </a:t>
            </a:r>
            <a:r>
              <a:rPr lang="tr-TR" dirty="0" smtClean="0"/>
              <a:t>olmak üzere tasarlanmış  </a:t>
            </a:r>
            <a:r>
              <a:rPr lang="tr-TR" dirty="0" smtClean="0"/>
              <a:t>s</a:t>
            </a:r>
            <a:r>
              <a:rPr lang="tr-TR" dirty="0" smtClean="0"/>
              <a:t>istematik açıklamalardır.</a:t>
            </a:r>
            <a:endParaRPr lang="tr-TR" dirty="0"/>
          </a:p>
        </p:txBody>
      </p:sp>
      <p:pic>
        <p:nvPicPr>
          <p:cNvPr id="4" name="3 Resim" descr="b.jpg"/>
          <p:cNvPicPr>
            <a:picLocks noChangeAspect="1"/>
          </p:cNvPicPr>
          <p:nvPr/>
        </p:nvPicPr>
        <p:blipFill>
          <a:blip r:embed="rId2"/>
          <a:stretch>
            <a:fillRect/>
          </a:stretch>
        </p:blipFill>
        <p:spPr>
          <a:xfrm>
            <a:off x="6125660" y="3645024"/>
            <a:ext cx="2190756" cy="3114003"/>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Uygulama rehberi nedir?</a:t>
            </a:r>
            <a:endParaRPr lang="tr-TR" dirty="0"/>
          </a:p>
        </p:txBody>
      </p:sp>
      <p:sp>
        <p:nvSpPr>
          <p:cNvPr id="3" name="2 İçerik Yer Tutucusu"/>
          <p:cNvSpPr>
            <a:spLocks noGrp="1"/>
          </p:cNvSpPr>
          <p:nvPr>
            <p:ph idx="1"/>
          </p:nvPr>
        </p:nvSpPr>
        <p:spPr>
          <a:xfrm>
            <a:off x="251520" y="2100266"/>
            <a:ext cx="8176992" cy="2480862"/>
          </a:xfrm>
        </p:spPr>
        <p:txBody>
          <a:bodyPr>
            <a:normAutofit/>
          </a:bodyPr>
          <a:lstStyle/>
          <a:p>
            <a:pPr algn="just"/>
            <a:r>
              <a:rPr lang="tr-TR" sz="2800" dirty="0" smtClean="0"/>
              <a:t>Doğru </a:t>
            </a:r>
            <a:r>
              <a:rPr lang="tr-TR" sz="2800" dirty="0" smtClean="0"/>
              <a:t>yapılacak uygulamayı tanımlar.</a:t>
            </a:r>
            <a:endParaRPr lang="tr-TR" sz="2800" dirty="0"/>
          </a:p>
        </p:txBody>
      </p:sp>
      <p:pic>
        <p:nvPicPr>
          <p:cNvPr id="4" name="3 Resim" descr="AH.jpg"/>
          <p:cNvPicPr>
            <a:picLocks noChangeAspect="1"/>
          </p:cNvPicPr>
          <p:nvPr/>
        </p:nvPicPr>
        <p:blipFill>
          <a:blip r:embed="rId2"/>
          <a:stretch>
            <a:fillRect/>
          </a:stretch>
        </p:blipFill>
        <p:spPr>
          <a:xfrm>
            <a:off x="5796136" y="3714752"/>
            <a:ext cx="2415128" cy="296402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l"/>
            <a:r>
              <a:rPr lang="tr-TR" dirty="0" smtClean="0"/>
              <a:t>Rehberler</a:t>
            </a:r>
            <a:endParaRPr lang="tr-TR" dirty="0"/>
          </a:p>
        </p:txBody>
      </p:sp>
      <p:sp>
        <p:nvSpPr>
          <p:cNvPr id="3" name="İçerik Yer Tutucusu 2"/>
          <p:cNvSpPr>
            <a:spLocks noGrp="1"/>
          </p:cNvSpPr>
          <p:nvPr>
            <p:ph idx="1"/>
          </p:nvPr>
        </p:nvSpPr>
        <p:spPr>
          <a:xfrm>
            <a:off x="539552" y="1628800"/>
            <a:ext cx="8229600" cy="4525963"/>
          </a:xfrm>
        </p:spPr>
        <p:txBody>
          <a:bodyPr/>
          <a:lstStyle/>
          <a:p>
            <a:pPr lvl="1">
              <a:lnSpc>
                <a:spcPct val="150000"/>
              </a:lnSpc>
            </a:pPr>
            <a:r>
              <a:rPr lang="tr-TR" b="1" dirty="0"/>
              <a:t>Sistematik olarak geliştirilmiş,</a:t>
            </a:r>
          </a:p>
          <a:p>
            <a:pPr lvl="1">
              <a:lnSpc>
                <a:spcPct val="150000"/>
              </a:lnSpc>
            </a:pPr>
            <a:r>
              <a:rPr lang="tr-TR" b="1" dirty="0"/>
              <a:t>Güncel, </a:t>
            </a:r>
          </a:p>
          <a:p>
            <a:pPr lvl="1">
              <a:lnSpc>
                <a:spcPct val="150000"/>
              </a:lnSpc>
            </a:pPr>
            <a:r>
              <a:rPr lang="tr-TR" b="1" dirty="0"/>
              <a:t>Kanıta dayalı </a:t>
            </a:r>
            <a:endParaRPr lang="tr-TR" b="1" dirty="0" smtClean="0"/>
          </a:p>
          <a:p>
            <a:pPr marL="457200" lvl="1" indent="0">
              <a:lnSpc>
                <a:spcPct val="150000"/>
              </a:lnSpc>
              <a:buNone/>
            </a:pPr>
            <a:r>
              <a:rPr lang="tr-TR" b="1" dirty="0"/>
              <a:t> </a:t>
            </a:r>
            <a:r>
              <a:rPr lang="tr-TR" b="1" dirty="0" smtClean="0"/>
              <a:t>  </a:t>
            </a:r>
            <a:r>
              <a:rPr lang="tr-TR" dirty="0" smtClean="0"/>
              <a:t>olmalıdır.</a:t>
            </a:r>
            <a:endParaRPr lang="tr-TR" dirty="0"/>
          </a:p>
          <a:p>
            <a:endParaRPr lang="tr-TR" dirty="0"/>
          </a:p>
        </p:txBody>
      </p:sp>
    </p:spTree>
    <p:extLst>
      <p:ext uri="{BB962C8B-B14F-4D97-AF65-F5344CB8AC3E}">
        <p14:creationId xmlns:p14="http://schemas.microsoft.com/office/powerpoint/2010/main" val="1076746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Uygulama Rehberleri Hazırlanma Amaçları</a:t>
            </a:r>
            <a:endParaRPr lang="tr-TR" dirty="0"/>
          </a:p>
        </p:txBody>
      </p:sp>
      <p:sp>
        <p:nvSpPr>
          <p:cNvPr id="3" name="2 İçerik Yer Tutucusu"/>
          <p:cNvSpPr>
            <a:spLocks noGrp="1"/>
          </p:cNvSpPr>
          <p:nvPr>
            <p:ph idx="1"/>
          </p:nvPr>
        </p:nvSpPr>
        <p:spPr/>
        <p:txBody>
          <a:bodyPr/>
          <a:lstStyle/>
          <a:p>
            <a:pPr>
              <a:lnSpc>
                <a:spcPct val="150000"/>
              </a:lnSpc>
            </a:pPr>
            <a:r>
              <a:rPr lang="tr-TR" dirty="0" smtClean="0"/>
              <a:t>Uygulama rehberleri, hastaların uygun tedaviyi; </a:t>
            </a:r>
          </a:p>
          <a:p>
            <a:pPr lvl="1">
              <a:lnSpc>
                <a:spcPct val="150000"/>
              </a:lnSpc>
            </a:pPr>
            <a:r>
              <a:rPr lang="tr-TR" dirty="0" smtClean="0"/>
              <a:t>o gün için geçerli olan, </a:t>
            </a:r>
          </a:p>
          <a:p>
            <a:pPr lvl="1">
              <a:lnSpc>
                <a:spcPct val="150000"/>
              </a:lnSpc>
            </a:pPr>
            <a:r>
              <a:rPr lang="tr-TR" dirty="0" smtClean="0"/>
              <a:t>bilimsel, </a:t>
            </a:r>
          </a:p>
          <a:p>
            <a:pPr lvl="1">
              <a:lnSpc>
                <a:spcPct val="150000"/>
              </a:lnSpc>
            </a:pPr>
            <a:r>
              <a:rPr lang="tr-TR" dirty="0" smtClean="0"/>
              <a:t>kanıta ve geniş fikir birliğine dayalı olarak</a:t>
            </a:r>
          </a:p>
          <a:p>
            <a:pPr>
              <a:buNone/>
            </a:pPr>
            <a:r>
              <a:rPr lang="tr-TR" dirty="0" smtClean="0"/>
              <a:t>     almasını sağlamak </a:t>
            </a:r>
            <a:endParaRPr lang="tr-T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71488"/>
            <a:ext cx="8229600" cy="1143000"/>
          </a:xfrm>
        </p:spPr>
        <p:txBody>
          <a:bodyPr>
            <a:normAutofit fontScale="90000"/>
          </a:bodyPr>
          <a:lstStyle/>
          <a:p>
            <a:r>
              <a:rPr lang="tr-TR" dirty="0" smtClean="0"/>
              <a:t>Uygulama Rehberleri Hazırlanma Amaçları</a:t>
            </a:r>
            <a:endParaRPr lang="tr-TR" dirty="0"/>
          </a:p>
        </p:txBody>
      </p:sp>
      <p:sp>
        <p:nvSpPr>
          <p:cNvPr id="3" name="2 İçerik Yer Tutucusu"/>
          <p:cNvSpPr>
            <a:spLocks noGrp="1"/>
          </p:cNvSpPr>
          <p:nvPr>
            <p:ph idx="1"/>
          </p:nvPr>
        </p:nvSpPr>
        <p:spPr>
          <a:xfrm>
            <a:off x="628680" y="2260623"/>
            <a:ext cx="8229600" cy="4525963"/>
          </a:xfrm>
        </p:spPr>
        <p:txBody>
          <a:bodyPr/>
          <a:lstStyle/>
          <a:p>
            <a:pPr>
              <a:lnSpc>
                <a:spcPct val="150000"/>
              </a:lnSpc>
            </a:pPr>
            <a:r>
              <a:rPr lang="tr-TR" dirty="0" smtClean="0"/>
              <a:t>Klinik uygulamalardaki </a:t>
            </a:r>
            <a:r>
              <a:rPr lang="tr-TR" b="1" dirty="0" smtClean="0"/>
              <a:t>farklılıkları azaltmak</a:t>
            </a:r>
            <a:r>
              <a:rPr lang="tr-TR" dirty="0" smtClean="0"/>
              <a:t>, </a:t>
            </a:r>
          </a:p>
          <a:p>
            <a:pPr>
              <a:lnSpc>
                <a:spcPct val="150000"/>
              </a:lnSpc>
            </a:pPr>
            <a:r>
              <a:rPr lang="tr-TR" dirty="0" smtClean="0"/>
              <a:t>Sağlık hizmetlerinde alınan sonuçların beklentilere yakın olmasını sağlamak</a:t>
            </a:r>
          </a:p>
          <a:p>
            <a:pPr>
              <a:lnSpc>
                <a:spcPct val="150000"/>
              </a:lnSpc>
            </a:pPr>
            <a:endParaRPr lang="tr-T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itişiklik">
  <a:themeElements>
    <a:clrScheme name="Bitişiklik">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i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itişiklik">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654</TotalTime>
  <Words>823</Words>
  <Application>Microsoft Office PowerPoint</Application>
  <PresentationFormat>Ekran Gösterisi (4:3)</PresentationFormat>
  <Paragraphs>177</Paragraphs>
  <Slides>24</Slides>
  <Notes>2</Notes>
  <HiddenSlides>0</HiddenSlides>
  <MMClips>0</MMClips>
  <ScaleCrop>false</ScaleCrop>
  <HeadingPairs>
    <vt:vector size="4" baseType="variant">
      <vt:variant>
        <vt:lpstr>Tema</vt:lpstr>
      </vt:variant>
      <vt:variant>
        <vt:i4>2</vt:i4>
      </vt:variant>
      <vt:variant>
        <vt:lpstr>Slayt Başlıkları</vt:lpstr>
      </vt:variant>
      <vt:variant>
        <vt:i4>24</vt:i4>
      </vt:variant>
    </vt:vector>
  </HeadingPairs>
  <TitlesOfParts>
    <vt:vector size="26" baseType="lpstr">
      <vt:lpstr>Bitişiklik</vt:lpstr>
      <vt:lpstr>Ofis Teması</vt:lpstr>
      <vt:lpstr>TIPTA UYGULAMA REHBERLERİ</vt:lpstr>
      <vt:lpstr>PowerPoint Sunusu</vt:lpstr>
      <vt:lpstr>PowerPoint Sunusu</vt:lpstr>
      <vt:lpstr>Uygulama rehberi nedir?</vt:lpstr>
      <vt:lpstr>Uygulama rehberi nedir?</vt:lpstr>
      <vt:lpstr>Uygulama rehberi nedir?</vt:lpstr>
      <vt:lpstr>Rehberler</vt:lpstr>
      <vt:lpstr>Uygulama Rehberleri Hazırlanma Amaçları</vt:lpstr>
      <vt:lpstr>Uygulama Rehberleri Hazırlanma Amaçları</vt:lpstr>
      <vt:lpstr>Uygulama Rehberleri Hazırlanma Amaçları</vt:lpstr>
      <vt:lpstr>PowerPoint Sunusu</vt:lpstr>
      <vt:lpstr>PowerPoint Sunusu</vt:lpstr>
      <vt:lpstr>PowerPoint Sunusu</vt:lpstr>
      <vt:lpstr>Kanıta Dayalı Uygulama Rehberlerinin Geliştirilmesi</vt:lpstr>
      <vt:lpstr>PowerPoint Sunusu</vt:lpstr>
      <vt:lpstr>Tıpta Uygulama Rehberlerinin Önemi</vt:lpstr>
      <vt:lpstr>Tıpta Uygulama Rehberlerinin Önemi </vt:lpstr>
      <vt:lpstr>Tıpta Uygulama Rehberlerinin Önemi</vt:lpstr>
      <vt:lpstr>Tıpta Uygulama Rehberlerinin Önemi</vt:lpstr>
      <vt:lpstr>Acil Serviste Astım Atağı Tedavisi (Çocuk) </vt:lpstr>
      <vt:lpstr>Acilde Astım Atak Tedavisi (Erişkin)</vt:lpstr>
      <vt:lpstr>Birinci basamakta gebe izlemi</vt:lpstr>
      <vt:lpstr>Tıpta Uygulama Rehberleri</vt:lpstr>
      <vt:lpstr>Özet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TIPTA UYGULAMA REHBERLERİ</dc:title>
  <dc:creator>Turan</dc:creator>
  <cp:lastModifiedBy>Turan</cp:lastModifiedBy>
  <cp:revision>43</cp:revision>
  <dcterms:modified xsi:type="dcterms:W3CDTF">2012-09-23T20:59:03Z</dcterms:modified>
</cp:coreProperties>
</file>