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86" r:id="rId4"/>
    <p:sldId id="258" r:id="rId5"/>
    <p:sldId id="285" r:id="rId6"/>
    <p:sldId id="259" r:id="rId7"/>
    <p:sldId id="284" r:id="rId8"/>
    <p:sldId id="261" r:id="rId9"/>
    <p:sldId id="260" r:id="rId10"/>
    <p:sldId id="262" r:id="rId11"/>
    <p:sldId id="265" r:id="rId12"/>
    <p:sldId id="263" r:id="rId13"/>
    <p:sldId id="283" r:id="rId14"/>
    <p:sldId id="266" r:id="rId15"/>
    <p:sldId id="270" r:id="rId16"/>
    <p:sldId id="276" r:id="rId17"/>
    <p:sldId id="277" r:id="rId18"/>
    <p:sldId id="273" r:id="rId19"/>
    <p:sldId id="282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043B7-0D84-481E-A341-311ADF8F41D1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58500-7D47-445E-9E95-A6E2F48E662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740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258500-7D47-445E-9E95-A6E2F48E662D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DÜŞÜK PREVALANS HEKİMLİĞİ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Yrd. Doç. Dr. Turan SET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Atatürk Üniversitesi Tıp Fakültesi AD</a:t>
            </a:r>
          </a:p>
          <a:p>
            <a:endParaRPr lang="tr-TR" dirty="0"/>
          </a:p>
        </p:txBody>
      </p:sp>
      <p:pic>
        <p:nvPicPr>
          <p:cNvPr id="1026" name="Picture 2" descr="https://encrypted-tbn3.gstatic.com/images?q=tbn:ANd9GcQP4vclwrTCMscbMQOWCkOGfxb-xmvrQrYXquJStlDBIAw7lBO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58" y="404664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143000"/>
          </a:xfrm>
        </p:spPr>
        <p:txBody>
          <a:bodyPr/>
          <a:lstStyle/>
          <a:p>
            <a:r>
              <a:rPr lang="tr-TR" dirty="0" smtClean="0"/>
              <a:t>Aile Hekimliği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42994" y="2276872"/>
            <a:ext cx="8229600" cy="3888432"/>
          </a:xfrm>
        </p:spPr>
        <p:txBody>
          <a:bodyPr>
            <a:normAutofit/>
          </a:bodyPr>
          <a:lstStyle/>
          <a:p>
            <a:r>
              <a:rPr lang="tr-TR" dirty="0" smtClean="0"/>
              <a:t>Hastaların ilk başvuru noktasıdır.</a:t>
            </a:r>
          </a:p>
          <a:p>
            <a:r>
              <a:rPr lang="tr-TR" dirty="0"/>
              <a:t>Hastalıklar toplumdaki gerçek sıklıkları ile görülür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Hastalıkların </a:t>
            </a:r>
            <a:r>
              <a:rPr lang="tr-TR" dirty="0" err="1"/>
              <a:t>prevalansı</a:t>
            </a:r>
            <a:r>
              <a:rPr lang="tr-TR" dirty="0"/>
              <a:t> daha düşüktür.</a:t>
            </a:r>
          </a:p>
          <a:p>
            <a:r>
              <a:rPr lang="tr-TR" dirty="0" smtClean="0"/>
              <a:t>Tanı koyma şansı daha düşüktür.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571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Aile Hekimliği neden 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12209"/>
            <a:ext cx="8229600" cy="43691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Aile hekimliği ilk başvuru noktasıdır.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Hastane ve dal uzmanlıklarına hastalar elenerek gelmektedir.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Belirli hastalıklar ilgili uzmanlık dallarında daha yüksek </a:t>
            </a:r>
            <a:r>
              <a:rPr lang="tr-TR" dirty="0" err="1" smtClean="0"/>
              <a:t>prevalansta</a:t>
            </a:r>
            <a:r>
              <a:rPr lang="tr-TR" dirty="0" smtClean="0"/>
              <a:t> görülür.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Aile hekimliğinde tanı koyma şansı düşüktür.</a:t>
            </a:r>
          </a:p>
          <a:p>
            <a:pPr algn="just">
              <a:lnSpc>
                <a:spcPct val="150000"/>
              </a:lnSpc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Düşük </a:t>
            </a:r>
            <a:r>
              <a:rPr lang="tr-TR" dirty="0" err="1" smtClean="0"/>
              <a:t>prevalansın</a:t>
            </a:r>
            <a:r>
              <a:rPr lang="tr-TR" dirty="0" smtClean="0"/>
              <a:t> ne önemi var?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tr-TR" dirty="0" smtClean="0"/>
              <a:t>Hastalıkları sınıflandırmak, tanı koymak daha zor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Tanı ve tarama testlerinin hastalığı tahmin ettirici değeri </a:t>
            </a:r>
            <a:r>
              <a:rPr lang="tr-TR" dirty="0" err="1" smtClean="0"/>
              <a:t>prevalansa</a:t>
            </a:r>
            <a:r>
              <a:rPr lang="tr-TR" dirty="0" smtClean="0"/>
              <a:t> göre değişir.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Bu nedenle 3. basamakta kullanılan tanı ve tarama testleri birinci basamakta değerli olmayabilir. </a:t>
            </a:r>
          </a:p>
          <a:p>
            <a:r>
              <a:rPr lang="tr-TR" dirty="0" smtClean="0"/>
              <a:t>Düşük </a:t>
            </a:r>
            <a:r>
              <a:rPr lang="tr-TR" dirty="0" err="1" smtClean="0"/>
              <a:t>prevalansta</a:t>
            </a:r>
            <a:r>
              <a:rPr lang="tr-TR" dirty="0" smtClean="0"/>
              <a:t> testlerin yalancı pozitifliği artar.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742944"/>
            <a:ext cx="8229600" cy="5757890"/>
          </a:xfrm>
        </p:spPr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tr-TR" sz="2400" dirty="0" smtClean="0"/>
              <a:t>Nüfus	</a:t>
            </a:r>
            <a:r>
              <a:rPr lang="en-US" sz="2400" dirty="0" smtClean="0"/>
              <a:t>= 1</a:t>
            </a:r>
            <a:r>
              <a:rPr lang="tr-TR" sz="2400" dirty="0" smtClean="0"/>
              <a:t>.</a:t>
            </a:r>
            <a:r>
              <a:rPr lang="en-US" sz="2400" dirty="0" smtClean="0"/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err="1" smtClean="0"/>
              <a:t>Sensitivit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tr-TR" sz="2400" dirty="0" smtClean="0"/>
              <a:t>	</a:t>
            </a:r>
            <a:r>
              <a:rPr lang="en-US" sz="2400" dirty="0" smtClean="0"/>
              <a:t>= </a:t>
            </a:r>
            <a:r>
              <a:rPr lang="tr-TR" sz="2400" dirty="0" smtClean="0"/>
              <a:t>% </a:t>
            </a:r>
            <a:r>
              <a:rPr lang="en-US" sz="2400" dirty="0" smtClean="0"/>
              <a:t>9</a:t>
            </a:r>
            <a:r>
              <a:rPr lang="tr-TR" sz="2400" dirty="0" smtClean="0"/>
              <a:t>0</a:t>
            </a:r>
            <a:endParaRPr lang="en-US" sz="2400" dirty="0" smtClean="0"/>
          </a:p>
          <a:p>
            <a:pPr eaLnBrk="0" hangingPunct="0">
              <a:spcBef>
                <a:spcPct val="50000"/>
              </a:spcBef>
            </a:pPr>
            <a:r>
              <a:rPr lang="en-US" sz="2400" dirty="0" err="1" smtClean="0"/>
              <a:t>Spe</a:t>
            </a:r>
            <a:r>
              <a:rPr lang="tr-TR" sz="2400" dirty="0" smtClean="0"/>
              <a:t>s</a:t>
            </a:r>
            <a:r>
              <a:rPr lang="en-US" sz="2400" dirty="0" err="1" smtClean="0"/>
              <a:t>ifit</a:t>
            </a:r>
            <a:r>
              <a:rPr lang="tr-TR" sz="2400" dirty="0" smtClean="0"/>
              <a:t>e</a:t>
            </a:r>
            <a:r>
              <a:rPr lang="en-US" sz="2400" dirty="0" smtClean="0"/>
              <a:t> </a:t>
            </a:r>
            <a:r>
              <a:rPr lang="tr-TR" sz="2400" dirty="0" smtClean="0"/>
              <a:t>	</a:t>
            </a:r>
            <a:r>
              <a:rPr lang="en-US" sz="2400" dirty="0" smtClean="0"/>
              <a:t>= </a:t>
            </a:r>
            <a:r>
              <a:rPr lang="tr-TR" sz="2400" dirty="0" smtClean="0"/>
              <a:t>% </a:t>
            </a:r>
            <a:r>
              <a:rPr lang="en-US" sz="2400" dirty="0" smtClean="0"/>
              <a:t>90</a:t>
            </a:r>
            <a:endParaRPr lang="tr-TR" sz="2400" dirty="0" smtClean="0"/>
          </a:p>
          <a:p>
            <a:pPr eaLnBrk="0" hangingPunct="0">
              <a:spcBef>
                <a:spcPct val="50000"/>
              </a:spcBef>
              <a:buNone/>
            </a:pPr>
            <a:endParaRPr lang="tr-TR" sz="2000" dirty="0" smtClean="0"/>
          </a:p>
          <a:p>
            <a:pPr eaLnBrk="0" hangingPunct="0">
              <a:spcBef>
                <a:spcPct val="50000"/>
              </a:spcBef>
              <a:buNone/>
            </a:pPr>
            <a:r>
              <a:rPr lang="tr-TR" sz="2000" dirty="0" smtClean="0"/>
              <a:t>Hastalık </a:t>
            </a:r>
            <a:r>
              <a:rPr lang="tr-TR" sz="2000" dirty="0" err="1" smtClean="0"/>
              <a:t>prevalansı</a:t>
            </a:r>
            <a:r>
              <a:rPr lang="tr-TR" sz="2000" dirty="0" smtClean="0"/>
              <a:t>: %10                                              Hastalık </a:t>
            </a:r>
            <a:r>
              <a:rPr lang="tr-TR" sz="2000" dirty="0" err="1" smtClean="0"/>
              <a:t>prevalansı</a:t>
            </a:r>
            <a:r>
              <a:rPr lang="tr-TR" sz="2000" dirty="0" smtClean="0"/>
              <a:t>: %1   </a:t>
            </a:r>
          </a:p>
          <a:p>
            <a:pPr eaLnBrk="0" hangingPunct="0">
              <a:spcBef>
                <a:spcPct val="50000"/>
              </a:spcBef>
              <a:buNone/>
            </a:pPr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571472" y="3429000"/>
          <a:ext cx="364334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35"/>
                <a:gridCol w="910835"/>
                <a:gridCol w="910835"/>
                <a:gridCol w="910835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Sağlam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Toplam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Pozitif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Negatif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    Toplam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072066" y="3429000"/>
          <a:ext cx="364334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35"/>
                <a:gridCol w="910835"/>
                <a:gridCol w="910835"/>
                <a:gridCol w="910835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Hasta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Sağlam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Toplam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Pozitif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Negatif test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       Toplam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571472" y="6357958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PPV: % 					PPV: %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9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143668"/>
          </a:xfrm>
        </p:spPr>
        <p:txBody>
          <a:bodyPr>
            <a:normAutofit/>
          </a:bodyPr>
          <a:lstStyle/>
          <a:p>
            <a:r>
              <a:rPr lang="tr-TR" dirty="0" smtClean="0"/>
              <a:t>Bir şikayet yada semptomun hastalığı tahmin ettirici değeri hastalığın </a:t>
            </a:r>
            <a:r>
              <a:rPr lang="tr-TR" dirty="0" err="1" smtClean="0"/>
              <a:t>prevalansına</a:t>
            </a:r>
            <a:r>
              <a:rPr lang="tr-TR" dirty="0" smtClean="0"/>
              <a:t> göre değişir.</a:t>
            </a:r>
          </a:p>
          <a:p>
            <a:endParaRPr lang="tr-TR" dirty="0" smtClean="0"/>
          </a:p>
          <a:p>
            <a:r>
              <a:rPr lang="tr-TR" dirty="0" smtClean="0"/>
              <a:t>Örn: halsizlik, yorgunluk, bitkinlik  şikayetleri olan hasta..</a:t>
            </a:r>
          </a:p>
          <a:p>
            <a:pPr lvl="2"/>
            <a:r>
              <a:rPr lang="tr-TR" dirty="0" smtClean="0"/>
              <a:t>Aile hekimliği polikliniğine</a:t>
            </a:r>
            <a:r>
              <a:rPr lang="tr-TR" dirty="0" smtClean="0"/>
              <a:t> </a:t>
            </a:r>
            <a:r>
              <a:rPr lang="tr-TR" dirty="0" smtClean="0"/>
              <a:t>gelmişse..                      </a:t>
            </a:r>
          </a:p>
          <a:p>
            <a:pPr lvl="2"/>
            <a:r>
              <a:rPr lang="tr-TR" dirty="0" smtClean="0"/>
              <a:t>Hematoloji polikliniğine gelmişse..</a:t>
            </a:r>
          </a:p>
          <a:p>
            <a:pPr lvl="2">
              <a:buNone/>
            </a:pPr>
            <a:r>
              <a:rPr lang="tr-TR" dirty="0" smtClean="0"/>
              <a:t>Her iki durumda ön tanılar aynı mıdır?</a:t>
            </a:r>
          </a:p>
          <a:p>
            <a:pPr lvl="2">
              <a:buNone/>
            </a:pPr>
            <a:endParaRPr lang="tr-TR" dirty="0"/>
          </a:p>
        </p:txBody>
      </p:sp>
      <p:pic>
        <p:nvPicPr>
          <p:cNvPr id="6" name="5 Resim" descr="depresyo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4929198"/>
            <a:ext cx="1357310" cy="1749422"/>
          </a:xfrm>
          <a:prstGeom prst="rect">
            <a:avLst/>
          </a:prstGeom>
        </p:spPr>
      </p:pic>
      <p:pic>
        <p:nvPicPr>
          <p:cNvPr id="7" name="6 Resim" descr="anemi_1241488336.jpg"/>
          <p:cNvPicPr>
            <a:picLocks noChangeAspect="1"/>
          </p:cNvPicPr>
          <p:nvPr/>
        </p:nvPicPr>
        <p:blipFill>
          <a:blip r:embed="rId3"/>
          <a:srcRect l="4219" t="22656" r="4374" b="19336"/>
          <a:stretch>
            <a:fillRect/>
          </a:stretch>
        </p:blipFill>
        <p:spPr>
          <a:xfrm>
            <a:off x="3500430" y="5214950"/>
            <a:ext cx="3429024" cy="164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43190"/>
            <a:ext cx="8229600" cy="1143000"/>
          </a:xfrm>
        </p:spPr>
        <p:txBody>
          <a:bodyPr>
            <a:normAutofit/>
          </a:bodyPr>
          <a:lstStyle/>
          <a:p>
            <a:r>
              <a:rPr lang="tr-TR" sz="6600" dirty="0" smtClean="0"/>
              <a:t>Özet </a:t>
            </a:r>
            <a:endParaRPr lang="tr-TR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Prevalans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Belirli bir dönemdeki eski ve yeni olguların, aynı dönemdeki risk altında bulunan nüfusa oranıdır.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8"/>
            <a:ext cx="8229600" cy="1143000"/>
          </a:xfrm>
        </p:spPr>
        <p:txBody>
          <a:bodyPr/>
          <a:lstStyle/>
          <a:p>
            <a:r>
              <a:rPr lang="tr-TR" dirty="0" err="1" smtClean="0"/>
              <a:t>İnsidans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17747"/>
            <a:ext cx="8229600" cy="452596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Belirli bir süre içerisinde yeni ortaya çıkan hastalık olgularının sayısının, aynı süre içerisinde risk altında bulunan nüfusa oranıdır.</a:t>
            </a:r>
          </a:p>
          <a:p>
            <a:pPr>
              <a:buNone/>
            </a:pPr>
            <a:endParaRPr lang="tr-T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8572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Aile hekimliği neden 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Hekimliğidir?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6449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Aile hekimliği ilk başvuru noktasıdır.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Hastane ve dal uzmanlıklarına hastalar elenerek gelmektedir.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Belirli hastalıklar ilgili uzmanlık dallarında daha yüksek </a:t>
            </a:r>
            <a:r>
              <a:rPr lang="tr-TR" dirty="0" err="1"/>
              <a:t>prevalansta</a:t>
            </a:r>
            <a:r>
              <a:rPr lang="tr-TR" dirty="0"/>
              <a:t> görülür.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Aile hekimliğinde tanı koyma şansı düşüktür.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hekimliğinin özellikleri nelerdir?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Aile hekimliği 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hekimliğidir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Yüksek </a:t>
            </a:r>
            <a:r>
              <a:rPr lang="tr-TR" dirty="0" err="1" smtClean="0"/>
              <a:t>prevalansta</a:t>
            </a:r>
            <a:r>
              <a:rPr lang="tr-TR" dirty="0" smtClean="0"/>
              <a:t> kullanılan testler düşük </a:t>
            </a:r>
            <a:r>
              <a:rPr lang="tr-TR" dirty="0" err="1" smtClean="0"/>
              <a:t>prevalansta</a:t>
            </a:r>
            <a:r>
              <a:rPr lang="tr-TR" dirty="0" smtClean="0"/>
              <a:t> değerli olmayabilir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Hastalıklara tanı koymak daha zordur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Testlerin tahmin ettirici değeri etkilenir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Amaç </a:t>
            </a:r>
          </a:p>
          <a:p>
            <a:pPr lvl="1"/>
            <a:r>
              <a:rPr lang="tr-TR" dirty="0" smtClean="0"/>
              <a:t>Düşük </a:t>
            </a:r>
            <a:r>
              <a:rPr lang="tr-TR" dirty="0" err="1" smtClean="0"/>
              <a:t>prevalans</a:t>
            </a:r>
            <a:r>
              <a:rPr lang="tr-TR" dirty="0" smtClean="0"/>
              <a:t> hekimliği hakkında bilgi vermek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Hedefler: </a:t>
            </a:r>
            <a:r>
              <a:rPr lang="tr-TR" sz="2800" dirty="0" smtClean="0"/>
              <a:t>Bu dersin sonunda katılımcılar;</a:t>
            </a:r>
          </a:p>
          <a:p>
            <a:pPr lvl="1">
              <a:lnSpc>
                <a:spcPct val="150000"/>
              </a:lnSpc>
            </a:pPr>
            <a:r>
              <a:rPr lang="tr-TR" sz="2400" dirty="0" err="1" smtClean="0"/>
              <a:t>Prevalansın</a:t>
            </a:r>
            <a:r>
              <a:rPr lang="tr-TR" sz="2400" dirty="0" smtClean="0"/>
              <a:t> tanımını yapabilmeli,</a:t>
            </a:r>
          </a:p>
          <a:p>
            <a:pPr lvl="1">
              <a:lnSpc>
                <a:spcPct val="150000"/>
              </a:lnSpc>
            </a:pPr>
            <a:r>
              <a:rPr lang="tr-TR" sz="2400" dirty="0" err="1" smtClean="0"/>
              <a:t>İnsidansın</a:t>
            </a:r>
            <a:r>
              <a:rPr lang="tr-TR" sz="2400" dirty="0" smtClean="0"/>
              <a:t> tanımını yapabilmeli,</a:t>
            </a:r>
          </a:p>
          <a:p>
            <a:pPr lvl="1">
              <a:lnSpc>
                <a:spcPct val="150000"/>
              </a:lnSpc>
            </a:pPr>
            <a:r>
              <a:rPr lang="tr-TR" sz="2400" dirty="0" err="1" smtClean="0"/>
              <a:t>Prevalans</a:t>
            </a:r>
            <a:r>
              <a:rPr lang="tr-TR" sz="2400" dirty="0" smtClean="0"/>
              <a:t> ile </a:t>
            </a:r>
            <a:r>
              <a:rPr lang="tr-TR" sz="2400" dirty="0" err="1" smtClean="0"/>
              <a:t>insidans</a:t>
            </a:r>
            <a:r>
              <a:rPr lang="tr-TR" sz="2400" dirty="0" smtClean="0"/>
              <a:t> arasındaki farkı kavrayabilmeli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Düşük </a:t>
            </a:r>
            <a:r>
              <a:rPr lang="tr-TR" sz="2400" dirty="0" err="1" smtClean="0"/>
              <a:t>prevalans</a:t>
            </a:r>
            <a:r>
              <a:rPr lang="tr-TR" sz="2400" dirty="0" smtClean="0"/>
              <a:t> hekimliğini açıklayabilmeli</a:t>
            </a:r>
          </a:p>
          <a:p>
            <a:pPr lvl="1">
              <a:lnSpc>
                <a:spcPct val="150000"/>
              </a:lnSpc>
            </a:pPr>
            <a:r>
              <a:rPr lang="tr-TR" sz="2400" dirty="0" smtClean="0"/>
              <a:t>Düşük </a:t>
            </a:r>
            <a:r>
              <a:rPr lang="tr-TR" sz="2400" dirty="0" err="1" smtClean="0"/>
              <a:t>prevalans</a:t>
            </a:r>
            <a:r>
              <a:rPr lang="tr-TR" sz="2400" dirty="0" smtClean="0"/>
              <a:t> hekimliğinin özelliklerini sayabilmeli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Prevalans</a:t>
            </a:r>
            <a:r>
              <a:rPr lang="tr-TR" dirty="0" smtClean="0"/>
              <a:t>?</a:t>
            </a:r>
            <a:endParaRPr lang="tr-TR" dirty="0"/>
          </a:p>
        </p:txBody>
      </p:sp>
      <p:pic>
        <p:nvPicPr>
          <p:cNvPr id="3074" name="Picture 2" descr="https://encrypted-tbn3.gstatic.com/images?q=tbn:ANd9GcTjfd78Ngy_YddiOiAllBalWAmVBfBr1g1JA11euqcVx3Vzl4OCL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552728" cy="532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33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/>
          <a:lstStyle/>
          <a:p>
            <a:r>
              <a:rPr lang="tr-TR" dirty="0" err="1" smtClean="0"/>
              <a:t>Prevalans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Belirli bir dönemdeki eski ve yeni olguların, aynı dönemdeki risk altında bulunan nüfusa oranıdır.</a:t>
            </a:r>
          </a:p>
          <a:p>
            <a:pPr lvl="1" algn="just">
              <a:lnSpc>
                <a:spcPct val="200000"/>
              </a:lnSpc>
            </a:pPr>
            <a:r>
              <a:rPr lang="tr-TR" dirty="0" smtClean="0"/>
              <a:t>Hangi hastalıklar için uygun?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77472" cy="1143000"/>
          </a:xfrm>
        </p:spPr>
        <p:txBody>
          <a:bodyPr/>
          <a:lstStyle/>
          <a:p>
            <a:r>
              <a:rPr lang="tr-TR" dirty="0" err="1" smtClean="0"/>
              <a:t>İnsidans</a:t>
            </a:r>
            <a:r>
              <a:rPr lang="tr-TR" dirty="0" smtClean="0"/>
              <a:t>?</a:t>
            </a:r>
            <a:endParaRPr lang="tr-TR" dirty="0"/>
          </a:p>
        </p:txBody>
      </p:sp>
      <p:pic>
        <p:nvPicPr>
          <p:cNvPr id="2050" name="Picture 2" descr="http://www.sydh.gov.tr/site/ketem/graf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6756079" cy="373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448891" y="5445224"/>
            <a:ext cx="449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TÜRKİYE KANSER İSTATİSTİKLERİ (1999-2004 )</a:t>
            </a:r>
          </a:p>
        </p:txBody>
      </p:sp>
    </p:spTree>
    <p:extLst>
      <p:ext uri="{BB962C8B-B14F-4D97-AF65-F5344CB8AC3E}">
        <p14:creationId xmlns:p14="http://schemas.microsoft.com/office/powerpoint/2010/main" val="170833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/>
          <a:lstStyle/>
          <a:p>
            <a:r>
              <a:rPr lang="tr-TR" dirty="0" err="1" smtClean="0"/>
              <a:t>İnsidans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957390"/>
            <a:ext cx="8229600" cy="382906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tr-TR" dirty="0" smtClean="0"/>
              <a:t>Belirli bir süre içerisinde yeni ortaya çıkan hastalık olgularının sayısının, aynı süre içerisinde risk altında bulunan nüfusa oranıdır.</a:t>
            </a:r>
          </a:p>
          <a:p>
            <a:pPr lvl="1" algn="just">
              <a:lnSpc>
                <a:spcPct val="200000"/>
              </a:lnSpc>
            </a:pPr>
            <a:r>
              <a:rPr lang="tr-TR" dirty="0"/>
              <a:t>Hangi hastalıklar için uygun</a:t>
            </a:r>
            <a:r>
              <a:rPr lang="tr-TR" dirty="0" smtClean="0"/>
              <a:t>?</a:t>
            </a:r>
          </a:p>
          <a:p>
            <a:pPr>
              <a:buNone/>
            </a:pPr>
            <a:endParaRPr lang="tr-TR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34849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Aile hekimliği polikliniğine </a:t>
            </a:r>
            <a:r>
              <a:rPr lang="tr-TR" dirty="0" smtClean="0"/>
              <a:t>başvuranlarla </a:t>
            </a:r>
            <a:r>
              <a:rPr lang="tr-TR" dirty="0" smtClean="0"/>
              <a:t>tıp fakültesi hastanesi polikliniğine başvuranlar arasında hastalık </a:t>
            </a:r>
            <a:r>
              <a:rPr lang="tr-TR" dirty="0" err="1" smtClean="0"/>
              <a:t>prevalansları</a:t>
            </a:r>
            <a:r>
              <a:rPr lang="tr-TR" dirty="0" smtClean="0"/>
              <a:t> açısından fark var mıdır?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776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Karın ağrısı nedeniyle</a:t>
            </a:r>
          </a:p>
          <a:p>
            <a:pPr>
              <a:buNone/>
            </a:pP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aile hekimliği polikliniğine başvuran hastada: Akut apandisit?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genel cerrahi polikliniğine başvuran hastada: Akut apandisit? 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r>
              <a:rPr lang="tr-TR" dirty="0" smtClean="0"/>
              <a:t>   Riskleri eşit mi..?</a:t>
            </a:r>
          </a:p>
          <a:p>
            <a:pPr lvl="1"/>
            <a:endParaRPr lang="tr-TR" dirty="0" smtClean="0"/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714364"/>
            <a:ext cx="8229600" cy="1143000"/>
          </a:xfrm>
        </p:spPr>
        <p:txBody>
          <a:bodyPr>
            <a:noAutofit/>
          </a:bodyPr>
          <a:lstStyle/>
          <a:p>
            <a:r>
              <a:rPr lang="tr-TR" dirty="0" smtClean="0"/>
              <a:t>Hastalıkların toplumdaki gerçek sıklıkları…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814646"/>
            <a:ext cx="8229600" cy="3400436"/>
          </a:xfrm>
        </p:spPr>
        <p:txBody>
          <a:bodyPr/>
          <a:lstStyle/>
          <a:p>
            <a:r>
              <a:rPr lang="tr-TR" dirty="0" smtClean="0"/>
              <a:t>Birinci basamağa başvuran hastalarda mı?</a:t>
            </a:r>
          </a:p>
          <a:p>
            <a:endParaRPr lang="tr-TR" dirty="0" smtClean="0"/>
          </a:p>
          <a:p>
            <a:pPr lvl="3">
              <a:buNone/>
            </a:pPr>
            <a:r>
              <a:rPr lang="tr-TR" dirty="0" smtClean="0"/>
              <a:t>Yoksa…</a:t>
            </a:r>
          </a:p>
          <a:p>
            <a:endParaRPr lang="tr-TR" dirty="0" smtClean="0"/>
          </a:p>
          <a:p>
            <a:r>
              <a:rPr lang="tr-TR" dirty="0" smtClean="0"/>
              <a:t>Üçüncü basamağa başvuran hastalarda mı?</a:t>
            </a:r>
          </a:p>
          <a:p>
            <a:endParaRPr lang="tr-TR" dirty="0"/>
          </a:p>
        </p:txBody>
      </p:sp>
      <p:grpSp>
        <p:nvGrpSpPr>
          <p:cNvPr id="15" name="Grup 14"/>
          <p:cNvGrpSpPr/>
          <p:nvPr/>
        </p:nvGrpSpPr>
        <p:grpSpPr>
          <a:xfrm>
            <a:off x="6948264" y="2630115"/>
            <a:ext cx="2110888" cy="3272309"/>
            <a:chOff x="6948264" y="2630115"/>
            <a:chExt cx="2110888" cy="3272309"/>
          </a:xfrm>
        </p:grpSpPr>
        <p:sp>
          <p:nvSpPr>
            <p:cNvPr id="5" name="Yuvarlatılmış Dikdörtgen 4"/>
            <p:cNvSpPr/>
            <p:nvPr/>
          </p:nvSpPr>
          <p:spPr>
            <a:xfrm>
              <a:off x="6948264" y="4005064"/>
              <a:ext cx="1058416" cy="457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Diyabet</a:t>
              </a:r>
              <a:endParaRPr lang="tr-TR" dirty="0"/>
            </a:p>
          </p:txBody>
        </p:sp>
        <p:sp>
          <p:nvSpPr>
            <p:cNvPr id="6" name="Yuvarlatılmış Dikdörtgen 5"/>
            <p:cNvSpPr/>
            <p:nvPr/>
          </p:nvSpPr>
          <p:spPr>
            <a:xfrm>
              <a:off x="7812360" y="5445224"/>
              <a:ext cx="1246792" cy="457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Endokrin.</a:t>
              </a:r>
              <a:endParaRPr lang="tr-TR" dirty="0"/>
            </a:p>
          </p:txBody>
        </p:sp>
        <p:sp>
          <p:nvSpPr>
            <p:cNvPr id="7" name="Yuvarlatılmış Dikdörtgen 6"/>
            <p:cNvSpPr/>
            <p:nvPr/>
          </p:nvSpPr>
          <p:spPr>
            <a:xfrm>
              <a:off x="7812360" y="2630115"/>
              <a:ext cx="1246792" cy="457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dirty="0" smtClean="0"/>
                <a:t>Aile Hek.</a:t>
              </a:r>
              <a:endParaRPr lang="tr-TR" dirty="0"/>
            </a:p>
          </p:txBody>
        </p:sp>
        <p:cxnSp>
          <p:nvCxnSpPr>
            <p:cNvPr id="9" name="Düz Ok Bağlayıcısı 8"/>
            <p:cNvCxnSpPr>
              <a:stCxn id="5" idx="0"/>
              <a:endCxn id="7" idx="2"/>
            </p:cNvCxnSpPr>
            <p:nvPr/>
          </p:nvCxnSpPr>
          <p:spPr>
            <a:xfrm flipV="1">
              <a:off x="7477472" y="3087315"/>
              <a:ext cx="958284" cy="9177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Düz Ok Bağlayıcısı 11"/>
            <p:cNvCxnSpPr>
              <a:stCxn id="5" idx="2"/>
              <a:endCxn id="6" idx="0"/>
            </p:cNvCxnSpPr>
            <p:nvPr/>
          </p:nvCxnSpPr>
          <p:spPr>
            <a:xfrm>
              <a:off x="7477472" y="4462264"/>
              <a:ext cx="958284" cy="9829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1301</TotalTime>
  <Words>466</Words>
  <Application>Microsoft Office PowerPoint</Application>
  <PresentationFormat>Ekran Gösterisi (4:3)</PresentationFormat>
  <Paragraphs>99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DÜŞÜK PREVALANS HEKİMLİĞİ</vt:lpstr>
      <vt:lpstr>PowerPoint Sunusu</vt:lpstr>
      <vt:lpstr>Prevalans?</vt:lpstr>
      <vt:lpstr>Prevalans</vt:lpstr>
      <vt:lpstr>İnsidans?</vt:lpstr>
      <vt:lpstr>İnsidans</vt:lpstr>
      <vt:lpstr>PowerPoint Sunusu</vt:lpstr>
      <vt:lpstr>PowerPoint Sunusu</vt:lpstr>
      <vt:lpstr>Hastalıkların toplumdaki gerçek sıklıkları…</vt:lpstr>
      <vt:lpstr>Aile Hekimliği</vt:lpstr>
      <vt:lpstr>Aile Hekimliği neden düşük prevalans hekimliği?</vt:lpstr>
      <vt:lpstr>Düşük prevalansın ne önemi var?</vt:lpstr>
      <vt:lpstr>PowerPoint Sunusu</vt:lpstr>
      <vt:lpstr>PowerPoint Sunusu</vt:lpstr>
      <vt:lpstr>Özet </vt:lpstr>
      <vt:lpstr>Prevalans nedir?</vt:lpstr>
      <vt:lpstr>İnsidans nedir?</vt:lpstr>
      <vt:lpstr>Aile hekimliği neden Düşük Prevalans Hekimliğidir? </vt:lpstr>
      <vt:lpstr>Düşük prevalans hekimliğinin özellikleri nelerdir?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DÜŞÜK PREVALANS HEKİMLİĞİ</dc:title>
  <dc:creator>Turan</dc:creator>
  <cp:lastModifiedBy>Turan</cp:lastModifiedBy>
  <cp:revision>90</cp:revision>
  <dcterms:modified xsi:type="dcterms:W3CDTF">2012-09-17T17:03:13Z</dcterms:modified>
</cp:coreProperties>
</file>