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00" r:id="rId2"/>
  </p:sldMasterIdLst>
  <p:notesMasterIdLst>
    <p:notesMasterId r:id="rId32"/>
  </p:notesMasterIdLst>
  <p:sldIdLst>
    <p:sldId id="256" r:id="rId3"/>
    <p:sldId id="257" r:id="rId4"/>
    <p:sldId id="258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37" autoAdjust="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F6191-4D21-4382-8F0B-18929539753A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7C3D8-ED63-436D-B425-64C96FC09B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625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7C3D8-ED63-436D-B425-64C96FC09BD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666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/ 48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BAAA4-4953-4EE0-88EE-6E67434CA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36089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044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15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962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210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182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1269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62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014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555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94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2847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/ 48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BAAA4-4953-4EE0-88EE-6E67434CAE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36089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Dikdörtgen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Veri Yer Tutucus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Metin Yer Tutucus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Dikdörtgen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Veri Yer Tutucus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ikdörtgen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09.11.2012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51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6477000" cy="1828800"/>
          </a:xfrm>
        </p:spPr>
        <p:txBody>
          <a:bodyPr>
            <a:normAutofit/>
          </a:bodyPr>
          <a:lstStyle/>
          <a:p>
            <a:r>
              <a:rPr lang="tr-TR" b="1" dirty="0" smtClean="0"/>
              <a:t>TEMEL KALİTE İYİLEŞTİRME ARAÇLARII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987824" y="4221088"/>
            <a:ext cx="6152616" cy="122413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Yrd. Doç. Dr. Turan SET</a:t>
            </a:r>
          </a:p>
          <a:p>
            <a:r>
              <a:rPr lang="tr-TR" dirty="0" smtClean="0"/>
              <a:t>Atatürk Üniversitesi Tıp Fakültesi</a:t>
            </a:r>
          </a:p>
          <a:p>
            <a:r>
              <a:rPr lang="tr-TR" dirty="0" smtClean="0"/>
              <a:t>Aile Hekimliği Anabilim Dalı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etin kutusu"/>
          <p:cNvSpPr txBox="1">
            <a:spLocks noChangeArrowheads="1"/>
          </p:cNvSpPr>
          <p:nvPr/>
        </p:nvSpPr>
        <p:spPr bwMode="auto">
          <a:xfrm>
            <a:off x="714375" y="1664965"/>
            <a:ext cx="77152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tr-TR" dirty="0"/>
              <a:t>Örnek: </a:t>
            </a:r>
            <a:r>
              <a:rPr lang="tr-TR" b="0" i="1" dirty="0"/>
              <a:t>Öğrencilerin derslere devamsızlığı </a:t>
            </a:r>
            <a:r>
              <a:rPr lang="tr-TR" b="0" dirty="0"/>
              <a:t>konusunun, </a:t>
            </a:r>
          </a:p>
          <a:p>
            <a:r>
              <a:rPr lang="tr-TR" b="0" i="1" dirty="0"/>
              <a:t>Balık Kılçığı Yöntemiyle </a:t>
            </a:r>
            <a:r>
              <a:rPr lang="tr-TR" b="0" dirty="0"/>
              <a:t>temel nedenlerinin araştırılması.</a:t>
            </a:r>
          </a:p>
          <a:p>
            <a:endParaRPr lang="tr-TR" dirty="0"/>
          </a:p>
          <a:p>
            <a:r>
              <a:rPr lang="tr-TR" dirty="0"/>
              <a:t>1-Çevre, 2-Malzeme, 3-İnsan, 4-Metot, 5-Makine.</a:t>
            </a:r>
          </a:p>
        </p:txBody>
      </p:sp>
      <p:sp>
        <p:nvSpPr>
          <p:cNvPr id="20483" name="2 Metin kutusu"/>
          <p:cNvSpPr txBox="1">
            <a:spLocks noChangeArrowheads="1"/>
          </p:cNvSpPr>
          <p:nvPr/>
        </p:nvSpPr>
        <p:spPr bwMode="auto">
          <a:xfrm>
            <a:off x="736922" y="3645024"/>
            <a:ext cx="80835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2000" b="0" dirty="0"/>
              <a:t>Beyin fırtınası yöntemiyle temel nedenlerin alt nedenleri bulunur.  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2000" b="0" dirty="0"/>
              <a:t>Daha sonra tüm nedenlere puan verilir.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2000" b="0" dirty="0"/>
              <a:t>En çok puanı alan, temel neden olarak kabul edilir.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tr-TR" sz="2000" b="0" dirty="0"/>
              <a:t>Örneğimizde en yüksek puanı alan “yoklama alınmaması” konusu temel neden       olarak seçilmiştir.</a:t>
            </a:r>
          </a:p>
        </p:txBody>
      </p:sp>
      <p:sp>
        <p:nvSpPr>
          <p:cNvPr id="20484" name="Rectangle 15"/>
          <p:cNvSpPr>
            <a:spLocks noChangeArrowheads="1"/>
          </p:cNvSpPr>
          <p:nvPr/>
        </p:nvSpPr>
        <p:spPr bwMode="auto">
          <a:xfrm>
            <a:off x="214313" y="405036"/>
            <a:ext cx="8137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3200" dirty="0"/>
              <a:t>Balık Kılçığı Diyagramı</a:t>
            </a:r>
            <a:endParaRPr lang="en-AU" sz="4000" b="0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0820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66"/>
          <p:cNvSpPr>
            <a:spLocks noChangeAspect="1" noChangeArrowheads="1"/>
          </p:cNvSpPr>
          <p:nvPr/>
        </p:nvSpPr>
        <p:spPr bwMode="auto">
          <a:xfrm>
            <a:off x="214313" y="1251322"/>
            <a:ext cx="8640763" cy="580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07" name="Line 65"/>
          <p:cNvSpPr>
            <a:spLocks noChangeShapeType="1"/>
          </p:cNvSpPr>
          <p:nvPr/>
        </p:nvSpPr>
        <p:spPr bwMode="auto">
          <a:xfrm>
            <a:off x="4933950" y="1933675"/>
            <a:ext cx="4683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95776" name="Text Box 64"/>
          <p:cNvSpPr txBox="1">
            <a:spLocks noChangeArrowheads="1"/>
          </p:cNvSpPr>
          <p:nvPr/>
        </p:nvSpPr>
        <p:spPr bwMode="auto">
          <a:xfrm>
            <a:off x="5368925" y="1789213"/>
            <a:ext cx="989013" cy="312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61265" tIns="30632" rIns="61265" bIns="30632"/>
          <a:lstStyle/>
          <a:p>
            <a:pPr eaLnBrk="1" hangingPunct="1">
              <a:spcBef>
                <a:spcPct val="0"/>
              </a:spcBef>
              <a:defRPr/>
            </a:pPr>
            <a:r>
              <a:rPr lang="tr-TR" sz="1400" dirty="0">
                <a:solidFill>
                  <a:srgbClr val="000514"/>
                </a:solidFill>
                <a:latin typeface="Arial" pitchFamily="34" charset="0"/>
                <a:cs typeface="Arial" pitchFamily="34" charset="0"/>
              </a:rPr>
              <a:t>  Sağlık</a:t>
            </a:r>
            <a:endParaRPr lang="tr-TR" dirty="0"/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5267325" y="2267049"/>
            <a:ext cx="1571625" cy="335540"/>
            <a:chOff x="3265" y="1596"/>
            <a:chExt cx="874" cy="18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75" name="Line 63"/>
            <p:cNvSpPr>
              <a:spLocks noChangeShapeType="1"/>
            </p:cNvSpPr>
            <p:nvPr/>
          </p:nvSpPr>
          <p:spPr bwMode="auto">
            <a:xfrm>
              <a:off x="3265" y="1687"/>
              <a:ext cx="295" cy="0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74" name="Text Box 62"/>
            <p:cNvSpPr txBox="1">
              <a:spLocks noChangeArrowheads="1"/>
            </p:cNvSpPr>
            <p:nvPr/>
          </p:nvSpPr>
          <p:spPr bwMode="auto">
            <a:xfrm>
              <a:off x="3539" y="1596"/>
              <a:ext cx="600" cy="186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Yemek</a:t>
              </a:r>
              <a:endParaRPr lang="tr-TR"/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5537200" y="2786163"/>
            <a:ext cx="2330450" cy="315449"/>
            <a:chOff x="3152" y="684"/>
            <a:chExt cx="1394" cy="22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72" name="Line 60"/>
            <p:cNvSpPr>
              <a:spLocks noChangeShapeType="1"/>
            </p:cNvSpPr>
            <p:nvPr/>
          </p:nvSpPr>
          <p:spPr bwMode="auto">
            <a:xfrm>
              <a:off x="3152" y="799"/>
              <a:ext cx="31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71" name="Text Box 59"/>
            <p:cNvSpPr txBox="1">
              <a:spLocks noChangeArrowheads="1"/>
            </p:cNvSpPr>
            <p:nvPr/>
          </p:nvSpPr>
          <p:spPr bwMode="auto">
            <a:xfrm>
              <a:off x="3446" y="684"/>
              <a:ext cx="1100" cy="222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endParaRPr lang="tr-TR" dirty="0"/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5807075" y="3305275"/>
            <a:ext cx="2232025" cy="296861"/>
            <a:chOff x="3152" y="684"/>
            <a:chExt cx="1383" cy="30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69" name="Line 57"/>
            <p:cNvSpPr>
              <a:spLocks noChangeShapeType="1"/>
            </p:cNvSpPr>
            <p:nvPr/>
          </p:nvSpPr>
          <p:spPr bwMode="auto">
            <a:xfrm>
              <a:off x="3152" y="799"/>
              <a:ext cx="31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68" name="Text Box 56"/>
            <p:cNvSpPr txBox="1">
              <a:spLocks noChangeArrowheads="1"/>
            </p:cNvSpPr>
            <p:nvPr/>
          </p:nvSpPr>
          <p:spPr bwMode="auto">
            <a:xfrm>
              <a:off x="3446" y="684"/>
              <a:ext cx="1089" cy="30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Sorumsuzluk</a:t>
              </a:r>
              <a:endParaRPr lang="tr-TR"/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357563" y="1887536"/>
            <a:ext cx="1711325" cy="441401"/>
            <a:chOff x="2077" y="1349"/>
            <a:chExt cx="1075" cy="36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66" name="Line 54"/>
            <p:cNvSpPr>
              <a:spLocks noChangeShapeType="1"/>
            </p:cNvSpPr>
            <p:nvPr/>
          </p:nvSpPr>
          <p:spPr bwMode="auto">
            <a:xfrm flipH="1">
              <a:off x="2925" y="1542"/>
              <a:ext cx="227" cy="0"/>
            </a:xfrm>
            <a:prstGeom prst="line">
              <a:avLst/>
            </a:prstGeom>
            <a:grpFill/>
            <a:ln w="317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65" name="Text Box 53"/>
            <p:cNvSpPr txBox="1">
              <a:spLocks noChangeArrowheads="1"/>
            </p:cNvSpPr>
            <p:nvPr/>
          </p:nvSpPr>
          <p:spPr bwMode="auto">
            <a:xfrm>
              <a:off x="2077" y="1349"/>
              <a:ext cx="941" cy="365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endParaRPr lang="tr-TR" dirty="0"/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860800" y="2549624"/>
            <a:ext cx="1506538" cy="338122"/>
            <a:chOff x="2184" y="768"/>
            <a:chExt cx="1014" cy="23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63" name="Line 51"/>
            <p:cNvSpPr>
              <a:spLocks noChangeShapeType="1"/>
            </p:cNvSpPr>
            <p:nvPr/>
          </p:nvSpPr>
          <p:spPr bwMode="auto">
            <a:xfrm flipH="1">
              <a:off x="2971" y="890"/>
              <a:ext cx="22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62" name="Text Box 50"/>
            <p:cNvSpPr txBox="1">
              <a:spLocks noChangeArrowheads="1"/>
            </p:cNvSpPr>
            <p:nvPr/>
          </p:nvSpPr>
          <p:spPr bwMode="auto">
            <a:xfrm>
              <a:off x="2184" y="768"/>
              <a:ext cx="895" cy="237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endParaRPr lang="tr-TR" dirty="0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3922713" y="3078265"/>
            <a:ext cx="1751012" cy="309172"/>
            <a:chOff x="2426" y="1523"/>
            <a:chExt cx="1180" cy="2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60" name="Line 48"/>
            <p:cNvSpPr>
              <a:spLocks noChangeShapeType="1"/>
            </p:cNvSpPr>
            <p:nvPr/>
          </p:nvSpPr>
          <p:spPr bwMode="auto">
            <a:xfrm flipH="1">
              <a:off x="3379" y="1645"/>
              <a:ext cx="22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59" name="Text Box 47"/>
            <p:cNvSpPr txBox="1">
              <a:spLocks noChangeArrowheads="1"/>
            </p:cNvSpPr>
            <p:nvPr/>
          </p:nvSpPr>
          <p:spPr bwMode="auto">
            <a:xfrm>
              <a:off x="2426" y="1523"/>
              <a:ext cx="1064" cy="216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endParaRPr lang="tr-TR" dirty="0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4358208" y="3576738"/>
            <a:ext cx="1545705" cy="525464"/>
            <a:chOff x="2745" y="1901"/>
            <a:chExt cx="1042" cy="28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57" name="Line 45"/>
            <p:cNvSpPr>
              <a:spLocks noChangeShapeType="1"/>
            </p:cNvSpPr>
            <p:nvPr/>
          </p:nvSpPr>
          <p:spPr bwMode="auto">
            <a:xfrm flipH="1">
              <a:off x="3560" y="2008"/>
              <a:ext cx="227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56" name="Text Box 44"/>
            <p:cNvSpPr txBox="1">
              <a:spLocks noChangeArrowheads="1"/>
            </p:cNvSpPr>
            <p:nvPr/>
          </p:nvSpPr>
          <p:spPr bwMode="auto">
            <a:xfrm>
              <a:off x="2745" y="1901"/>
              <a:ext cx="898" cy="282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 i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YOKLAMA ALINMAMASI</a:t>
              </a:r>
              <a:endParaRPr lang="tr-TR" i="1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9" name="Group 40"/>
          <p:cNvGrpSpPr>
            <a:grpSpLocks/>
          </p:cNvGrpSpPr>
          <p:nvPr/>
        </p:nvGrpSpPr>
        <p:grpSpPr bwMode="auto">
          <a:xfrm>
            <a:off x="1571402" y="1816143"/>
            <a:ext cx="1259111" cy="434975"/>
            <a:chOff x="823" y="624"/>
            <a:chExt cx="848" cy="30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54" name="Line 42"/>
            <p:cNvSpPr>
              <a:spLocks noChangeShapeType="1"/>
            </p:cNvSpPr>
            <p:nvPr/>
          </p:nvSpPr>
          <p:spPr bwMode="auto">
            <a:xfrm flipH="1">
              <a:off x="1444" y="785"/>
              <a:ext cx="22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53" name="Text Box 41"/>
            <p:cNvSpPr txBox="1">
              <a:spLocks noChangeArrowheads="1"/>
            </p:cNvSpPr>
            <p:nvPr/>
          </p:nvSpPr>
          <p:spPr bwMode="auto">
            <a:xfrm>
              <a:off x="823" y="624"/>
              <a:ext cx="707" cy="305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endParaRPr lang="tr-TR" dirty="0"/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2203167" y="3573986"/>
            <a:ext cx="1519521" cy="433387"/>
            <a:chOff x="1266" y="1871"/>
            <a:chExt cx="1024" cy="30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51" name="Line 39"/>
            <p:cNvSpPr>
              <a:spLocks noChangeShapeType="1"/>
            </p:cNvSpPr>
            <p:nvPr/>
          </p:nvSpPr>
          <p:spPr bwMode="auto">
            <a:xfrm flipH="1">
              <a:off x="2063" y="2026"/>
              <a:ext cx="227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50" name="Text Box 38"/>
            <p:cNvSpPr txBox="1">
              <a:spLocks noChangeArrowheads="1"/>
            </p:cNvSpPr>
            <p:nvPr/>
          </p:nvSpPr>
          <p:spPr bwMode="auto">
            <a:xfrm>
              <a:off x="1266" y="1871"/>
              <a:ext cx="792" cy="30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endParaRPr lang="tr-TR" dirty="0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546100" y="3468788"/>
            <a:ext cx="1292225" cy="758825"/>
            <a:chOff x="150" y="1797"/>
            <a:chExt cx="870" cy="5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48" name="Line 36"/>
            <p:cNvSpPr>
              <a:spLocks noChangeShapeType="1"/>
            </p:cNvSpPr>
            <p:nvPr/>
          </p:nvSpPr>
          <p:spPr bwMode="auto">
            <a:xfrm flipH="1">
              <a:off x="793" y="2024"/>
              <a:ext cx="22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47" name="Text Box 35"/>
            <p:cNvSpPr txBox="1">
              <a:spLocks noChangeArrowheads="1"/>
            </p:cNvSpPr>
            <p:nvPr/>
          </p:nvSpPr>
          <p:spPr bwMode="auto">
            <a:xfrm>
              <a:off x="150" y="1797"/>
              <a:ext cx="743" cy="532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 dirty="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Okula </a:t>
              </a:r>
              <a:endParaRPr lang="tr-TR" sz="1800" b="0" dirty="0"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 dirty="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Uzaklık</a:t>
              </a:r>
              <a:endParaRPr lang="tr-TR" dirty="0"/>
            </a:p>
          </p:txBody>
        </p:sp>
      </p:grp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2168525" y="3065565"/>
            <a:ext cx="1217613" cy="321939"/>
            <a:chOff x="1243" y="1450"/>
            <a:chExt cx="821" cy="22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45" name="Line 33"/>
            <p:cNvSpPr>
              <a:spLocks noChangeShapeType="1"/>
            </p:cNvSpPr>
            <p:nvPr/>
          </p:nvSpPr>
          <p:spPr bwMode="auto">
            <a:xfrm flipH="1">
              <a:off x="1837" y="1572"/>
              <a:ext cx="22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44" name="Text Box 32"/>
            <p:cNvSpPr txBox="1">
              <a:spLocks noChangeArrowheads="1"/>
            </p:cNvSpPr>
            <p:nvPr/>
          </p:nvSpPr>
          <p:spPr bwMode="auto">
            <a:xfrm>
              <a:off x="1243" y="1450"/>
              <a:ext cx="642" cy="225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 dirty="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Mekan</a:t>
              </a:r>
              <a:endParaRPr lang="tr-TR" dirty="0"/>
            </a:p>
          </p:txBody>
        </p:sp>
      </p:grpSp>
      <p:sp>
        <p:nvSpPr>
          <p:cNvPr id="21520" name="Line 30"/>
          <p:cNvSpPr>
            <a:spLocks noChangeShapeType="1"/>
          </p:cNvSpPr>
          <p:nvPr/>
        </p:nvSpPr>
        <p:spPr bwMode="auto">
          <a:xfrm>
            <a:off x="1231900" y="2625825"/>
            <a:ext cx="4714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95741" name="Text Box 29"/>
          <p:cNvSpPr txBox="1">
            <a:spLocks noChangeArrowheads="1"/>
          </p:cNvSpPr>
          <p:nvPr/>
        </p:nvSpPr>
        <p:spPr bwMode="auto">
          <a:xfrm>
            <a:off x="1479550" y="2387700"/>
            <a:ext cx="1169988" cy="4873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61265" tIns="30632" rIns="61265" bIns="30632"/>
          <a:lstStyle/>
          <a:p>
            <a:pPr eaLnBrk="1" hangingPunct="1">
              <a:spcBef>
                <a:spcPct val="0"/>
              </a:spcBef>
              <a:defRPr/>
            </a:pPr>
            <a:r>
              <a:rPr lang="tr-TR" sz="1400" dirty="0">
                <a:solidFill>
                  <a:srgbClr val="000514"/>
                </a:solidFill>
                <a:latin typeface="Arial" pitchFamily="34" charset="0"/>
                <a:cs typeface="Arial" pitchFamily="34" charset="0"/>
              </a:rPr>
              <a:t>Dış Ulaşım </a:t>
            </a:r>
            <a:endParaRPr lang="tr-TR" sz="1800" b="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sz="1400" dirty="0">
                <a:solidFill>
                  <a:srgbClr val="000514"/>
                </a:solidFill>
                <a:latin typeface="Arial" pitchFamily="34" charset="0"/>
                <a:cs typeface="Arial" pitchFamily="34" charset="0"/>
              </a:rPr>
              <a:t>Yetersiz</a:t>
            </a:r>
            <a:endParaRPr lang="tr-TR" dirty="0"/>
          </a:p>
        </p:txBody>
      </p:sp>
      <p:grpSp>
        <p:nvGrpSpPr>
          <p:cNvPr id="13" name="Group 26"/>
          <p:cNvGrpSpPr>
            <a:grpSpLocks/>
          </p:cNvGrpSpPr>
          <p:nvPr/>
        </p:nvGrpSpPr>
        <p:grpSpPr bwMode="auto">
          <a:xfrm>
            <a:off x="1571454" y="4745100"/>
            <a:ext cx="2082970" cy="286466"/>
            <a:chOff x="959" y="2691"/>
            <a:chExt cx="1286" cy="2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40" name="Line 28"/>
            <p:cNvSpPr>
              <a:spLocks noChangeShapeType="1"/>
            </p:cNvSpPr>
            <p:nvPr/>
          </p:nvSpPr>
          <p:spPr bwMode="auto">
            <a:xfrm flipH="1">
              <a:off x="2018" y="2797"/>
              <a:ext cx="22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39" name="Text Box 27"/>
            <p:cNvSpPr txBox="1">
              <a:spLocks noChangeArrowheads="1"/>
            </p:cNvSpPr>
            <p:nvPr/>
          </p:nvSpPr>
          <p:spPr bwMode="auto">
            <a:xfrm>
              <a:off x="959" y="2691"/>
              <a:ext cx="1161" cy="20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 dirty="0">
                  <a:latin typeface="Arial" pitchFamily="34" charset="0"/>
                  <a:cs typeface="Arial" pitchFamily="34" charset="0"/>
                </a:rPr>
                <a:t>Eğitim yöntemleri</a:t>
              </a:r>
            </a:p>
          </p:txBody>
        </p:sp>
      </p:grp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3357563" y="5315964"/>
            <a:ext cx="1995487" cy="499335"/>
            <a:chOff x="2064" y="3291"/>
            <a:chExt cx="1254" cy="27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37" name="Line 25"/>
            <p:cNvSpPr>
              <a:spLocks noChangeShapeType="1"/>
            </p:cNvSpPr>
            <p:nvPr/>
          </p:nvSpPr>
          <p:spPr bwMode="auto">
            <a:xfrm>
              <a:off x="2064" y="3385"/>
              <a:ext cx="182" cy="2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36" name="Text Box 24"/>
            <p:cNvSpPr txBox="1">
              <a:spLocks noChangeArrowheads="1"/>
            </p:cNvSpPr>
            <p:nvPr/>
          </p:nvSpPr>
          <p:spPr bwMode="auto">
            <a:xfrm>
              <a:off x="2245" y="3291"/>
              <a:ext cx="1073" cy="2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 dirty="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Mevcut ders saati fazlalığı</a:t>
              </a:r>
              <a:endParaRPr lang="tr-TR" dirty="0"/>
            </a:p>
          </p:txBody>
        </p:sp>
      </p:grpSp>
      <p:grpSp>
        <p:nvGrpSpPr>
          <p:cNvPr id="15" name="Group 20"/>
          <p:cNvGrpSpPr>
            <a:grpSpLocks/>
          </p:cNvGrpSpPr>
          <p:nvPr/>
        </p:nvGrpSpPr>
        <p:grpSpPr bwMode="auto">
          <a:xfrm>
            <a:off x="4295775" y="4313336"/>
            <a:ext cx="1652588" cy="502669"/>
            <a:chOff x="2718" y="2387"/>
            <a:chExt cx="1115" cy="35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34" name="Line 22"/>
            <p:cNvSpPr>
              <a:spLocks noChangeShapeType="1"/>
            </p:cNvSpPr>
            <p:nvPr/>
          </p:nvSpPr>
          <p:spPr bwMode="auto">
            <a:xfrm flipH="1">
              <a:off x="3606" y="2616"/>
              <a:ext cx="22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33" name="Text Box 21"/>
            <p:cNvSpPr txBox="1">
              <a:spLocks noChangeArrowheads="1"/>
            </p:cNvSpPr>
            <p:nvPr/>
          </p:nvSpPr>
          <p:spPr bwMode="auto">
            <a:xfrm>
              <a:off x="2718" y="2387"/>
              <a:ext cx="958" cy="353"/>
            </a:xfrm>
            <a:prstGeom prst="rect">
              <a:avLst/>
            </a:prstGeom>
            <a:grpFill/>
            <a:ln w="349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endParaRPr lang="tr-TR" dirty="0"/>
            </a:p>
          </p:txBody>
        </p:sp>
      </p:grpSp>
      <p:grpSp>
        <p:nvGrpSpPr>
          <p:cNvPr id="16" name="Group 17"/>
          <p:cNvGrpSpPr>
            <a:grpSpLocks/>
          </p:cNvGrpSpPr>
          <p:nvPr/>
        </p:nvGrpSpPr>
        <p:grpSpPr bwMode="auto">
          <a:xfrm>
            <a:off x="5635625" y="5237263"/>
            <a:ext cx="2574925" cy="508013"/>
            <a:chOff x="3152" y="683"/>
            <a:chExt cx="1827" cy="53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31" name="Line 19"/>
            <p:cNvSpPr>
              <a:spLocks noChangeShapeType="1"/>
            </p:cNvSpPr>
            <p:nvPr/>
          </p:nvSpPr>
          <p:spPr bwMode="auto">
            <a:xfrm>
              <a:off x="3152" y="799"/>
              <a:ext cx="317" cy="0"/>
            </a:xfrm>
            <a:prstGeom prst="line">
              <a:avLst/>
            </a:prstGeom>
            <a:grpFill/>
            <a:ln w="349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30" name="Text Box 18"/>
            <p:cNvSpPr txBox="1">
              <a:spLocks noChangeArrowheads="1"/>
            </p:cNvSpPr>
            <p:nvPr/>
          </p:nvSpPr>
          <p:spPr bwMode="auto">
            <a:xfrm>
              <a:off x="3447" y="683"/>
              <a:ext cx="1532" cy="53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Mesai Kontrolünde </a:t>
              </a:r>
              <a:endParaRPr lang="tr-TR" sz="1800" b="0">
                <a:latin typeface="Arial" pitchFamily="34" charset="0"/>
                <a:cs typeface="Arial" pitchFamily="34" charset="0"/>
              </a:endParaRPr>
            </a:p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Elektronik Sistem</a:t>
              </a:r>
              <a:endParaRPr lang="tr-TR"/>
            </a:p>
          </p:txBody>
        </p:sp>
      </p:grpSp>
      <p:sp>
        <p:nvSpPr>
          <p:cNvPr id="21526" name="Line 16"/>
          <p:cNvSpPr>
            <a:spLocks noChangeShapeType="1"/>
          </p:cNvSpPr>
          <p:nvPr/>
        </p:nvSpPr>
        <p:spPr bwMode="auto">
          <a:xfrm>
            <a:off x="323850" y="4246663"/>
            <a:ext cx="683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27" name="Line 15"/>
          <p:cNvSpPr>
            <a:spLocks noChangeShapeType="1"/>
          </p:cNvSpPr>
          <p:nvPr/>
        </p:nvSpPr>
        <p:spPr bwMode="auto">
          <a:xfrm flipH="1" flipV="1">
            <a:off x="4730750" y="1522513"/>
            <a:ext cx="1482725" cy="27241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28" name="Line 14"/>
          <p:cNvSpPr>
            <a:spLocks noChangeShapeType="1"/>
          </p:cNvSpPr>
          <p:nvPr/>
        </p:nvSpPr>
        <p:spPr bwMode="auto">
          <a:xfrm flipH="1" flipV="1">
            <a:off x="2509838" y="1522513"/>
            <a:ext cx="1481137" cy="27241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29" name="Line 13"/>
          <p:cNvSpPr>
            <a:spLocks noChangeShapeType="1"/>
          </p:cNvSpPr>
          <p:nvPr/>
        </p:nvSpPr>
        <p:spPr bwMode="auto">
          <a:xfrm flipH="1" flipV="1">
            <a:off x="627063" y="1522513"/>
            <a:ext cx="1479550" cy="27241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30" name="Line 12"/>
          <p:cNvSpPr>
            <a:spLocks noChangeShapeType="1"/>
          </p:cNvSpPr>
          <p:nvPr/>
        </p:nvSpPr>
        <p:spPr bwMode="auto">
          <a:xfrm rot="441441" flipV="1">
            <a:off x="5364163" y="4176813"/>
            <a:ext cx="654050" cy="22113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31" name="Line 11"/>
          <p:cNvSpPr>
            <a:spLocks noChangeShapeType="1"/>
          </p:cNvSpPr>
          <p:nvPr/>
        </p:nvSpPr>
        <p:spPr bwMode="auto">
          <a:xfrm rot="441441" flipV="1">
            <a:off x="3060700" y="4179988"/>
            <a:ext cx="741363" cy="23352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32" name="Text Box 10"/>
          <p:cNvSpPr txBox="1">
            <a:spLocks noChangeArrowheads="1"/>
          </p:cNvSpPr>
          <p:nvPr/>
        </p:nvSpPr>
        <p:spPr bwMode="auto">
          <a:xfrm>
            <a:off x="4395788" y="1098650"/>
            <a:ext cx="1055687" cy="56515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61265" tIns="30632" rIns="61265" bIns="30632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400">
                <a:solidFill>
                  <a:srgbClr val="000514"/>
                </a:solidFill>
                <a:latin typeface="Arial" charset="0"/>
                <a:cs typeface="Arial" charset="0"/>
              </a:rPr>
              <a:t>İnsan</a:t>
            </a:r>
            <a:endParaRPr lang="tr-TR"/>
          </a:p>
        </p:txBody>
      </p:sp>
      <p:sp>
        <p:nvSpPr>
          <p:cNvPr id="21533" name="Text Box 9"/>
          <p:cNvSpPr txBox="1">
            <a:spLocks noChangeArrowheads="1"/>
          </p:cNvSpPr>
          <p:nvPr/>
        </p:nvSpPr>
        <p:spPr bwMode="auto">
          <a:xfrm>
            <a:off x="2032000" y="1079600"/>
            <a:ext cx="1593850" cy="56515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61265" tIns="30632" rIns="61265" bIns="30632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400">
                <a:solidFill>
                  <a:srgbClr val="000514"/>
                </a:solidFill>
                <a:latin typeface="Arial" charset="0"/>
                <a:cs typeface="Arial" charset="0"/>
              </a:rPr>
              <a:t>Malzeme</a:t>
            </a:r>
            <a:endParaRPr lang="tr-TR"/>
          </a:p>
        </p:txBody>
      </p:sp>
      <p:sp>
        <p:nvSpPr>
          <p:cNvPr id="21534" name="Text Box 8"/>
          <p:cNvSpPr txBox="1">
            <a:spLocks noChangeArrowheads="1"/>
          </p:cNvSpPr>
          <p:nvPr/>
        </p:nvSpPr>
        <p:spPr bwMode="auto">
          <a:xfrm>
            <a:off x="530225" y="1079600"/>
            <a:ext cx="1063625" cy="565150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61265" tIns="30632" rIns="61265" bIns="30632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400">
                <a:solidFill>
                  <a:srgbClr val="000514"/>
                </a:solidFill>
                <a:latin typeface="Arial" charset="0"/>
                <a:cs typeface="Arial" charset="0"/>
              </a:rPr>
              <a:t>Çevre</a:t>
            </a:r>
            <a:endParaRPr lang="tr-TR"/>
          </a:p>
        </p:txBody>
      </p:sp>
      <p:sp>
        <p:nvSpPr>
          <p:cNvPr id="21535" name="Text Box 7"/>
          <p:cNvSpPr txBox="1">
            <a:spLocks noChangeArrowheads="1"/>
          </p:cNvSpPr>
          <p:nvPr/>
        </p:nvSpPr>
        <p:spPr bwMode="auto">
          <a:xfrm>
            <a:off x="4729163" y="6215163"/>
            <a:ext cx="1355725" cy="315912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61265" tIns="30632" rIns="61265" bIns="30632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400">
                <a:solidFill>
                  <a:srgbClr val="000514"/>
                </a:solidFill>
                <a:latin typeface="Arial" charset="0"/>
                <a:cs typeface="Arial" charset="0"/>
              </a:rPr>
              <a:t>Makine</a:t>
            </a:r>
            <a:endParaRPr lang="tr-TR"/>
          </a:p>
        </p:txBody>
      </p:sp>
      <p:sp>
        <p:nvSpPr>
          <p:cNvPr id="21536" name="Text Box 6"/>
          <p:cNvSpPr txBox="1">
            <a:spLocks noChangeArrowheads="1"/>
          </p:cNvSpPr>
          <p:nvPr/>
        </p:nvSpPr>
        <p:spPr bwMode="auto">
          <a:xfrm>
            <a:off x="2351088" y="6321525"/>
            <a:ext cx="1189037" cy="280988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61265" tIns="30632" rIns="61265" bIns="30632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tr-TR" sz="1400">
                <a:solidFill>
                  <a:srgbClr val="000514"/>
                </a:solidFill>
                <a:latin typeface="Arial" charset="0"/>
                <a:cs typeface="Arial" charset="0"/>
              </a:rPr>
              <a:t>Metot</a:t>
            </a:r>
            <a:endParaRPr lang="tr-TR"/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1357290" y="5435700"/>
            <a:ext cx="1960585" cy="523890"/>
            <a:chOff x="2426" y="1523"/>
            <a:chExt cx="1180" cy="5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95717" name="Line 5"/>
            <p:cNvSpPr>
              <a:spLocks noChangeShapeType="1"/>
            </p:cNvSpPr>
            <p:nvPr/>
          </p:nvSpPr>
          <p:spPr bwMode="auto">
            <a:xfrm flipH="1">
              <a:off x="3379" y="1645"/>
              <a:ext cx="227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95716" name="Text Box 4"/>
            <p:cNvSpPr txBox="1">
              <a:spLocks noChangeArrowheads="1"/>
            </p:cNvSpPr>
            <p:nvPr/>
          </p:nvSpPr>
          <p:spPr bwMode="auto">
            <a:xfrm>
              <a:off x="2426" y="1523"/>
              <a:ext cx="1101" cy="53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61265" tIns="30632" rIns="61265" bIns="30632"/>
            <a:lstStyle/>
            <a:p>
              <a:pPr eaLnBrk="1" hangingPunct="1">
                <a:spcBef>
                  <a:spcPct val="0"/>
                </a:spcBef>
                <a:defRPr/>
              </a:pPr>
              <a:r>
                <a:rPr lang="tr-TR" sz="1400" dirty="0">
                  <a:solidFill>
                    <a:srgbClr val="000514"/>
                  </a:solidFill>
                  <a:latin typeface="Arial" pitchFamily="34" charset="0"/>
                  <a:cs typeface="Arial" pitchFamily="34" charset="0"/>
                </a:rPr>
                <a:t>Devam durumunun nota etkisi</a:t>
              </a:r>
              <a:endParaRPr lang="tr-TR" dirty="0"/>
            </a:p>
          </p:txBody>
        </p:sp>
      </p:grpSp>
      <p:sp>
        <p:nvSpPr>
          <p:cNvPr id="21538" name="Text Box 2"/>
          <p:cNvSpPr txBox="1">
            <a:spLocks noChangeArrowheads="1"/>
          </p:cNvSpPr>
          <p:nvPr/>
        </p:nvSpPr>
        <p:spPr bwMode="auto">
          <a:xfrm>
            <a:off x="7134225" y="3922813"/>
            <a:ext cx="1830388" cy="696912"/>
          </a:xfrm>
          <a:prstGeom prst="rect">
            <a:avLst/>
          </a:prstGeom>
          <a:solidFill>
            <a:srgbClr val="FFFF99">
              <a:alpha val="89018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61265" tIns="30632" rIns="61265" bIns="30632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tr-TR" sz="1400">
                <a:solidFill>
                  <a:srgbClr val="000514"/>
                </a:solidFill>
                <a:latin typeface="Arial" charset="0"/>
                <a:cs typeface="Arial" charset="0"/>
              </a:rPr>
              <a:t>DERSLERE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tr-TR" sz="1400">
                <a:solidFill>
                  <a:srgbClr val="000514"/>
                </a:solidFill>
                <a:latin typeface="Arial" charset="0"/>
                <a:cs typeface="Arial" charset="0"/>
              </a:rPr>
              <a:t>DEVAMSIZLIK           </a:t>
            </a:r>
            <a:endParaRPr lang="tr-TR"/>
          </a:p>
        </p:txBody>
      </p:sp>
      <p:sp>
        <p:nvSpPr>
          <p:cNvPr id="21539" name="Rectangle 15"/>
          <p:cNvSpPr>
            <a:spLocks noChangeArrowheads="1"/>
          </p:cNvSpPr>
          <p:nvPr/>
        </p:nvSpPr>
        <p:spPr bwMode="auto">
          <a:xfrm>
            <a:off x="250899" y="44624"/>
            <a:ext cx="8137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b="1" dirty="0"/>
              <a:t>Balık Kılçığı Diyagramı</a:t>
            </a:r>
            <a:endParaRPr lang="en-AU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19610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438" y="1376363"/>
            <a:ext cx="9001125" cy="4695825"/>
          </a:xfrm>
          <a:noFill/>
        </p:spPr>
      </p:pic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pPr>
              <a:defRPr/>
            </a:pPr>
            <a:fld id="{632FDAAC-FA4A-447A-A772-CFEFF53732B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2339975" y="6308725"/>
            <a:ext cx="4381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400" b="0"/>
              <a:t>http://www.pathmaker.com/resources/leaders/ishikawa.asp</a:t>
            </a:r>
          </a:p>
        </p:txBody>
      </p:sp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214313" y="285750"/>
            <a:ext cx="8137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3200"/>
              <a:t>Balık Kılçığı Diyagramı</a:t>
            </a:r>
            <a:endParaRPr lang="en-AU" sz="4000" b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2471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lnSpc>
                <a:spcPct val="150000"/>
              </a:lnSpc>
            </a:pPr>
            <a:r>
              <a:rPr lang="tr-TR" b="1" dirty="0" smtClean="0"/>
              <a:t>Denetleme listesi (</a:t>
            </a:r>
            <a:r>
              <a:rPr lang="tr-TR" b="1" dirty="0" err="1" smtClean="0"/>
              <a:t>check</a:t>
            </a:r>
            <a:r>
              <a:rPr lang="tr-TR" b="1" dirty="0" smtClean="0"/>
              <a:t> </a:t>
            </a:r>
            <a:r>
              <a:rPr lang="tr-TR" b="1" dirty="0" err="1" smtClean="0"/>
              <a:t>sheet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/>
              <a:t>Bir </a:t>
            </a:r>
            <a:r>
              <a:rPr lang="tr-TR" dirty="0" smtClean="0"/>
              <a:t>kontrol listesi </a:t>
            </a:r>
            <a:r>
              <a:rPr lang="tr-TR" dirty="0"/>
              <a:t>aracılığıyla yapılan işlerin takip </a:t>
            </a:r>
            <a:r>
              <a:rPr lang="tr-TR" dirty="0" smtClean="0"/>
              <a:t>edilmesi şeklindeki </a:t>
            </a:r>
            <a:r>
              <a:rPr lang="tr-TR" dirty="0"/>
              <a:t>uygulamadır. 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smtClean="0"/>
              <a:t>Poliklinik sayılarının </a:t>
            </a:r>
            <a:r>
              <a:rPr lang="tr-TR" dirty="0" err="1" smtClean="0"/>
              <a:t>çetelenmesi</a:t>
            </a:r>
            <a:r>
              <a:rPr lang="tr-TR" dirty="0"/>
              <a:t>, 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smtClean="0"/>
              <a:t>Mekan temizliklerinin yapıldığının </a:t>
            </a:r>
            <a:r>
              <a:rPr lang="tr-TR" dirty="0"/>
              <a:t>işaretlenmesi gibi </a:t>
            </a:r>
            <a:r>
              <a:rPr lang="tr-TR" dirty="0" smtClean="0"/>
              <a:t>kullanımları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59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Denetleme listesi örneği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692" y="1712170"/>
            <a:ext cx="6507652" cy="45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968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Kontrol çizelgesi (</a:t>
            </a:r>
            <a:r>
              <a:rPr lang="tr-TR" b="1" dirty="0" err="1"/>
              <a:t>control</a:t>
            </a:r>
            <a:r>
              <a:rPr lang="tr-TR" b="1" dirty="0"/>
              <a:t> </a:t>
            </a:r>
            <a:r>
              <a:rPr lang="tr-TR" b="1" dirty="0" err="1"/>
              <a:t>chart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/>
              <a:t>Verilerin karşılaştırmalı </a:t>
            </a:r>
            <a:r>
              <a:rPr lang="tr-TR" dirty="0"/>
              <a:t>olarak zaman </a:t>
            </a:r>
            <a:r>
              <a:rPr lang="tr-TR" dirty="0" smtClean="0"/>
              <a:t>içerisinde gösterilmesi </a:t>
            </a:r>
            <a:r>
              <a:rPr lang="tr-TR" dirty="0"/>
              <a:t>şeklinde bir </a:t>
            </a:r>
            <a:r>
              <a:rPr lang="tr-TR" dirty="0" smtClean="0"/>
              <a:t>uygulamadır</a:t>
            </a:r>
          </a:p>
          <a:p>
            <a:pPr lvl="1">
              <a:lnSpc>
                <a:spcPct val="200000"/>
              </a:lnSpc>
            </a:pPr>
            <a:r>
              <a:rPr lang="tr-TR" dirty="0" smtClean="0"/>
              <a:t>Örnek; bireylerin </a:t>
            </a:r>
            <a:r>
              <a:rPr lang="tr-TR" dirty="0"/>
              <a:t>vücut kitle </a:t>
            </a:r>
            <a:r>
              <a:rPr lang="tr-TR" dirty="0" smtClean="0"/>
              <a:t>endekslerinin zaman </a:t>
            </a:r>
            <a:r>
              <a:rPr lang="tr-TR" dirty="0"/>
              <a:t>içerisinde takip edilmesi ve </a:t>
            </a:r>
            <a:r>
              <a:rPr lang="tr-TR" dirty="0" smtClean="0"/>
              <a:t>bunun toplum </a:t>
            </a:r>
            <a:r>
              <a:rPr lang="tr-TR" dirty="0"/>
              <a:t>değerleriyle </a:t>
            </a:r>
            <a:r>
              <a:rPr lang="tr-TR" dirty="0" smtClean="0"/>
              <a:t>karşılaştırılması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93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Kontrol çizelgesi örneği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33856"/>
            <a:ext cx="8496944" cy="375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89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Akış çizelgesi (</a:t>
            </a:r>
            <a:r>
              <a:rPr lang="tr-TR" b="1" dirty="0" err="1"/>
              <a:t>flow</a:t>
            </a:r>
            <a:r>
              <a:rPr lang="tr-TR" b="1" dirty="0"/>
              <a:t> </a:t>
            </a:r>
            <a:r>
              <a:rPr lang="tr-TR" b="1" dirty="0" err="1"/>
              <a:t>chart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2060848"/>
            <a:ext cx="8153400" cy="4035152"/>
          </a:xfrm>
        </p:spPr>
        <p:txBody>
          <a:bodyPr/>
          <a:lstStyle/>
          <a:p>
            <a:r>
              <a:rPr lang="tr-TR" dirty="0"/>
              <a:t>İş </a:t>
            </a:r>
            <a:r>
              <a:rPr lang="tr-TR" dirty="0" smtClean="0"/>
              <a:t>akışlarını düzenlemek </a:t>
            </a:r>
            <a:r>
              <a:rPr lang="tr-TR" dirty="0"/>
              <a:t>için kullanılır</a:t>
            </a:r>
          </a:p>
        </p:txBody>
      </p:sp>
    </p:spTree>
    <p:extLst>
      <p:ext uri="{BB962C8B-B14F-4D97-AF65-F5344CB8AC3E}">
        <p14:creationId xmlns:p14="http://schemas.microsoft.com/office/powerpoint/2010/main" val="29041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akış çizelgesi </a:t>
            </a:r>
            <a:r>
              <a:rPr lang="tr-TR" dirty="0" smtClean="0"/>
              <a:t>örneği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200" y="1577818"/>
            <a:ext cx="3992016" cy="5307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29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Histogram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dirty="0"/>
              <a:t>Nümerik ölçümlerde </a:t>
            </a:r>
            <a:r>
              <a:rPr lang="tr-TR" dirty="0" smtClean="0"/>
              <a:t>ölçümün dağılımını </a:t>
            </a:r>
            <a:r>
              <a:rPr lang="tr-TR" dirty="0"/>
              <a:t>göstermek için kullanılır. </a:t>
            </a:r>
            <a:endParaRPr lang="tr-TR" dirty="0" smtClean="0"/>
          </a:p>
          <a:p>
            <a:pPr lvl="1">
              <a:lnSpc>
                <a:spcPct val="200000"/>
              </a:lnSpc>
            </a:pPr>
            <a:r>
              <a:rPr lang="tr-TR" dirty="0" smtClean="0"/>
              <a:t>Örneğin; aile hekimi </a:t>
            </a:r>
            <a:r>
              <a:rPr lang="tr-TR" dirty="0"/>
              <a:t>hizmet verdiği bireylerin </a:t>
            </a:r>
            <a:r>
              <a:rPr lang="tr-TR" dirty="0" smtClean="0"/>
              <a:t>ağırlık dağılımlarını </a:t>
            </a:r>
            <a:r>
              <a:rPr lang="tr-TR" dirty="0"/>
              <a:t>görmek ve buna göre </a:t>
            </a:r>
            <a:r>
              <a:rPr lang="tr-TR" dirty="0" smtClean="0"/>
              <a:t>plan yapmak </a:t>
            </a:r>
            <a:r>
              <a:rPr lang="tr-TR" dirty="0"/>
              <a:t>isteyebilir</a:t>
            </a:r>
          </a:p>
        </p:txBody>
      </p:sp>
    </p:spTree>
    <p:extLst>
      <p:ext uri="{BB962C8B-B14F-4D97-AF65-F5344CB8AC3E}">
        <p14:creationId xmlns:p14="http://schemas.microsoft.com/office/powerpoint/2010/main" val="25082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Kalite iyileştirme çalışmaları içerisinde yer alan </a:t>
            </a:r>
            <a:r>
              <a:rPr lang="tr-TR" i="1" dirty="0"/>
              <a:t>“</a:t>
            </a:r>
            <a:r>
              <a:rPr lang="tr-TR" i="1" dirty="0" smtClean="0"/>
              <a:t>temel kalite </a:t>
            </a:r>
            <a:r>
              <a:rPr lang="tr-TR" i="1" dirty="0"/>
              <a:t>iyileştirme </a:t>
            </a:r>
            <a:r>
              <a:rPr lang="tr-TR" i="1" dirty="0" smtClean="0"/>
              <a:t>araçları”  </a:t>
            </a:r>
            <a:r>
              <a:rPr lang="tr-TR" dirty="0" smtClean="0"/>
              <a:t>hakkında bilgi vermek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244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Histogram</a:t>
            </a:r>
            <a:r>
              <a:rPr lang="tr-TR" dirty="0" smtClean="0"/>
              <a:t> örneği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15748"/>
            <a:ext cx="6048672" cy="5215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64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Pareto</a:t>
            </a:r>
            <a:r>
              <a:rPr lang="tr-TR" b="1" dirty="0"/>
              <a:t> </a:t>
            </a:r>
            <a:r>
              <a:rPr lang="tr-TR" b="1" dirty="0" smtClean="0"/>
              <a:t>çizelgesi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err="1"/>
              <a:t>Pareto</a:t>
            </a:r>
            <a:r>
              <a:rPr lang="tr-TR" dirty="0"/>
              <a:t> prensibi bir </a:t>
            </a:r>
            <a:r>
              <a:rPr lang="tr-TR" dirty="0" smtClean="0"/>
              <a:t>probleme yol </a:t>
            </a:r>
            <a:r>
              <a:rPr lang="tr-TR" dirty="0"/>
              <a:t>açan nedenler ne kadar çok olursa </a:t>
            </a:r>
            <a:r>
              <a:rPr lang="tr-TR" dirty="0" smtClean="0"/>
              <a:t>olsun bunların </a:t>
            </a:r>
            <a:r>
              <a:rPr lang="tr-TR" dirty="0"/>
              <a:t>içerisinden en önemli birkaç </a:t>
            </a:r>
            <a:r>
              <a:rPr lang="tr-TR" dirty="0" smtClean="0"/>
              <a:t>sebebi (genellikle </a:t>
            </a:r>
            <a:r>
              <a:rPr lang="tr-TR" dirty="0"/>
              <a:t>6) ortadan kaldırmamız </a:t>
            </a:r>
            <a:r>
              <a:rPr lang="tr-TR" dirty="0" smtClean="0"/>
              <a:t>halinde problemin </a:t>
            </a:r>
            <a:r>
              <a:rPr lang="tr-TR" dirty="0"/>
              <a:t>%</a:t>
            </a:r>
            <a:r>
              <a:rPr lang="tr-TR" dirty="0" smtClean="0"/>
              <a:t>80’inin çözüleceğini </a:t>
            </a:r>
            <a:r>
              <a:rPr lang="tr-TR" dirty="0"/>
              <a:t>söyler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Başka </a:t>
            </a:r>
            <a:r>
              <a:rPr lang="tr-TR" dirty="0"/>
              <a:t>bir yaklaşımla, </a:t>
            </a:r>
            <a:r>
              <a:rPr lang="tr-TR" b="1" dirty="0"/>
              <a:t>sebeplerin %</a:t>
            </a:r>
            <a:r>
              <a:rPr lang="tr-TR" b="1" dirty="0" smtClean="0"/>
              <a:t>20’si problemin </a:t>
            </a:r>
            <a:r>
              <a:rPr lang="tr-TR" b="1" dirty="0"/>
              <a:t>%80’inden</a:t>
            </a:r>
            <a:r>
              <a:rPr lang="tr-TR" dirty="0"/>
              <a:t> sorumludur.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Aile</a:t>
            </a:r>
            <a:r>
              <a:rPr lang="tr-TR" dirty="0"/>
              <a:t> </a:t>
            </a:r>
            <a:r>
              <a:rPr lang="tr-TR" dirty="0" smtClean="0"/>
              <a:t>hekimine </a:t>
            </a:r>
            <a:r>
              <a:rPr lang="tr-TR" dirty="0"/>
              <a:t>karşılaştığı problemleri </a:t>
            </a:r>
            <a:r>
              <a:rPr lang="tr-TR" dirty="0" smtClean="0"/>
              <a:t>analiz etmede </a:t>
            </a:r>
            <a:r>
              <a:rPr lang="tr-TR" dirty="0"/>
              <a:t>ve çözmede yol gösterebilir.</a:t>
            </a:r>
          </a:p>
        </p:txBody>
      </p:sp>
    </p:spTree>
    <p:extLst>
      <p:ext uri="{BB962C8B-B14F-4D97-AF65-F5344CB8AC3E}">
        <p14:creationId xmlns:p14="http://schemas.microsoft.com/office/powerpoint/2010/main" val="2100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153400" cy="720080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Pareto</a:t>
            </a:r>
            <a:r>
              <a:rPr lang="tr-TR" dirty="0" smtClean="0"/>
              <a:t> çizelgesi örneği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44" y="836712"/>
            <a:ext cx="7578064" cy="5984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759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Serpiştirme diyagramı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İki </a:t>
            </a:r>
            <a:r>
              <a:rPr lang="tr-TR" dirty="0" smtClean="0"/>
              <a:t>nümerik değişken </a:t>
            </a:r>
            <a:r>
              <a:rPr lang="tr-TR" dirty="0"/>
              <a:t>arasındaki ilişkiyi incelemek </a:t>
            </a:r>
            <a:r>
              <a:rPr lang="tr-TR" dirty="0" smtClean="0"/>
              <a:t>için kullanılır</a:t>
            </a:r>
            <a:r>
              <a:rPr lang="tr-TR" dirty="0"/>
              <a:t>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Aile </a:t>
            </a:r>
            <a:r>
              <a:rPr lang="tr-TR" dirty="0"/>
              <a:t>hekimine plan </a:t>
            </a:r>
            <a:r>
              <a:rPr lang="tr-TR" dirty="0" smtClean="0"/>
              <a:t>yapmada yardımcı </a:t>
            </a:r>
            <a:r>
              <a:rPr lang="tr-TR" dirty="0"/>
              <a:t>olabilir. 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Hekim</a:t>
            </a:r>
            <a:r>
              <a:rPr lang="tr-TR" dirty="0"/>
              <a:t>, diyabet </a:t>
            </a:r>
            <a:r>
              <a:rPr lang="tr-TR" dirty="0" smtClean="0"/>
              <a:t>süresi arttıkça </a:t>
            </a:r>
            <a:r>
              <a:rPr lang="tr-TR" dirty="0"/>
              <a:t>hastalarının hemoglobin </a:t>
            </a:r>
            <a:r>
              <a:rPr lang="tr-TR" dirty="0" smtClean="0"/>
              <a:t>A1c düzeylerinin </a:t>
            </a:r>
            <a:r>
              <a:rPr lang="tr-TR" dirty="0"/>
              <a:t>de arttığından </a:t>
            </a:r>
            <a:r>
              <a:rPr lang="tr-TR" dirty="0" smtClean="0"/>
              <a:t>şüpheleniyorsa bunu </a:t>
            </a:r>
            <a:r>
              <a:rPr lang="tr-TR" dirty="0"/>
              <a:t>grafikle göstermek için </a:t>
            </a:r>
            <a:r>
              <a:rPr lang="tr-TR" dirty="0" smtClean="0"/>
              <a:t>serpiştirme diyagramı </a:t>
            </a:r>
            <a:r>
              <a:rPr lang="tr-TR" dirty="0"/>
              <a:t>iyi bir yöntem olabilir</a:t>
            </a:r>
          </a:p>
        </p:txBody>
      </p:sp>
    </p:spTree>
    <p:extLst>
      <p:ext uri="{BB962C8B-B14F-4D97-AF65-F5344CB8AC3E}">
        <p14:creationId xmlns:p14="http://schemas.microsoft.com/office/powerpoint/2010/main" val="40105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Serpiştirme diyagramı örneği</a:t>
            </a: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75256"/>
            <a:ext cx="6480720" cy="4994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545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15816" y="3068960"/>
            <a:ext cx="2664296" cy="990600"/>
          </a:xfrm>
        </p:spPr>
        <p:txBody>
          <a:bodyPr/>
          <a:lstStyle/>
          <a:p>
            <a:r>
              <a:rPr lang="tr-TR" dirty="0" smtClean="0"/>
              <a:t>ÖZET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907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Balık kılçığı diyagramı ne işe yarar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8153400" cy="4495800"/>
          </a:xfrm>
        </p:spPr>
        <p:txBody>
          <a:bodyPr/>
          <a:lstStyle/>
          <a:p>
            <a:r>
              <a:rPr lang="tr-TR" dirty="0"/>
              <a:t>Probleme yol açan etki ve nedenleri </a:t>
            </a:r>
            <a:r>
              <a:rPr lang="tr-TR" dirty="0" smtClean="0"/>
              <a:t>sistematik </a:t>
            </a:r>
            <a:r>
              <a:rPr lang="tr-TR" dirty="0"/>
              <a:t>bir şekilde incelemeye yarar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626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Pareto</a:t>
            </a:r>
            <a:r>
              <a:rPr lang="tr-TR" dirty="0" smtClean="0"/>
              <a:t> prensibi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Sebeplerin </a:t>
            </a:r>
            <a:r>
              <a:rPr lang="tr-TR" b="1" dirty="0"/>
              <a:t>%20’si problemin %80’inden</a:t>
            </a:r>
            <a:r>
              <a:rPr lang="tr-TR" dirty="0"/>
              <a:t> sorumludur</a:t>
            </a:r>
          </a:p>
        </p:txBody>
      </p:sp>
    </p:spTree>
    <p:extLst>
      <p:ext uri="{BB962C8B-B14F-4D97-AF65-F5344CB8AC3E}">
        <p14:creationId xmlns:p14="http://schemas.microsoft.com/office/powerpoint/2010/main" val="352360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Denetleme listesi ile kontrol çizelgesi arasındaki fark nedir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97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2248272"/>
            <a:ext cx="8153400" cy="1828800"/>
          </a:xfrm>
        </p:spPr>
        <p:txBody>
          <a:bodyPr/>
          <a:lstStyle/>
          <a:p>
            <a:r>
              <a:rPr lang="tr-TR" dirty="0" err="1" smtClean="0"/>
              <a:t>Histogram</a:t>
            </a:r>
            <a:r>
              <a:rPr lang="tr-TR" dirty="0" smtClean="0"/>
              <a:t> ne işe yarar ?</a:t>
            </a:r>
          </a:p>
          <a:p>
            <a:r>
              <a:rPr lang="tr-TR" dirty="0" smtClean="0"/>
              <a:t>Serpiştirme </a:t>
            </a:r>
            <a:r>
              <a:rPr lang="tr-TR" dirty="0" err="1" smtClean="0"/>
              <a:t>diagramı</a:t>
            </a:r>
            <a:r>
              <a:rPr lang="tr-TR" dirty="0" smtClean="0"/>
              <a:t> ne işe yarar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24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Öğrenim hedefleri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tr-TR" dirty="0" smtClean="0"/>
              <a:t>Temel </a:t>
            </a:r>
            <a:r>
              <a:rPr lang="tr-TR" dirty="0"/>
              <a:t>kalite iyileştirme araçlarından en </a:t>
            </a:r>
            <a:r>
              <a:rPr lang="tr-TR" dirty="0" smtClean="0"/>
              <a:t>az beş </a:t>
            </a:r>
            <a:r>
              <a:rPr lang="tr-TR" dirty="0"/>
              <a:t>tanesini sayabilmeli</a:t>
            </a:r>
          </a:p>
          <a:p>
            <a:pPr>
              <a:lnSpc>
                <a:spcPct val="160000"/>
              </a:lnSpc>
            </a:pPr>
            <a:r>
              <a:rPr lang="tr-TR" dirty="0"/>
              <a:t>Balık Kılçığı Diyagramını açıklayabilmeli</a:t>
            </a:r>
          </a:p>
          <a:p>
            <a:pPr>
              <a:lnSpc>
                <a:spcPct val="160000"/>
              </a:lnSpc>
            </a:pPr>
            <a:r>
              <a:rPr lang="tr-TR" dirty="0"/>
              <a:t>Denetleme listesi ve kontrol çizelgesini örnek vererek açıklayabilmeli</a:t>
            </a:r>
          </a:p>
          <a:p>
            <a:pPr>
              <a:lnSpc>
                <a:spcPct val="160000"/>
              </a:lnSpc>
            </a:pPr>
            <a:r>
              <a:rPr lang="tr-TR" dirty="0"/>
              <a:t>Akış çizelgesini açıklayabilmeli</a:t>
            </a:r>
          </a:p>
          <a:p>
            <a:pPr>
              <a:lnSpc>
                <a:spcPct val="160000"/>
              </a:lnSpc>
            </a:pPr>
            <a:r>
              <a:rPr lang="tr-TR" dirty="0" err="1"/>
              <a:t>Histogramı</a:t>
            </a:r>
            <a:r>
              <a:rPr lang="tr-TR" dirty="0"/>
              <a:t> açıklayabilmeli</a:t>
            </a:r>
          </a:p>
          <a:p>
            <a:pPr>
              <a:lnSpc>
                <a:spcPct val="160000"/>
              </a:lnSpc>
            </a:pPr>
            <a:r>
              <a:rPr lang="tr-TR" dirty="0" err="1"/>
              <a:t>Pareto</a:t>
            </a:r>
            <a:r>
              <a:rPr lang="tr-TR" dirty="0"/>
              <a:t> çizelgesini açıklayabilmeli</a:t>
            </a:r>
          </a:p>
          <a:p>
            <a:pPr>
              <a:lnSpc>
                <a:spcPct val="160000"/>
              </a:lnSpc>
            </a:pPr>
            <a:r>
              <a:rPr lang="tr-TR" dirty="0"/>
              <a:t>Serpiştirme diyagramını açıklayabilmeli</a:t>
            </a:r>
          </a:p>
        </p:txBody>
      </p:sp>
    </p:spTree>
    <p:extLst>
      <p:ext uri="{BB962C8B-B14F-4D97-AF65-F5344CB8AC3E}">
        <p14:creationId xmlns:p14="http://schemas.microsoft.com/office/powerpoint/2010/main" val="165537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Kalite iyileştirme araçları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471182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arenR"/>
            </a:pPr>
            <a:r>
              <a:rPr lang="tr-TR" dirty="0"/>
              <a:t>Balık kılçığı diyagramı (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</a:t>
            </a:r>
            <a:r>
              <a:rPr lang="tr-TR" dirty="0" err="1"/>
              <a:t>diagram</a:t>
            </a:r>
            <a:r>
              <a:rPr lang="tr-TR" dirty="0"/>
              <a:t>)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arenR"/>
            </a:pPr>
            <a:r>
              <a:rPr lang="tr-TR" dirty="0" smtClean="0"/>
              <a:t>Denetleme </a:t>
            </a:r>
            <a:r>
              <a:rPr lang="tr-TR" dirty="0"/>
              <a:t>listesi (</a:t>
            </a:r>
            <a:r>
              <a:rPr lang="tr-TR" dirty="0" err="1"/>
              <a:t>check</a:t>
            </a:r>
            <a:r>
              <a:rPr lang="tr-TR" dirty="0"/>
              <a:t> </a:t>
            </a:r>
            <a:r>
              <a:rPr lang="tr-TR" dirty="0" err="1"/>
              <a:t>sheet</a:t>
            </a:r>
            <a:r>
              <a:rPr lang="tr-TR" dirty="0"/>
              <a:t>)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arenR"/>
            </a:pPr>
            <a:r>
              <a:rPr lang="tr-TR" dirty="0" smtClean="0"/>
              <a:t>Kontrol </a:t>
            </a:r>
            <a:r>
              <a:rPr lang="tr-TR" dirty="0"/>
              <a:t>çizelgesi (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chart</a:t>
            </a:r>
            <a:r>
              <a:rPr lang="tr-TR" dirty="0"/>
              <a:t>)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arenR"/>
            </a:pPr>
            <a:r>
              <a:rPr lang="tr-TR" dirty="0" smtClean="0"/>
              <a:t>Akış </a:t>
            </a:r>
            <a:r>
              <a:rPr lang="tr-TR" dirty="0"/>
              <a:t>çizelgesi (</a:t>
            </a:r>
            <a:r>
              <a:rPr lang="tr-TR" dirty="0" err="1"/>
              <a:t>flow</a:t>
            </a:r>
            <a:r>
              <a:rPr lang="tr-TR" dirty="0"/>
              <a:t> </a:t>
            </a:r>
            <a:r>
              <a:rPr lang="tr-TR" dirty="0" err="1"/>
              <a:t>chart</a:t>
            </a:r>
            <a:r>
              <a:rPr lang="tr-TR" dirty="0"/>
              <a:t>)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arenR"/>
            </a:pPr>
            <a:r>
              <a:rPr lang="tr-TR" dirty="0" err="1" smtClean="0"/>
              <a:t>Histogram</a:t>
            </a:r>
            <a:endParaRPr lang="tr-TR" dirty="0"/>
          </a:p>
          <a:p>
            <a:pPr marL="514350" indent="-514350">
              <a:lnSpc>
                <a:spcPct val="170000"/>
              </a:lnSpc>
              <a:buFont typeface="+mj-lt"/>
              <a:buAutoNum type="arabicParenR"/>
            </a:pPr>
            <a:r>
              <a:rPr lang="tr-TR" dirty="0" err="1" smtClean="0"/>
              <a:t>Pareto</a:t>
            </a:r>
            <a:r>
              <a:rPr lang="tr-TR" dirty="0" smtClean="0"/>
              <a:t> </a:t>
            </a:r>
            <a:r>
              <a:rPr lang="tr-TR" dirty="0"/>
              <a:t>çizelgesi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arenR"/>
            </a:pPr>
            <a:r>
              <a:rPr lang="tr-TR" dirty="0" smtClean="0"/>
              <a:t>Serpiştirme </a:t>
            </a:r>
            <a:r>
              <a:rPr lang="tr-TR" dirty="0"/>
              <a:t>diyagramı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366128" y="6525344"/>
            <a:ext cx="7742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i="1" dirty="0"/>
              <a:t>Aktürk Z, Set T. Aile Hekimliği ve Kalite: Fırsatlar ve Uygulanmayı Bekleyen Araçlar. TJFMPC 2010;4(1):1-7.</a:t>
            </a:r>
            <a:endParaRPr lang="tr-TR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26297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29600" cy="1143000"/>
          </a:xfrm>
        </p:spPr>
        <p:txBody>
          <a:bodyPr bIns="45720" anchor="t"/>
          <a:lstStyle/>
          <a:p>
            <a:pPr eaLnBrk="1" hangingPunct="1"/>
            <a:r>
              <a:rPr lang="tr-TR" b="1" dirty="0" smtClean="0"/>
              <a:t>Balık Kılçığı Diyagramı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84734"/>
            <a:ext cx="7918450" cy="475257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Probleme yol açan etki ve nedenleri sistematik bir şekilde incelemeye yarar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Bir sorunun veya sonucun temel nedenlerini bulmak amacıyla kullanılan bir tekniktir. </a:t>
            </a:r>
          </a:p>
          <a:p>
            <a:pPr eaLnBrk="1" hangingPunct="1">
              <a:lnSpc>
                <a:spcPct val="150000"/>
              </a:lnSpc>
            </a:pPr>
            <a:r>
              <a:rPr lang="tr-TR" sz="2800" dirty="0" smtClean="0"/>
              <a:t>Bu teknik, ekibin sorunları çözmesine yardımcı olur.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/>
              <a:t>4 M: Methods, Machines, Materials, Manpower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smtClean="0"/>
              <a:t>4 P: Place, Procedure, People, Policies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smtClean="0"/>
              <a:t>4 S: Surroundings, Suppliers, Systems, Skills</a:t>
            </a:r>
            <a:endParaRPr lang="tr-TR" dirty="0" smtClean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E9724B89-866F-4710-B1AE-11B99403AB38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71393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6 Metin kutusu"/>
          <p:cNvSpPr txBox="1">
            <a:spLocks noChangeArrowheads="1"/>
          </p:cNvSpPr>
          <p:nvPr/>
        </p:nvSpPr>
        <p:spPr bwMode="auto">
          <a:xfrm>
            <a:off x="571500" y="1643063"/>
            <a:ext cx="73763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tr-TR" b="0" dirty="0"/>
              <a:t>Birinci aşamada öncelikle bir kare kutu çizilerek </a:t>
            </a:r>
          </a:p>
          <a:p>
            <a:r>
              <a:rPr lang="tr-TR" b="0" dirty="0"/>
              <a:t>içine sorun/sonuç yazılır ve balık kılçığı diyagramı çizilir. </a:t>
            </a:r>
          </a:p>
        </p:txBody>
      </p:sp>
      <p:sp>
        <p:nvSpPr>
          <p:cNvPr id="16387" name="Rectangle 15"/>
          <p:cNvSpPr>
            <a:spLocks noChangeArrowheads="1"/>
          </p:cNvSpPr>
          <p:nvPr/>
        </p:nvSpPr>
        <p:spPr bwMode="auto">
          <a:xfrm>
            <a:off x="214313" y="495300"/>
            <a:ext cx="8137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3200"/>
              <a:t>Balık Kılçığı Diyagramı</a:t>
            </a:r>
            <a:endParaRPr lang="en-AU" sz="4000" b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16388" name="Rectangle 13"/>
          <p:cNvSpPr>
            <a:spLocks noChangeArrowheads="1"/>
          </p:cNvSpPr>
          <p:nvPr/>
        </p:nvSpPr>
        <p:spPr bwMode="auto">
          <a:xfrm>
            <a:off x="287338" y="1628775"/>
            <a:ext cx="8605837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Wingdings" pitchFamily="2" charset="2"/>
              <a:buNone/>
            </a:pPr>
            <a:r>
              <a:rPr lang="tr-TR" b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endParaRPr lang="tr-TR" sz="2800" b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grpSp>
        <p:nvGrpSpPr>
          <p:cNvPr id="16389" name="Group 1"/>
          <p:cNvGrpSpPr>
            <a:grpSpLocks noChangeAspect="1"/>
          </p:cNvGrpSpPr>
          <p:nvPr/>
        </p:nvGrpSpPr>
        <p:grpSpPr bwMode="auto">
          <a:xfrm>
            <a:off x="1042988" y="3068638"/>
            <a:ext cx="7058025" cy="2592387"/>
            <a:chOff x="2774" y="3462"/>
            <a:chExt cx="5760" cy="2160"/>
          </a:xfrm>
        </p:grpSpPr>
        <p:sp>
          <p:nvSpPr>
            <p:cNvPr id="16390" name="AutoShape 12"/>
            <p:cNvSpPr>
              <a:spLocks noChangeAspect="1" noChangeArrowheads="1"/>
            </p:cNvSpPr>
            <p:nvPr/>
          </p:nvSpPr>
          <p:spPr bwMode="auto">
            <a:xfrm>
              <a:off x="2774" y="3462"/>
              <a:ext cx="5760" cy="2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391" name="Line 11"/>
            <p:cNvSpPr>
              <a:spLocks noChangeShapeType="1"/>
            </p:cNvSpPr>
            <p:nvPr/>
          </p:nvSpPr>
          <p:spPr bwMode="auto">
            <a:xfrm flipH="1">
              <a:off x="4358" y="5478"/>
              <a:ext cx="144" cy="144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6392" name="Group 3"/>
            <p:cNvGrpSpPr>
              <a:grpSpLocks/>
            </p:cNvGrpSpPr>
            <p:nvPr/>
          </p:nvGrpSpPr>
          <p:grpSpPr bwMode="auto">
            <a:xfrm>
              <a:off x="2918" y="4110"/>
              <a:ext cx="5537" cy="1512"/>
              <a:chOff x="2918" y="4110"/>
              <a:chExt cx="5537" cy="1512"/>
            </a:xfrm>
          </p:grpSpPr>
          <p:sp>
            <p:nvSpPr>
              <p:cNvPr id="16394" name="Line 10"/>
              <p:cNvSpPr>
                <a:spLocks noChangeShapeType="1"/>
              </p:cNvSpPr>
              <p:nvPr/>
            </p:nvSpPr>
            <p:spPr bwMode="auto">
              <a:xfrm>
                <a:off x="2918" y="4902"/>
                <a:ext cx="4176" cy="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5" name="Line 9"/>
              <p:cNvSpPr>
                <a:spLocks noChangeShapeType="1"/>
              </p:cNvSpPr>
              <p:nvPr/>
            </p:nvSpPr>
            <p:spPr bwMode="auto">
              <a:xfrm flipH="1">
                <a:off x="4502" y="4902"/>
                <a:ext cx="576" cy="576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6" name="Line 8"/>
              <p:cNvSpPr>
                <a:spLocks noChangeShapeType="1"/>
              </p:cNvSpPr>
              <p:nvPr/>
            </p:nvSpPr>
            <p:spPr bwMode="auto">
              <a:xfrm flipH="1">
                <a:off x="5510" y="4902"/>
                <a:ext cx="576" cy="72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7" name="Line 7"/>
              <p:cNvSpPr>
                <a:spLocks noChangeShapeType="1"/>
              </p:cNvSpPr>
              <p:nvPr/>
            </p:nvSpPr>
            <p:spPr bwMode="auto">
              <a:xfrm flipH="1" flipV="1">
                <a:off x="4250" y="4242"/>
                <a:ext cx="828" cy="660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8" name="Line 6"/>
              <p:cNvSpPr>
                <a:spLocks noChangeShapeType="1"/>
              </p:cNvSpPr>
              <p:nvPr/>
            </p:nvSpPr>
            <p:spPr bwMode="auto">
              <a:xfrm flipH="1" flipV="1">
                <a:off x="5270" y="4110"/>
                <a:ext cx="816" cy="792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9" name="Line 5"/>
              <p:cNvSpPr>
                <a:spLocks noChangeShapeType="1"/>
              </p:cNvSpPr>
              <p:nvPr/>
            </p:nvSpPr>
            <p:spPr bwMode="auto">
              <a:xfrm flipH="1">
                <a:off x="3206" y="4902"/>
                <a:ext cx="576" cy="576"/>
              </a:xfrm>
              <a:prstGeom prst="line">
                <a:avLst/>
              </a:prstGeom>
              <a:noFill/>
              <a:ln w="63500">
                <a:solidFill>
                  <a:srgbClr val="00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400" name="Rectangle 4"/>
              <p:cNvSpPr>
                <a:spLocks noChangeArrowheads="1"/>
              </p:cNvSpPr>
              <p:nvPr/>
            </p:nvSpPr>
            <p:spPr bwMode="auto">
              <a:xfrm>
                <a:off x="7094" y="4614"/>
                <a:ext cx="1361" cy="720"/>
              </a:xfrm>
              <a:prstGeom prst="rect">
                <a:avLst/>
              </a:prstGeom>
              <a:noFill/>
              <a:ln w="63500">
                <a:solidFill>
                  <a:srgbClr val="00FF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0000" tIns="46800" rIns="90000" bIns="46800" anchor="ctr"/>
              <a:lstStyle/>
              <a:p>
                <a:pPr algn="ctr" eaLnBrk="1" hangingPunct="1">
                  <a:spcBef>
                    <a:spcPct val="0"/>
                  </a:spcBef>
                </a:pPr>
                <a:r>
                  <a:rPr lang="tr-TR" sz="1800">
                    <a:latin typeface="Arial" charset="0"/>
                    <a:cs typeface="Arial" charset="0"/>
                  </a:rPr>
                  <a:t>SORUN</a:t>
                </a:r>
              </a:p>
              <a:p>
                <a:pPr algn="ctr" eaLnBrk="1" hangingPunct="1">
                  <a:spcBef>
                    <a:spcPct val="0"/>
                  </a:spcBef>
                </a:pPr>
                <a:r>
                  <a:rPr lang="tr-TR" sz="1800">
                    <a:latin typeface="Arial" charset="0"/>
                    <a:cs typeface="Arial" charset="0"/>
                  </a:rPr>
                  <a:t>(SONUÇ) </a:t>
                </a:r>
                <a:endParaRPr lang="tr-TR"/>
              </a:p>
            </p:txBody>
          </p:sp>
        </p:grpSp>
        <p:sp>
          <p:nvSpPr>
            <p:cNvPr id="16393" name="Text Box 2"/>
            <p:cNvSpPr txBox="1">
              <a:spLocks noChangeArrowheads="1"/>
            </p:cNvSpPr>
            <p:nvPr/>
          </p:nvSpPr>
          <p:spPr bwMode="auto">
            <a:xfrm>
              <a:off x="3350" y="3462"/>
              <a:ext cx="5184" cy="57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defRPr>
              </a:lvl9pPr>
            </a:lstStyle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356023399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6 Resim" descr="0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200025"/>
            <a:ext cx="8601075" cy="645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7 Dikdörtgen"/>
          <p:cNvSpPr>
            <a:spLocks noChangeArrowheads="1"/>
          </p:cNvSpPr>
          <p:nvPr/>
        </p:nvSpPr>
        <p:spPr bwMode="auto">
          <a:xfrm>
            <a:off x="2857500" y="5715000"/>
            <a:ext cx="1098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b="0"/>
              <a:t>Ölçüm </a:t>
            </a:r>
            <a:endParaRPr lang="tr-TR"/>
          </a:p>
        </p:txBody>
      </p:sp>
      <p:sp>
        <p:nvSpPr>
          <p:cNvPr id="17412" name="8 Dikdörtgen"/>
          <p:cNvSpPr>
            <a:spLocks noChangeArrowheads="1"/>
          </p:cNvSpPr>
          <p:nvPr/>
        </p:nvSpPr>
        <p:spPr bwMode="auto">
          <a:xfrm>
            <a:off x="1000125" y="5500688"/>
            <a:ext cx="1404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b="0"/>
              <a:t>Malzeme </a:t>
            </a:r>
            <a:endParaRPr lang="tr-TR"/>
          </a:p>
        </p:txBody>
      </p:sp>
      <p:sp>
        <p:nvSpPr>
          <p:cNvPr id="17413" name="9 Dikdörtgen"/>
          <p:cNvSpPr>
            <a:spLocks noChangeArrowheads="1"/>
          </p:cNvSpPr>
          <p:nvPr/>
        </p:nvSpPr>
        <p:spPr bwMode="auto">
          <a:xfrm>
            <a:off x="4714875" y="5429250"/>
            <a:ext cx="1082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b="0"/>
              <a:t>İşgücü </a:t>
            </a:r>
            <a:endParaRPr lang="tr-TR"/>
          </a:p>
        </p:txBody>
      </p:sp>
      <p:sp>
        <p:nvSpPr>
          <p:cNvPr id="17414" name="10 Dikdörtgen"/>
          <p:cNvSpPr>
            <a:spLocks noChangeArrowheads="1"/>
          </p:cNvSpPr>
          <p:nvPr/>
        </p:nvSpPr>
        <p:spPr bwMode="auto">
          <a:xfrm>
            <a:off x="7286625" y="3403242"/>
            <a:ext cx="16430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 sz="2000" b="0" dirty="0"/>
              <a:t>PROBLEM (SONUÇ)</a:t>
            </a:r>
          </a:p>
        </p:txBody>
      </p:sp>
      <p:sp>
        <p:nvSpPr>
          <p:cNvPr id="17415" name="11 Dikdörtgen"/>
          <p:cNvSpPr>
            <a:spLocks noChangeArrowheads="1"/>
          </p:cNvSpPr>
          <p:nvPr/>
        </p:nvSpPr>
        <p:spPr bwMode="auto">
          <a:xfrm>
            <a:off x="1357313" y="1323975"/>
            <a:ext cx="1201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b="0"/>
              <a:t>Makina </a:t>
            </a:r>
            <a:endParaRPr lang="tr-TR"/>
          </a:p>
        </p:txBody>
      </p:sp>
      <p:sp>
        <p:nvSpPr>
          <p:cNvPr id="17416" name="12 Dikdörtgen"/>
          <p:cNvSpPr>
            <a:spLocks noChangeArrowheads="1"/>
          </p:cNvSpPr>
          <p:nvPr/>
        </p:nvSpPr>
        <p:spPr bwMode="auto">
          <a:xfrm>
            <a:off x="3500438" y="2000250"/>
            <a:ext cx="995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b="0"/>
              <a:t>Çevre </a:t>
            </a:r>
            <a:endParaRPr lang="tr-TR"/>
          </a:p>
        </p:txBody>
      </p:sp>
      <p:sp>
        <p:nvSpPr>
          <p:cNvPr id="17417" name="13 Dikdörtgen"/>
          <p:cNvSpPr>
            <a:spLocks noChangeArrowheads="1"/>
          </p:cNvSpPr>
          <p:nvPr/>
        </p:nvSpPr>
        <p:spPr bwMode="auto">
          <a:xfrm>
            <a:off x="5473700" y="1957388"/>
            <a:ext cx="1812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2000" b="0"/>
              <a:t>Metod/Yöntem </a:t>
            </a:r>
            <a:endParaRPr lang="tr-TR" sz="2000"/>
          </a:p>
        </p:txBody>
      </p:sp>
      <p:sp>
        <p:nvSpPr>
          <p:cNvPr id="17418" name="14 Dikdörtgen"/>
          <p:cNvSpPr>
            <a:spLocks noChangeArrowheads="1"/>
          </p:cNvSpPr>
          <p:nvPr/>
        </p:nvSpPr>
        <p:spPr bwMode="auto">
          <a:xfrm>
            <a:off x="1000125" y="357188"/>
            <a:ext cx="7715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 b="0"/>
              <a:t>BALIK KILÇIĞI DİYAGRAMI</a:t>
            </a:r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428625" y="3014663"/>
            <a:ext cx="6572250" cy="12001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just">
              <a:defRPr/>
            </a:pPr>
            <a:r>
              <a:rPr lang="tr-TR" sz="1800" dirty="0">
                <a:latin typeface="Arial Narrow" pitchFamily="34" charset="0"/>
              </a:rPr>
              <a:t>İkinci aşamada muhtemel neden için temel gruplamalar belirlenir.  Balık kılçığında temel nedenler 6 adet olarak belirlenmiştir. Ancak bunların dışında temel olabilecek neden varsa ilave edilebilir, gereksiz olan çıkarılabilir.</a:t>
            </a:r>
          </a:p>
        </p:txBody>
      </p:sp>
      <p:cxnSp>
        <p:nvCxnSpPr>
          <p:cNvPr id="3" name="Düz Bağlayıcı 2"/>
          <p:cNvCxnSpPr/>
          <p:nvPr/>
        </p:nvCxnSpPr>
        <p:spPr>
          <a:xfrm>
            <a:off x="8872538" y="3429000"/>
            <a:ext cx="0" cy="6822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2476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8"/>
          <p:cNvSpPr>
            <a:spLocks noChangeArrowheads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fld id="{2EDE64D5-6ED1-44E3-B136-6665C1A837C5}" type="slidenum">
              <a:rPr lang="tr-TR" sz="1200" b="0">
                <a:solidFill>
                  <a:schemeClr val="tx2"/>
                </a:solidFill>
                <a:latin typeface="Arial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8</a:t>
            </a:fld>
            <a:r>
              <a:rPr lang="tr-TR" sz="1200" b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435" name="Rectangle 86"/>
          <p:cNvSpPr>
            <a:spLocks noChangeArrowheads="1"/>
          </p:cNvSpPr>
          <p:nvPr/>
        </p:nvSpPr>
        <p:spPr bwMode="auto">
          <a:xfrm>
            <a:off x="250825" y="358477"/>
            <a:ext cx="8642350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Symbol" pitchFamily="18" charset="2"/>
              <a:buNone/>
            </a:pPr>
            <a:r>
              <a:rPr lang="tr-TR" dirty="0">
                <a:solidFill>
                  <a:schemeClr val="tx2"/>
                </a:solidFill>
                <a:latin typeface="Arial" charset="0"/>
                <a:cs typeface="Arial" charset="0"/>
              </a:rPr>
              <a:t>		</a:t>
            </a:r>
            <a:endParaRPr lang="tr-TR" sz="2800" b="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tr-TR" sz="2000" b="0" dirty="0"/>
              <a:t>Üçüncü aşamada beyin fırtınası yöntemiyle temel nedenlerin alt nedenleri bulunur.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tr-TR" sz="2000" b="0" dirty="0"/>
              <a:t>Bütün üyeler beyin fırtınası oturumuna katılırlar.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tr-TR" sz="2000" b="0" dirty="0"/>
              <a:t>Sırayla tüm üyelerin düşünceleri alınır.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tr-TR" sz="2000" b="0" dirty="0"/>
              <a:t>Her üye, düşüncesinin hangi gruba girdiğini belirtmelidir. </a:t>
            </a:r>
          </a:p>
          <a:p>
            <a:pPr marL="342900" indent="-34290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tr-TR" sz="2000" b="0" dirty="0"/>
              <a:t>Benzer düşünceler kümeler halinde gruplandırılır. </a:t>
            </a:r>
          </a:p>
        </p:txBody>
      </p:sp>
      <p:grpSp>
        <p:nvGrpSpPr>
          <p:cNvPr id="18436" name="Group 47"/>
          <p:cNvGrpSpPr>
            <a:grpSpLocks/>
          </p:cNvGrpSpPr>
          <p:nvPr/>
        </p:nvGrpSpPr>
        <p:grpSpPr bwMode="auto">
          <a:xfrm>
            <a:off x="754063" y="4357688"/>
            <a:ext cx="7994650" cy="2155825"/>
            <a:chOff x="2880" y="3817"/>
            <a:chExt cx="5575" cy="2082"/>
          </a:xfrm>
        </p:grpSpPr>
        <p:sp>
          <p:nvSpPr>
            <p:cNvPr id="18438" name="Line 85"/>
            <p:cNvSpPr>
              <a:spLocks noChangeShapeType="1"/>
            </p:cNvSpPr>
            <p:nvPr/>
          </p:nvSpPr>
          <p:spPr bwMode="auto">
            <a:xfrm>
              <a:off x="2918" y="4902"/>
              <a:ext cx="4176" cy="0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39" name="Line 84"/>
            <p:cNvSpPr>
              <a:spLocks noChangeShapeType="1"/>
            </p:cNvSpPr>
            <p:nvPr/>
          </p:nvSpPr>
          <p:spPr bwMode="auto">
            <a:xfrm flipH="1">
              <a:off x="4502" y="4902"/>
              <a:ext cx="576" cy="576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0" name="Line 83"/>
            <p:cNvSpPr>
              <a:spLocks noChangeShapeType="1"/>
            </p:cNvSpPr>
            <p:nvPr/>
          </p:nvSpPr>
          <p:spPr bwMode="auto">
            <a:xfrm flipH="1">
              <a:off x="5510" y="4902"/>
              <a:ext cx="576" cy="720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1" name="Line 82"/>
            <p:cNvSpPr>
              <a:spLocks noChangeShapeType="1"/>
            </p:cNvSpPr>
            <p:nvPr/>
          </p:nvSpPr>
          <p:spPr bwMode="auto">
            <a:xfrm flipH="1" flipV="1">
              <a:off x="3948" y="4093"/>
              <a:ext cx="1130" cy="809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2" name="Line 81"/>
            <p:cNvSpPr>
              <a:spLocks noChangeShapeType="1"/>
            </p:cNvSpPr>
            <p:nvPr/>
          </p:nvSpPr>
          <p:spPr bwMode="auto">
            <a:xfrm flipH="1" flipV="1">
              <a:off x="5270" y="4110"/>
              <a:ext cx="816" cy="792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3" name="Line 80"/>
            <p:cNvSpPr>
              <a:spLocks noChangeShapeType="1"/>
            </p:cNvSpPr>
            <p:nvPr/>
          </p:nvSpPr>
          <p:spPr bwMode="auto">
            <a:xfrm flipH="1">
              <a:off x="3206" y="4902"/>
              <a:ext cx="576" cy="576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4" name="Rectangle 79"/>
            <p:cNvSpPr>
              <a:spLocks noChangeArrowheads="1"/>
            </p:cNvSpPr>
            <p:nvPr/>
          </p:nvSpPr>
          <p:spPr bwMode="auto">
            <a:xfrm>
              <a:off x="7094" y="4614"/>
              <a:ext cx="1361" cy="720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1" hangingPunct="1">
                <a:spcBef>
                  <a:spcPct val="0"/>
                </a:spcBef>
              </a:pPr>
              <a:r>
                <a:rPr lang="tr-TR" sz="1600">
                  <a:latin typeface="Arial" charset="0"/>
                  <a:cs typeface="Arial" charset="0"/>
                </a:rPr>
                <a:t>PROBLEM</a:t>
              </a:r>
              <a:endParaRPr lang="tr-TR" sz="1800" b="0">
                <a:latin typeface="Arial" charset="0"/>
                <a:cs typeface="Arial" charset="0"/>
              </a:endParaRPr>
            </a:p>
            <a:p>
              <a:pPr algn="ctr" eaLnBrk="1" hangingPunct="1">
                <a:spcBef>
                  <a:spcPct val="0"/>
                </a:spcBef>
              </a:pPr>
              <a:r>
                <a:rPr lang="tr-TR" sz="1600">
                  <a:latin typeface="Arial" charset="0"/>
                  <a:cs typeface="Arial" charset="0"/>
                </a:rPr>
                <a:t> (SONUÇ) </a:t>
              </a:r>
              <a:endParaRPr lang="tr-TR"/>
            </a:p>
          </p:txBody>
        </p:sp>
        <p:sp>
          <p:nvSpPr>
            <p:cNvPr id="18445" name="Line 78"/>
            <p:cNvSpPr>
              <a:spLocks noChangeShapeType="1"/>
            </p:cNvSpPr>
            <p:nvPr/>
          </p:nvSpPr>
          <p:spPr bwMode="auto">
            <a:xfrm>
              <a:off x="5942" y="5046"/>
              <a:ext cx="576" cy="28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6" name="Line 77"/>
            <p:cNvSpPr>
              <a:spLocks noChangeShapeType="1"/>
            </p:cNvSpPr>
            <p:nvPr/>
          </p:nvSpPr>
          <p:spPr bwMode="auto">
            <a:xfrm>
              <a:off x="5798" y="5334"/>
              <a:ext cx="432" cy="28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7" name="Line 76"/>
            <p:cNvSpPr>
              <a:spLocks noChangeShapeType="1"/>
            </p:cNvSpPr>
            <p:nvPr/>
          </p:nvSpPr>
          <p:spPr bwMode="auto">
            <a:xfrm flipH="1" flipV="1">
              <a:off x="5343" y="5128"/>
              <a:ext cx="455" cy="206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8" name="Line 75"/>
            <p:cNvSpPr>
              <a:spLocks noChangeShapeType="1"/>
            </p:cNvSpPr>
            <p:nvPr/>
          </p:nvSpPr>
          <p:spPr bwMode="auto">
            <a:xfrm>
              <a:off x="4790" y="5190"/>
              <a:ext cx="503" cy="214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49" name="Line 74"/>
            <p:cNvSpPr>
              <a:spLocks noChangeShapeType="1"/>
            </p:cNvSpPr>
            <p:nvPr/>
          </p:nvSpPr>
          <p:spPr bwMode="auto">
            <a:xfrm flipH="1" flipV="1">
              <a:off x="4297" y="5266"/>
              <a:ext cx="349" cy="6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0" name="Line 73"/>
            <p:cNvSpPr>
              <a:spLocks noChangeShapeType="1"/>
            </p:cNvSpPr>
            <p:nvPr/>
          </p:nvSpPr>
          <p:spPr bwMode="auto">
            <a:xfrm flipH="1" flipV="1">
              <a:off x="3638" y="5046"/>
              <a:ext cx="288" cy="28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1" name="Line 72"/>
            <p:cNvSpPr>
              <a:spLocks noChangeShapeType="1"/>
            </p:cNvSpPr>
            <p:nvPr/>
          </p:nvSpPr>
          <p:spPr bwMode="auto">
            <a:xfrm flipH="1" flipV="1">
              <a:off x="3002" y="5128"/>
              <a:ext cx="492" cy="62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2" name="Line 71"/>
            <p:cNvSpPr>
              <a:spLocks noChangeShapeType="1"/>
            </p:cNvSpPr>
            <p:nvPr/>
          </p:nvSpPr>
          <p:spPr bwMode="auto">
            <a:xfrm flipH="1">
              <a:off x="4297" y="4024"/>
              <a:ext cx="399" cy="345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3" name="Line 70"/>
            <p:cNvSpPr>
              <a:spLocks noChangeShapeType="1"/>
            </p:cNvSpPr>
            <p:nvPr/>
          </p:nvSpPr>
          <p:spPr bwMode="auto">
            <a:xfrm flipH="1">
              <a:off x="4790" y="4369"/>
              <a:ext cx="205" cy="389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4" name="Line 69"/>
            <p:cNvSpPr>
              <a:spLocks noChangeShapeType="1"/>
            </p:cNvSpPr>
            <p:nvPr/>
          </p:nvSpPr>
          <p:spPr bwMode="auto">
            <a:xfrm flipH="1">
              <a:off x="5798" y="4326"/>
              <a:ext cx="432" cy="288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5" name="Line 68"/>
            <p:cNvSpPr>
              <a:spLocks noChangeShapeType="1"/>
            </p:cNvSpPr>
            <p:nvPr/>
          </p:nvSpPr>
          <p:spPr bwMode="auto">
            <a:xfrm flipH="1">
              <a:off x="5510" y="4093"/>
              <a:ext cx="481" cy="233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6" name="Line 67"/>
            <p:cNvSpPr>
              <a:spLocks noChangeShapeType="1"/>
            </p:cNvSpPr>
            <p:nvPr/>
          </p:nvSpPr>
          <p:spPr bwMode="auto">
            <a:xfrm flipH="1">
              <a:off x="3998" y="4470"/>
              <a:ext cx="504" cy="175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7" name="Line 66"/>
            <p:cNvSpPr>
              <a:spLocks noChangeShapeType="1"/>
            </p:cNvSpPr>
            <p:nvPr/>
          </p:nvSpPr>
          <p:spPr bwMode="auto">
            <a:xfrm flipH="1">
              <a:off x="5510" y="4470"/>
              <a:ext cx="144" cy="144"/>
            </a:xfrm>
            <a:prstGeom prst="line">
              <a:avLst/>
            </a:prstGeom>
            <a:noFill/>
            <a:ln w="635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458" name="Rectangle 65"/>
            <p:cNvSpPr>
              <a:spLocks noChangeArrowheads="1"/>
            </p:cNvSpPr>
            <p:nvPr/>
          </p:nvSpPr>
          <p:spPr bwMode="auto">
            <a:xfrm>
              <a:off x="3351" y="3817"/>
              <a:ext cx="1008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>
                <a:spcBef>
                  <a:spcPct val="0"/>
                </a:spcBef>
              </a:pPr>
              <a:r>
                <a:rPr lang="tr-TR" sz="1600">
                  <a:solidFill>
                    <a:srgbClr val="000514"/>
                  </a:solidFill>
                  <a:latin typeface="Arial" charset="0"/>
                  <a:cs typeface="Arial" charset="0"/>
                </a:rPr>
                <a:t>Makina</a:t>
              </a:r>
              <a:endParaRPr lang="tr-TR" sz="1800" b="0">
                <a:latin typeface="Arial" charset="0"/>
                <a:cs typeface="Arial" charset="0"/>
              </a:endParaRPr>
            </a:p>
            <a:p>
              <a:pPr eaLnBrk="1" hangingPunct="1">
                <a:spcBef>
                  <a:spcPct val="0"/>
                </a:spcBef>
              </a:pPr>
              <a:endParaRPr lang="tr-TR"/>
            </a:p>
          </p:txBody>
        </p:sp>
        <p:sp>
          <p:nvSpPr>
            <p:cNvPr id="18459" name="Rectangle 64"/>
            <p:cNvSpPr>
              <a:spLocks noChangeArrowheads="1"/>
            </p:cNvSpPr>
            <p:nvPr/>
          </p:nvSpPr>
          <p:spPr bwMode="auto">
            <a:xfrm>
              <a:off x="2880" y="5478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r>
                <a:rPr lang="tr-TR" sz="1600">
                  <a:latin typeface="Arial" charset="0"/>
                  <a:cs typeface="Arial" charset="0"/>
                </a:rPr>
                <a:t>Malzeme</a:t>
              </a:r>
              <a:endParaRPr lang="tr-TR"/>
            </a:p>
          </p:txBody>
        </p:sp>
        <p:sp>
          <p:nvSpPr>
            <p:cNvPr id="18460" name="Rectangle 63"/>
            <p:cNvSpPr>
              <a:spLocks noChangeArrowheads="1"/>
            </p:cNvSpPr>
            <p:nvPr/>
          </p:nvSpPr>
          <p:spPr bwMode="auto">
            <a:xfrm>
              <a:off x="4175" y="5473"/>
              <a:ext cx="720" cy="2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r>
                <a:rPr lang="tr-TR" sz="1600">
                  <a:latin typeface="Arial" charset="0"/>
                  <a:cs typeface="Arial" charset="0"/>
                </a:rPr>
                <a:t>Ölçüm</a:t>
              </a:r>
              <a:endParaRPr lang="tr-TR"/>
            </a:p>
          </p:txBody>
        </p:sp>
        <p:sp>
          <p:nvSpPr>
            <p:cNvPr id="18461" name="Rectangle 62"/>
            <p:cNvSpPr>
              <a:spLocks noChangeArrowheads="1"/>
            </p:cNvSpPr>
            <p:nvPr/>
          </p:nvSpPr>
          <p:spPr bwMode="auto">
            <a:xfrm>
              <a:off x="5127" y="5611"/>
              <a:ext cx="864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r>
                <a:rPr lang="tr-TR" sz="1600">
                  <a:latin typeface="Arial" charset="0"/>
                  <a:cs typeface="Arial" charset="0"/>
                </a:rPr>
                <a:t>İş gücü</a:t>
              </a:r>
              <a:endParaRPr lang="tr-TR"/>
            </a:p>
          </p:txBody>
        </p:sp>
        <p:sp>
          <p:nvSpPr>
            <p:cNvPr id="18462" name="Rectangle 61"/>
            <p:cNvSpPr>
              <a:spLocks noChangeArrowheads="1"/>
            </p:cNvSpPr>
            <p:nvPr/>
          </p:nvSpPr>
          <p:spPr bwMode="auto">
            <a:xfrm>
              <a:off x="4972" y="3874"/>
              <a:ext cx="720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spcBef>
                  <a:spcPct val="0"/>
                </a:spcBef>
              </a:pPr>
              <a:r>
                <a:rPr lang="tr-TR" sz="1600">
                  <a:latin typeface="Arial" charset="0"/>
                  <a:cs typeface="Arial" charset="0"/>
                </a:rPr>
                <a:t>Çevre</a:t>
              </a:r>
              <a:endParaRPr lang="tr-TR"/>
            </a:p>
          </p:txBody>
        </p:sp>
        <p:sp>
          <p:nvSpPr>
            <p:cNvPr id="18463" name="Rectangle 60"/>
            <p:cNvSpPr>
              <a:spLocks noChangeArrowheads="1"/>
            </p:cNvSpPr>
            <p:nvPr/>
          </p:nvSpPr>
          <p:spPr bwMode="auto">
            <a:xfrm>
              <a:off x="6230" y="4326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33CC33"/>
                </a:gs>
                <a:gs pos="100000">
                  <a:srgbClr val="185E18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4" name="Rectangle 59"/>
            <p:cNvSpPr>
              <a:spLocks noChangeArrowheads="1"/>
            </p:cNvSpPr>
            <p:nvPr/>
          </p:nvSpPr>
          <p:spPr bwMode="auto">
            <a:xfrm>
              <a:off x="6518" y="5334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33CC33"/>
                </a:gs>
                <a:gs pos="100000">
                  <a:srgbClr val="185E18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5" name="Rectangle 58"/>
            <p:cNvSpPr>
              <a:spLocks noChangeArrowheads="1"/>
            </p:cNvSpPr>
            <p:nvPr/>
          </p:nvSpPr>
          <p:spPr bwMode="auto">
            <a:xfrm>
              <a:off x="5366" y="4614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33CC33"/>
                </a:gs>
                <a:gs pos="100000">
                  <a:srgbClr val="185E18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6" name="Rectangle 57"/>
            <p:cNvSpPr>
              <a:spLocks noChangeArrowheads="1"/>
            </p:cNvSpPr>
            <p:nvPr/>
          </p:nvSpPr>
          <p:spPr bwMode="auto">
            <a:xfrm>
              <a:off x="5942" y="4038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33CC33"/>
                </a:gs>
                <a:gs pos="100000">
                  <a:srgbClr val="185E18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7" name="Rectangle 56"/>
            <p:cNvSpPr>
              <a:spLocks noChangeArrowheads="1"/>
            </p:cNvSpPr>
            <p:nvPr/>
          </p:nvSpPr>
          <p:spPr bwMode="auto">
            <a:xfrm>
              <a:off x="3926" y="4614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009900"/>
                </a:gs>
                <a:gs pos="100000">
                  <a:srgbClr val="0C9E0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8" name="Rectangle 55"/>
            <p:cNvSpPr>
              <a:spLocks noChangeArrowheads="1"/>
            </p:cNvSpPr>
            <p:nvPr/>
          </p:nvSpPr>
          <p:spPr bwMode="auto">
            <a:xfrm>
              <a:off x="4646" y="3894"/>
              <a:ext cx="144" cy="144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69" name="Rectangle 54"/>
            <p:cNvSpPr>
              <a:spLocks noChangeArrowheads="1"/>
            </p:cNvSpPr>
            <p:nvPr/>
          </p:nvSpPr>
          <p:spPr bwMode="auto">
            <a:xfrm>
              <a:off x="2918" y="5046"/>
              <a:ext cx="144" cy="144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70" name="Rectangle 53"/>
            <p:cNvSpPr>
              <a:spLocks noChangeArrowheads="1"/>
            </p:cNvSpPr>
            <p:nvPr/>
          </p:nvSpPr>
          <p:spPr bwMode="auto">
            <a:xfrm>
              <a:off x="3926" y="5334"/>
              <a:ext cx="144" cy="144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71" name="Rectangle 52"/>
            <p:cNvSpPr>
              <a:spLocks noChangeArrowheads="1"/>
            </p:cNvSpPr>
            <p:nvPr/>
          </p:nvSpPr>
          <p:spPr bwMode="auto">
            <a:xfrm>
              <a:off x="5222" y="5334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33CC33"/>
                </a:gs>
                <a:gs pos="100000">
                  <a:srgbClr val="185E18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72" name="Rectangle 51"/>
            <p:cNvSpPr>
              <a:spLocks noChangeArrowheads="1"/>
            </p:cNvSpPr>
            <p:nvPr/>
          </p:nvSpPr>
          <p:spPr bwMode="auto">
            <a:xfrm>
              <a:off x="5222" y="5046"/>
              <a:ext cx="144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73" name="Rectangle 50"/>
            <p:cNvSpPr>
              <a:spLocks noChangeArrowheads="1"/>
            </p:cNvSpPr>
            <p:nvPr/>
          </p:nvSpPr>
          <p:spPr bwMode="auto">
            <a:xfrm>
              <a:off x="6230" y="5622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33CC33"/>
                </a:gs>
                <a:gs pos="100000">
                  <a:srgbClr val="185E18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74" name="Rectangle 49"/>
            <p:cNvSpPr>
              <a:spLocks noChangeArrowheads="1"/>
            </p:cNvSpPr>
            <p:nvPr/>
          </p:nvSpPr>
          <p:spPr bwMode="auto">
            <a:xfrm>
              <a:off x="4214" y="5190"/>
              <a:ext cx="144" cy="144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79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8475" name="Rectangle 48"/>
            <p:cNvSpPr>
              <a:spLocks noChangeArrowheads="1"/>
            </p:cNvSpPr>
            <p:nvPr/>
          </p:nvSpPr>
          <p:spPr bwMode="auto">
            <a:xfrm>
              <a:off x="4934" y="4326"/>
              <a:ext cx="144" cy="14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8437" name="Rectangle 15"/>
          <p:cNvSpPr>
            <a:spLocks noChangeArrowheads="1"/>
          </p:cNvSpPr>
          <p:nvPr/>
        </p:nvSpPr>
        <p:spPr bwMode="auto">
          <a:xfrm>
            <a:off x="214313" y="-71438"/>
            <a:ext cx="8137525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2400" dirty="0"/>
              <a:t>Balık Kılçığı Diyagramı</a:t>
            </a:r>
            <a:endParaRPr lang="en-AU" sz="2400" b="0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638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etin kutusu"/>
          <p:cNvSpPr txBox="1">
            <a:spLocks noChangeArrowheads="1"/>
          </p:cNvSpPr>
          <p:nvPr/>
        </p:nvSpPr>
        <p:spPr bwMode="auto">
          <a:xfrm>
            <a:off x="463425" y="1465610"/>
            <a:ext cx="8501063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b="0" dirty="0"/>
              <a:t>Dördüncü aşamada beyin fırtınası sırasında  </a:t>
            </a:r>
          </a:p>
          <a:p>
            <a:pPr>
              <a:lnSpc>
                <a:spcPct val="200000"/>
              </a:lnSpc>
            </a:pPr>
            <a:r>
              <a:rPr lang="tr-TR" b="0" dirty="0"/>
              <a:t>  toparlanmış düşünceler, en iyilerini saptamak üzere incelenir.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b="0" dirty="0"/>
              <a:t>Beşinci aşamada, en muhtemel nedenler önem sırasına göre dizilir.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tr-TR" b="0" dirty="0"/>
              <a:t> Gerçek sebep doğrulandıktan sonra, neden - sonuç analizinin </a:t>
            </a:r>
          </a:p>
          <a:p>
            <a:pPr>
              <a:lnSpc>
                <a:spcPct val="200000"/>
              </a:lnSpc>
            </a:pPr>
            <a:r>
              <a:rPr lang="tr-TR" b="0" dirty="0"/>
              <a:t>  çözümlerin önerilmesi aşamasına geçilir</a:t>
            </a:r>
          </a:p>
        </p:txBody>
      </p:sp>
      <p:sp>
        <p:nvSpPr>
          <p:cNvPr id="19459" name="Rectangle 15"/>
          <p:cNvSpPr>
            <a:spLocks noChangeArrowheads="1"/>
          </p:cNvSpPr>
          <p:nvPr/>
        </p:nvSpPr>
        <p:spPr bwMode="auto">
          <a:xfrm>
            <a:off x="214313" y="357188"/>
            <a:ext cx="81375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tr-TR" sz="3200"/>
              <a:t>Balık Kılçığı Diyagramı</a:t>
            </a:r>
            <a:endParaRPr lang="en-AU" sz="4000" b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9477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y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y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y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10202</TotalTime>
  <Words>671</Words>
  <Application>Microsoft Office PowerPoint</Application>
  <PresentationFormat>Ekran Gösterisi (4:3)</PresentationFormat>
  <Paragraphs>134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29</vt:i4>
      </vt:variant>
    </vt:vector>
  </HeadingPairs>
  <TitlesOfParts>
    <vt:vector size="31" baseType="lpstr">
      <vt:lpstr>Medyan</vt:lpstr>
      <vt:lpstr>Ofis Teması</vt:lpstr>
      <vt:lpstr>TEMEL KALİTE İYİLEŞTİRME ARAÇLARII</vt:lpstr>
      <vt:lpstr>Amaç</vt:lpstr>
      <vt:lpstr>Öğrenim hedefleri</vt:lpstr>
      <vt:lpstr>Kalite iyileştirme araçları</vt:lpstr>
      <vt:lpstr>Balık Kılçığı Diyagramı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Denetleme listesi (check sheet)</vt:lpstr>
      <vt:lpstr>Denetleme listesi örneği</vt:lpstr>
      <vt:lpstr>Kontrol çizelgesi (control chart)</vt:lpstr>
      <vt:lpstr>Kontrol çizelgesi örneği</vt:lpstr>
      <vt:lpstr>Akış çizelgesi (flow chart)</vt:lpstr>
      <vt:lpstr>İş akış çizelgesi örneği</vt:lpstr>
      <vt:lpstr>Histogram</vt:lpstr>
      <vt:lpstr>Histogram örneği</vt:lpstr>
      <vt:lpstr>Pareto çizelgesi</vt:lpstr>
      <vt:lpstr>Pareto çizelgesi örneği</vt:lpstr>
      <vt:lpstr>Serpiştirme diyagramı</vt:lpstr>
      <vt:lpstr>Serpiştirme diyagramı örneği</vt:lpstr>
      <vt:lpstr>ÖZET</vt:lpstr>
      <vt:lpstr>Balık kılçığı diyagramı ne işe yarar?</vt:lpstr>
      <vt:lpstr>Pareto prensibi nedir?</vt:lpstr>
      <vt:lpstr>Denetleme listesi ile kontrol çizelgesi arasındaki fark nedir ?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kalite iyileştirme araçları</dc:title>
  <dc:creator>Turan</dc:creator>
  <cp:lastModifiedBy>Turan</cp:lastModifiedBy>
  <cp:revision>27</cp:revision>
  <dcterms:created xsi:type="dcterms:W3CDTF">2012-09-09T19:12:28Z</dcterms:created>
  <dcterms:modified xsi:type="dcterms:W3CDTF">2012-11-09T10:02:23Z</dcterms:modified>
</cp:coreProperties>
</file>