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sldIdLst>
    <p:sldId id="286" r:id="rId2"/>
    <p:sldId id="257" r:id="rId3"/>
    <p:sldId id="259" r:id="rId4"/>
    <p:sldId id="261" r:id="rId5"/>
    <p:sldId id="262" r:id="rId6"/>
    <p:sldId id="263" r:id="rId7"/>
    <p:sldId id="290" r:id="rId8"/>
    <p:sldId id="291" r:id="rId9"/>
    <p:sldId id="264" r:id="rId10"/>
    <p:sldId id="293" r:id="rId11"/>
    <p:sldId id="284" r:id="rId12"/>
    <p:sldId id="285" r:id="rId13"/>
    <p:sldId id="287" r:id="rId14"/>
    <p:sldId id="266" r:id="rId15"/>
    <p:sldId id="267" r:id="rId16"/>
    <p:sldId id="269" r:id="rId17"/>
    <p:sldId id="270" r:id="rId18"/>
    <p:sldId id="294" r:id="rId19"/>
    <p:sldId id="277" r:id="rId20"/>
    <p:sldId id="278" r:id="rId21"/>
    <p:sldId id="279" r:id="rId22"/>
    <p:sldId id="280" r:id="rId23"/>
    <p:sldId id="281" r:id="rId24"/>
    <p:sldId id="282" r:id="rId25"/>
    <p:sldId id="283" r:id="rId26"/>
    <p:sldId id="28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1D77B8-0179-425C-AB13-20E662764604}" type="datetimeFigureOut">
              <a:rPr lang="en-US" smtClean="0"/>
              <a:pPr/>
              <a:t>10/3/2011</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3C0DD5-CE22-4D48-92D4-9E07B5A0687F}" type="slidenum">
              <a:rPr lang="en-US" smtClean="0"/>
              <a:pPr/>
              <a:t>‹#›</a:t>
            </a:fld>
            <a:endParaRPr lang="en-US"/>
          </a:p>
        </p:txBody>
      </p:sp>
    </p:spTree>
    <p:extLst>
      <p:ext uri="{BB962C8B-B14F-4D97-AF65-F5344CB8AC3E}">
        <p14:creationId xmlns:p14="http://schemas.microsoft.com/office/powerpoint/2010/main" val="322933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D1F456-BDEF-463E-A904-0889DCBA59C1}" type="slidenum">
              <a:rPr lang="en-US"/>
              <a:pPr/>
              <a:t>1</a:t>
            </a:fld>
            <a:endParaRPr lang="en-US"/>
          </a:p>
        </p:txBody>
      </p:sp>
      <p:sp>
        <p:nvSpPr>
          <p:cNvPr id="942082" name="Rectangle 2"/>
          <p:cNvSpPr>
            <a:spLocks noGrp="1" noRot="1" noChangeAspect="1" noChangeArrowheads="1" noTextEdit="1"/>
          </p:cNvSpPr>
          <p:nvPr>
            <p:ph type="sldImg"/>
          </p:nvPr>
        </p:nvSpPr>
        <p:spPr>
          <a:ln/>
        </p:spPr>
      </p:sp>
      <p:sp>
        <p:nvSpPr>
          <p:cNvPr id="94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86556B-4125-44E6-92CC-0ECFBED2EDD4}" type="slidenum">
              <a:rPr lang="en-US"/>
              <a:pPr/>
              <a:t>11</a:t>
            </a:fld>
            <a:endParaRPr lang="en-US"/>
          </a:p>
        </p:txBody>
      </p:sp>
      <p:sp>
        <p:nvSpPr>
          <p:cNvPr id="892930" name="Rectangle 2"/>
          <p:cNvSpPr>
            <a:spLocks noGrp="1" noRot="1" noChangeAspect="1" noChangeArrowheads="1" noTextEdit="1"/>
          </p:cNvSpPr>
          <p:nvPr>
            <p:ph type="sldImg"/>
          </p:nvPr>
        </p:nvSpPr>
        <p:spPr>
          <a:ln/>
        </p:spPr>
      </p:sp>
      <p:sp>
        <p:nvSpPr>
          <p:cNvPr id="892931" name="Rectangle 3"/>
          <p:cNvSpPr>
            <a:spLocks noGrp="1" noChangeArrowheads="1"/>
          </p:cNvSpPr>
          <p:nvPr>
            <p:ph type="body" idx="1"/>
          </p:nvPr>
        </p:nvSpPr>
        <p:spPr/>
        <p:txBody>
          <a:bodyPr/>
          <a:lstStyle/>
          <a:p>
            <a:endParaRPr lang="en-US" sz="15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644D4-D608-4F12-B7DE-1303E3B437F2}" type="slidenum">
              <a:rPr lang="en-US"/>
              <a:pPr/>
              <a:t>12</a:t>
            </a:fld>
            <a:endParaRPr lang="en-US"/>
          </a:p>
        </p:txBody>
      </p:sp>
      <p:sp>
        <p:nvSpPr>
          <p:cNvPr id="943106" name="Rectangle 2"/>
          <p:cNvSpPr>
            <a:spLocks noGrp="1" noRot="1" noChangeAspect="1" noChangeArrowheads="1" noTextEdit="1"/>
          </p:cNvSpPr>
          <p:nvPr>
            <p:ph type="sldImg"/>
          </p:nvPr>
        </p:nvSpPr>
        <p:spPr>
          <a:ln/>
        </p:spPr>
      </p:sp>
      <p:sp>
        <p:nvSpPr>
          <p:cNvPr id="94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B653C6-A696-4877-B4B4-18D94A68A044}" type="slidenum">
              <a:rPr lang="en-US"/>
              <a:pPr/>
              <a:t>13</a:t>
            </a:fld>
            <a:endParaRPr lang="en-US"/>
          </a:p>
        </p:txBody>
      </p:sp>
      <p:sp>
        <p:nvSpPr>
          <p:cNvPr id="897026" name="Rectangle 2"/>
          <p:cNvSpPr>
            <a:spLocks noGrp="1" noRot="1" noChangeAspect="1" noChangeArrowheads="1" noTextEdit="1"/>
          </p:cNvSpPr>
          <p:nvPr>
            <p:ph type="sldImg"/>
          </p:nvPr>
        </p:nvSpPr>
        <p:spPr>
          <a:ln/>
        </p:spPr>
      </p:sp>
      <p:sp>
        <p:nvSpPr>
          <p:cNvPr id="897027" name="Rectangle 3"/>
          <p:cNvSpPr>
            <a:spLocks noGrp="1" noChangeArrowheads="1"/>
          </p:cNvSpPr>
          <p:nvPr>
            <p:ph type="body" idx="1"/>
          </p:nvPr>
        </p:nvSpPr>
        <p:spPr/>
        <p:txBody>
          <a:bodyPr/>
          <a:lstStyle/>
          <a:p>
            <a:endParaRPr lang="en-US" sz="18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2E891E4-6ADC-46D8-AB55-E55C9FA9779D}" type="datetimeFigureOut">
              <a:rPr lang="en-US" smtClean="0"/>
              <a:pPr/>
              <a:t>10/3/2011</a:t>
            </a:fld>
            <a:endParaRPr lang="en-US"/>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E5B98C4-8F3D-4CE6-A286-E930240267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5" name="4 Altbilgi Yer Tutucusu"/>
          <p:cNvSpPr>
            <a:spLocks noGrp="1"/>
          </p:cNvSpPr>
          <p:nvPr>
            <p:ph type="ftr" sz="quarter" idx="11"/>
          </p:nvPr>
        </p:nvSpPr>
        <p:spPr/>
        <p:txBody>
          <a:bodyPr/>
          <a:lstStyle>
            <a:extLst/>
          </a:lstStyle>
          <a:p>
            <a:endParaRPr lang="en-US"/>
          </a:p>
        </p:txBody>
      </p:sp>
      <p:sp>
        <p:nvSpPr>
          <p:cNvPr id="6" name="5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5" name="4 Altbilgi Yer Tutucusu"/>
          <p:cNvSpPr>
            <a:spLocks noGrp="1"/>
          </p:cNvSpPr>
          <p:nvPr>
            <p:ph type="ftr" sz="quarter" idx="11"/>
          </p:nvPr>
        </p:nvSpPr>
        <p:spPr/>
        <p:txBody>
          <a:bodyPr/>
          <a:lstStyle>
            <a:extLst/>
          </a:lstStyle>
          <a:p>
            <a:endParaRPr lang="en-US"/>
          </a:p>
        </p:txBody>
      </p:sp>
      <p:sp>
        <p:nvSpPr>
          <p:cNvPr id="6" name="5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5" name="4 Altbilgi Yer Tutucusu"/>
          <p:cNvSpPr>
            <a:spLocks noGrp="1"/>
          </p:cNvSpPr>
          <p:nvPr>
            <p:ph type="ftr" sz="quarter" idx="11"/>
          </p:nvPr>
        </p:nvSpPr>
        <p:spPr/>
        <p:txBody>
          <a:bodyPr/>
          <a:lstStyle>
            <a:extLst/>
          </a:lstStyle>
          <a:p>
            <a:endParaRPr lang="en-US"/>
          </a:p>
        </p:txBody>
      </p:sp>
      <p:sp>
        <p:nvSpPr>
          <p:cNvPr id="6" name="5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5" name="4 Altbilgi Yer Tutucusu"/>
          <p:cNvSpPr>
            <a:spLocks noGrp="1"/>
          </p:cNvSpPr>
          <p:nvPr>
            <p:ph type="ftr" sz="quarter" idx="11"/>
          </p:nvPr>
        </p:nvSpPr>
        <p:spPr/>
        <p:txBody>
          <a:bodyPr/>
          <a:lstStyle>
            <a:extLst/>
          </a:lstStyle>
          <a:p>
            <a:endParaRPr lang="en-US"/>
          </a:p>
        </p:txBody>
      </p:sp>
      <p:sp>
        <p:nvSpPr>
          <p:cNvPr id="6" name="5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6" name="5 Altbilgi Yer Tutucusu"/>
          <p:cNvSpPr>
            <a:spLocks noGrp="1"/>
          </p:cNvSpPr>
          <p:nvPr>
            <p:ph type="ftr" sz="quarter" idx="11"/>
          </p:nvPr>
        </p:nvSpPr>
        <p:spPr/>
        <p:txBody>
          <a:bodyPr/>
          <a:lstStyle>
            <a:extLst/>
          </a:lstStyle>
          <a:p>
            <a:endParaRPr lang="en-US"/>
          </a:p>
        </p:txBody>
      </p:sp>
      <p:sp>
        <p:nvSpPr>
          <p:cNvPr id="7" name="6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8" name="7 Altbilgi Yer Tutucusu"/>
          <p:cNvSpPr>
            <a:spLocks noGrp="1"/>
          </p:cNvSpPr>
          <p:nvPr>
            <p:ph type="ftr" sz="quarter" idx="11"/>
          </p:nvPr>
        </p:nvSpPr>
        <p:spPr/>
        <p:txBody>
          <a:bodyPr/>
          <a:lstStyle>
            <a:extLst/>
          </a:lstStyle>
          <a:p>
            <a:endParaRPr lang="en-US"/>
          </a:p>
        </p:txBody>
      </p:sp>
      <p:sp>
        <p:nvSpPr>
          <p:cNvPr id="9" name="8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4" name="3 Altbilgi Yer Tutucusu"/>
          <p:cNvSpPr>
            <a:spLocks noGrp="1"/>
          </p:cNvSpPr>
          <p:nvPr>
            <p:ph type="ftr" sz="quarter" idx="11"/>
          </p:nvPr>
        </p:nvSpPr>
        <p:spPr/>
        <p:txBody>
          <a:bodyPr/>
          <a:lstStyle>
            <a:extLst/>
          </a:lstStyle>
          <a:p>
            <a:endParaRPr lang="en-US"/>
          </a:p>
        </p:txBody>
      </p:sp>
      <p:sp>
        <p:nvSpPr>
          <p:cNvPr id="5" name="4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2E891E4-6ADC-46D8-AB55-E55C9FA9779D}" type="datetimeFigureOut">
              <a:rPr lang="en-US" smtClean="0"/>
              <a:pPr/>
              <a:t>10/3/2011</a:t>
            </a:fld>
            <a:endParaRPr lang="en-US"/>
          </a:p>
        </p:txBody>
      </p:sp>
      <p:sp>
        <p:nvSpPr>
          <p:cNvPr id="3" name="2 Altbilgi Yer Tutucusu"/>
          <p:cNvSpPr>
            <a:spLocks noGrp="1"/>
          </p:cNvSpPr>
          <p:nvPr>
            <p:ph type="ftr" sz="quarter" idx="11"/>
          </p:nvPr>
        </p:nvSpPr>
        <p:spPr/>
        <p:txBody>
          <a:bodyPr/>
          <a:lstStyle>
            <a:extLst/>
          </a:lstStyle>
          <a:p>
            <a:endParaRPr lang="en-US"/>
          </a:p>
        </p:txBody>
      </p:sp>
      <p:sp>
        <p:nvSpPr>
          <p:cNvPr id="4" name="3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2E891E4-6ADC-46D8-AB55-E55C9FA9779D}" type="datetimeFigureOut">
              <a:rPr lang="en-US" smtClean="0"/>
              <a:pPr/>
              <a:t>10/3/2011</a:t>
            </a:fld>
            <a:endParaRPr lang="en-US"/>
          </a:p>
        </p:txBody>
      </p:sp>
      <p:sp>
        <p:nvSpPr>
          <p:cNvPr id="6" name="5 Altbilgi Yer Tutucusu"/>
          <p:cNvSpPr>
            <a:spLocks noGrp="1"/>
          </p:cNvSpPr>
          <p:nvPr>
            <p:ph type="ftr" sz="quarter" idx="11"/>
          </p:nvPr>
        </p:nvSpPr>
        <p:spPr/>
        <p:txBody>
          <a:bodyPr/>
          <a:lstStyle>
            <a:extLst/>
          </a:lstStyle>
          <a:p>
            <a:endParaRPr lang="en-US"/>
          </a:p>
        </p:txBody>
      </p:sp>
      <p:sp>
        <p:nvSpPr>
          <p:cNvPr id="7" name="6 Slayt Numarası Yer Tutucusu"/>
          <p:cNvSpPr>
            <a:spLocks noGrp="1"/>
          </p:cNvSpPr>
          <p:nvPr>
            <p:ph type="sldNum" sz="quarter" idx="12"/>
          </p:nvPr>
        </p:nvSpPr>
        <p:spPr/>
        <p:txBody>
          <a:bodyPr/>
          <a:lstStyle>
            <a:extLst/>
          </a:lstStyle>
          <a:p>
            <a:fld id="{BE5B98C4-8F3D-4CE6-A286-E930240267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2E891E4-6ADC-46D8-AB55-E55C9FA9779D}" type="datetimeFigureOut">
              <a:rPr lang="en-US" smtClean="0"/>
              <a:pPr/>
              <a:t>10/3/2011</a:t>
            </a:fld>
            <a:endParaRPr lang="en-US"/>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E5B98C4-8F3D-4CE6-A286-E93024026700}" type="slidenum">
              <a:rPr lang="en-US" smtClean="0"/>
              <a:pPr/>
              <a:t>‹#›</a:t>
            </a:fld>
            <a:endParaRPr lang="en-US"/>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E891E4-6ADC-46D8-AB55-E55C9FA9779D}" type="datetimeFigureOut">
              <a:rPr lang="en-US" smtClean="0"/>
              <a:pPr/>
              <a:t>10/3/2011</a:t>
            </a:fld>
            <a:endParaRPr lang="en-US"/>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5B98C4-8F3D-4CE6-A286-E930240267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ltbilgi Yer Tutucusu 1"/>
          <p:cNvSpPr>
            <a:spLocks noGrp="1"/>
          </p:cNvSpPr>
          <p:nvPr>
            <p:ph type="ftr" sz="quarter" idx="11"/>
          </p:nvPr>
        </p:nvSpPr>
        <p:spPr/>
        <p:txBody>
          <a:bodyPr/>
          <a:lstStyle/>
          <a:p>
            <a:r>
              <a:rPr lang="en-US"/>
              <a:t>/ 10</a:t>
            </a:r>
          </a:p>
        </p:txBody>
      </p:sp>
      <p:sp>
        <p:nvSpPr>
          <p:cNvPr id="16" name="Slayt Numarası Yer Tutucusu 2"/>
          <p:cNvSpPr>
            <a:spLocks noGrp="1"/>
          </p:cNvSpPr>
          <p:nvPr>
            <p:ph type="sldNum" sz="quarter" idx="12"/>
          </p:nvPr>
        </p:nvSpPr>
        <p:spPr/>
        <p:txBody>
          <a:bodyPr/>
          <a:lstStyle/>
          <a:p>
            <a:fld id="{FBED3F71-3F7A-496B-8357-B744263D8D5A}" type="slidenum">
              <a:rPr lang="en-US"/>
              <a:pPr/>
              <a:t>1</a:t>
            </a:fld>
            <a:endParaRPr lang="en-US"/>
          </a:p>
        </p:txBody>
      </p:sp>
      <p:sp>
        <p:nvSpPr>
          <p:cNvPr id="794640" name="Rectangle 16"/>
          <p:cNvSpPr>
            <a:spLocks noChangeArrowheads="1"/>
          </p:cNvSpPr>
          <p:nvPr/>
        </p:nvSpPr>
        <p:spPr bwMode="auto">
          <a:xfrm>
            <a:off x="2121366" y="451680"/>
            <a:ext cx="495199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sz="4200" dirty="0" err="1" smtClean="0">
                <a:solidFill>
                  <a:schemeClr val="tx2"/>
                </a:solidFill>
                <a:effectLst>
                  <a:outerShdw blurRad="38100" dist="38100" dir="2700000" algn="tl">
                    <a:srgbClr val="C0C0C0"/>
                  </a:outerShdw>
                </a:effectLst>
              </a:rPr>
              <a:t>Medical</a:t>
            </a:r>
            <a:r>
              <a:rPr lang="tr-TR" sz="4200" dirty="0" smtClean="0">
                <a:solidFill>
                  <a:schemeClr val="tx2"/>
                </a:solidFill>
                <a:effectLst>
                  <a:outerShdw blurRad="38100" dist="38100" dir="2700000" algn="tl">
                    <a:srgbClr val="C0C0C0"/>
                  </a:outerShdw>
                </a:effectLst>
              </a:rPr>
              <a:t> </a:t>
            </a:r>
            <a:r>
              <a:rPr lang="tr-TR" sz="4200" dirty="0" err="1" smtClean="0">
                <a:solidFill>
                  <a:schemeClr val="tx2"/>
                </a:solidFill>
                <a:effectLst>
                  <a:outerShdw blurRad="38100" dist="38100" dir="2700000" algn="tl">
                    <a:srgbClr val="C0C0C0"/>
                  </a:outerShdw>
                </a:effectLst>
              </a:rPr>
              <a:t>Malpractice</a:t>
            </a:r>
            <a:endParaRPr lang="en-US" sz="4200" dirty="0">
              <a:solidFill>
                <a:schemeClr val="tx2"/>
              </a:solidFill>
              <a:effectLst>
                <a:outerShdw blurRad="38100" dist="38100" dir="2700000" algn="tl">
                  <a:srgbClr val="C0C0C0"/>
                </a:outerShdw>
              </a:effectLst>
            </a:endParaRPr>
          </a:p>
        </p:txBody>
      </p:sp>
      <p:sp>
        <p:nvSpPr>
          <p:cNvPr id="794641" name="Rectangle 17"/>
          <p:cNvSpPr>
            <a:spLocks noChangeArrowheads="1"/>
          </p:cNvSpPr>
          <p:nvPr/>
        </p:nvSpPr>
        <p:spPr bwMode="auto">
          <a:xfrm>
            <a:off x="1213196" y="4653136"/>
            <a:ext cx="6985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pPr>
            <a:r>
              <a:rPr lang="tr-TR" sz="1800" b="0" dirty="0" err="1" smtClean="0"/>
              <a:t>Assist</a:t>
            </a:r>
            <a:r>
              <a:rPr lang="tr-TR" sz="1800" b="0" dirty="0" smtClean="0"/>
              <a:t>. Prof. Dr. </a:t>
            </a:r>
            <a:r>
              <a:rPr lang="tr-TR" sz="1800" b="0" dirty="0" err="1" smtClean="0"/>
              <a:t>Memet</a:t>
            </a:r>
            <a:r>
              <a:rPr lang="tr-TR" sz="1800" b="0" smtClean="0"/>
              <a:t> </a:t>
            </a:r>
            <a:r>
              <a:rPr lang="tr-TR" sz="1800" b="0" smtClean="0"/>
              <a:t>Işık</a:t>
            </a:r>
            <a:endParaRPr lang="tr-TR" sz="1800" b="0" dirty="0" smtClean="0"/>
          </a:p>
          <a:p>
            <a:pPr algn="ctr">
              <a:spcBef>
                <a:spcPct val="0"/>
              </a:spcBef>
            </a:pPr>
            <a:r>
              <a:rPr lang="tr-TR" sz="1800" b="0" dirty="0" smtClean="0"/>
              <a:t>memetisik@yahoo.com</a:t>
            </a:r>
            <a:endParaRPr lang="en-US" sz="1800" b="0" dirty="0"/>
          </a:p>
          <a:p>
            <a:pPr algn="ctr">
              <a:spcBef>
                <a:spcPct val="0"/>
              </a:spcBef>
            </a:pPr>
            <a:r>
              <a:rPr lang="tr-TR" sz="1800" b="0" dirty="0"/>
              <a:t>www.aile.net</a:t>
            </a:r>
            <a:endParaRPr lang="en-US" sz="1800" b="0" dirty="0"/>
          </a:p>
        </p:txBody>
      </p:sp>
      <p:sp>
        <p:nvSpPr>
          <p:cNvPr id="2" name="Metin kutusu 1"/>
          <p:cNvSpPr txBox="1"/>
          <p:nvPr/>
        </p:nvSpPr>
        <p:spPr>
          <a:xfrm>
            <a:off x="2152215" y="2708920"/>
            <a:ext cx="5106963" cy="1569660"/>
          </a:xfrm>
          <a:prstGeom prst="rect">
            <a:avLst/>
          </a:prstGeom>
          <a:noFill/>
        </p:spPr>
        <p:txBody>
          <a:bodyPr wrap="square" rtlCol="0">
            <a:spAutoFit/>
          </a:bodyPr>
          <a:lstStyle/>
          <a:p>
            <a:pPr algn="ctr"/>
            <a:r>
              <a:rPr lang="tr-TR" dirty="0" err="1" smtClean="0"/>
              <a:t>Ataturk</a:t>
            </a:r>
            <a:r>
              <a:rPr lang="tr-TR" dirty="0" smtClean="0"/>
              <a:t> </a:t>
            </a:r>
            <a:r>
              <a:rPr lang="tr-TR" dirty="0" err="1" smtClean="0"/>
              <a:t>University</a:t>
            </a:r>
            <a:r>
              <a:rPr lang="tr-TR" dirty="0" smtClean="0"/>
              <a:t> </a:t>
            </a:r>
            <a:r>
              <a:rPr lang="tr-TR" dirty="0" err="1" smtClean="0"/>
              <a:t>Medical</a:t>
            </a:r>
            <a:r>
              <a:rPr lang="tr-TR" dirty="0" smtClean="0"/>
              <a:t> </a:t>
            </a:r>
            <a:r>
              <a:rPr lang="tr-TR" dirty="0" err="1" smtClean="0"/>
              <a:t>Faculty</a:t>
            </a:r>
            <a:endParaRPr lang="tr-TR" dirty="0" smtClean="0"/>
          </a:p>
          <a:p>
            <a:pPr algn="ctr"/>
            <a:r>
              <a:rPr lang="tr-TR" dirty="0" err="1" smtClean="0"/>
              <a:t>Calla</a:t>
            </a:r>
            <a:r>
              <a:rPr lang="tr-TR" dirty="0" smtClean="0"/>
              <a:t> II</a:t>
            </a:r>
          </a:p>
          <a:p>
            <a:pPr algn="ctr"/>
            <a:r>
              <a:rPr lang="tr-TR" dirty="0" smtClean="0"/>
              <a:t>03.10.2011</a:t>
            </a:r>
            <a:endParaRPr lang="en-US" dirty="0"/>
          </a:p>
        </p:txBody>
      </p:sp>
    </p:spTree>
    <p:extLst>
      <p:ext uri="{BB962C8B-B14F-4D97-AF65-F5344CB8AC3E}">
        <p14:creationId xmlns:p14="http://schemas.microsoft.com/office/powerpoint/2010/main" val="234422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94640"/>
                                        </p:tgtEl>
                                        <p:attrNameLst>
                                          <p:attrName>style.visibility</p:attrName>
                                        </p:attrNameLst>
                                      </p:cBhvr>
                                      <p:to>
                                        <p:strVal val="visible"/>
                                      </p:to>
                                    </p:set>
                                    <p:animEffect transition="in" filter="dissolve">
                                      <p:cBhvr>
                                        <p:cTn id="7" dur="500"/>
                                        <p:tgtEl>
                                          <p:spTgt spid="79464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94641"/>
                                        </p:tgtEl>
                                        <p:attrNameLst>
                                          <p:attrName>style.visibility</p:attrName>
                                        </p:attrNameLst>
                                      </p:cBhvr>
                                      <p:to>
                                        <p:strVal val="visible"/>
                                      </p:to>
                                    </p:set>
                                    <p:animEffect transition="in" filter="dissolve">
                                      <p:cBhvr>
                                        <p:cTn id="11" dur="500"/>
                                        <p:tgtEl>
                                          <p:spTgt spid="794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4640" grpId="0"/>
      <p:bldP spid="79464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Errors…are costly in terms of loss of trust in the health care system by patients and diminished satisfaction by both patients and health professionals.</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7" name="Rectangle 3"/>
          <p:cNvSpPr>
            <a:spLocks noGrp="1" noChangeArrowheads="1"/>
          </p:cNvSpPr>
          <p:nvPr>
            <p:ph idx="1"/>
          </p:nvPr>
        </p:nvSpPr>
        <p:spPr/>
        <p:txBody>
          <a:bodyPr/>
          <a:lstStyle/>
          <a:p>
            <a:endParaRPr lang="en-US"/>
          </a:p>
        </p:txBody>
      </p:sp>
      <p:sp>
        <p:nvSpPr>
          <p:cNvPr id="5" name="Altbilgi Yer Tutucusu 3"/>
          <p:cNvSpPr>
            <a:spLocks noGrp="1"/>
          </p:cNvSpPr>
          <p:nvPr>
            <p:ph type="ftr" sz="quarter" idx="11"/>
          </p:nvPr>
        </p:nvSpPr>
        <p:spPr/>
        <p:txBody>
          <a:bodyPr/>
          <a:lstStyle/>
          <a:p>
            <a:r>
              <a:rPr lang="en-US"/>
              <a:t>/ 10</a:t>
            </a:r>
          </a:p>
        </p:txBody>
      </p:sp>
      <p:sp>
        <p:nvSpPr>
          <p:cNvPr id="6" name="Slayt Numarası Yer Tutucusu 4"/>
          <p:cNvSpPr>
            <a:spLocks noGrp="1"/>
          </p:cNvSpPr>
          <p:nvPr>
            <p:ph type="sldNum" sz="quarter" idx="12"/>
          </p:nvPr>
        </p:nvSpPr>
        <p:spPr/>
        <p:txBody>
          <a:bodyPr/>
          <a:lstStyle/>
          <a:p>
            <a:fld id="{8B2B5154-3AF9-437A-985C-7CFBCC164D57}" type="slidenum">
              <a:rPr lang="en-US"/>
              <a:pPr/>
              <a:t>11</a:t>
            </a:fld>
            <a:endParaRPr lang="en-US"/>
          </a:p>
        </p:txBody>
      </p:sp>
      <p:sp>
        <p:nvSpPr>
          <p:cNvPr id="891908" name="Rectangle 4"/>
          <p:cNvSpPr>
            <a:spLocks noGrp="1" noChangeArrowheads="1"/>
          </p:cNvSpPr>
          <p:nvPr>
            <p:ph type="title"/>
          </p:nvPr>
        </p:nvSpPr>
        <p:spPr bwMode="auto">
          <a:xfrm>
            <a:off x="0" y="274638"/>
            <a:ext cx="91440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r>
              <a:rPr lang="en-US" sz="4000"/>
              <a:t>The Nature and Extent of Medical Error</a:t>
            </a:r>
            <a:endParaRPr lang="tr-TR" sz="4000"/>
          </a:p>
        </p:txBody>
      </p:sp>
      <p:pic>
        <p:nvPicPr>
          <p:cNvPr id="891911" name="Picture 7" descr="deathcau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125538"/>
            <a:ext cx="7924800" cy="5421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9872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011" name="Rectangle 3"/>
          <p:cNvSpPr>
            <a:spLocks noGrp="1" noChangeArrowheads="1"/>
          </p:cNvSpPr>
          <p:nvPr>
            <p:ph idx="1"/>
          </p:nvPr>
        </p:nvSpPr>
        <p:spPr/>
        <p:txBody>
          <a:bodyPr/>
          <a:lstStyle/>
          <a:p>
            <a:endParaRPr lang="tr-TR"/>
          </a:p>
        </p:txBody>
      </p:sp>
      <p:sp>
        <p:nvSpPr>
          <p:cNvPr id="7" name="Altbilgi Yer Tutucusu 3"/>
          <p:cNvSpPr>
            <a:spLocks noGrp="1"/>
          </p:cNvSpPr>
          <p:nvPr>
            <p:ph type="ftr" sz="quarter" idx="11"/>
          </p:nvPr>
        </p:nvSpPr>
        <p:spPr/>
        <p:txBody>
          <a:bodyPr/>
          <a:lstStyle/>
          <a:p>
            <a:r>
              <a:rPr lang="en-US"/>
              <a:t>/ 10</a:t>
            </a:r>
          </a:p>
        </p:txBody>
      </p:sp>
      <p:sp>
        <p:nvSpPr>
          <p:cNvPr id="8" name="Slayt Numarası Yer Tutucusu 4"/>
          <p:cNvSpPr>
            <a:spLocks noGrp="1"/>
          </p:cNvSpPr>
          <p:nvPr>
            <p:ph type="sldNum" sz="quarter" idx="12"/>
          </p:nvPr>
        </p:nvSpPr>
        <p:spPr/>
        <p:txBody>
          <a:bodyPr/>
          <a:lstStyle/>
          <a:p>
            <a:fld id="{93DC34D4-6C66-49FE-92E0-508A13DE1B3C}" type="slidenum">
              <a:rPr lang="en-US"/>
              <a:pPr/>
              <a:t>12</a:t>
            </a:fld>
            <a:endParaRPr lang="en-US"/>
          </a:p>
        </p:txBody>
      </p:sp>
      <p:sp>
        <p:nvSpPr>
          <p:cNvPr id="939010" name="Rectangle 2"/>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tr-TR"/>
          </a:p>
        </p:txBody>
      </p:sp>
      <p:grpSp>
        <p:nvGrpSpPr>
          <p:cNvPr id="939012" name="Group 4"/>
          <p:cNvGrpSpPr>
            <a:grpSpLocks/>
          </p:cNvGrpSpPr>
          <p:nvPr/>
        </p:nvGrpSpPr>
        <p:grpSpPr bwMode="auto">
          <a:xfrm>
            <a:off x="468313" y="403225"/>
            <a:ext cx="8286750" cy="5689600"/>
            <a:chOff x="295" y="254"/>
            <a:chExt cx="5220" cy="3584"/>
          </a:xfrm>
        </p:grpSpPr>
        <p:graphicFrame>
          <p:nvGraphicFramePr>
            <p:cNvPr id="939013" name="Object 5"/>
            <p:cNvGraphicFramePr>
              <a:graphicFrameLocks noChangeAspect="1"/>
            </p:cNvGraphicFramePr>
            <p:nvPr/>
          </p:nvGraphicFramePr>
          <p:xfrm>
            <a:off x="295" y="254"/>
            <a:ext cx="5220" cy="3584"/>
          </p:xfrm>
          <a:graphic>
            <a:graphicData uri="http://schemas.openxmlformats.org/presentationml/2006/ole">
              <mc:AlternateContent xmlns:mc="http://schemas.openxmlformats.org/markup-compatibility/2006">
                <mc:Choice xmlns:v="urn:schemas-microsoft-com:vml" Requires="v">
                  <p:oleObj spid="_x0000_s1032" name="Bitmap Image" r:id="rId4" imgW="6039693" imgH="4486901" progId="PBrush">
                    <p:embed/>
                  </p:oleObj>
                </mc:Choice>
                <mc:Fallback>
                  <p:oleObj name="Bitmap Image" r:id="rId4" imgW="6039693" imgH="4486901" progId="PBrush">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 y="254"/>
                          <a:ext cx="5220" cy="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2"/>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oleObj>
                </mc:Fallback>
              </mc:AlternateContent>
            </a:graphicData>
          </a:graphic>
        </p:graphicFrame>
        <p:sp>
          <p:nvSpPr>
            <p:cNvPr id="939014" name="Rectangle 6"/>
            <p:cNvSpPr>
              <a:spLocks noChangeArrowheads="1"/>
            </p:cNvSpPr>
            <p:nvPr/>
          </p:nvSpPr>
          <p:spPr bwMode="auto">
            <a:xfrm>
              <a:off x="521" y="255"/>
              <a:ext cx="318" cy="22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1571032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3" name="Rectangle 3"/>
          <p:cNvSpPr>
            <a:spLocks noGrp="1" noChangeArrowheads="1"/>
          </p:cNvSpPr>
          <p:nvPr>
            <p:ph idx="1"/>
          </p:nvPr>
        </p:nvSpPr>
        <p:spPr/>
        <p:txBody>
          <a:bodyPr/>
          <a:lstStyle/>
          <a:p>
            <a:r>
              <a:rPr lang="en-US" dirty="0"/>
              <a:t>28% for diagnostic errors</a:t>
            </a:r>
          </a:p>
          <a:p>
            <a:r>
              <a:rPr lang="en-US" dirty="0"/>
              <a:t>27% for surgical errors</a:t>
            </a:r>
          </a:p>
          <a:p>
            <a:r>
              <a:rPr lang="en-US" dirty="0"/>
              <a:t>26% for improper medical treatment</a:t>
            </a:r>
          </a:p>
        </p:txBody>
      </p:sp>
      <p:sp>
        <p:nvSpPr>
          <p:cNvPr id="4" name="Altbilgi Yer Tutucusu 3"/>
          <p:cNvSpPr>
            <a:spLocks noGrp="1"/>
          </p:cNvSpPr>
          <p:nvPr>
            <p:ph type="ftr" sz="quarter" idx="11"/>
          </p:nvPr>
        </p:nvSpPr>
        <p:spPr/>
        <p:txBody>
          <a:bodyPr/>
          <a:lstStyle/>
          <a:p>
            <a:r>
              <a:rPr lang="en-US"/>
              <a:t>/ 10</a:t>
            </a:r>
          </a:p>
        </p:txBody>
      </p:sp>
      <p:sp>
        <p:nvSpPr>
          <p:cNvPr id="5" name="Slayt Numarası Yer Tutucusu 4"/>
          <p:cNvSpPr>
            <a:spLocks noGrp="1"/>
          </p:cNvSpPr>
          <p:nvPr>
            <p:ph type="sldNum" sz="quarter" idx="12"/>
          </p:nvPr>
        </p:nvSpPr>
        <p:spPr/>
        <p:txBody>
          <a:bodyPr/>
          <a:lstStyle/>
          <a:p>
            <a:fld id="{FA70E3CE-C079-4FC1-88E5-44C162A89C50}" type="slidenum">
              <a:rPr lang="en-US"/>
              <a:pPr/>
              <a:t>13</a:t>
            </a:fld>
            <a:endParaRPr lang="en-US"/>
          </a:p>
        </p:txBody>
      </p:sp>
      <p:sp>
        <p:nvSpPr>
          <p:cNvPr id="896004" name="Rectangle 4"/>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dirty="0"/>
              <a:t>Extent of Suits</a:t>
            </a:r>
            <a:endParaRPr lang="tr-TR" dirty="0"/>
          </a:p>
        </p:txBody>
      </p:sp>
    </p:spTree>
    <p:extLst>
      <p:ext uri="{BB962C8B-B14F-4D97-AF65-F5344CB8AC3E}">
        <p14:creationId xmlns:p14="http://schemas.microsoft.com/office/powerpoint/2010/main" val="1518519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r>
              <a:rPr lang="tr-TR" sz="1800" dirty="0" smtClean="0"/>
              <a:t>Approximately 1.14 million total patient safety incidents occurred among </a:t>
            </a:r>
            <a:r>
              <a:rPr lang="tr-TR" sz="1800" dirty="0" err="1" smtClean="0"/>
              <a:t>the</a:t>
            </a:r>
            <a:r>
              <a:rPr lang="tr-TR" sz="1800" dirty="0" smtClean="0"/>
              <a:t> 37 </a:t>
            </a:r>
            <a:r>
              <a:rPr lang="tr-TR" sz="1800" dirty="0" err="1" smtClean="0"/>
              <a:t>million</a:t>
            </a:r>
            <a:r>
              <a:rPr lang="tr-TR" sz="1800" dirty="0" smtClean="0"/>
              <a:t> hospitalizations in the Medicare population from 2000 through 2002.</a:t>
            </a:r>
            <a:endParaRPr lang="tr-TR" sz="1800" dirty="0"/>
          </a:p>
          <a:p>
            <a:endParaRPr lang="en-US" sz="1800" dirty="0"/>
          </a:p>
          <a:p>
            <a:r>
              <a:rPr lang="tr-TR" sz="1800" dirty="0" smtClean="0"/>
              <a:t>The PSIs with the highest incident rates per 1,000 hospitalizations at risk were </a:t>
            </a:r>
            <a:r>
              <a:rPr lang="tr-TR" sz="1800" dirty="0" smtClean="0">
                <a:solidFill>
                  <a:srgbClr val="FF0000"/>
                </a:solidFill>
              </a:rPr>
              <a:t>Failure to Rescue, Decubitus Ulcer, and Post-operative Sepsis</a:t>
            </a:r>
            <a:r>
              <a:rPr lang="tr-TR" sz="1800" dirty="0" smtClean="0"/>
              <a:t>. These three patient safety incidents accounted for almost 60% of all patient safety incidents among Medicare patients hospitalized from 2000 through 2002.</a:t>
            </a:r>
            <a:endParaRPr lang="tr-TR" sz="1800" dirty="0"/>
          </a:p>
          <a:p>
            <a:endParaRPr lang="tr-TR" sz="1800" dirty="0"/>
          </a:p>
          <a:p>
            <a:r>
              <a:rPr lang="tr-TR" sz="1800" dirty="0" smtClean="0"/>
              <a:t>195,000 patiens may die due to preventable errors</a:t>
            </a:r>
            <a:endParaRPr lang="en-US" sz="1800" dirty="0"/>
          </a:p>
          <a:p>
            <a:endParaRPr lang="en-US" sz="1800" dirty="0"/>
          </a:p>
        </p:txBody>
      </p:sp>
      <p:sp>
        <p:nvSpPr>
          <p:cNvPr id="9218" name="Rectangle 2"/>
          <p:cNvSpPr>
            <a:spLocks noGrp="1" noChangeArrowheads="1"/>
          </p:cNvSpPr>
          <p:nvPr>
            <p:ph type="title"/>
          </p:nvPr>
        </p:nvSpPr>
        <p:spPr/>
        <p:txBody>
          <a:bodyPr/>
          <a:lstStyle/>
          <a:p>
            <a:r>
              <a:rPr lang="tr-TR" sz="2800" dirty="0" smtClean="0"/>
              <a:t>Patient Safety Incidents</a:t>
            </a:r>
            <a:endParaRPr lang="en-US" sz="2800" dirty="0"/>
          </a:p>
        </p:txBody>
      </p:sp>
      <p:sp>
        <p:nvSpPr>
          <p:cNvPr id="9220" name="Text Box 4"/>
          <p:cNvSpPr txBox="1">
            <a:spLocks noChangeArrowheads="1"/>
          </p:cNvSpPr>
          <p:nvPr/>
        </p:nvSpPr>
        <p:spPr bwMode="auto">
          <a:xfrm>
            <a:off x="250825" y="6165850"/>
            <a:ext cx="7140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i="1" dirty="0">
                <a:solidFill>
                  <a:srgbClr val="000066"/>
                </a:solidFill>
                <a:cs typeface="Arial" charset="0"/>
              </a:rPr>
              <a:t>Health Grades Quality Study, Patient Safety in American Hospitals, July 2004</a:t>
            </a:r>
          </a:p>
        </p:txBody>
      </p:sp>
    </p:spTree>
    <p:extLst>
      <p:ext uri="{BB962C8B-B14F-4D97-AF65-F5344CB8AC3E}">
        <p14:creationId xmlns:p14="http://schemas.microsoft.com/office/powerpoint/2010/main" val="548316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468313" y="1844675"/>
            <a:ext cx="8229600" cy="4525963"/>
          </a:xfrm>
        </p:spPr>
        <p:txBody>
          <a:bodyPr/>
          <a:lstStyle/>
          <a:p>
            <a:r>
              <a:rPr lang="en-US" sz="2000" dirty="0"/>
              <a:t>Health care coverage for </a:t>
            </a:r>
            <a:r>
              <a:rPr lang="en-US" sz="2000" dirty="0" smtClean="0"/>
              <a:t>all</a:t>
            </a:r>
            <a:endParaRPr lang="en-US" sz="2000" dirty="0">
              <a:solidFill>
                <a:srgbClr val="A50021"/>
              </a:solidFill>
            </a:endParaRPr>
          </a:p>
          <a:p>
            <a:r>
              <a:rPr lang="en-US" sz="2000" dirty="0"/>
              <a:t>Cost management</a:t>
            </a:r>
            <a:r>
              <a:rPr lang="tr-TR" sz="2000" dirty="0"/>
              <a:t> </a:t>
            </a:r>
            <a:endParaRPr lang="en-US" sz="2000" dirty="0">
              <a:solidFill>
                <a:srgbClr val="A50021"/>
              </a:solidFill>
            </a:endParaRPr>
          </a:p>
          <a:p>
            <a:r>
              <a:rPr lang="en-US" sz="2000" dirty="0"/>
              <a:t>Improvement of health care quality and </a:t>
            </a:r>
            <a:r>
              <a:rPr lang="en-US" sz="2000" b="1" dirty="0" smtClean="0"/>
              <a:t>safety</a:t>
            </a:r>
            <a:endParaRPr lang="en-US" sz="2000" dirty="0">
              <a:solidFill>
                <a:srgbClr val="A50021"/>
              </a:solidFill>
            </a:endParaRPr>
          </a:p>
          <a:p>
            <a:r>
              <a:rPr lang="en-US" sz="2000" dirty="0"/>
              <a:t>Equaitable </a:t>
            </a:r>
            <a:r>
              <a:rPr lang="en-US" sz="2000" dirty="0" smtClean="0"/>
              <a:t>financing</a:t>
            </a:r>
            <a:endParaRPr lang="en-US" sz="2000" dirty="0">
              <a:solidFill>
                <a:srgbClr val="A50021"/>
              </a:solidFill>
            </a:endParaRPr>
          </a:p>
          <a:p>
            <a:r>
              <a:rPr lang="en-US" sz="2000" dirty="0"/>
              <a:t>Simplified </a:t>
            </a:r>
            <a:r>
              <a:rPr lang="en-US" sz="2000" dirty="0" smtClean="0"/>
              <a:t>administration</a:t>
            </a:r>
            <a:endParaRPr lang="en-US" sz="2000" dirty="0">
              <a:solidFill>
                <a:srgbClr val="A50021"/>
              </a:solidFill>
            </a:endParaRPr>
          </a:p>
        </p:txBody>
      </p:sp>
      <p:sp>
        <p:nvSpPr>
          <p:cNvPr id="10242" name="Rectangle 2"/>
          <p:cNvSpPr>
            <a:spLocks noGrp="1" noChangeArrowheads="1"/>
          </p:cNvSpPr>
          <p:nvPr>
            <p:ph type="title"/>
          </p:nvPr>
        </p:nvSpPr>
        <p:spPr/>
        <p:txBody>
          <a:bodyPr>
            <a:normAutofit/>
          </a:bodyPr>
          <a:lstStyle/>
          <a:p>
            <a:r>
              <a:rPr lang="tr-TR" sz="2400" dirty="0" smtClean="0">
                <a:solidFill>
                  <a:schemeClr val="bg1"/>
                </a:solidFill>
              </a:rPr>
              <a:t>/</a:t>
            </a:r>
            <a:r>
              <a:rPr lang="tr-TR" sz="2400" i="1" dirty="0" smtClean="0"/>
              <a:t>Building a Safer Health System,</a:t>
            </a:r>
            <a:endParaRPr lang="en-US" sz="2400" dirty="0">
              <a:solidFill>
                <a:schemeClr val="bg1"/>
              </a:solidFill>
            </a:endParaRPr>
          </a:p>
        </p:txBody>
      </p:sp>
      <p:sp>
        <p:nvSpPr>
          <p:cNvPr id="10244" name="Text Box 4"/>
          <p:cNvSpPr txBox="1">
            <a:spLocks noChangeArrowheads="1"/>
          </p:cNvSpPr>
          <p:nvPr/>
        </p:nvSpPr>
        <p:spPr bwMode="auto">
          <a:xfrm>
            <a:off x="0" y="5805488"/>
            <a:ext cx="88122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i="1">
                <a:solidFill>
                  <a:srgbClr val="000066"/>
                </a:solidFill>
                <a:cs typeface="Arial" charset="0"/>
              </a:rPr>
              <a:t>Building a better health care system: specifications for reform, National Coalition on Health Care</a:t>
            </a:r>
          </a:p>
          <a:p>
            <a:r>
              <a:rPr lang="en-US" sz="1600" i="1">
                <a:solidFill>
                  <a:srgbClr val="000066"/>
                </a:solidFill>
                <a:cs typeface="Arial" charset="0"/>
              </a:rPr>
              <a:t>July 2004 </a:t>
            </a:r>
          </a:p>
        </p:txBody>
      </p:sp>
    </p:spTree>
    <p:extLst>
      <p:ext uri="{BB962C8B-B14F-4D97-AF65-F5344CB8AC3E}">
        <p14:creationId xmlns:p14="http://schemas.microsoft.com/office/powerpoint/2010/main" val="1169940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a:lnSpc>
                <a:spcPct val="80000"/>
              </a:lnSpc>
            </a:pPr>
            <a:r>
              <a:rPr lang="en-US" sz="2400" b="1" dirty="0" smtClean="0">
                <a:solidFill>
                  <a:srgbClr val="C00000"/>
                </a:solidFill>
              </a:rPr>
              <a:t>Medical Malpractice</a:t>
            </a:r>
            <a:r>
              <a:rPr lang="tr-TR" sz="2400" b="1" dirty="0" smtClean="0">
                <a:solidFill>
                  <a:srgbClr val="C00000"/>
                </a:solidFill>
              </a:rPr>
              <a:t>: </a:t>
            </a:r>
            <a:r>
              <a:rPr lang="en-US" sz="2400" dirty="0" smtClean="0"/>
              <a:t>occurs when a physician fails to act as a reasonable physician would have acted under the circumstances</a:t>
            </a:r>
          </a:p>
          <a:p>
            <a:pPr>
              <a:lnSpc>
                <a:spcPct val="80000"/>
              </a:lnSpc>
            </a:pPr>
            <a:endParaRPr lang="tr-TR" sz="2400" b="1" dirty="0" smtClean="0">
              <a:solidFill>
                <a:srgbClr val="C00000"/>
              </a:solidFill>
            </a:endParaRPr>
          </a:p>
          <a:p>
            <a:pPr>
              <a:lnSpc>
                <a:spcPct val="80000"/>
              </a:lnSpc>
            </a:pPr>
            <a:r>
              <a:rPr lang="tr-TR" sz="2400" b="1" dirty="0" smtClean="0">
                <a:solidFill>
                  <a:srgbClr val="A50021"/>
                </a:solidFill>
              </a:rPr>
              <a:t>Patient safety:</a:t>
            </a:r>
            <a:r>
              <a:rPr lang="tr-TR" sz="2400" dirty="0" smtClean="0"/>
              <a:t> </a:t>
            </a:r>
            <a:r>
              <a:rPr lang="en-US" sz="2400" dirty="0" smtClean="0"/>
              <a:t>the </a:t>
            </a:r>
            <a:r>
              <a:rPr lang="en-US" sz="2400" dirty="0"/>
              <a:t>prevention of healthcare errors, and the elimination or mitigation of  patient injury by healthcare </a:t>
            </a:r>
            <a:r>
              <a:rPr lang="en-US" sz="2400" dirty="0" smtClean="0"/>
              <a:t>errors</a:t>
            </a:r>
            <a:endParaRPr lang="tr-TR" sz="2400" dirty="0"/>
          </a:p>
          <a:p>
            <a:pPr>
              <a:lnSpc>
                <a:spcPct val="80000"/>
              </a:lnSpc>
              <a:buFontTx/>
              <a:buNone/>
            </a:pPr>
            <a:endParaRPr lang="en-US" sz="2400" dirty="0">
              <a:solidFill>
                <a:srgbClr val="A50021"/>
              </a:solidFill>
            </a:endParaRPr>
          </a:p>
          <a:p>
            <a:pPr>
              <a:lnSpc>
                <a:spcPct val="80000"/>
              </a:lnSpc>
            </a:pPr>
            <a:r>
              <a:rPr lang="tr-TR" sz="2400" b="1" dirty="0" smtClean="0">
                <a:solidFill>
                  <a:srgbClr val="A50021"/>
                </a:solidFill>
              </a:rPr>
              <a:t>Medical errors due to health care system: </a:t>
            </a:r>
            <a:r>
              <a:rPr lang="en-US" sz="2400" dirty="0" smtClean="0"/>
              <a:t>an </a:t>
            </a:r>
            <a:r>
              <a:rPr lang="en-US" sz="2400" dirty="0"/>
              <a:t>unintended healthcare outcome caused by a defect in the delivery of care to a </a:t>
            </a:r>
            <a:r>
              <a:rPr lang="en-US" sz="2400" dirty="0" smtClean="0"/>
              <a:t>patient</a:t>
            </a:r>
            <a:endParaRPr lang="en-US" sz="2400" b="1" dirty="0"/>
          </a:p>
        </p:txBody>
      </p:sp>
      <p:sp>
        <p:nvSpPr>
          <p:cNvPr id="12290" name="Rectangle 2"/>
          <p:cNvSpPr>
            <a:spLocks noGrp="1" noChangeArrowheads="1"/>
          </p:cNvSpPr>
          <p:nvPr>
            <p:ph type="title"/>
          </p:nvPr>
        </p:nvSpPr>
        <p:spPr/>
        <p:txBody>
          <a:bodyPr/>
          <a:lstStyle/>
          <a:p>
            <a:r>
              <a:rPr lang="tr-TR" dirty="0" smtClean="0"/>
              <a:t>definations</a:t>
            </a:r>
            <a:endParaRPr lang="tr-TR" dirty="0"/>
          </a:p>
        </p:txBody>
      </p:sp>
      <p:sp>
        <p:nvSpPr>
          <p:cNvPr id="12292" name="Text Box 4"/>
          <p:cNvSpPr txBox="1">
            <a:spLocks noChangeArrowheads="1"/>
          </p:cNvSpPr>
          <p:nvPr/>
        </p:nvSpPr>
        <p:spPr bwMode="auto">
          <a:xfrm>
            <a:off x="755650" y="6092825"/>
            <a:ext cx="645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solidFill>
                  <a:srgbClr val="000066"/>
                </a:solidFill>
                <a:cs typeface="Arial" charset="0"/>
              </a:rPr>
              <a:t>National Patient Safety Foundation, July 2003, www.npsf.org/ </a:t>
            </a:r>
          </a:p>
        </p:txBody>
      </p:sp>
    </p:spTree>
    <p:extLst>
      <p:ext uri="{BB962C8B-B14F-4D97-AF65-F5344CB8AC3E}">
        <p14:creationId xmlns:p14="http://schemas.microsoft.com/office/powerpoint/2010/main" val="1852283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468313" y="1773238"/>
            <a:ext cx="8229600" cy="4525962"/>
          </a:xfrm>
        </p:spPr>
        <p:txBody>
          <a:bodyPr/>
          <a:lstStyle/>
          <a:p>
            <a:r>
              <a:rPr lang="tr-TR" sz="2400" dirty="0" smtClean="0">
                <a:solidFill>
                  <a:srgbClr val="A50021"/>
                </a:solidFill>
              </a:rPr>
              <a:t>E</a:t>
            </a:r>
            <a:r>
              <a:rPr lang="en-US" sz="2400" dirty="0" smtClean="0">
                <a:solidFill>
                  <a:srgbClr val="A50021"/>
                </a:solidFill>
              </a:rPr>
              <a:t>rrors </a:t>
            </a:r>
            <a:r>
              <a:rPr lang="en-US" sz="2400" dirty="0">
                <a:solidFill>
                  <a:srgbClr val="A50021"/>
                </a:solidFill>
              </a:rPr>
              <a:t>of commission: </a:t>
            </a:r>
            <a:r>
              <a:rPr lang="en-US" sz="2400" dirty="0"/>
              <a:t>doing the wrong </a:t>
            </a:r>
            <a:r>
              <a:rPr lang="en-US" sz="2400" dirty="0" smtClean="0"/>
              <a:t>thing</a:t>
            </a:r>
            <a:r>
              <a:rPr lang="tr-TR" sz="2400" dirty="0" smtClean="0"/>
              <a:t> </a:t>
            </a:r>
            <a:r>
              <a:rPr lang="tr-TR" sz="1800" dirty="0" smtClean="0"/>
              <a:t>( işleme bağlı hata)</a:t>
            </a:r>
            <a:endParaRPr lang="en-US" sz="1800" dirty="0"/>
          </a:p>
          <a:p>
            <a:r>
              <a:rPr lang="tr-TR" sz="2400" dirty="0" smtClean="0">
                <a:solidFill>
                  <a:srgbClr val="A50021"/>
                </a:solidFill>
              </a:rPr>
              <a:t>E</a:t>
            </a:r>
            <a:r>
              <a:rPr lang="en-US" sz="2400" dirty="0" smtClean="0">
                <a:solidFill>
                  <a:srgbClr val="A50021"/>
                </a:solidFill>
              </a:rPr>
              <a:t>rrors of omission: </a:t>
            </a:r>
            <a:r>
              <a:rPr lang="en-US" sz="2400" dirty="0" smtClean="0"/>
              <a:t>not doing the right thing</a:t>
            </a:r>
            <a:r>
              <a:rPr lang="tr-TR" sz="2400" dirty="0" smtClean="0"/>
              <a:t> </a:t>
            </a:r>
            <a:r>
              <a:rPr lang="tr-TR" sz="1800" dirty="0" smtClean="0"/>
              <a:t>(İhmale </a:t>
            </a:r>
            <a:r>
              <a:rPr lang="tr-TR" sz="1800" dirty="0"/>
              <a:t>bağlı hatalar: Doğru işlemi </a:t>
            </a:r>
            <a:r>
              <a:rPr lang="tr-TR" sz="1800" dirty="0" smtClean="0"/>
              <a:t>yapmama)</a:t>
            </a:r>
            <a:endParaRPr lang="tr-TR" sz="1800" dirty="0"/>
          </a:p>
          <a:p>
            <a:r>
              <a:rPr lang="tr-TR" sz="2400" dirty="0" smtClean="0">
                <a:solidFill>
                  <a:srgbClr val="A50021"/>
                </a:solidFill>
              </a:rPr>
              <a:t>E</a:t>
            </a:r>
            <a:r>
              <a:rPr lang="en-US" sz="2400" dirty="0" smtClean="0">
                <a:solidFill>
                  <a:srgbClr val="A50021"/>
                </a:solidFill>
              </a:rPr>
              <a:t>rrors of execution</a:t>
            </a:r>
            <a:r>
              <a:rPr lang="tr-TR" sz="2400" dirty="0" smtClean="0">
                <a:solidFill>
                  <a:srgbClr val="A50021"/>
                </a:solidFill>
              </a:rPr>
              <a:t>: </a:t>
            </a:r>
            <a:r>
              <a:rPr lang="en-US" sz="2400" dirty="0" smtClean="0"/>
              <a:t>doing the right thing incorrectly</a:t>
            </a:r>
            <a:r>
              <a:rPr lang="tr-TR" sz="2400" dirty="0" smtClean="0"/>
              <a:t> </a:t>
            </a:r>
            <a:r>
              <a:rPr lang="tr-TR" sz="1800" dirty="0" smtClean="0"/>
              <a:t>(Uygulamaya </a:t>
            </a:r>
            <a:r>
              <a:rPr lang="tr-TR" sz="1800" dirty="0"/>
              <a:t>bağlı hatalar: Doğru işlemi yanlış </a:t>
            </a:r>
            <a:r>
              <a:rPr lang="tr-TR" sz="1800" dirty="0" smtClean="0"/>
              <a:t>uygulama)</a:t>
            </a:r>
            <a:endParaRPr lang="tr-TR" sz="1800" dirty="0">
              <a:solidFill>
                <a:srgbClr val="A50021"/>
              </a:solidFill>
            </a:endParaRPr>
          </a:p>
        </p:txBody>
      </p:sp>
      <p:sp>
        <p:nvSpPr>
          <p:cNvPr id="13314" name="Rectangle 2"/>
          <p:cNvSpPr>
            <a:spLocks noGrp="1" noChangeArrowheads="1"/>
          </p:cNvSpPr>
          <p:nvPr>
            <p:ph type="title"/>
          </p:nvPr>
        </p:nvSpPr>
        <p:spPr/>
        <p:txBody>
          <a:bodyPr/>
          <a:lstStyle/>
          <a:p>
            <a:r>
              <a:rPr lang="tr-TR" sz="2800" b="1" dirty="0" smtClean="0">
                <a:solidFill>
                  <a:srgbClr val="A50021"/>
                </a:solidFill>
              </a:rPr>
              <a:t>Medical errors due to health care syst</a:t>
            </a:r>
            <a:endParaRPr lang="tr-TR" sz="2800" dirty="0"/>
          </a:p>
        </p:txBody>
      </p:sp>
      <p:sp>
        <p:nvSpPr>
          <p:cNvPr id="13316" name="Text Box 4"/>
          <p:cNvSpPr txBox="1">
            <a:spLocks noChangeArrowheads="1"/>
          </p:cNvSpPr>
          <p:nvPr/>
        </p:nvSpPr>
        <p:spPr bwMode="auto">
          <a:xfrm>
            <a:off x="735013" y="5897563"/>
            <a:ext cx="645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solidFill>
                  <a:srgbClr val="000066"/>
                </a:solidFill>
                <a:cs typeface="Arial" charset="0"/>
              </a:rPr>
              <a:t>National Patient Safety Foundation, July 2003, www.npsf.org/ </a:t>
            </a:r>
          </a:p>
        </p:txBody>
      </p:sp>
    </p:spTree>
    <p:extLst>
      <p:ext uri="{BB962C8B-B14F-4D97-AF65-F5344CB8AC3E}">
        <p14:creationId xmlns:p14="http://schemas.microsoft.com/office/powerpoint/2010/main" val="3078938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85794"/>
            <a:ext cx="8229600" cy="5429288"/>
          </a:xfrm>
        </p:spPr>
        <p:txBody>
          <a:bodyPr>
            <a:normAutofit fontScale="25000" lnSpcReduction="20000"/>
          </a:bodyPr>
          <a:lstStyle/>
          <a:p>
            <a:r>
              <a:rPr lang="tr-TR" sz="7400" b="1" dirty="0" smtClean="0"/>
              <a:t>Diagnostic</a:t>
            </a:r>
          </a:p>
          <a:p>
            <a:pPr lvl="1"/>
            <a:r>
              <a:rPr lang="tr-TR" sz="7400" b="1" dirty="0" smtClean="0"/>
              <a:t>Error or delay in diagnosis</a:t>
            </a:r>
          </a:p>
          <a:p>
            <a:pPr lvl="1"/>
            <a:r>
              <a:rPr lang="tr-TR" sz="7400" b="1" dirty="0" smtClean="0"/>
              <a:t>Failure to employ indicated tests </a:t>
            </a:r>
          </a:p>
          <a:p>
            <a:pPr lvl="1"/>
            <a:r>
              <a:rPr lang="tr-TR" sz="7400" b="1" dirty="0" smtClean="0"/>
              <a:t>Use of outmoded tests or therapy</a:t>
            </a:r>
          </a:p>
          <a:p>
            <a:pPr lvl="1"/>
            <a:r>
              <a:rPr lang="tr-TR" sz="7400" b="1" dirty="0" smtClean="0"/>
              <a:t>Failure to act on results of monitoring or testing</a:t>
            </a:r>
          </a:p>
          <a:p>
            <a:r>
              <a:rPr lang="tr-TR" sz="7400" b="1" dirty="0" smtClean="0"/>
              <a:t>Treatment</a:t>
            </a:r>
          </a:p>
          <a:p>
            <a:pPr lvl="1"/>
            <a:r>
              <a:rPr lang="tr-TR" sz="7400" b="1" dirty="0" smtClean="0"/>
              <a:t>Error in the performance of an operationprocedure, or test</a:t>
            </a:r>
          </a:p>
          <a:p>
            <a:pPr lvl="1"/>
            <a:r>
              <a:rPr lang="tr-TR" sz="7400" b="1" dirty="0" smtClean="0"/>
              <a:t>Error in administering the treatment </a:t>
            </a:r>
          </a:p>
          <a:p>
            <a:pPr lvl="1"/>
            <a:r>
              <a:rPr lang="tr-TR" sz="7400" b="1" dirty="0" smtClean="0"/>
              <a:t>Error in the dose or method of using a drug </a:t>
            </a:r>
          </a:p>
          <a:p>
            <a:pPr lvl="1"/>
            <a:r>
              <a:rPr lang="tr-TR" sz="7400" b="1" dirty="0" smtClean="0"/>
              <a:t>Avoidable delay in treatment or in responding to an abnormal test </a:t>
            </a:r>
          </a:p>
          <a:p>
            <a:pPr lvl="1"/>
            <a:r>
              <a:rPr lang="tr-TR" sz="7400" b="1" dirty="0" smtClean="0"/>
              <a:t>Inappropriate (not indicated) care</a:t>
            </a:r>
          </a:p>
          <a:p>
            <a:r>
              <a:rPr lang="tr-TR" sz="7400" b="1" dirty="0" smtClean="0"/>
              <a:t>Preventive </a:t>
            </a:r>
          </a:p>
          <a:p>
            <a:pPr lvl="1"/>
            <a:r>
              <a:rPr lang="tr-TR" sz="7400" b="1" dirty="0" smtClean="0"/>
              <a:t>Failure to provide prophylactic treatment </a:t>
            </a:r>
          </a:p>
          <a:p>
            <a:pPr lvl="1"/>
            <a:r>
              <a:rPr lang="tr-TR" sz="7400" b="1" dirty="0" smtClean="0"/>
              <a:t>Inadequate monitoring or follow-up of treatment </a:t>
            </a:r>
          </a:p>
          <a:p>
            <a:r>
              <a:rPr lang="tr-TR" sz="7400" b="1" dirty="0" smtClean="0"/>
              <a:t>Other</a:t>
            </a:r>
          </a:p>
          <a:p>
            <a:pPr lvl="1"/>
            <a:r>
              <a:rPr lang="tr-TR" sz="7400" b="1" dirty="0" smtClean="0"/>
              <a:t>Failure of communication </a:t>
            </a:r>
          </a:p>
          <a:p>
            <a:pPr lvl="1"/>
            <a:r>
              <a:rPr lang="tr-TR" sz="7400" b="1" dirty="0" smtClean="0"/>
              <a:t>Equipment failure </a:t>
            </a:r>
          </a:p>
          <a:p>
            <a:pPr lvl="1"/>
            <a:r>
              <a:rPr lang="tr-TR" sz="7400" b="1" dirty="0" smtClean="0"/>
              <a:t>Other system failure </a:t>
            </a:r>
          </a:p>
          <a:p>
            <a:pPr lvl="1"/>
            <a:endParaRPr lang="tr-TR" b="1" dirty="0" smtClean="0"/>
          </a:p>
          <a:p>
            <a:pPr lvl="1"/>
            <a:endParaRPr lang="tr-TR" b="1" dirty="0" smtClean="0"/>
          </a:p>
          <a:p>
            <a:pPr lvl="1"/>
            <a:endParaRPr lang="tr-TR" b="1" dirty="0" smtClean="0"/>
          </a:p>
          <a:p>
            <a:pPr lvl="1">
              <a:buNone/>
            </a:pPr>
            <a:endParaRPr lang="tr-TR" b="1" dirty="0" smtClean="0"/>
          </a:p>
          <a:p>
            <a:pPr lvl="1">
              <a:buNone/>
            </a:pPr>
            <a:r>
              <a:rPr lang="tr-TR" sz="5600" b="1" dirty="0" smtClean="0"/>
              <a:t>SOURCE: Leape, Lucian; Lawthers, Ann G.; Brennan, Troyen A., et al. Pr e-venting Medical Injury. Qual Rev Bull. 19(5):144–149, 1993. </a:t>
            </a:r>
          </a:p>
          <a:p>
            <a:endParaRPr lang="tr-TR" dirty="0"/>
          </a:p>
        </p:txBody>
      </p:sp>
      <p:sp>
        <p:nvSpPr>
          <p:cNvPr id="2" name="1 Başlık"/>
          <p:cNvSpPr>
            <a:spLocks noGrp="1"/>
          </p:cNvSpPr>
          <p:nvPr>
            <p:ph type="title"/>
          </p:nvPr>
        </p:nvSpPr>
        <p:spPr>
          <a:xfrm>
            <a:off x="457200" y="274638"/>
            <a:ext cx="8229600" cy="654032"/>
          </a:xfrm>
        </p:spPr>
        <p:txBody>
          <a:bodyPr>
            <a:normAutofit/>
          </a:bodyPr>
          <a:lstStyle/>
          <a:p>
            <a:r>
              <a:rPr lang="tr-TR" sz="2800" b="1" dirty="0" smtClean="0"/>
              <a:t>Types of Errors </a:t>
            </a:r>
            <a:endParaRPr lang="tr-T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lstStyle/>
          <a:p>
            <a:r>
              <a:rPr lang="tr-TR" dirty="0" smtClean="0"/>
              <a:t>Drug selection</a:t>
            </a:r>
            <a:endParaRPr lang="tr-TR" dirty="0"/>
          </a:p>
          <a:p>
            <a:r>
              <a:rPr lang="tr-TR" dirty="0" smtClean="0"/>
              <a:t>Prescribing</a:t>
            </a:r>
            <a:endParaRPr lang="tr-TR" dirty="0"/>
          </a:p>
          <a:p>
            <a:r>
              <a:rPr lang="tr-TR" dirty="0" smtClean="0"/>
              <a:t>Dispensing</a:t>
            </a:r>
            <a:endParaRPr lang="tr-TR" dirty="0"/>
          </a:p>
          <a:p>
            <a:r>
              <a:rPr lang="tr-TR" dirty="0" smtClean="0"/>
              <a:t>Administration</a:t>
            </a:r>
            <a:endParaRPr lang="tr-TR" dirty="0"/>
          </a:p>
          <a:p>
            <a:r>
              <a:rPr lang="tr-TR" dirty="0" smtClean="0"/>
              <a:t>Therapeutic monitoring</a:t>
            </a:r>
            <a:endParaRPr lang="tr-TR" dirty="0"/>
          </a:p>
          <a:p>
            <a:endParaRPr lang="tr-TR" dirty="0"/>
          </a:p>
        </p:txBody>
      </p:sp>
      <p:sp>
        <p:nvSpPr>
          <p:cNvPr id="61442" name="Rectangle 2"/>
          <p:cNvSpPr>
            <a:spLocks noGrp="1" noChangeArrowheads="1"/>
          </p:cNvSpPr>
          <p:nvPr>
            <p:ph type="title"/>
          </p:nvPr>
        </p:nvSpPr>
        <p:spPr/>
        <p:txBody>
          <a:bodyPr/>
          <a:lstStyle/>
          <a:p>
            <a:r>
              <a:rPr lang="tr-TR" dirty="0" smtClean="0"/>
              <a:t>Medication Errors</a:t>
            </a:r>
            <a:endParaRPr lang="tr-TR" dirty="0"/>
          </a:p>
        </p:txBody>
      </p:sp>
      <p:sp>
        <p:nvSpPr>
          <p:cNvPr id="61444" name="Text Box 4"/>
          <p:cNvSpPr txBox="1">
            <a:spLocks noChangeArrowheads="1"/>
          </p:cNvSpPr>
          <p:nvPr/>
        </p:nvSpPr>
        <p:spPr bwMode="auto">
          <a:xfrm>
            <a:off x="447675" y="5776913"/>
            <a:ext cx="4830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600" i="1">
                <a:solidFill>
                  <a:srgbClr val="000066"/>
                </a:solidFill>
              </a:rPr>
              <a:t>Van den Bemt, et al. Drug safety, 2000; 22:321-333</a:t>
            </a:r>
          </a:p>
        </p:txBody>
      </p:sp>
    </p:spTree>
    <p:extLst>
      <p:ext uri="{BB962C8B-B14F-4D97-AF65-F5344CB8AC3E}">
        <p14:creationId xmlns:p14="http://schemas.microsoft.com/office/powerpoint/2010/main" val="136298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p:txBody>
          <a:bodyPr/>
          <a:lstStyle/>
          <a:p>
            <a:pPr>
              <a:lnSpc>
                <a:spcPct val="80000"/>
              </a:lnSpc>
            </a:pPr>
            <a:r>
              <a:rPr lang="en-US" sz="1800" dirty="0"/>
              <a:t>Cancer patient, 18, critical after drug injection blunder. Daily News 2001; 24 Jan</a:t>
            </a:r>
            <a:r>
              <a:rPr lang="en-US" sz="1800" dirty="0" smtClean="0"/>
              <a:t>.</a:t>
            </a:r>
            <a:endParaRPr lang="en-US" sz="1800" dirty="0">
              <a:solidFill>
                <a:srgbClr val="A50021"/>
              </a:solidFill>
            </a:endParaRPr>
          </a:p>
          <a:p>
            <a:pPr>
              <a:lnSpc>
                <a:spcPct val="80000"/>
              </a:lnSpc>
            </a:pPr>
            <a:r>
              <a:rPr lang="en-US" sz="1800" dirty="0"/>
              <a:t>A young patient with leukemia is dying, not from his disease, but from an erroneous </a:t>
            </a:r>
            <a:r>
              <a:rPr lang="en-US" sz="1800" dirty="0" err="1"/>
              <a:t>intrathecal</a:t>
            </a:r>
            <a:r>
              <a:rPr lang="en-US" sz="1800" dirty="0"/>
              <a:t> injection of vincristine, intended for intravenous use</a:t>
            </a:r>
            <a:r>
              <a:rPr lang="en-US" sz="1800" dirty="0" smtClean="0"/>
              <a:t>.</a:t>
            </a:r>
            <a:endParaRPr lang="tr-TR" sz="1800" dirty="0" smtClean="0"/>
          </a:p>
          <a:p>
            <a:pPr>
              <a:lnSpc>
                <a:spcPct val="80000"/>
              </a:lnSpc>
            </a:pPr>
            <a:r>
              <a:rPr lang="en-US" sz="1800" dirty="0" smtClean="0"/>
              <a:t>13 </a:t>
            </a:r>
            <a:r>
              <a:rPr lang="en-US" sz="1800" dirty="0"/>
              <a:t>identical cases over the past 15 years</a:t>
            </a:r>
            <a:r>
              <a:rPr lang="en-US" sz="1800" dirty="0" smtClean="0"/>
              <a:t>.</a:t>
            </a:r>
            <a:endParaRPr lang="en-US" sz="1800" dirty="0">
              <a:solidFill>
                <a:srgbClr val="A50021"/>
              </a:solidFill>
            </a:endParaRPr>
          </a:p>
          <a:p>
            <a:pPr>
              <a:lnSpc>
                <a:spcPct val="80000"/>
              </a:lnSpc>
            </a:pPr>
            <a:endParaRPr lang="en-US" sz="1800" dirty="0">
              <a:solidFill>
                <a:srgbClr val="A50021"/>
              </a:solidFill>
            </a:endParaRPr>
          </a:p>
          <a:p>
            <a:pPr>
              <a:lnSpc>
                <a:spcPct val="80000"/>
              </a:lnSpc>
            </a:pPr>
            <a:r>
              <a:rPr lang="en-US" sz="1800" dirty="0"/>
              <a:t>The hospital apologizes and two doctors are suspended, pending investigation</a:t>
            </a:r>
            <a:r>
              <a:rPr lang="en-US" sz="1800" dirty="0" smtClean="0"/>
              <a:t>.</a:t>
            </a:r>
            <a:endParaRPr lang="en-US" sz="1800" dirty="0">
              <a:solidFill>
                <a:srgbClr val="A50021"/>
              </a:solidFill>
            </a:endParaRPr>
          </a:p>
        </p:txBody>
      </p:sp>
      <p:sp>
        <p:nvSpPr>
          <p:cNvPr id="59396" name="Text Box 4"/>
          <p:cNvSpPr txBox="1">
            <a:spLocks noChangeArrowheads="1"/>
          </p:cNvSpPr>
          <p:nvPr/>
        </p:nvSpPr>
        <p:spPr bwMode="auto">
          <a:xfrm>
            <a:off x="592138" y="6184900"/>
            <a:ext cx="537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a:solidFill>
                  <a:srgbClr val="000066"/>
                </a:solidFill>
                <a:cs typeface="Arial" charset="0"/>
              </a:rPr>
              <a:t>Donald Berwick, Not again! BMJ 2001; 322:247-48.</a:t>
            </a:r>
          </a:p>
        </p:txBody>
      </p:sp>
    </p:spTree>
    <p:extLst>
      <p:ext uri="{BB962C8B-B14F-4D97-AF65-F5344CB8AC3E}">
        <p14:creationId xmlns:p14="http://schemas.microsoft.com/office/powerpoint/2010/main" val="2450663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p:txBody>
          <a:bodyPr/>
          <a:lstStyle/>
          <a:p>
            <a:endParaRPr lang="tr-TR" dirty="0"/>
          </a:p>
          <a:p>
            <a:r>
              <a:rPr lang="tr-TR" sz="2400" dirty="0" smtClean="0"/>
              <a:t>Physician’s order			%</a:t>
            </a:r>
            <a:r>
              <a:rPr lang="tr-TR" sz="2400" dirty="0"/>
              <a:t>39-49</a:t>
            </a:r>
          </a:p>
          <a:p>
            <a:r>
              <a:rPr lang="tr-TR" sz="2400" dirty="0" smtClean="0"/>
              <a:t>Nurse practice		 </a:t>
            </a:r>
            <a:r>
              <a:rPr lang="tr-TR" sz="2400" dirty="0"/>
              <a:t>		%26-38</a:t>
            </a:r>
          </a:p>
          <a:p>
            <a:r>
              <a:rPr lang="tr-TR" sz="2400" dirty="0" smtClean="0"/>
              <a:t>T</a:t>
            </a:r>
            <a:r>
              <a:rPr lang="en-US" sz="2400" dirty="0" smtClean="0"/>
              <a:t>ranscription</a:t>
            </a:r>
            <a:r>
              <a:rPr lang="tr-TR" sz="2400" dirty="0" smtClean="0"/>
              <a:t>		</a:t>
            </a:r>
            <a:r>
              <a:rPr lang="tr-TR" sz="2400" dirty="0"/>
              <a:t>		%11-12</a:t>
            </a:r>
          </a:p>
          <a:p>
            <a:r>
              <a:rPr lang="tr-TR" sz="2400" dirty="0" smtClean="0"/>
              <a:t>Dispention				%</a:t>
            </a:r>
            <a:r>
              <a:rPr lang="tr-TR" sz="2400" dirty="0"/>
              <a:t>11-14</a:t>
            </a:r>
          </a:p>
        </p:txBody>
      </p:sp>
      <p:sp>
        <p:nvSpPr>
          <p:cNvPr id="62466" name="Rectangle 2"/>
          <p:cNvSpPr>
            <a:spLocks noGrp="1" noChangeArrowheads="1"/>
          </p:cNvSpPr>
          <p:nvPr>
            <p:ph type="title"/>
          </p:nvPr>
        </p:nvSpPr>
        <p:spPr/>
        <p:txBody>
          <a:bodyPr>
            <a:normAutofit fontScale="90000"/>
          </a:bodyPr>
          <a:lstStyle/>
          <a:p>
            <a:r>
              <a:rPr lang="tr-TR" dirty="0" smtClean="0"/>
              <a:t>Distrubution of medication errors</a:t>
            </a:r>
            <a:endParaRPr lang="tr-TR" dirty="0"/>
          </a:p>
        </p:txBody>
      </p:sp>
      <p:sp>
        <p:nvSpPr>
          <p:cNvPr id="62468" name="Text Box 4"/>
          <p:cNvSpPr txBox="1">
            <a:spLocks noChangeArrowheads="1"/>
          </p:cNvSpPr>
          <p:nvPr/>
        </p:nvSpPr>
        <p:spPr bwMode="auto">
          <a:xfrm>
            <a:off x="684213" y="5805488"/>
            <a:ext cx="33813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600">
                <a:solidFill>
                  <a:srgbClr val="000066"/>
                </a:solidFill>
              </a:rPr>
              <a:t>Bates et al. JAMA 1995; 274:29-34</a:t>
            </a:r>
          </a:p>
          <a:p>
            <a:r>
              <a:rPr lang="tr-TR" sz="1600">
                <a:solidFill>
                  <a:srgbClr val="000066"/>
                </a:solidFill>
              </a:rPr>
              <a:t>Leape et al. JAMA 1995; 274:35-43</a:t>
            </a:r>
          </a:p>
          <a:p>
            <a:r>
              <a:rPr lang="tr-TR" sz="1600">
                <a:solidFill>
                  <a:srgbClr val="000066"/>
                </a:solidFill>
              </a:rPr>
              <a:t>www.ahcpr.gov</a:t>
            </a:r>
          </a:p>
        </p:txBody>
      </p:sp>
    </p:spTree>
    <p:extLst>
      <p:ext uri="{BB962C8B-B14F-4D97-AF65-F5344CB8AC3E}">
        <p14:creationId xmlns:p14="http://schemas.microsoft.com/office/powerpoint/2010/main" val="6581020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p:txBody>
          <a:bodyPr/>
          <a:lstStyle/>
          <a:p>
            <a:r>
              <a:rPr lang="tr-TR" sz="2400" dirty="0" smtClean="0"/>
              <a:t>Dosage</a:t>
            </a:r>
            <a:r>
              <a:rPr lang="tr-TR" sz="2400" dirty="0"/>
              <a:t>	</a:t>
            </a:r>
            <a:r>
              <a:rPr lang="tr-TR" sz="2400" dirty="0" smtClean="0"/>
              <a:t>		</a:t>
            </a:r>
            <a:r>
              <a:rPr lang="tr-TR" sz="2400" dirty="0"/>
              <a:t>		%7.9-58.3</a:t>
            </a:r>
          </a:p>
          <a:p>
            <a:r>
              <a:rPr lang="tr-TR" sz="2400" dirty="0" smtClean="0"/>
              <a:t>Know allergy	</a:t>
            </a:r>
            <a:r>
              <a:rPr lang="tr-TR" sz="2400" dirty="0"/>
              <a:t>			%4-12.9</a:t>
            </a:r>
          </a:p>
          <a:p>
            <a:r>
              <a:rPr lang="tr-TR" sz="2400" dirty="0" smtClean="0"/>
              <a:t>Wrogn medication</a:t>
            </a:r>
            <a:r>
              <a:rPr lang="tr-TR" sz="2400" dirty="0"/>
              <a:t>			</a:t>
            </a:r>
            <a:r>
              <a:rPr lang="tr-TR" sz="2400" dirty="0" smtClean="0"/>
              <a:t>%</a:t>
            </a:r>
            <a:r>
              <a:rPr lang="tr-TR" sz="2400" dirty="0"/>
              <a:t>4-20.9</a:t>
            </a:r>
          </a:p>
          <a:p>
            <a:r>
              <a:rPr lang="tr-TR" sz="2400" dirty="0" smtClean="0"/>
              <a:t>Administration way	</a:t>
            </a:r>
            <a:r>
              <a:rPr lang="tr-TR" sz="2400" dirty="0"/>
              <a:t>		%2-10</a:t>
            </a:r>
          </a:p>
          <a:p>
            <a:r>
              <a:rPr lang="tr-TR" sz="2400" dirty="0" smtClean="0"/>
              <a:t>Administration frequency</a:t>
            </a:r>
            <a:r>
              <a:rPr lang="tr-TR" sz="2400" dirty="0"/>
              <a:t>		%6-17</a:t>
            </a:r>
          </a:p>
          <a:p>
            <a:r>
              <a:rPr lang="tr-TR" sz="2400" dirty="0" smtClean="0"/>
              <a:t>Omitted dose</a:t>
            </a:r>
            <a:r>
              <a:rPr lang="tr-TR" sz="2400" dirty="0"/>
              <a:t>	</a:t>
            </a:r>
            <a:r>
              <a:rPr lang="tr-TR" sz="2400" dirty="0" smtClean="0"/>
              <a:t>	</a:t>
            </a:r>
            <a:r>
              <a:rPr lang="tr-TR" sz="2400" dirty="0"/>
              <a:t>		%7</a:t>
            </a:r>
          </a:p>
        </p:txBody>
      </p:sp>
      <p:sp>
        <p:nvSpPr>
          <p:cNvPr id="63490" name="Rectangle 2"/>
          <p:cNvSpPr>
            <a:spLocks noGrp="1" noChangeArrowheads="1"/>
          </p:cNvSpPr>
          <p:nvPr>
            <p:ph type="title"/>
          </p:nvPr>
        </p:nvSpPr>
        <p:spPr/>
        <p:txBody>
          <a:bodyPr/>
          <a:lstStyle/>
          <a:p>
            <a:r>
              <a:rPr lang="tr-TR" dirty="0" smtClean="0"/>
              <a:t>Medication errors</a:t>
            </a:r>
            <a:endParaRPr lang="tr-TR" dirty="0"/>
          </a:p>
        </p:txBody>
      </p:sp>
      <p:sp>
        <p:nvSpPr>
          <p:cNvPr id="63492" name="Text Box 4"/>
          <p:cNvSpPr txBox="1">
            <a:spLocks noChangeArrowheads="1"/>
          </p:cNvSpPr>
          <p:nvPr/>
        </p:nvSpPr>
        <p:spPr bwMode="auto">
          <a:xfrm>
            <a:off x="592138" y="5416550"/>
            <a:ext cx="33401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600">
                <a:solidFill>
                  <a:srgbClr val="000066"/>
                </a:solidFill>
              </a:rPr>
              <a:t>Bates et al. J Gen Intern Med 1995</a:t>
            </a:r>
          </a:p>
          <a:p>
            <a:r>
              <a:rPr lang="tr-TR" sz="1600">
                <a:solidFill>
                  <a:srgbClr val="000066"/>
                </a:solidFill>
              </a:rPr>
              <a:t>Leape et al. JAMA 1995</a:t>
            </a:r>
          </a:p>
          <a:p>
            <a:r>
              <a:rPr lang="tr-TR" sz="1600">
                <a:solidFill>
                  <a:srgbClr val="000066"/>
                </a:solidFill>
              </a:rPr>
              <a:t>Lesar et al. JAMA 1997</a:t>
            </a:r>
          </a:p>
          <a:p>
            <a:r>
              <a:rPr lang="tr-TR" sz="1600">
                <a:solidFill>
                  <a:srgbClr val="000066"/>
                </a:solidFill>
              </a:rPr>
              <a:t>Thomas et al. Inquiry 1999 </a:t>
            </a:r>
          </a:p>
        </p:txBody>
      </p:sp>
    </p:spTree>
    <p:extLst>
      <p:ext uri="{BB962C8B-B14F-4D97-AF65-F5344CB8AC3E}">
        <p14:creationId xmlns:p14="http://schemas.microsoft.com/office/powerpoint/2010/main" val="12208290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endParaRPr lang="tr-TR" dirty="0"/>
          </a:p>
          <a:p>
            <a:r>
              <a:rPr lang="tr-TR" dirty="0" smtClean="0"/>
              <a:t>Mortality and morbidity</a:t>
            </a:r>
            <a:endParaRPr lang="tr-TR" dirty="0"/>
          </a:p>
          <a:p>
            <a:r>
              <a:rPr lang="tr-TR" dirty="0" smtClean="0"/>
              <a:t>Prolonged hospitalisation</a:t>
            </a:r>
            <a:endParaRPr lang="tr-TR" dirty="0"/>
          </a:p>
          <a:p>
            <a:r>
              <a:rPr lang="tr-TR" dirty="0" smtClean="0"/>
              <a:t>The discomfort to patients and their relatives</a:t>
            </a:r>
            <a:endParaRPr lang="tr-TR" dirty="0"/>
          </a:p>
          <a:p>
            <a:r>
              <a:rPr lang="tr-TR" dirty="0" smtClean="0"/>
              <a:t>Legal issues</a:t>
            </a:r>
            <a:endParaRPr lang="tr-TR" dirty="0"/>
          </a:p>
          <a:p>
            <a:pPr>
              <a:buFontTx/>
              <a:buNone/>
            </a:pPr>
            <a:endParaRPr lang="tr-TR" dirty="0"/>
          </a:p>
        </p:txBody>
      </p:sp>
      <p:sp>
        <p:nvSpPr>
          <p:cNvPr id="19458" name="Rectangle 2"/>
          <p:cNvSpPr>
            <a:spLocks noGrp="1" noChangeArrowheads="1"/>
          </p:cNvSpPr>
          <p:nvPr>
            <p:ph type="title"/>
          </p:nvPr>
        </p:nvSpPr>
        <p:spPr/>
        <p:txBody>
          <a:bodyPr>
            <a:normAutofit/>
          </a:bodyPr>
          <a:lstStyle/>
          <a:p>
            <a:r>
              <a:rPr lang="tr-TR" sz="3600" dirty="0" smtClean="0"/>
              <a:t>Results of medical errors</a:t>
            </a:r>
            <a:endParaRPr lang="tr-TR" sz="3600" dirty="0"/>
          </a:p>
        </p:txBody>
      </p:sp>
      <p:sp>
        <p:nvSpPr>
          <p:cNvPr id="19460" name="Text Box 4"/>
          <p:cNvSpPr txBox="1">
            <a:spLocks noChangeArrowheads="1"/>
          </p:cNvSpPr>
          <p:nvPr/>
        </p:nvSpPr>
        <p:spPr bwMode="auto">
          <a:xfrm>
            <a:off x="735013" y="5705475"/>
            <a:ext cx="77644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i="1">
                <a:solidFill>
                  <a:srgbClr val="000066"/>
                </a:solidFill>
              </a:rPr>
              <a:t>Pronovost et al. Defining and measuring patient safety. Crit Care Clin 2005; 21:1-19.</a:t>
            </a:r>
          </a:p>
        </p:txBody>
      </p:sp>
    </p:spTree>
    <p:extLst>
      <p:ext uri="{BB962C8B-B14F-4D97-AF65-F5344CB8AC3E}">
        <p14:creationId xmlns:p14="http://schemas.microsoft.com/office/powerpoint/2010/main" val="3151582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lstStyle/>
          <a:p>
            <a:pPr>
              <a:lnSpc>
                <a:spcPct val="90000"/>
              </a:lnSpc>
            </a:pPr>
            <a:r>
              <a:rPr lang="tr-TR" sz="2400"/>
              <a:t>88 yaşında kadın hasta hipertansiyon ve angina pektoris nedeni ile izleniyor. Bir gece şiddetli karın ağrısı ve kusma nedeni ile acil servise başvuruyor. Lipase düzeyi 2000 U/L, bilgisayarlı tomografide pankreasda inflamasyon ve multiple safra taşları saptanıyor. Akut pankreatit tanısı ile yatırılıp, iv sıvı tedavisine başlanıyor ve ağrı için morfin veriliyor.</a:t>
            </a:r>
          </a:p>
          <a:p>
            <a:pPr>
              <a:lnSpc>
                <a:spcPct val="90000"/>
              </a:lnSpc>
            </a:pPr>
            <a:r>
              <a:rPr lang="tr-TR" sz="2400"/>
              <a:t>Yatışının 3 ve 4. günlerinde karın ağrısı tekrarlıyor ve abdominal distansiyonu gözleniyor. Konsültan doktor hafta sonunda hastanın yakından izlenmesini, batın grafisi çekilmesini ve gerekirse N/G tüp konmasını öneriyor. </a:t>
            </a:r>
          </a:p>
        </p:txBody>
      </p:sp>
      <p:sp>
        <p:nvSpPr>
          <p:cNvPr id="64514" name="Rectangle 2"/>
          <p:cNvSpPr>
            <a:spLocks noGrp="1" noChangeArrowheads="1"/>
          </p:cNvSpPr>
          <p:nvPr>
            <p:ph type="title"/>
          </p:nvPr>
        </p:nvSpPr>
        <p:spPr/>
        <p:txBody>
          <a:bodyPr>
            <a:normAutofit fontScale="90000"/>
          </a:bodyPr>
          <a:lstStyle/>
          <a:p>
            <a:r>
              <a:rPr lang="tr-TR" sz="3600"/>
              <a:t>Tıp eğitimi ve hasta güvenliği-Tehlikeli kavşak (?)</a:t>
            </a:r>
          </a:p>
        </p:txBody>
      </p:sp>
      <p:sp>
        <p:nvSpPr>
          <p:cNvPr id="64516" name="Text Box 4"/>
          <p:cNvSpPr txBox="1">
            <a:spLocks noChangeArrowheads="1"/>
          </p:cNvSpPr>
          <p:nvPr/>
        </p:nvSpPr>
        <p:spPr bwMode="auto">
          <a:xfrm>
            <a:off x="592138" y="6064250"/>
            <a:ext cx="76533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i="1">
                <a:solidFill>
                  <a:srgbClr val="000066"/>
                </a:solidFill>
              </a:rPr>
              <a:t>Ann Intern Med Graduate medical education and patient safety; 2006; 145:592-598</a:t>
            </a:r>
          </a:p>
        </p:txBody>
      </p:sp>
    </p:spTree>
    <p:extLst>
      <p:ext uri="{BB962C8B-B14F-4D97-AF65-F5344CB8AC3E}">
        <p14:creationId xmlns:p14="http://schemas.microsoft.com/office/powerpoint/2010/main" val="2803243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p:txBody>
          <a:bodyPr>
            <a:normAutofit lnSpcReduction="10000"/>
          </a:bodyPr>
          <a:lstStyle/>
          <a:p>
            <a:pPr>
              <a:lnSpc>
                <a:spcPct val="80000"/>
              </a:lnSpc>
            </a:pPr>
            <a:r>
              <a:rPr lang="tr-TR" sz="2400"/>
              <a:t>Kıdemli ve asistan yeni hastalarla meşgul.</a:t>
            </a:r>
          </a:p>
          <a:p>
            <a:pPr>
              <a:lnSpc>
                <a:spcPct val="80000"/>
              </a:lnSpc>
            </a:pPr>
            <a:r>
              <a:rPr lang="tr-TR" sz="2400"/>
              <a:t>Batın grafisine bakılması unutulmuş.</a:t>
            </a:r>
          </a:p>
          <a:p>
            <a:pPr>
              <a:lnSpc>
                <a:spcPct val="80000"/>
              </a:lnSpc>
            </a:pPr>
            <a:r>
              <a:rPr lang="tr-TR" sz="2400"/>
              <a:t>Ertesi sabah konsültan yeni hastaları görmeye gelince filimde kısmi barsak tıkanması görüyor. Kendisinin çocuğuna bakması gerekiyor, kıdemliye nasogastrik tübü hemen koymasını öneriyor ve ayrılıyor.</a:t>
            </a:r>
          </a:p>
          <a:p>
            <a:pPr>
              <a:lnSpc>
                <a:spcPct val="80000"/>
              </a:lnSpc>
            </a:pPr>
            <a:r>
              <a:rPr lang="tr-TR" sz="2400"/>
              <a:t>Kıdemli ve asistan çok meşgul! Staj öğrenci öğrenmek için iyi bir fırsat diye düşünüp, ben yaparım diyor., hemşireden yardım istiyor. </a:t>
            </a:r>
          </a:p>
          <a:p>
            <a:pPr>
              <a:lnSpc>
                <a:spcPct val="80000"/>
              </a:lnSpc>
            </a:pPr>
            <a:r>
              <a:rPr lang="tr-TR" sz="2400"/>
              <a:t>Tecrübeli hemşire yardım etmeye gönüllü davranıyor. Ancak stajyer öğrenci N/G tüp ile “beslenme” (feeding) tübü arasındaki farkı bilmediği için hemşireden yanlış tüp istiyor. Beslenme tübü konduğu için yeterli drenaj sağlanamıyor.  </a:t>
            </a:r>
          </a:p>
        </p:txBody>
      </p:sp>
      <p:sp>
        <p:nvSpPr>
          <p:cNvPr id="65538" name="Rectangle 2"/>
          <p:cNvSpPr>
            <a:spLocks noGrp="1" noChangeArrowheads="1"/>
          </p:cNvSpPr>
          <p:nvPr>
            <p:ph type="title"/>
          </p:nvPr>
        </p:nvSpPr>
        <p:spPr/>
        <p:txBody>
          <a:bodyPr/>
          <a:lstStyle/>
          <a:p>
            <a:r>
              <a:rPr lang="tr-TR"/>
              <a:t>Hafta Sonu!!!!!!</a:t>
            </a:r>
          </a:p>
        </p:txBody>
      </p:sp>
    </p:spTree>
    <p:extLst>
      <p:ext uri="{BB962C8B-B14F-4D97-AF65-F5344CB8AC3E}">
        <p14:creationId xmlns:p14="http://schemas.microsoft.com/office/powerpoint/2010/main" val="1852556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p:txBody>
          <a:bodyPr/>
          <a:lstStyle/>
          <a:p>
            <a:pPr>
              <a:lnSpc>
                <a:spcPct val="80000"/>
              </a:lnSpc>
            </a:pPr>
            <a:r>
              <a:rPr lang="tr-TR" sz="2400"/>
              <a:t>Hemşire nöbetçi doktoru acilen hastanın yanına çağırıyor. Hastanın bilinci kapanmış, taşikardik ve hipotansif, karnı distandü ve timpanik.</a:t>
            </a:r>
          </a:p>
          <a:p>
            <a:pPr>
              <a:lnSpc>
                <a:spcPct val="80000"/>
              </a:lnSpc>
            </a:pPr>
            <a:r>
              <a:rPr lang="tr-TR" sz="2400"/>
              <a:t>N/G tüp yerine beslenme tübü konduğu anlaşılıyor ve hemen değiştiriliyor, kıdemli doktora yeni gelişmeler bildiriliyor. Kıdemli hastayayı görmeye geldiğinde N/G tüpün duvardaki trakeal aspirasyon ağzına bağlandığını görüyor, doğru yere bağlanıyor. Drenaj başlıyor.</a:t>
            </a:r>
          </a:p>
          <a:p>
            <a:pPr>
              <a:lnSpc>
                <a:spcPct val="80000"/>
              </a:lnSpc>
            </a:pPr>
            <a:r>
              <a:rPr lang="tr-TR" sz="2400"/>
              <a:t>Bütün bunlara rağmen hastanın durumu bozulmaya devam ediyor. Hastanın odasından hiç ayrılmayan eşine durum açıkca anlatılıyor. Eşinin isteği ile başka bir müdahale yapılmamasına karar veriliyor.</a:t>
            </a:r>
          </a:p>
          <a:p>
            <a:pPr>
              <a:lnSpc>
                <a:spcPct val="80000"/>
              </a:lnSpc>
            </a:pPr>
            <a:r>
              <a:rPr lang="tr-TR" sz="2400"/>
              <a:t>Aynı gün içinde hasta ölüyor.</a:t>
            </a:r>
          </a:p>
        </p:txBody>
      </p:sp>
      <p:sp>
        <p:nvSpPr>
          <p:cNvPr id="66562" name="Rectangle 2"/>
          <p:cNvSpPr>
            <a:spLocks noGrp="1" noChangeArrowheads="1"/>
          </p:cNvSpPr>
          <p:nvPr>
            <p:ph type="title"/>
          </p:nvPr>
        </p:nvSpPr>
        <p:spPr/>
        <p:txBody>
          <a:bodyPr/>
          <a:lstStyle/>
          <a:p>
            <a:r>
              <a:rPr lang="tr-TR"/>
              <a:t>Ve son!!!!!!</a:t>
            </a:r>
          </a:p>
        </p:txBody>
      </p:sp>
    </p:spTree>
    <p:extLst>
      <p:ext uri="{BB962C8B-B14F-4D97-AF65-F5344CB8AC3E}">
        <p14:creationId xmlns:p14="http://schemas.microsoft.com/office/powerpoint/2010/main" val="3941520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sc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0"/>
            <a:ext cx="5688012" cy="6858000"/>
          </a:xfrm>
          <a:prstGeom prst="rect">
            <a:avLst/>
          </a:prstGeom>
          <a:noFill/>
          <a:extLst>
            <a:ext uri="{909E8E84-426E-40DD-AFC4-6F175D3DCCD1}">
              <a14:hiddenFill xmlns:a14="http://schemas.microsoft.com/office/drawing/2010/main">
                <a:solidFill>
                  <a:srgbClr val="FFFFFF"/>
                </a:solidFill>
              </a14:hiddenFill>
            </a:ext>
          </a:extLst>
        </p:spPr>
      </p:pic>
      <p:sp>
        <p:nvSpPr>
          <p:cNvPr id="49155" name="Line 3"/>
          <p:cNvSpPr>
            <a:spLocks noChangeShapeType="1"/>
          </p:cNvSpPr>
          <p:nvPr/>
        </p:nvSpPr>
        <p:spPr bwMode="auto">
          <a:xfrm>
            <a:off x="6516688" y="6092825"/>
            <a:ext cx="2160587" cy="0"/>
          </a:xfrm>
          <a:prstGeom prst="line">
            <a:avLst/>
          </a:prstGeom>
          <a:noFill/>
          <a:ln w="762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56" name="Line 4"/>
          <p:cNvSpPr>
            <a:spLocks noChangeShapeType="1"/>
          </p:cNvSpPr>
          <p:nvPr/>
        </p:nvSpPr>
        <p:spPr bwMode="auto">
          <a:xfrm>
            <a:off x="6516688" y="1412875"/>
            <a:ext cx="2160587" cy="0"/>
          </a:xfrm>
          <a:prstGeom prst="line">
            <a:avLst/>
          </a:prstGeom>
          <a:noFill/>
          <a:ln w="762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69261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endParaRPr lang="tr-TR" sz="2400" dirty="0"/>
          </a:p>
          <a:p>
            <a:r>
              <a:rPr lang="en-US" sz="2400" dirty="0" smtClean="0"/>
              <a:t>Physicians </a:t>
            </a:r>
            <a:r>
              <a:rPr lang="tr-TR" sz="2400" dirty="0" smtClean="0"/>
              <a:t>(</a:t>
            </a:r>
            <a:r>
              <a:rPr lang="tr-TR" sz="2400" dirty="0"/>
              <a:t>831)</a:t>
            </a:r>
          </a:p>
          <a:p>
            <a:pPr lvl="1"/>
            <a:r>
              <a:rPr lang="tr-TR" sz="2000" dirty="0" smtClean="0"/>
              <a:t>35% of physicians believe that the treatment given to theirself or their relatives are faulty.</a:t>
            </a:r>
            <a:endParaRPr lang="tr-TR" sz="2000" dirty="0"/>
          </a:p>
          <a:p>
            <a:r>
              <a:rPr lang="tr-TR" sz="2400" dirty="0" smtClean="0"/>
              <a:t>Community (1207</a:t>
            </a:r>
            <a:r>
              <a:rPr lang="tr-TR" sz="2400" dirty="0"/>
              <a:t>)</a:t>
            </a:r>
          </a:p>
          <a:p>
            <a:pPr lvl="1"/>
            <a:r>
              <a:rPr lang="tr-TR" sz="2000" dirty="0" smtClean="0"/>
              <a:t>42%  of the community believe that the treatment given to theirself or their relatives are faulty. </a:t>
            </a:r>
            <a:endParaRPr lang="en-GB" sz="2000" dirty="0"/>
          </a:p>
        </p:txBody>
      </p:sp>
      <p:sp>
        <p:nvSpPr>
          <p:cNvPr id="4098" name="Rectangle 2"/>
          <p:cNvSpPr>
            <a:spLocks noGrp="1" noChangeArrowheads="1"/>
          </p:cNvSpPr>
          <p:nvPr>
            <p:ph type="title"/>
          </p:nvPr>
        </p:nvSpPr>
        <p:spPr/>
        <p:txBody>
          <a:bodyPr/>
          <a:lstStyle/>
          <a:p>
            <a:r>
              <a:rPr lang="en-US" dirty="0" smtClean="0"/>
              <a:t>Have you ever faced?</a:t>
            </a:r>
            <a:endParaRPr lang="en-US" dirty="0"/>
          </a:p>
        </p:txBody>
      </p:sp>
      <p:sp>
        <p:nvSpPr>
          <p:cNvPr id="4100" name="Text Box 4"/>
          <p:cNvSpPr txBox="1">
            <a:spLocks noChangeArrowheads="1"/>
          </p:cNvSpPr>
          <p:nvPr/>
        </p:nvSpPr>
        <p:spPr bwMode="auto">
          <a:xfrm>
            <a:off x="663575" y="5561013"/>
            <a:ext cx="4476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600">
                <a:solidFill>
                  <a:srgbClr val="000066"/>
                </a:solidFill>
                <a:cs typeface="Arial" charset="0"/>
              </a:rPr>
              <a:t>Blendon, et al. N Eng J Med 2003; 347:1933-40</a:t>
            </a:r>
            <a:endParaRPr lang="en-GB" sz="1600">
              <a:solidFill>
                <a:srgbClr val="000066"/>
              </a:solidFill>
              <a:cs typeface="Arial" charset="0"/>
            </a:endParaRPr>
          </a:p>
        </p:txBody>
      </p:sp>
    </p:spTree>
    <p:extLst>
      <p:ext uri="{BB962C8B-B14F-4D97-AF65-F5344CB8AC3E}">
        <p14:creationId xmlns:p14="http://schemas.microsoft.com/office/powerpoint/2010/main" val="217260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pPr algn="ctr">
              <a:buFontTx/>
              <a:buNone/>
            </a:pPr>
            <a:r>
              <a:rPr lang="tr-TR" sz="2400" dirty="0"/>
              <a:t>“Commonwealth Fund International Survey”</a:t>
            </a:r>
          </a:p>
          <a:p>
            <a:pPr algn="ctr">
              <a:buFontTx/>
              <a:buNone/>
            </a:pPr>
            <a:r>
              <a:rPr lang="tr-TR" sz="2400" u="sng" dirty="0" smtClean="0"/>
              <a:t>Medical Error has done</a:t>
            </a:r>
            <a:endParaRPr lang="tr-TR" sz="2400" u="sng" dirty="0"/>
          </a:p>
          <a:p>
            <a:r>
              <a:rPr lang="tr-TR" sz="2400" dirty="0" smtClean="0"/>
              <a:t>USA</a:t>
            </a:r>
            <a:r>
              <a:rPr lang="tr-TR" sz="2400" dirty="0"/>
              <a:t>	</a:t>
            </a:r>
            <a:r>
              <a:rPr lang="tr-TR" sz="2400" dirty="0" smtClean="0"/>
              <a:t>				%</a:t>
            </a:r>
            <a:r>
              <a:rPr lang="tr-TR" sz="2400" dirty="0"/>
              <a:t>34</a:t>
            </a:r>
          </a:p>
          <a:p>
            <a:r>
              <a:rPr lang="tr-TR" sz="2400" dirty="0" smtClean="0"/>
              <a:t>Canada</a:t>
            </a:r>
            <a:r>
              <a:rPr lang="tr-TR" sz="2400" dirty="0"/>
              <a:t>					%30</a:t>
            </a:r>
          </a:p>
          <a:p>
            <a:r>
              <a:rPr lang="tr-TR" sz="2400" dirty="0" smtClean="0"/>
              <a:t>Australia		</a:t>
            </a:r>
            <a:r>
              <a:rPr lang="tr-TR" sz="2400" dirty="0"/>
              <a:t>			%27</a:t>
            </a:r>
          </a:p>
          <a:p>
            <a:r>
              <a:rPr lang="tr-TR" sz="2400" dirty="0" smtClean="0"/>
              <a:t>New Zelland</a:t>
            </a:r>
            <a:r>
              <a:rPr lang="tr-TR" sz="2400" dirty="0"/>
              <a:t>				%25</a:t>
            </a:r>
          </a:p>
          <a:p>
            <a:r>
              <a:rPr lang="tr-TR" sz="2400" dirty="0" smtClean="0"/>
              <a:t>Germany</a:t>
            </a:r>
            <a:r>
              <a:rPr lang="tr-TR" sz="2400" dirty="0"/>
              <a:t>	</a:t>
            </a:r>
            <a:r>
              <a:rPr lang="tr-TR" sz="2400" dirty="0" smtClean="0"/>
              <a:t>		</a:t>
            </a:r>
            <a:r>
              <a:rPr lang="tr-TR" sz="2400" dirty="0"/>
              <a:t>		%23</a:t>
            </a:r>
          </a:p>
          <a:p>
            <a:r>
              <a:rPr lang="tr-TR" sz="2400" dirty="0" smtClean="0"/>
              <a:t>UK</a:t>
            </a:r>
            <a:r>
              <a:rPr lang="tr-TR" sz="2400" dirty="0"/>
              <a:t>		</a:t>
            </a:r>
            <a:r>
              <a:rPr lang="tr-TR" sz="2400" dirty="0" smtClean="0"/>
              <a:t>			</a:t>
            </a:r>
            <a:r>
              <a:rPr lang="tr-TR" sz="2400" dirty="0"/>
              <a:t>	%22</a:t>
            </a:r>
          </a:p>
          <a:p>
            <a:endParaRPr lang="tr-TR" sz="2000" dirty="0"/>
          </a:p>
        </p:txBody>
      </p:sp>
      <p:sp>
        <p:nvSpPr>
          <p:cNvPr id="51202" name="Rectangle 2"/>
          <p:cNvSpPr>
            <a:spLocks noGrp="1" noChangeArrowheads="1"/>
          </p:cNvSpPr>
          <p:nvPr>
            <p:ph type="title"/>
          </p:nvPr>
        </p:nvSpPr>
        <p:spPr/>
        <p:txBody>
          <a:bodyPr>
            <a:normAutofit/>
          </a:bodyPr>
          <a:lstStyle/>
          <a:p>
            <a:r>
              <a:rPr lang="tr-TR" dirty="0" smtClean="0"/>
              <a:t>International Survey</a:t>
            </a:r>
            <a:endParaRPr lang="tr-TR" dirty="0"/>
          </a:p>
        </p:txBody>
      </p:sp>
      <p:sp>
        <p:nvSpPr>
          <p:cNvPr id="51204" name="Text Box 4"/>
          <p:cNvSpPr txBox="1">
            <a:spLocks noChangeArrowheads="1"/>
          </p:cNvSpPr>
          <p:nvPr/>
        </p:nvSpPr>
        <p:spPr bwMode="auto">
          <a:xfrm>
            <a:off x="0" y="6092825"/>
            <a:ext cx="8915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a:solidFill>
                  <a:srgbClr val="000066"/>
                </a:solidFill>
              </a:rPr>
              <a:t>C Schoen, Taking the pulse of health care systems: Experiences of patients with health problems</a:t>
            </a:r>
          </a:p>
          <a:p>
            <a:r>
              <a:rPr lang="en-US" sz="1600">
                <a:solidFill>
                  <a:srgbClr val="000066"/>
                </a:solidFill>
              </a:rPr>
              <a:t>in six countries, Health Affairs 2005; November issue.</a:t>
            </a:r>
          </a:p>
        </p:txBody>
      </p:sp>
    </p:spTree>
    <p:extLst>
      <p:ext uri="{BB962C8B-B14F-4D97-AF65-F5344CB8AC3E}">
        <p14:creationId xmlns:p14="http://schemas.microsoft.com/office/powerpoint/2010/main" val="295322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lstStyle/>
          <a:p>
            <a:pPr algn="ctr">
              <a:buFontTx/>
              <a:buNone/>
            </a:pPr>
            <a:r>
              <a:rPr lang="tr-TR" dirty="0" smtClean="0"/>
              <a:t>The report of Institute </a:t>
            </a:r>
            <a:r>
              <a:rPr lang="tr-TR" dirty="0"/>
              <a:t>of </a:t>
            </a:r>
            <a:r>
              <a:rPr lang="tr-TR" dirty="0" smtClean="0"/>
              <a:t>Medicine</a:t>
            </a:r>
            <a:endParaRPr lang="tr-TR" dirty="0"/>
          </a:p>
          <a:p>
            <a:pPr algn="ctr">
              <a:buFontTx/>
              <a:buNone/>
            </a:pPr>
            <a:r>
              <a:rPr lang="tr-TR" dirty="0" smtClean="0">
                <a:solidFill>
                  <a:srgbClr val="A50021"/>
                </a:solidFill>
              </a:rPr>
              <a:t>At least 100 patients per day die due to medical malpractice in the </a:t>
            </a:r>
            <a:r>
              <a:rPr lang="tr-TR" dirty="0" err="1" smtClean="0">
                <a:solidFill>
                  <a:srgbClr val="A50021"/>
                </a:solidFill>
              </a:rPr>
              <a:t>hospitals</a:t>
            </a:r>
            <a:r>
              <a:rPr lang="tr-TR" dirty="0" smtClean="0">
                <a:solidFill>
                  <a:srgbClr val="A50021"/>
                </a:solidFill>
              </a:rPr>
              <a:t> of USA</a:t>
            </a:r>
          </a:p>
          <a:p>
            <a:pPr algn="ctr">
              <a:buFontTx/>
              <a:buNone/>
            </a:pPr>
            <a:endParaRPr lang="tr-TR" dirty="0" smtClean="0">
              <a:solidFill>
                <a:srgbClr val="A50021"/>
              </a:solidFill>
            </a:endParaRPr>
          </a:p>
          <a:p>
            <a:pPr algn="ctr">
              <a:buFontTx/>
              <a:buNone/>
            </a:pPr>
            <a:endParaRPr lang="tr-TR" dirty="0">
              <a:solidFill>
                <a:srgbClr val="A50021"/>
              </a:solidFill>
            </a:endParaRPr>
          </a:p>
          <a:p>
            <a:pPr algn="ctr">
              <a:buFontTx/>
              <a:buNone/>
            </a:pPr>
            <a:r>
              <a:rPr lang="en-US" sz="2000" dirty="0"/>
              <a:t>Donald M Berwick, Errors Today and Errors Tomorrow, New Engl J Med, 348;2570, 2003.</a:t>
            </a:r>
          </a:p>
        </p:txBody>
      </p:sp>
    </p:spTree>
    <p:extLst>
      <p:ext uri="{BB962C8B-B14F-4D97-AF65-F5344CB8AC3E}">
        <p14:creationId xmlns:p14="http://schemas.microsoft.com/office/powerpoint/2010/main" val="815183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1700808"/>
            <a:ext cx="7772400" cy="1728192"/>
          </a:xfrm>
        </p:spPr>
        <p:txBody>
          <a:bodyPr>
            <a:normAutofit fontScale="90000"/>
          </a:bodyPr>
          <a:lstStyle/>
          <a:p>
            <a:r>
              <a:rPr lang="en-US" sz="3200" dirty="0" smtClean="0"/>
              <a:t>“Serious </a:t>
            </a:r>
            <a:r>
              <a:rPr lang="en-US" sz="3200" dirty="0"/>
              <a:t>or potentially serious medication errors in the care of 6.7 out of every 100 patients”.</a:t>
            </a:r>
            <a:r>
              <a:rPr lang="en-US" dirty="0"/>
              <a:t> </a:t>
            </a:r>
          </a:p>
        </p:txBody>
      </p:sp>
      <p:sp>
        <p:nvSpPr>
          <p:cNvPr id="6147" name="Rectangle 3"/>
          <p:cNvSpPr>
            <a:spLocks noGrp="1" noChangeArrowheads="1"/>
          </p:cNvSpPr>
          <p:nvPr>
            <p:ph type="subTitle" idx="1"/>
          </p:nvPr>
        </p:nvSpPr>
        <p:spPr/>
        <p:txBody>
          <a:bodyPr/>
          <a:lstStyle/>
          <a:p>
            <a:endParaRPr lang="en-US"/>
          </a:p>
          <a:p>
            <a:r>
              <a:rPr lang="en-US" sz="2400"/>
              <a:t>Bates et al., JAMA 1995; 274:29-34</a:t>
            </a:r>
          </a:p>
        </p:txBody>
      </p:sp>
    </p:spTree>
    <p:extLst>
      <p:ext uri="{BB962C8B-B14F-4D97-AF65-F5344CB8AC3E}">
        <p14:creationId xmlns:p14="http://schemas.microsoft.com/office/powerpoint/2010/main" val="3565345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Medical errors can be defined as the failure of a planned action to be completed as intended or the use of a wrong plan to achieve an aim. </a:t>
            </a:r>
          </a:p>
          <a:p>
            <a:r>
              <a:rPr lang="tr-TR" dirty="0" smtClean="0"/>
              <a:t>Common reasons:</a:t>
            </a:r>
          </a:p>
          <a:p>
            <a:pPr lvl="1"/>
            <a:r>
              <a:rPr lang="tr-TR" dirty="0" smtClean="0"/>
              <a:t>adverse drug events</a:t>
            </a:r>
          </a:p>
          <a:p>
            <a:pPr lvl="1"/>
            <a:r>
              <a:rPr lang="tr-TR" dirty="0" smtClean="0"/>
              <a:t>improper transfusions</a:t>
            </a:r>
          </a:p>
          <a:p>
            <a:pPr lvl="1"/>
            <a:r>
              <a:rPr lang="tr-TR" dirty="0" smtClean="0"/>
              <a:t>surgical injuries and wrong-site surgery</a:t>
            </a:r>
          </a:p>
          <a:p>
            <a:pPr lvl="1"/>
            <a:r>
              <a:rPr lang="tr-TR" dirty="0" smtClean="0"/>
              <a:t>Suicides</a:t>
            </a:r>
          </a:p>
          <a:p>
            <a:pPr lvl="1"/>
            <a:r>
              <a:rPr lang="tr-TR" dirty="0" smtClean="0"/>
              <a:t>falls, burns, pressure ulcers</a:t>
            </a:r>
          </a:p>
          <a:p>
            <a:pPr lvl="1"/>
            <a:r>
              <a:rPr lang="tr-TR" dirty="0" smtClean="0"/>
              <a:t>mistaken patient identities. </a:t>
            </a:r>
            <a:endParaRPr lang="tr-TR" dirty="0"/>
          </a:p>
        </p:txBody>
      </p:sp>
      <p:sp>
        <p:nvSpPr>
          <p:cNvPr id="2" name="1 Başlık"/>
          <p:cNvSpPr>
            <a:spLocks noGrp="1"/>
          </p:cNvSpPr>
          <p:nvPr>
            <p:ph type="title"/>
          </p:nvPr>
        </p:nvSpPr>
        <p:spPr>
          <a:xfrm>
            <a:off x="500034" y="214290"/>
            <a:ext cx="8229600" cy="1142984"/>
          </a:xfrm>
        </p:spPr>
        <p:txBody>
          <a:bodyPr>
            <a:normAutofit/>
          </a:bodyPr>
          <a:lstStyle/>
          <a:p>
            <a:r>
              <a:rPr lang="tr-TR" dirty="0" smtClean="0"/>
              <a:t>Definition</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342900" lvl="1" indent="-342900">
              <a:buFont typeface="Arial" pitchFamily="34" charset="0"/>
              <a:buChar char="•"/>
            </a:pPr>
            <a:r>
              <a:rPr lang="tr-TR" dirty="0" smtClean="0"/>
              <a:t>occur in:</a:t>
            </a:r>
          </a:p>
          <a:p>
            <a:pPr marL="742950" lvl="2" indent="-342900"/>
            <a:r>
              <a:rPr lang="tr-TR" dirty="0" smtClean="0"/>
              <a:t>intensive care units</a:t>
            </a:r>
          </a:p>
          <a:p>
            <a:pPr marL="742950" lvl="2" indent="-342900"/>
            <a:r>
              <a:rPr lang="tr-TR" dirty="0" smtClean="0"/>
              <a:t>operating rooms</a:t>
            </a:r>
          </a:p>
          <a:p>
            <a:pPr marL="742950" lvl="2" indent="-342900"/>
            <a:r>
              <a:rPr lang="tr-TR" dirty="0" smtClean="0"/>
              <a:t>emergency departments</a:t>
            </a:r>
          </a:p>
          <a:p>
            <a:endParaRPr lang="tr-TR" dirty="0"/>
          </a:p>
        </p:txBody>
      </p:sp>
      <p:sp>
        <p:nvSpPr>
          <p:cNvPr id="2" name="1 Başlık"/>
          <p:cNvSpPr>
            <a:spLocks noGrp="1"/>
          </p:cNvSpPr>
          <p:nvPr>
            <p:ph type="title"/>
          </p:nvPr>
        </p:nvSpPr>
        <p:spPr/>
        <p:txBody>
          <a:bodyPr>
            <a:normAutofit/>
          </a:bodyPr>
          <a:lstStyle/>
          <a:p>
            <a:r>
              <a:rPr lang="tr-TR" sz="2800" dirty="0" smtClean="0"/>
              <a:t>High error rates with serious consequences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500042"/>
            <a:ext cx="8229600" cy="5626121"/>
          </a:xfrm>
        </p:spPr>
        <p:txBody>
          <a:bodyPr>
            <a:normAutofit/>
          </a:bodyPr>
          <a:lstStyle/>
          <a:p>
            <a:pPr algn="ctr">
              <a:buFontTx/>
              <a:buNone/>
            </a:pPr>
            <a:r>
              <a:rPr lang="en-US" sz="2400" dirty="0">
                <a:solidFill>
                  <a:srgbClr val="FF0000"/>
                </a:solidFill>
              </a:rPr>
              <a:t>“To Err is Human</a:t>
            </a:r>
            <a:r>
              <a:rPr lang="en-US" sz="2400" dirty="0" smtClean="0">
                <a:solidFill>
                  <a:srgbClr val="FF0000"/>
                </a:solidFill>
              </a:rPr>
              <a:t>”</a:t>
            </a:r>
            <a:endParaRPr lang="en-US" sz="2400" dirty="0">
              <a:solidFill>
                <a:srgbClr val="FF0000"/>
              </a:solidFill>
            </a:endParaRPr>
          </a:p>
          <a:p>
            <a:r>
              <a:rPr lang="tr-TR" sz="1800" dirty="0" smtClean="0"/>
              <a:t>Health care in the United States is not as safe as it should be and can be. At least 44,000 people, and perhaps as many as 98,000 people, die in hospitals each year as a result of medical errors that could have been prevented, according to estimates from two major studies.</a:t>
            </a:r>
          </a:p>
          <a:p>
            <a:r>
              <a:rPr lang="tr-TR" sz="1800" dirty="0" smtClean="0"/>
              <a:t>Even using the lower estimate, preventable medical errors in hospitals exceed attributable deaths to such feared threats as motor-vehicle wrecks, breast cancer, and AIDS.</a:t>
            </a:r>
          </a:p>
          <a:p>
            <a:r>
              <a:rPr lang="tr-TR" sz="1800" dirty="0" smtClean="0"/>
              <a:t>In total costs (including the expense of additional care necessitated by the errors, lost income and household productivity, and disability) of between $17 billion and $29 billion per year in hospitals nationwide.</a:t>
            </a:r>
          </a:p>
        </p:txBody>
      </p:sp>
    </p:spTree>
    <p:extLst>
      <p:ext uri="{BB962C8B-B14F-4D97-AF65-F5344CB8AC3E}">
        <p14:creationId xmlns:p14="http://schemas.microsoft.com/office/powerpoint/2010/main" val="1061603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232</TotalTime>
  <Words>1355</Words>
  <Application>Microsoft Office PowerPoint</Application>
  <PresentationFormat>Ekran Gösterisi (4:3)</PresentationFormat>
  <Paragraphs>175</Paragraphs>
  <Slides>26</Slides>
  <Notes>4</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26</vt:i4>
      </vt:variant>
    </vt:vector>
  </HeadingPairs>
  <TitlesOfParts>
    <vt:vector size="28" baseType="lpstr">
      <vt:lpstr>Kalabalık</vt:lpstr>
      <vt:lpstr>Bitmap Image</vt:lpstr>
      <vt:lpstr>PowerPoint Sunusu</vt:lpstr>
      <vt:lpstr>PowerPoint Sunusu</vt:lpstr>
      <vt:lpstr>Have you ever faced?</vt:lpstr>
      <vt:lpstr>International Survey</vt:lpstr>
      <vt:lpstr>PowerPoint Sunusu</vt:lpstr>
      <vt:lpstr>“Serious or potentially serious medication errors in the care of 6.7 out of every 100 patients”. </vt:lpstr>
      <vt:lpstr>Definition</vt:lpstr>
      <vt:lpstr>High error rates with serious consequences </vt:lpstr>
      <vt:lpstr>PowerPoint Sunusu</vt:lpstr>
      <vt:lpstr>PowerPoint Sunusu</vt:lpstr>
      <vt:lpstr>The Nature and Extent of Medical Error</vt:lpstr>
      <vt:lpstr>PowerPoint Sunusu</vt:lpstr>
      <vt:lpstr>Extent of Suits</vt:lpstr>
      <vt:lpstr>Patient Safety Incidents</vt:lpstr>
      <vt:lpstr>/Building a Safer Health System,</vt:lpstr>
      <vt:lpstr>definations</vt:lpstr>
      <vt:lpstr>Medical errors due to health care syst</vt:lpstr>
      <vt:lpstr>Types of Errors </vt:lpstr>
      <vt:lpstr>Medication Errors</vt:lpstr>
      <vt:lpstr>Distrubution of medication errors</vt:lpstr>
      <vt:lpstr>Medication errors</vt:lpstr>
      <vt:lpstr>Results of medical errors</vt:lpstr>
      <vt:lpstr>Tıp eğitimi ve hasta güvenliği-Tehlikeli kavşak (?)</vt:lpstr>
      <vt:lpstr>Hafta Sonu!!!!!!</vt:lpstr>
      <vt:lpstr>Ve son!!!!!!</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biyoistatistik</dc:creator>
  <cp:lastModifiedBy>Zekeriya Aktürk</cp:lastModifiedBy>
  <cp:revision>29</cp:revision>
  <dcterms:created xsi:type="dcterms:W3CDTF">2011-10-01T11:23:17Z</dcterms:created>
  <dcterms:modified xsi:type="dcterms:W3CDTF">2011-10-03T08:56:27Z</dcterms:modified>
</cp:coreProperties>
</file>