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83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9" r:id="rId11"/>
    <p:sldId id="265" r:id="rId12"/>
    <p:sldId id="263" r:id="rId13"/>
    <p:sldId id="278" r:id="rId14"/>
    <p:sldId id="284" r:id="rId15"/>
    <p:sldId id="285" r:id="rId16"/>
    <p:sldId id="279" r:id="rId17"/>
    <p:sldId id="280" r:id="rId18"/>
    <p:sldId id="266" r:id="rId19"/>
    <p:sldId id="270" r:id="rId20"/>
    <p:sldId id="276" r:id="rId21"/>
    <p:sldId id="281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043B7-0D84-481E-A341-311ADF8F41D1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58500-7D47-445E-9E95-A6E2F48E662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113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Proxy </a:t>
            </a:r>
            <a:r>
              <a:rPr lang="en-US" noProof="0" dirty="0" smtClean="0"/>
              <a:t>indicator</a:t>
            </a:r>
            <a:endParaRPr lang="en-US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258500-7D47-445E-9E95-A6E2F48E662D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3972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258500-7D47-445E-9E95-A6E2F48E662D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12.09.2011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Diagnostic_tes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7772400" cy="1470025"/>
          </a:xfrm>
        </p:spPr>
        <p:txBody>
          <a:bodyPr>
            <a:normAutofit/>
          </a:bodyPr>
          <a:lstStyle/>
          <a:p>
            <a:r>
              <a:rPr lang="tr-TR" dirty="0" err="1" smtClean="0"/>
              <a:t>Low</a:t>
            </a:r>
            <a:r>
              <a:rPr lang="tr-TR" dirty="0" smtClean="0"/>
              <a:t> </a:t>
            </a:r>
            <a:r>
              <a:rPr lang="tr-TR" dirty="0" err="1" smtClean="0"/>
              <a:t>Prevalence</a:t>
            </a:r>
            <a:r>
              <a:rPr lang="tr-TR" dirty="0" smtClean="0"/>
              <a:t> </a:t>
            </a:r>
            <a:r>
              <a:rPr lang="tr-TR" dirty="0" err="1" smtClean="0"/>
              <a:t>Medicine</a:t>
            </a:r>
            <a:endParaRPr lang="en-US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Assist. Prof. Dr. </a:t>
            </a:r>
            <a:r>
              <a:rPr lang="en-US" dirty="0" err="1"/>
              <a:t>Memet</a:t>
            </a:r>
            <a:r>
              <a:rPr lang="en-US" dirty="0"/>
              <a:t> </a:t>
            </a:r>
            <a:r>
              <a:rPr lang="en-US" dirty="0" smtClean="0"/>
              <a:t>I</a:t>
            </a:r>
            <a:r>
              <a:rPr lang="tr-TR" dirty="0" smtClean="0"/>
              <a:t>ŞIK</a:t>
            </a:r>
            <a:endParaRPr lang="en-US" dirty="0"/>
          </a:p>
          <a:p>
            <a:r>
              <a:rPr lang="en-US" sz="1800" dirty="0"/>
              <a:t>Ataturk University Medical Faculty</a:t>
            </a:r>
          </a:p>
          <a:p>
            <a:r>
              <a:rPr lang="en-US" sz="1800" dirty="0"/>
              <a:t>Department of Family Medicine</a:t>
            </a:r>
          </a:p>
          <a:p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1577612" y="234888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Class 2:  12.09.2011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77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714364"/>
            <a:ext cx="7643866" cy="1143000"/>
          </a:xfrm>
        </p:spPr>
        <p:txBody>
          <a:bodyPr>
            <a:normAutofit fontScale="90000"/>
          </a:bodyPr>
          <a:lstStyle/>
          <a:p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Medicine</a:t>
            </a:r>
            <a:r>
              <a:rPr lang="tr-TR" dirty="0"/>
              <a:t> / </a:t>
            </a:r>
            <a:r>
              <a:rPr lang="tr-TR" dirty="0" err="1"/>
              <a:t>Primary</a:t>
            </a:r>
            <a:r>
              <a:rPr lang="tr-TR" dirty="0"/>
              <a:t> </a:t>
            </a:r>
            <a:r>
              <a:rPr lang="tr-TR" dirty="0" err="1"/>
              <a:t>Care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2428868"/>
            <a:ext cx="8964488" cy="1928826"/>
          </a:xfrm>
        </p:spPr>
        <p:txBody>
          <a:bodyPr>
            <a:normAutofit/>
          </a:bodyPr>
          <a:lstStyle/>
          <a:p>
            <a:r>
              <a:rPr lang="tr-TR" sz="2400" dirty="0" err="1"/>
              <a:t>Family</a:t>
            </a:r>
            <a:r>
              <a:rPr lang="tr-TR" sz="2400" dirty="0"/>
              <a:t> </a:t>
            </a:r>
            <a:r>
              <a:rPr lang="tr-TR" sz="2400" dirty="0" err="1"/>
              <a:t>Medicine</a:t>
            </a:r>
            <a:r>
              <a:rPr lang="tr-TR" sz="2400" dirty="0"/>
              <a:t> / </a:t>
            </a:r>
            <a:r>
              <a:rPr lang="tr-TR" sz="2400" dirty="0" err="1"/>
              <a:t>Primary</a:t>
            </a:r>
            <a:r>
              <a:rPr lang="tr-TR" sz="2400" dirty="0"/>
              <a:t> </a:t>
            </a:r>
            <a:r>
              <a:rPr lang="tr-TR" sz="2400" dirty="0" err="1" smtClean="0"/>
              <a:t>Care</a:t>
            </a:r>
            <a:r>
              <a:rPr lang="tr-TR" sz="2400" dirty="0" smtClean="0"/>
              <a:t> </a:t>
            </a:r>
            <a:r>
              <a:rPr lang="tr-TR" sz="2400" b="1" dirty="0"/>
              <a:t>= </a:t>
            </a:r>
            <a:r>
              <a:rPr lang="tr-TR" sz="2400" dirty="0" err="1"/>
              <a:t>Low</a:t>
            </a:r>
            <a:r>
              <a:rPr lang="tr-TR" sz="2400" dirty="0"/>
              <a:t> </a:t>
            </a:r>
            <a:r>
              <a:rPr lang="tr-TR" sz="2400" dirty="0" err="1" smtClean="0"/>
              <a:t>prevalence</a:t>
            </a:r>
            <a:r>
              <a:rPr lang="tr-TR" sz="2400" dirty="0" smtClean="0"/>
              <a:t> </a:t>
            </a:r>
            <a:r>
              <a:rPr lang="tr-TR" sz="2400" dirty="0" err="1" smtClean="0"/>
              <a:t>medicine</a:t>
            </a:r>
            <a:r>
              <a:rPr lang="tr-TR" sz="2400" dirty="0"/>
              <a:t>.</a:t>
            </a:r>
            <a:endParaRPr lang="tr-TR" sz="2400" dirty="0" smtClean="0"/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1431032"/>
          </a:xfrm>
        </p:spPr>
        <p:txBody>
          <a:bodyPr>
            <a:normAutofit fontScale="90000"/>
          </a:bodyPr>
          <a:lstStyle/>
          <a:p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Medicine</a:t>
            </a:r>
            <a:r>
              <a:rPr lang="tr-TR" dirty="0"/>
              <a:t> / </a:t>
            </a:r>
            <a:r>
              <a:rPr lang="tr-TR" dirty="0" err="1"/>
              <a:t>Primary</a:t>
            </a:r>
            <a:r>
              <a:rPr lang="tr-TR" dirty="0"/>
              <a:t> </a:t>
            </a:r>
            <a:r>
              <a:rPr lang="tr-TR" dirty="0" err="1" smtClean="0"/>
              <a:t>Care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en-US" dirty="0"/>
              <a:t>Why low prevalence </a:t>
            </a:r>
            <a:r>
              <a:rPr lang="en-US" dirty="0" smtClean="0"/>
              <a:t>medicine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457457"/>
            <a:ext cx="8229600" cy="390050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Family medicine / primary care</a:t>
            </a:r>
            <a:r>
              <a:rPr lang="tr-TR" dirty="0"/>
              <a:t> is</a:t>
            </a:r>
            <a:r>
              <a:rPr lang="en-US" dirty="0"/>
              <a:t> first contact point.</a:t>
            </a:r>
          </a:p>
          <a:p>
            <a:pPr algn="just">
              <a:lnSpc>
                <a:spcPct val="150000"/>
              </a:lnSpc>
            </a:pPr>
            <a:r>
              <a:rPr lang="tr-TR" dirty="0" err="1"/>
              <a:t>B</a:t>
            </a:r>
            <a:r>
              <a:rPr lang="tr-TR" dirty="0" err="1" smtClean="0"/>
              <a:t>efore</a:t>
            </a:r>
            <a:r>
              <a:rPr lang="tr-TR" dirty="0" smtClean="0"/>
              <a:t> </a:t>
            </a:r>
            <a:r>
              <a:rPr lang="tr-TR" dirty="0" err="1" smtClean="0"/>
              <a:t>going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hospitals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branch</a:t>
            </a:r>
            <a:r>
              <a:rPr lang="tr-TR" dirty="0" smtClean="0"/>
              <a:t> </a:t>
            </a:r>
            <a:r>
              <a:rPr lang="tr-TR" dirty="0" err="1" smtClean="0"/>
              <a:t>experties</a:t>
            </a:r>
            <a:r>
              <a:rPr lang="tr-TR" dirty="0" smtClean="0"/>
              <a:t> </a:t>
            </a:r>
            <a:r>
              <a:rPr lang="tr-TR" dirty="0" err="1" smtClean="0"/>
              <a:t>patients</a:t>
            </a:r>
            <a:r>
              <a:rPr lang="tr-TR" dirty="0" smtClean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eliminated</a:t>
            </a:r>
            <a:r>
              <a:rPr lang="tr-TR" dirty="0"/>
              <a:t> 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P</a:t>
            </a:r>
            <a:r>
              <a:rPr lang="en-US" dirty="0" err="1" smtClean="0"/>
              <a:t>revalence</a:t>
            </a:r>
            <a:r>
              <a:rPr lang="en-US" dirty="0" smtClean="0"/>
              <a:t> </a:t>
            </a:r>
            <a:r>
              <a:rPr lang="en-US" dirty="0"/>
              <a:t>of certain diseases in this specialized </a:t>
            </a:r>
            <a:r>
              <a:rPr lang="en-US" dirty="0" smtClean="0"/>
              <a:t>branches</a:t>
            </a:r>
            <a:r>
              <a:rPr lang="tr-TR" dirty="0" smtClean="0"/>
              <a:t> is </a:t>
            </a:r>
            <a:r>
              <a:rPr lang="tr-TR" dirty="0" err="1" smtClean="0"/>
              <a:t>higher</a:t>
            </a:r>
            <a:r>
              <a:rPr lang="en-US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importance</a:t>
            </a:r>
            <a:r>
              <a:rPr lang="tr-TR" dirty="0" smtClean="0"/>
              <a:t> of </a:t>
            </a:r>
            <a:r>
              <a:rPr lang="tr-TR" dirty="0" err="1" smtClean="0"/>
              <a:t>low</a:t>
            </a:r>
            <a:r>
              <a:rPr lang="tr-TR" dirty="0" smtClean="0"/>
              <a:t> </a:t>
            </a:r>
            <a:r>
              <a:rPr lang="tr-TR" dirty="0" err="1" smtClean="0"/>
              <a:t>prevalance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60000"/>
              </a:lnSpc>
            </a:pPr>
            <a:r>
              <a:rPr lang="en-US" dirty="0" smtClean="0"/>
              <a:t>Classify</a:t>
            </a:r>
            <a:r>
              <a:rPr lang="tr-TR" dirty="0" err="1" smtClean="0"/>
              <a:t>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diagnosing</a:t>
            </a:r>
            <a:r>
              <a:rPr lang="tr-TR" dirty="0" smtClean="0"/>
              <a:t> of </a:t>
            </a:r>
            <a:r>
              <a:rPr lang="en-US" dirty="0" smtClean="0"/>
              <a:t>diseases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en-US" dirty="0" smtClean="0"/>
              <a:t> </a:t>
            </a:r>
            <a:r>
              <a:rPr lang="en-US" dirty="0"/>
              <a:t>more difficult</a:t>
            </a:r>
          </a:p>
          <a:p>
            <a:pPr>
              <a:lnSpc>
                <a:spcPct val="160000"/>
              </a:lnSpc>
            </a:pPr>
            <a:r>
              <a:rPr lang="en-US" dirty="0"/>
              <a:t> Diagnostic and predictive value of screening </a:t>
            </a:r>
            <a:r>
              <a:rPr lang="en-US" dirty="0" smtClean="0"/>
              <a:t>tests</a:t>
            </a:r>
            <a:r>
              <a:rPr lang="tr-TR" dirty="0" smtClean="0"/>
              <a:t> </a:t>
            </a:r>
            <a:r>
              <a:rPr lang="en-US" dirty="0" smtClean="0"/>
              <a:t>varies </a:t>
            </a:r>
            <a:r>
              <a:rPr lang="tr-TR" dirty="0" smtClean="0"/>
              <a:t>in </a:t>
            </a:r>
            <a:r>
              <a:rPr lang="en-US" dirty="0" smtClean="0"/>
              <a:t>accordance</a:t>
            </a:r>
            <a:r>
              <a:rPr lang="tr-TR" dirty="0" smtClean="0"/>
              <a:t> 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en-US" dirty="0" smtClean="0"/>
              <a:t>prevalence .</a:t>
            </a:r>
            <a:r>
              <a:rPr lang="en-US" dirty="0"/>
              <a:t> </a:t>
            </a:r>
            <a:endParaRPr lang="tr-TR" dirty="0" smtClean="0"/>
          </a:p>
          <a:p>
            <a:pPr lvl="1">
              <a:lnSpc>
                <a:spcPct val="160000"/>
              </a:lnSpc>
            </a:pPr>
            <a:r>
              <a:rPr lang="en-US" dirty="0" smtClean="0"/>
              <a:t>For </a:t>
            </a:r>
            <a:r>
              <a:rPr lang="en-US" dirty="0"/>
              <a:t>this reason, screening and</a:t>
            </a:r>
            <a:r>
              <a:rPr lang="tr-TR" dirty="0"/>
              <a:t> </a:t>
            </a:r>
            <a:r>
              <a:rPr lang="en-US" dirty="0"/>
              <a:t>diagnosis tests in 3 step may not be valuable in the primary care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60000"/>
              </a:lnSpc>
            </a:pPr>
            <a:r>
              <a:rPr lang="tr-TR" dirty="0" err="1" smtClean="0"/>
              <a:t>In</a:t>
            </a:r>
            <a:r>
              <a:rPr lang="tr-TR" dirty="0" smtClean="0"/>
              <a:t> l</a:t>
            </a:r>
            <a:r>
              <a:rPr lang="en-US" dirty="0" err="1" smtClean="0"/>
              <a:t>ow</a:t>
            </a:r>
            <a:r>
              <a:rPr lang="en-US" dirty="0" smtClean="0"/>
              <a:t> prevalence</a:t>
            </a:r>
            <a:r>
              <a:rPr lang="tr-TR" dirty="0" smtClean="0"/>
              <a:t>,</a:t>
            </a:r>
            <a:r>
              <a:rPr lang="en-US" dirty="0" smtClean="0"/>
              <a:t> false-positive</a:t>
            </a:r>
            <a:r>
              <a:rPr lang="tr-TR" dirty="0" smtClean="0"/>
              <a:t> </a:t>
            </a:r>
            <a:r>
              <a:rPr lang="en-US" dirty="0" smtClean="0"/>
              <a:t>ratio</a:t>
            </a:r>
            <a:r>
              <a:rPr lang="tr-TR" dirty="0" smtClean="0"/>
              <a:t> of</a:t>
            </a:r>
            <a:r>
              <a:rPr lang="en-US" dirty="0" smtClean="0"/>
              <a:t> </a:t>
            </a:r>
            <a:r>
              <a:rPr lang="en-US" dirty="0"/>
              <a:t>tests increases</a:t>
            </a:r>
            <a:r>
              <a:rPr lang="en-US" dirty="0" smtClean="0"/>
              <a:t>.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85804" y="714364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screening</a:t>
            </a:r>
            <a:r>
              <a:rPr lang="tr-TR" dirty="0"/>
              <a:t> test?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043608" y="2780928"/>
            <a:ext cx="2743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1450" indent="-171450" eaLnBrk="0" hangingPunct="0">
              <a:spcBef>
                <a:spcPct val="50000"/>
              </a:spcBef>
              <a:buFontTx/>
              <a:buChar char="•"/>
            </a:pPr>
            <a:r>
              <a:rPr lang="tr-TR" sz="2400" dirty="0" err="1" smtClean="0"/>
              <a:t>incidence</a:t>
            </a:r>
            <a:endParaRPr lang="tr-TR" sz="2400" dirty="0"/>
          </a:p>
          <a:p>
            <a:pPr marL="171450" indent="-171450" eaLnBrk="0" hangingPunct="0">
              <a:spcBef>
                <a:spcPct val="50000"/>
              </a:spcBef>
              <a:buFontTx/>
              <a:buChar char="•"/>
            </a:pPr>
            <a:r>
              <a:rPr lang="tr-TR" sz="2400" dirty="0"/>
              <a:t> </a:t>
            </a:r>
            <a:r>
              <a:rPr lang="tr-TR" sz="2400" dirty="0" err="1"/>
              <a:t>prevalence</a:t>
            </a:r>
            <a:endParaRPr lang="tr-TR" sz="2400" dirty="0"/>
          </a:p>
          <a:p>
            <a:pPr marL="171450" indent="-171450" eaLnBrk="0" hangingPunct="0">
              <a:spcBef>
                <a:spcPct val="50000"/>
              </a:spcBef>
              <a:buFontTx/>
              <a:buChar char="•"/>
            </a:pPr>
            <a:r>
              <a:rPr lang="tr-TR" sz="2400" dirty="0"/>
              <a:t> </a:t>
            </a:r>
            <a:r>
              <a:rPr lang="tr-TR" sz="2400" dirty="0" err="1"/>
              <a:t>morbidity</a:t>
            </a:r>
            <a:endParaRPr lang="tr-TR" sz="2400" dirty="0"/>
          </a:p>
          <a:p>
            <a:pPr marL="171450" indent="-171450" eaLnBrk="0" hangingPunct="0">
              <a:spcBef>
                <a:spcPct val="50000"/>
              </a:spcBef>
              <a:buFontTx/>
              <a:buChar char="•"/>
            </a:pPr>
            <a:r>
              <a:rPr lang="tr-TR" sz="2400" dirty="0"/>
              <a:t> </a:t>
            </a:r>
            <a:r>
              <a:rPr lang="tr-TR" sz="2400" dirty="0" err="1"/>
              <a:t>mortality</a:t>
            </a:r>
            <a:endParaRPr lang="tr-TR" sz="24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0" y="2708920"/>
            <a:ext cx="3319482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22238" indent="-122238" eaLnBrk="0" hangingPunct="0">
              <a:spcBef>
                <a:spcPct val="50000"/>
              </a:spcBef>
              <a:buFontTx/>
              <a:buChar char="•"/>
            </a:pPr>
            <a:r>
              <a:rPr lang="en-US" sz="2400" dirty="0" smtClean="0"/>
              <a:t>Sensitivity</a:t>
            </a:r>
            <a:r>
              <a:rPr lang="tr-TR" sz="2400" dirty="0" smtClean="0"/>
              <a:t> (Duyarlık)</a:t>
            </a:r>
          </a:p>
          <a:p>
            <a:pPr marL="122238" indent="-122238" eaLnBrk="0" hangingPunct="0">
              <a:spcBef>
                <a:spcPct val="50000"/>
              </a:spcBef>
              <a:buFontTx/>
              <a:buChar char="•"/>
            </a:pPr>
            <a:r>
              <a:rPr lang="en-US" sz="2400" dirty="0"/>
              <a:t> Specificity </a:t>
            </a:r>
            <a:r>
              <a:rPr lang="tr-TR" sz="2400" dirty="0" smtClean="0"/>
              <a:t>(</a:t>
            </a:r>
            <a:r>
              <a:rPr lang="tr-TR" sz="2400" dirty="0"/>
              <a:t>Özgüllük)</a:t>
            </a:r>
          </a:p>
          <a:p>
            <a:pPr marL="122238" indent="-122238" eaLnBrk="0" hangingPunct="0">
              <a:spcBef>
                <a:spcPct val="50000"/>
              </a:spcBef>
              <a:buFontTx/>
              <a:buChar char="•"/>
            </a:pPr>
            <a:r>
              <a:rPr lang="tr-TR" sz="2400" dirty="0" err="1" smtClean="0"/>
              <a:t>Positive</a:t>
            </a:r>
            <a:r>
              <a:rPr lang="tr-TR" sz="2400" dirty="0" smtClean="0"/>
              <a:t> </a:t>
            </a:r>
            <a:r>
              <a:rPr lang="tr-TR" sz="2400" dirty="0" err="1" smtClean="0"/>
              <a:t>Predictive</a:t>
            </a:r>
            <a:r>
              <a:rPr lang="tr-TR" sz="2400" dirty="0" smtClean="0"/>
              <a:t> Value </a:t>
            </a:r>
            <a:r>
              <a:rPr lang="en-US" sz="2400" dirty="0" smtClean="0"/>
              <a:t>(</a:t>
            </a:r>
            <a:r>
              <a:rPr lang="en-US" sz="2400" dirty="0"/>
              <a:t>Positive Forecast)</a:t>
            </a:r>
          </a:p>
          <a:p>
            <a:pPr marL="122238" indent="-122238" eaLnBrk="0" hangingPunct="0">
              <a:spcBef>
                <a:spcPct val="50000"/>
              </a:spcBef>
              <a:buFontTx/>
              <a:buChar char="•"/>
            </a:pPr>
            <a:r>
              <a:rPr lang="tr-TR" sz="2400" dirty="0" err="1" smtClean="0"/>
              <a:t>Negative</a:t>
            </a:r>
            <a:r>
              <a:rPr lang="tr-TR" sz="2400" dirty="0" smtClean="0"/>
              <a:t> </a:t>
            </a:r>
            <a:r>
              <a:rPr lang="tr-TR" sz="2400" dirty="0" err="1" smtClean="0"/>
              <a:t>predictive</a:t>
            </a:r>
            <a:r>
              <a:rPr lang="tr-TR" sz="2400" dirty="0" smtClean="0"/>
              <a:t> Value </a:t>
            </a:r>
            <a:r>
              <a:rPr lang="en-US" sz="2400" dirty="0" smtClean="0"/>
              <a:t>(</a:t>
            </a:r>
            <a:r>
              <a:rPr lang="en-US" sz="2400" dirty="0"/>
              <a:t>Negative </a:t>
            </a:r>
            <a:r>
              <a:rPr lang="en-US" sz="2400" dirty="0" smtClean="0"/>
              <a:t>Forecast)</a:t>
            </a:r>
            <a:endParaRPr lang="tr-TR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971600" y="836712"/>
            <a:ext cx="7344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				     </a:t>
            </a:r>
            <a:r>
              <a:rPr lang="tr-TR" b="1" dirty="0" err="1" smtClean="0">
                <a:solidFill>
                  <a:srgbClr val="FF0000"/>
                </a:solidFill>
              </a:rPr>
              <a:t>Disease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b="1" dirty="0"/>
              <a:t>	</a:t>
            </a:r>
            <a:r>
              <a:rPr lang="tr-TR" b="1" dirty="0" smtClean="0"/>
              <a:t>		</a:t>
            </a:r>
            <a:r>
              <a:rPr lang="tr-TR" b="1" dirty="0" err="1" smtClean="0"/>
              <a:t>Present</a:t>
            </a:r>
            <a:r>
              <a:rPr lang="tr-TR" b="1" dirty="0" smtClean="0"/>
              <a:t>			</a:t>
            </a:r>
            <a:r>
              <a:rPr lang="tr-TR" b="1" dirty="0" err="1" smtClean="0"/>
              <a:t>Absent</a:t>
            </a:r>
            <a:endParaRPr lang="tr-TR" b="1" dirty="0" smtClean="0"/>
          </a:p>
          <a:p>
            <a:r>
              <a:rPr lang="tr-TR" b="1" dirty="0" smtClean="0"/>
              <a:t>	</a:t>
            </a:r>
            <a:r>
              <a:rPr lang="tr-TR" b="1" dirty="0" err="1" smtClean="0"/>
              <a:t>Positive</a:t>
            </a:r>
            <a:r>
              <a:rPr lang="tr-TR" b="1" dirty="0" smtClean="0"/>
              <a:t> 		     a			      b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Test</a:t>
            </a:r>
          </a:p>
          <a:p>
            <a:r>
              <a:rPr lang="tr-TR" b="1" dirty="0" smtClean="0"/>
              <a:t>	</a:t>
            </a:r>
            <a:r>
              <a:rPr lang="tr-TR" b="1" dirty="0" err="1" smtClean="0"/>
              <a:t>Negative</a:t>
            </a:r>
            <a:r>
              <a:rPr lang="tr-TR" b="1" dirty="0" smtClean="0"/>
              <a:t>	     c			      d</a:t>
            </a:r>
            <a:endParaRPr lang="en-US" b="1" dirty="0"/>
          </a:p>
        </p:txBody>
      </p:sp>
      <p:sp>
        <p:nvSpPr>
          <p:cNvPr id="3" name="Metin kutusu 2"/>
          <p:cNvSpPr txBox="1"/>
          <p:nvPr/>
        </p:nvSpPr>
        <p:spPr>
          <a:xfrm>
            <a:off x="1168159" y="2440088"/>
            <a:ext cx="6912768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b="1" dirty="0" err="1" smtClean="0"/>
              <a:t>Definations</a:t>
            </a:r>
            <a:endParaRPr lang="tr-TR" b="1" dirty="0" smtClean="0"/>
          </a:p>
          <a:p>
            <a:r>
              <a:rPr lang="tr-TR" b="1" dirty="0" smtClean="0"/>
              <a:t>                             a					   c</a:t>
            </a:r>
          </a:p>
          <a:p>
            <a:r>
              <a:rPr lang="tr-TR" b="1" dirty="0" err="1" smtClean="0">
                <a:solidFill>
                  <a:srgbClr val="FF0000"/>
                </a:solidFill>
              </a:rPr>
              <a:t>Sensitivity</a:t>
            </a:r>
            <a:r>
              <a:rPr lang="tr-TR" b="1" dirty="0" smtClean="0"/>
              <a:t>:                                    </a:t>
            </a:r>
            <a:r>
              <a:rPr lang="tr-TR" b="1" dirty="0" err="1" smtClean="0">
                <a:solidFill>
                  <a:schemeClr val="tx2"/>
                </a:solidFill>
              </a:rPr>
              <a:t>False-Negative</a:t>
            </a:r>
            <a:r>
              <a:rPr lang="tr-TR" b="1" dirty="0" smtClean="0">
                <a:solidFill>
                  <a:schemeClr val="tx2"/>
                </a:solidFill>
              </a:rPr>
              <a:t> rate </a:t>
            </a:r>
            <a:r>
              <a:rPr lang="tr-TR" b="1" dirty="0" smtClean="0"/>
              <a:t>:  </a:t>
            </a:r>
          </a:p>
          <a:p>
            <a:r>
              <a:rPr lang="tr-TR" b="1" dirty="0" smtClean="0"/>
              <a:t>	          a +c				  a + c</a:t>
            </a:r>
          </a:p>
          <a:p>
            <a:r>
              <a:rPr lang="tr-TR" b="1" dirty="0" smtClean="0"/>
              <a:t>	            </a:t>
            </a:r>
          </a:p>
          <a:p>
            <a:r>
              <a:rPr lang="tr-TR" b="1" dirty="0"/>
              <a:t>	</a:t>
            </a:r>
            <a:r>
              <a:rPr lang="tr-TR" b="1" dirty="0" smtClean="0"/>
              <a:t>             d					    b</a:t>
            </a:r>
            <a:endParaRPr lang="tr-TR" b="1" dirty="0"/>
          </a:p>
          <a:p>
            <a:r>
              <a:rPr lang="tr-TR" b="1" dirty="0" err="1" smtClean="0">
                <a:solidFill>
                  <a:srgbClr val="FF0000"/>
                </a:solidFill>
              </a:rPr>
              <a:t>Specificity</a:t>
            </a:r>
            <a:r>
              <a:rPr lang="tr-TR" b="1" dirty="0" smtClean="0"/>
              <a:t>:    		        </a:t>
            </a:r>
            <a:r>
              <a:rPr lang="tr-TR" b="1" dirty="0" err="1" smtClean="0">
                <a:solidFill>
                  <a:schemeClr val="tx2"/>
                </a:solidFill>
              </a:rPr>
              <a:t>False-Positive</a:t>
            </a:r>
            <a:r>
              <a:rPr lang="tr-TR" b="1" dirty="0" smtClean="0">
                <a:solidFill>
                  <a:schemeClr val="tx2"/>
                </a:solidFill>
              </a:rPr>
              <a:t> </a:t>
            </a:r>
            <a:r>
              <a:rPr lang="tr-TR" b="1" dirty="0">
                <a:solidFill>
                  <a:schemeClr val="tx2"/>
                </a:solidFill>
              </a:rPr>
              <a:t>rate </a:t>
            </a:r>
            <a:r>
              <a:rPr lang="tr-TR" b="1" dirty="0" smtClean="0"/>
              <a:t>:</a:t>
            </a:r>
            <a:endParaRPr lang="tr-TR" b="1" dirty="0"/>
          </a:p>
          <a:p>
            <a:r>
              <a:rPr lang="tr-TR" b="1" dirty="0" smtClean="0"/>
              <a:t>	            </a:t>
            </a:r>
            <a:r>
              <a:rPr lang="tr-TR" b="1" dirty="0" err="1" smtClean="0"/>
              <a:t>b+d</a:t>
            </a:r>
            <a:r>
              <a:rPr lang="tr-TR" b="1" dirty="0" smtClean="0"/>
              <a:t>				  </a:t>
            </a:r>
            <a:r>
              <a:rPr lang="tr-TR" b="1" dirty="0" err="1" smtClean="0"/>
              <a:t>b+d</a:t>
            </a:r>
            <a:endParaRPr lang="tr-TR" b="1" dirty="0" smtClean="0"/>
          </a:p>
          <a:p>
            <a:endParaRPr lang="tr-TR" b="1" dirty="0"/>
          </a:p>
          <a:p>
            <a:r>
              <a:rPr lang="tr-TR" b="1" dirty="0" smtClean="0"/>
              <a:t>		         a			                     d</a:t>
            </a:r>
          </a:p>
          <a:p>
            <a:r>
              <a:rPr lang="tr-TR" b="1" dirty="0" smtClean="0">
                <a:solidFill>
                  <a:srgbClr val="00B050"/>
                </a:solidFill>
              </a:rPr>
              <a:t>+ </a:t>
            </a:r>
            <a:r>
              <a:rPr lang="tr-TR" b="1" dirty="0" err="1" smtClean="0">
                <a:solidFill>
                  <a:srgbClr val="00B050"/>
                </a:solidFill>
              </a:rPr>
              <a:t>Prediktive</a:t>
            </a:r>
            <a:r>
              <a:rPr lang="tr-TR" b="1" dirty="0" smtClean="0">
                <a:solidFill>
                  <a:srgbClr val="00B050"/>
                </a:solidFill>
              </a:rPr>
              <a:t> </a:t>
            </a:r>
            <a:r>
              <a:rPr lang="tr-TR" b="1" dirty="0" err="1" smtClean="0">
                <a:solidFill>
                  <a:srgbClr val="00B050"/>
                </a:solidFill>
              </a:rPr>
              <a:t>value</a:t>
            </a:r>
            <a:r>
              <a:rPr lang="tr-TR" b="1" dirty="0" smtClean="0"/>
              <a:t>:	</a:t>
            </a:r>
            <a:r>
              <a:rPr lang="tr-TR" b="1" dirty="0">
                <a:solidFill>
                  <a:srgbClr val="00B050"/>
                </a:solidFill>
              </a:rPr>
              <a:t> </a:t>
            </a:r>
            <a:r>
              <a:rPr lang="tr-TR" b="1" dirty="0" smtClean="0">
                <a:solidFill>
                  <a:srgbClr val="00B050"/>
                </a:solidFill>
              </a:rPr>
              <a:t>       - </a:t>
            </a:r>
            <a:r>
              <a:rPr lang="tr-TR" b="1" dirty="0" err="1">
                <a:solidFill>
                  <a:srgbClr val="00B050"/>
                </a:solidFill>
              </a:rPr>
              <a:t>Prediktive</a:t>
            </a:r>
            <a:r>
              <a:rPr lang="tr-TR" b="1" dirty="0">
                <a:solidFill>
                  <a:srgbClr val="00B050"/>
                </a:solidFill>
              </a:rPr>
              <a:t> </a:t>
            </a:r>
            <a:r>
              <a:rPr lang="tr-TR" b="1" dirty="0" err="1">
                <a:solidFill>
                  <a:srgbClr val="00B050"/>
                </a:solidFill>
              </a:rPr>
              <a:t>value</a:t>
            </a:r>
            <a:r>
              <a:rPr lang="tr-TR" b="1" dirty="0" smtClean="0">
                <a:solidFill>
                  <a:srgbClr val="00B050"/>
                </a:solidFill>
              </a:rPr>
              <a:t> </a:t>
            </a:r>
            <a:r>
              <a:rPr lang="tr-TR" b="1" dirty="0" smtClean="0"/>
              <a:t>:</a:t>
            </a:r>
          </a:p>
          <a:p>
            <a:r>
              <a:rPr lang="tr-TR" b="1" dirty="0" smtClean="0"/>
              <a:t>		      a + b                                                      c + d</a:t>
            </a:r>
          </a:p>
        </p:txBody>
      </p:sp>
      <p:cxnSp>
        <p:nvCxnSpPr>
          <p:cNvPr id="5" name="Düz Bağlayıcı 4"/>
          <p:cNvCxnSpPr/>
          <p:nvPr/>
        </p:nvCxnSpPr>
        <p:spPr>
          <a:xfrm>
            <a:off x="2627784" y="3212976"/>
            <a:ext cx="7200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Düz Bağlayıcı 5"/>
          <p:cNvCxnSpPr/>
          <p:nvPr/>
        </p:nvCxnSpPr>
        <p:spPr>
          <a:xfrm>
            <a:off x="6732240" y="3193225"/>
            <a:ext cx="7200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Düz Bağlayıcı 6"/>
          <p:cNvCxnSpPr/>
          <p:nvPr/>
        </p:nvCxnSpPr>
        <p:spPr>
          <a:xfrm>
            <a:off x="2608319" y="4293096"/>
            <a:ext cx="7200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Düz Bağlayıcı 7"/>
          <p:cNvCxnSpPr/>
          <p:nvPr/>
        </p:nvCxnSpPr>
        <p:spPr>
          <a:xfrm>
            <a:off x="6732240" y="4293096"/>
            <a:ext cx="7200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347864" y="5373216"/>
            <a:ext cx="7200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>
            <a:off x="6732240" y="5373216"/>
            <a:ext cx="7200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592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positive predictive value</a:t>
            </a:r>
            <a:r>
              <a:rPr lang="en-US" dirty="0"/>
              <a:t>, or </a:t>
            </a:r>
            <a:r>
              <a:rPr lang="en-US" b="1" dirty="0"/>
              <a:t>precision rate</a:t>
            </a:r>
            <a:r>
              <a:rPr lang="en-US" dirty="0"/>
              <a:t> is the proportion of subjects with positive test results who are correctly diagnosed</a:t>
            </a:r>
          </a:p>
          <a:p>
            <a:r>
              <a:rPr lang="en-US" dirty="0"/>
              <a:t>the </a:t>
            </a:r>
            <a:r>
              <a:rPr lang="en-US" b="1" dirty="0"/>
              <a:t>negative predictive value</a:t>
            </a:r>
            <a:r>
              <a:rPr lang="en-US" dirty="0"/>
              <a:t> (NPV) is </a:t>
            </a:r>
            <a:r>
              <a:rPr lang="en-US" dirty="0" smtClean="0"/>
              <a:t>used </a:t>
            </a:r>
            <a:r>
              <a:rPr lang="en-US" dirty="0"/>
              <a:t>to describe the performance of a </a:t>
            </a:r>
            <a:r>
              <a:rPr lang="en-US" u="sng" dirty="0">
                <a:hlinkClick r:id="rId2" tooltip="Diagnostic test"/>
              </a:rPr>
              <a:t>diagnostic testing</a:t>
            </a:r>
            <a:r>
              <a:rPr lang="en-US" dirty="0"/>
              <a:t> procedure. It is defined as the proportion of subjects with a negative test result who are correctly diagnosed.</a:t>
            </a:r>
          </a:p>
        </p:txBody>
      </p:sp>
    </p:spTree>
    <p:extLst>
      <p:ext uri="{BB962C8B-B14F-4D97-AF65-F5344CB8AC3E}">
        <p14:creationId xmlns:p14="http://schemas.microsoft.com/office/powerpoint/2010/main" val="1735641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276600" y="2514600"/>
            <a:ext cx="2590800" cy="9144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276600" y="3581400"/>
            <a:ext cx="2590800" cy="914400"/>
          </a:xfrm>
          <a:prstGeom prst="rect">
            <a:avLst/>
          </a:prstGeom>
          <a:noFill/>
          <a:ln w="635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429000" y="2667000"/>
            <a:ext cx="1066800" cy="16764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648200" y="2667000"/>
            <a:ext cx="1066800" cy="1676400"/>
          </a:xfrm>
          <a:prstGeom prst="rect">
            <a:avLst/>
          </a:prstGeom>
          <a:noFill/>
          <a:ln w="635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505200" y="2743200"/>
            <a:ext cx="2209800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sz="3200"/>
              <a:t>10          4</a:t>
            </a:r>
          </a:p>
          <a:p>
            <a:pPr algn="ctr" eaLnBrk="0" hangingPunct="0">
              <a:spcBef>
                <a:spcPct val="50000"/>
              </a:spcBef>
            </a:pPr>
            <a:endParaRPr lang="tr-TR" sz="1200"/>
          </a:p>
          <a:p>
            <a:pPr algn="ctr" eaLnBrk="0" hangingPunct="0">
              <a:spcBef>
                <a:spcPct val="50000"/>
              </a:spcBef>
            </a:pPr>
            <a:r>
              <a:rPr lang="tr-TR" sz="3200"/>
              <a:t>6         80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000944" y="2662769"/>
            <a:ext cx="250425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sz="3000" b="1" dirty="0" err="1" smtClean="0">
                <a:solidFill>
                  <a:srgbClr val="FF5050"/>
                </a:solidFill>
              </a:rPr>
              <a:t>Ill</a:t>
            </a:r>
            <a:r>
              <a:rPr lang="tr-TR" sz="3000" b="1" dirty="0" smtClean="0">
                <a:solidFill>
                  <a:srgbClr val="FF5050"/>
                </a:solidFill>
              </a:rPr>
              <a:t> </a:t>
            </a:r>
            <a:r>
              <a:rPr lang="tr-TR" b="1" dirty="0" smtClean="0">
                <a:solidFill>
                  <a:srgbClr val="FF5050"/>
                </a:solidFill>
              </a:rPr>
              <a:t>(</a:t>
            </a:r>
            <a:r>
              <a:rPr lang="tr-TR" b="1" dirty="0" err="1" smtClean="0">
                <a:solidFill>
                  <a:srgbClr val="FF5050"/>
                </a:solidFill>
              </a:rPr>
              <a:t>Prevalance</a:t>
            </a:r>
            <a:r>
              <a:rPr lang="tr-TR" b="1" dirty="0" smtClean="0">
                <a:solidFill>
                  <a:srgbClr val="FF5050"/>
                </a:solidFill>
              </a:rPr>
              <a:t>)</a:t>
            </a:r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115616" y="3725159"/>
            <a:ext cx="171980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3000" b="1" dirty="0" err="1" smtClean="0">
                <a:solidFill>
                  <a:srgbClr val="33CC33"/>
                </a:solidFill>
              </a:rPr>
              <a:t>Healthy</a:t>
            </a:r>
            <a:r>
              <a:rPr lang="tr-TR" sz="2400" b="1" dirty="0" smtClean="0"/>
              <a:t> </a:t>
            </a:r>
            <a:endParaRPr lang="tr-TR" sz="2400" b="1" dirty="0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6074320" y="3694382"/>
            <a:ext cx="21500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 smtClean="0"/>
              <a:t>Specificity</a:t>
            </a:r>
            <a:endParaRPr lang="tr-TR" sz="2400" b="1" dirty="0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6096000" y="2631992"/>
            <a:ext cx="21484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 smtClean="0"/>
              <a:t>Sensitivity</a:t>
            </a:r>
            <a:endParaRPr lang="tr-TR" sz="2400" b="1" dirty="0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276600" y="4648200"/>
            <a:ext cx="1219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sz="3000" b="1"/>
              <a:t>PPV</a:t>
            </a:r>
            <a:r>
              <a:rPr lang="tr-TR" sz="2400" b="1"/>
              <a:t> 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4648200" y="4648200"/>
            <a:ext cx="1219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sz="3000" b="1"/>
              <a:t>NPV</a:t>
            </a:r>
            <a:r>
              <a:rPr lang="tr-TR" sz="2400" b="1"/>
              <a:t> 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200400" y="1828800"/>
            <a:ext cx="1295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sz="2600" b="1" dirty="0"/>
              <a:t>(+) Test 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48200" y="1828800"/>
            <a:ext cx="1219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sz="2600" b="1"/>
              <a:t>(-) Test </a:t>
            </a:r>
          </a:p>
        </p:txBody>
      </p:sp>
      <p:sp>
        <p:nvSpPr>
          <p:cNvPr id="18" name="Rectangle 1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dirty="0" smtClean="0"/>
              <a:t>Basic </a:t>
            </a:r>
            <a:r>
              <a:rPr lang="tr-TR" dirty="0" err="1" smtClean="0"/>
              <a:t>Parameters</a:t>
            </a:r>
            <a:endParaRPr lang="en-US" dirty="0"/>
          </a:p>
        </p:txBody>
      </p:sp>
      <p:sp>
        <p:nvSpPr>
          <p:cNvPr id="19" name="Oval 16"/>
          <p:cNvSpPr>
            <a:spLocks noChangeArrowheads="1"/>
          </p:cNvSpPr>
          <p:nvPr/>
        </p:nvSpPr>
        <p:spPr bwMode="auto">
          <a:xfrm>
            <a:off x="914400" y="1600200"/>
            <a:ext cx="7696200" cy="41910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tr-TR" sz="2400" b="1"/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5244091" y="1145605"/>
            <a:ext cx="34428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tr-TR" sz="2400" b="1" dirty="0" smtClean="0"/>
              <a:t>Population-100 </a:t>
            </a:r>
            <a:r>
              <a:rPr lang="tr-TR" sz="2400" b="1" dirty="0" err="1" smtClean="0"/>
              <a:t>people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500042"/>
            <a:ext cx="5724128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2400" dirty="0" err="1" smtClean="0"/>
              <a:t>Population</a:t>
            </a:r>
            <a:r>
              <a:rPr lang="tr-TR" sz="2400" dirty="0" smtClean="0"/>
              <a:t>    </a:t>
            </a:r>
            <a:r>
              <a:rPr lang="en-US" sz="2400" dirty="0" smtClean="0"/>
              <a:t> </a:t>
            </a:r>
            <a:r>
              <a:rPr lang="tr-TR" sz="2400" dirty="0"/>
              <a:t>	</a:t>
            </a:r>
            <a:r>
              <a:rPr lang="en-US" sz="2400" dirty="0" smtClean="0"/>
              <a:t>= 100</a:t>
            </a:r>
            <a:r>
              <a:rPr lang="tr-TR" sz="2400" dirty="0" smtClean="0"/>
              <a:t>.</a:t>
            </a:r>
            <a:r>
              <a:rPr lang="en-US" sz="2400" dirty="0" smtClean="0"/>
              <a:t>000</a:t>
            </a:r>
            <a:endParaRPr lang="en-US" sz="2400" dirty="0"/>
          </a:p>
          <a:p>
            <a:pPr eaLnBrk="0" hangingPunct="0">
              <a:spcBef>
                <a:spcPct val="50000"/>
              </a:spcBef>
            </a:pPr>
            <a:r>
              <a:rPr lang="tr-TR" sz="2400" b="1" dirty="0" smtClean="0"/>
              <a:t>	       </a:t>
            </a:r>
            <a:r>
              <a:rPr lang="tr-TR" sz="2400" dirty="0" err="1" smtClean="0"/>
              <a:t>Cancer</a:t>
            </a:r>
            <a:r>
              <a:rPr lang="tr-TR" sz="2400" dirty="0" smtClean="0"/>
              <a:t> +      </a:t>
            </a:r>
            <a:r>
              <a:rPr lang="tr-TR" sz="2400" dirty="0" err="1" smtClean="0"/>
              <a:t>Cancer</a:t>
            </a:r>
            <a:r>
              <a:rPr lang="tr-TR" sz="2400" dirty="0" smtClean="0"/>
              <a:t>-</a:t>
            </a:r>
            <a:endParaRPr lang="en-US" sz="2400" dirty="0" smtClean="0"/>
          </a:p>
          <a:p>
            <a:pPr eaLnBrk="0" hangingPunct="0">
              <a:spcBef>
                <a:spcPct val="50000"/>
              </a:spcBef>
            </a:pPr>
            <a:r>
              <a:rPr lang="tr-TR" sz="2400" dirty="0" smtClean="0"/>
              <a:t>T</a:t>
            </a:r>
            <a:r>
              <a:rPr lang="en-US" sz="2400" dirty="0" err="1" smtClean="0"/>
              <a:t>est</a:t>
            </a:r>
            <a:r>
              <a:rPr lang="en-US" sz="2400" dirty="0" smtClean="0"/>
              <a:t> </a:t>
            </a:r>
            <a:r>
              <a:rPr lang="tr-TR" sz="2400" dirty="0" err="1" smtClean="0"/>
              <a:t>positive</a:t>
            </a:r>
            <a:r>
              <a:rPr lang="tr-TR" sz="2400" dirty="0" smtClean="0"/>
              <a:t>	   </a:t>
            </a:r>
            <a:r>
              <a:rPr lang="en-US" sz="2400" dirty="0" smtClean="0"/>
              <a:t>900 </a:t>
            </a:r>
            <a:r>
              <a:rPr lang="tr-TR" sz="2400" dirty="0" smtClean="0"/>
              <a:t>	       </a:t>
            </a:r>
            <a:r>
              <a:rPr lang="en-US" sz="2400" dirty="0" smtClean="0"/>
              <a:t>9</a:t>
            </a:r>
            <a:r>
              <a:rPr lang="tr-TR" sz="2400" dirty="0" smtClean="0"/>
              <a:t>.</a:t>
            </a:r>
            <a:r>
              <a:rPr lang="en-US" sz="2400" dirty="0" smtClean="0"/>
              <a:t>900</a:t>
            </a:r>
          </a:p>
          <a:p>
            <a:pPr eaLnBrk="0" hangingPunct="0">
              <a:spcBef>
                <a:spcPct val="50000"/>
              </a:spcBef>
            </a:pPr>
            <a:r>
              <a:rPr lang="tr-TR" sz="2400" dirty="0" smtClean="0"/>
              <a:t>T</a:t>
            </a:r>
            <a:r>
              <a:rPr lang="en-US" sz="2400" dirty="0" err="1" smtClean="0"/>
              <a:t>est</a:t>
            </a:r>
            <a:r>
              <a:rPr lang="en-US" sz="2400" dirty="0" smtClean="0"/>
              <a:t> </a:t>
            </a:r>
            <a:r>
              <a:rPr lang="tr-TR" sz="2400" dirty="0" err="1" smtClean="0"/>
              <a:t>negative</a:t>
            </a:r>
            <a:r>
              <a:rPr lang="tr-TR" sz="2400" dirty="0" smtClean="0"/>
              <a:t> </a:t>
            </a:r>
            <a:r>
              <a:rPr lang="tr-TR" sz="2400" dirty="0"/>
              <a:t>	</a:t>
            </a:r>
            <a:r>
              <a:rPr lang="tr-TR" sz="2400" dirty="0" smtClean="0"/>
              <a:t>   </a:t>
            </a:r>
            <a:r>
              <a:rPr lang="en-US" sz="2400" dirty="0" smtClean="0"/>
              <a:t>100 </a:t>
            </a:r>
            <a:r>
              <a:rPr lang="tr-TR" sz="2400" dirty="0"/>
              <a:t>	    </a:t>
            </a:r>
            <a:r>
              <a:rPr lang="tr-TR" sz="2400" dirty="0" smtClean="0"/>
              <a:t> </a:t>
            </a:r>
            <a:r>
              <a:rPr lang="en-US" sz="2400" dirty="0" smtClean="0"/>
              <a:t>89</a:t>
            </a:r>
            <a:r>
              <a:rPr lang="tr-TR" sz="2400" dirty="0" smtClean="0"/>
              <a:t>.</a:t>
            </a:r>
            <a:r>
              <a:rPr lang="en-US" sz="2400" dirty="0" smtClean="0"/>
              <a:t>100</a:t>
            </a:r>
            <a:endParaRPr lang="en-US" sz="2400" dirty="0"/>
          </a:p>
          <a:p>
            <a:pPr eaLnBrk="0" hangingPunct="0">
              <a:spcBef>
                <a:spcPct val="50000"/>
              </a:spcBef>
            </a:pPr>
            <a:endParaRPr lang="tr-TR" sz="2400" dirty="0" smtClean="0"/>
          </a:p>
          <a:p>
            <a:pPr lvl="2" eaLnBrk="0" hangingPunct="0">
              <a:spcBef>
                <a:spcPct val="50000"/>
              </a:spcBef>
            </a:pPr>
            <a:r>
              <a:rPr lang="tr-TR" sz="2400" b="1" dirty="0"/>
              <a:t>C</a:t>
            </a:r>
            <a:r>
              <a:rPr lang="en-US" sz="2400" b="1" dirty="0"/>
              <a:t>an</a:t>
            </a:r>
            <a:r>
              <a:rPr lang="tr-TR" sz="2400" b="1" dirty="0"/>
              <a:t>ce</a:t>
            </a:r>
            <a:r>
              <a:rPr lang="en-US" sz="2400" b="1" dirty="0"/>
              <a:t>r </a:t>
            </a:r>
            <a:r>
              <a:rPr lang="en-US" sz="2400" b="1" dirty="0" err="1"/>
              <a:t>Preval</a:t>
            </a:r>
            <a:r>
              <a:rPr lang="tr-TR" sz="2400" b="1" dirty="0"/>
              <a:t>a</a:t>
            </a:r>
            <a:r>
              <a:rPr lang="en-US" sz="2400" b="1" dirty="0"/>
              <a:t>n</a:t>
            </a:r>
            <a:r>
              <a:rPr lang="tr-TR" sz="2400" b="1" dirty="0"/>
              <a:t>s</a:t>
            </a:r>
            <a:r>
              <a:rPr lang="en-US" sz="2400" b="1" dirty="0"/>
              <a:t> = </a:t>
            </a:r>
            <a:r>
              <a:rPr lang="tr-TR" sz="2400" b="1" dirty="0"/>
              <a:t>% </a:t>
            </a:r>
            <a:r>
              <a:rPr lang="en-US" sz="2400" b="1" dirty="0"/>
              <a:t>1</a:t>
            </a:r>
            <a:endParaRPr lang="tr-TR" sz="2400" b="1" dirty="0"/>
          </a:p>
          <a:p>
            <a:pPr lvl="2" eaLnBrk="0" hangingPunct="0">
              <a:spcBef>
                <a:spcPct val="50000"/>
              </a:spcBef>
            </a:pPr>
            <a:r>
              <a:rPr lang="en-US" sz="2400" dirty="0" smtClean="0"/>
              <a:t>Sensitivity</a:t>
            </a:r>
            <a:r>
              <a:rPr lang="tr-TR" sz="2400" dirty="0" smtClean="0"/>
              <a:t> </a:t>
            </a:r>
            <a:r>
              <a:rPr lang="en-US" sz="2400" dirty="0" smtClean="0"/>
              <a:t> </a:t>
            </a:r>
            <a:r>
              <a:rPr lang="tr-TR" sz="2400" dirty="0"/>
              <a:t>	</a:t>
            </a:r>
            <a:r>
              <a:rPr lang="en-US" sz="2400" dirty="0"/>
              <a:t>= </a:t>
            </a:r>
            <a:r>
              <a:rPr lang="tr-TR" sz="2400" dirty="0"/>
              <a:t>% </a:t>
            </a:r>
            <a:r>
              <a:rPr lang="en-US" sz="2400" dirty="0"/>
              <a:t>9</a:t>
            </a:r>
            <a:r>
              <a:rPr lang="tr-TR" sz="2400" dirty="0"/>
              <a:t>0</a:t>
            </a:r>
            <a:endParaRPr lang="en-US" sz="2400" dirty="0"/>
          </a:p>
          <a:p>
            <a:pPr lvl="2" eaLnBrk="0" hangingPunct="0">
              <a:spcBef>
                <a:spcPct val="50000"/>
              </a:spcBef>
            </a:pPr>
            <a:r>
              <a:rPr lang="en-US" sz="2400" dirty="0"/>
              <a:t>Specificity</a:t>
            </a:r>
            <a:r>
              <a:rPr lang="tr-TR" sz="2400" dirty="0"/>
              <a:t>	</a:t>
            </a:r>
            <a:r>
              <a:rPr lang="en-US" sz="2400" dirty="0"/>
              <a:t>= </a:t>
            </a:r>
            <a:r>
              <a:rPr lang="tr-TR" sz="2400" dirty="0"/>
              <a:t>% </a:t>
            </a:r>
            <a:r>
              <a:rPr lang="en-US" sz="2400" dirty="0"/>
              <a:t>90</a:t>
            </a:r>
            <a:endParaRPr lang="tr-TR" sz="2400" dirty="0"/>
          </a:p>
          <a:p>
            <a:pPr lvl="2" eaLnBrk="0" hangingPunct="0">
              <a:spcBef>
                <a:spcPct val="50000"/>
              </a:spcBef>
            </a:pPr>
            <a:r>
              <a:rPr lang="en-US" sz="2400" dirty="0" smtClean="0"/>
              <a:t>P</a:t>
            </a:r>
            <a:r>
              <a:rPr lang="tr-TR" sz="2400" dirty="0" err="1" smtClean="0"/>
              <a:t>ositive</a:t>
            </a:r>
            <a:r>
              <a:rPr lang="tr-TR" sz="2400" dirty="0" smtClean="0"/>
              <a:t> </a:t>
            </a:r>
            <a:r>
              <a:rPr lang="en-US" sz="2400" dirty="0" smtClean="0"/>
              <a:t>PV </a:t>
            </a:r>
            <a:r>
              <a:rPr lang="tr-TR" sz="2400" dirty="0" smtClean="0"/>
              <a:t>:</a:t>
            </a:r>
            <a:r>
              <a:rPr lang="en-US" sz="2400" dirty="0" smtClean="0"/>
              <a:t> </a:t>
            </a:r>
            <a:r>
              <a:rPr lang="tr-TR" sz="2400" dirty="0"/>
              <a:t>% </a:t>
            </a:r>
            <a:r>
              <a:rPr lang="en-US" sz="2400" dirty="0" smtClean="0"/>
              <a:t>8.3</a:t>
            </a:r>
            <a:endParaRPr lang="tr-TR" sz="2400" dirty="0" smtClean="0"/>
          </a:p>
          <a:p>
            <a:pPr lvl="2" eaLnBrk="0" hangingPunct="0">
              <a:spcBef>
                <a:spcPct val="50000"/>
              </a:spcBef>
            </a:pPr>
            <a:r>
              <a:rPr lang="tr-TR" sz="2400" dirty="0" smtClean="0"/>
              <a:t>Negatif PV:   % 99</a:t>
            </a:r>
            <a:endParaRPr lang="en-US" sz="2400" dirty="0"/>
          </a:p>
        </p:txBody>
      </p:sp>
      <p:cxnSp>
        <p:nvCxnSpPr>
          <p:cNvPr id="13" name="12 Düz Bağlayıcı"/>
          <p:cNvCxnSpPr/>
          <p:nvPr/>
        </p:nvCxnSpPr>
        <p:spPr>
          <a:xfrm flipH="1">
            <a:off x="467544" y="2708920"/>
            <a:ext cx="7253087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13 Metin kutusu"/>
          <p:cNvSpPr txBox="1"/>
          <p:nvPr/>
        </p:nvSpPr>
        <p:spPr>
          <a:xfrm>
            <a:off x="4000496" y="742961"/>
            <a:ext cx="51435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Relationship </a:t>
            </a:r>
            <a:r>
              <a:rPr lang="tr-TR" sz="2800" b="1" dirty="0" smtClean="0"/>
              <a:t>of </a:t>
            </a:r>
            <a:r>
              <a:rPr lang="en-US" sz="2800" b="1" dirty="0" smtClean="0"/>
              <a:t>Positive </a:t>
            </a:r>
            <a:r>
              <a:rPr lang="en-US" sz="2800" b="1" dirty="0"/>
              <a:t>predictive values ​​(PPV) </a:t>
            </a:r>
            <a:r>
              <a:rPr lang="tr-TR" sz="2800" b="1" dirty="0" err="1" smtClean="0"/>
              <a:t>with</a:t>
            </a:r>
            <a:r>
              <a:rPr lang="tr-TR" sz="2800" b="1" dirty="0" smtClean="0"/>
              <a:t> </a:t>
            </a:r>
            <a:r>
              <a:rPr lang="en-US" sz="2800" b="1" dirty="0" smtClean="0"/>
              <a:t>prevalence 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143668"/>
          </a:xfrm>
        </p:spPr>
        <p:txBody>
          <a:bodyPr>
            <a:normAutofit/>
          </a:bodyPr>
          <a:lstStyle/>
          <a:p>
            <a:r>
              <a:rPr lang="tr-TR" dirty="0" smtClean="0"/>
              <a:t>P</a:t>
            </a:r>
            <a:r>
              <a:rPr lang="en-US" dirty="0" err="1" smtClean="0"/>
              <a:t>redictive</a:t>
            </a:r>
            <a:r>
              <a:rPr lang="en-US" dirty="0" smtClean="0"/>
              <a:t> value </a:t>
            </a:r>
            <a:r>
              <a:rPr lang="en-US" dirty="0"/>
              <a:t>of </a:t>
            </a:r>
            <a:r>
              <a:rPr lang="tr-TR" dirty="0" smtClean="0"/>
              <a:t>a c</a:t>
            </a:r>
            <a:r>
              <a:rPr lang="en-US" dirty="0" err="1"/>
              <a:t>omplaint</a:t>
            </a:r>
            <a:r>
              <a:rPr lang="en-US" dirty="0"/>
              <a:t> or </a:t>
            </a:r>
            <a:r>
              <a:rPr lang="tr-TR" dirty="0" smtClean="0"/>
              <a:t>a </a:t>
            </a:r>
            <a:r>
              <a:rPr lang="en-US" dirty="0" smtClean="0"/>
              <a:t>symptom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 </a:t>
            </a:r>
            <a:r>
              <a:rPr lang="tr-TR" dirty="0" err="1" smtClean="0"/>
              <a:t>disease</a:t>
            </a:r>
            <a:r>
              <a:rPr lang="tr-TR" dirty="0" smtClean="0"/>
              <a:t> </a:t>
            </a:r>
            <a:r>
              <a:rPr lang="tr-TR" dirty="0" err="1" smtClean="0"/>
              <a:t>varies</a:t>
            </a:r>
            <a:r>
              <a:rPr lang="tr-TR" dirty="0" smtClean="0"/>
              <a:t> </a:t>
            </a:r>
            <a:r>
              <a:rPr lang="en-US" dirty="0" smtClean="0"/>
              <a:t>depend</a:t>
            </a:r>
            <a:r>
              <a:rPr lang="tr-TR" dirty="0" err="1" smtClean="0"/>
              <a:t>ing</a:t>
            </a:r>
            <a:r>
              <a:rPr lang="en-US" dirty="0" smtClean="0"/>
              <a:t> </a:t>
            </a:r>
            <a:r>
              <a:rPr lang="en-US" dirty="0"/>
              <a:t>on the </a:t>
            </a:r>
            <a:r>
              <a:rPr lang="en-US" dirty="0" smtClean="0"/>
              <a:t>prevalence </a:t>
            </a:r>
            <a:r>
              <a:rPr lang="en-US" dirty="0"/>
              <a:t>of the </a:t>
            </a:r>
            <a:r>
              <a:rPr lang="en-US" dirty="0" smtClean="0"/>
              <a:t>disease.</a:t>
            </a:r>
            <a:endParaRPr lang="tr-TR" dirty="0" smtClean="0"/>
          </a:p>
          <a:p>
            <a:r>
              <a:rPr lang="en-US" dirty="0"/>
              <a:t>for example: </a:t>
            </a:r>
            <a:r>
              <a:rPr lang="en-US" dirty="0" smtClean="0"/>
              <a:t>a </a:t>
            </a:r>
            <a:r>
              <a:rPr lang="en-US" dirty="0"/>
              <a:t>patients with </a:t>
            </a:r>
            <a:r>
              <a:rPr lang="en-US" dirty="0" smtClean="0"/>
              <a:t>complaint</a:t>
            </a:r>
            <a:r>
              <a:rPr lang="tr-TR" dirty="0" smtClean="0"/>
              <a:t> of </a:t>
            </a:r>
            <a:r>
              <a:rPr lang="en-US" dirty="0" smtClean="0"/>
              <a:t>fatigue</a:t>
            </a:r>
            <a:r>
              <a:rPr lang="en-US" dirty="0"/>
              <a:t>, tiredness, </a:t>
            </a:r>
            <a:r>
              <a:rPr lang="tr-TR" dirty="0" err="1" smtClean="0"/>
              <a:t>weakness</a:t>
            </a:r>
            <a:endParaRPr lang="tr-TR" dirty="0" smtClean="0"/>
          </a:p>
          <a:p>
            <a:pPr lvl="2"/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come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primary</a:t>
            </a:r>
            <a:r>
              <a:rPr lang="tr-TR" dirty="0" smtClean="0"/>
              <a:t> </a:t>
            </a:r>
            <a:r>
              <a:rPr lang="tr-TR" dirty="0" err="1" smtClean="0"/>
              <a:t>health</a:t>
            </a:r>
            <a:r>
              <a:rPr lang="tr-TR" dirty="0" smtClean="0"/>
              <a:t> </a:t>
            </a:r>
            <a:r>
              <a:rPr lang="tr-TR" dirty="0" err="1" smtClean="0"/>
              <a:t>care</a:t>
            </a:r>
            <a:r>
              <a:rPr lang="tr-TR" dirty="0" smtClean="0"/>
              <a:t> </a:t>
            </a:r>
            <a:r>
              <a:rPr lang="tr-TR" dirty="0" err="1" smtClean="0"/>
              <a:t>center</a:t>
            </a:r>
            <a:r>
              <a:rPr lang="tr-TR" dirty="0" smtClean="0"/>
              <a:t>                     </a:t>
            </a:r>
          </a:p>
          <a:p>
            <a:pPr lvl="2"/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come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en-US" dirty="0"/>
              <a:t>Hematology clinic </a:t>
            </a:r>
            <a:endParaRPr lang="tr-TR" dirty="0" smtClean="0"/>
          </a:p>
          <a:p>
            <a:pPr lvl="2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tr-TR" dirty="0" smtClean="0"/>
              <a:t>Is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preliminary</a:t>
            </a:r>
            <a:r>
              <a:rPr lang="tr-TR" dirty="0" smtClean="0"/>
              <a:t> </a:t>
            </a:r>
            <a:r>
              <a:rPr lang="tr-TR" dirty="0" err="1" smtClean="0"/>
              <a:t>diagnoses</a:t>
            </a:r>
            <a:r>
              <a:rPr lang="tr-TR" dirty="0" smtClean="0"/>
              <a:t> is </a:t>
            </a:r>
            <a:r>
              <a:rPr lang="tr-TR" dirty="0" err="1" smtClean="0"/>
              <a:t>same</a:t>
            </a:r>
            <a:r>
              <a:rPr lang="tr-TR" dirty="0" smtClean="0"/>
              <a:t> in </a:t>
            </a:r>
            <a:r>
              <a:rPr lang="tr-TR" dirty="0" err="1" smtClean="0"/>
              <a:t>both</a:t>
            </a:r>
            <a:r>
              <a:rPr lang="tr-TR" dirty="0" smtClean="0"/>
              <a:t> </a:t>
            </a:r>
            <a:r>
              <a:rPr lang="tr-TR" dirty="0" err="1" smtClean="0"/>
              <a:t>cases</a:t>
            </a:r>
            <a:r>
              <a:rPr lang="tr-TR" dirty="0" smtClean="0"/>
              <a:t>?</a:t>
            </a:r>
            <a:endParaRPr lang="en-US" dirty="0"/>
          </a:p>
          <a:p>
            <a:pPr lvl="2">
              <a:buNone/>
            </a:pPr>
            <a:endParaRPr lang="tr-TR" dirty="0"/>
          </a:p>
        </p:txBody>
      </p:sp>
      <p:pic>
        <p:nvPicPr>
          <p:cNvPr id="6" name="5 Resim" descr="depresyon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20" y="4929198"/>
            <a:ext cx="1357310" cy="1749422"/>
          </a:xfrm>
          <a:prstGeom prst="rect">
            <a:avLst/>
          </a:prstGeom>
        </p:spPr>
      </p:pic>
      <p:pic>
        <p:nvPicPr>
          <p:cNvPr id="7" name="6 Resim" descr="anemi_1241488336.jpg"/>
          <p:cNvPicPr>
            <a:picLocks noChangeAspect="1"/>
          </p:cNvPicPr>
          <p:nvPr/>
        </p:nvPicPr>
        <p:blipFill>
          <a:blip r:embed="rId3"/>
          <a:srcRect l="4219" t="22656" r="4374" b="19336"/>
          <a:stretch>
            <a:fillRect/>
          </a:stretch>
        </p:blipFill>
        <p:spPr>
          <a:xfrm>
            <a:off x="3500430" y="5214950"/>
            <a:ext cx="3429024" cy="1643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43190"/>
            <a:ext cx="8229600" cy="1143000"/>
          </a:xfrm>
        </p:spPr>
        <p:txBody>
          <a:bodyPr>
            <a:normAutofit/>
          </a:bodyPr>
          <a:lstStyle/>
          <a:p>
            <a:r>
              <a:rPr lang="tr-TR" sz="6600" dirty="0" err="1" smtClean="0"/>
              <a:t>Summary</a:t>
            </a:r>
            <a:r>
              <a:rPr lang="tr-TR" sz="6600" dirty="0" smtClean="0"/>
              <a:t> </a:t>
            </a:r>
            <a:endParaRPr lang="tr-TR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715040"/>
          </a:xfrm>
        </p:spPr>
        <p:txBody>
          <a:bodyPr>
            <a:normAutofit/>
          </a:bodyPr>
          <a:lstStyle/>
          <a:p>
            <a:r>
              <a:rPr lang="tr-TR" dirty="0" err="1" smtClean="0"/>
              <a:t>Objective</a:t>
            </a:r>
            <a:r>
              <a:rPr lang="tr-TR" dirty="0" smtClean="0"/>
              <a:t> </a:t>
            </a:r>
          </a:p>
          <a:p>
            <a:pPr lvl="1"/>
            <a:r>
              <a:rPr lang="en-US" dirty="0"/>
              <a:t>To give information about Low prevalence </a:t>
            </a:r>
            <a:r>
              <a:rPr lang="en-US" dirty="0" smtClean="0"/>
              <a:t>medicine</a:t>
            </a:r>
            <a:endParaRPr lang="en-US" dirty="0"/>
          </a:p>
          <a:p>
            <a:pPr lvl="1">
              <a:buNone/>
            </a:pPr>
            <a:endParaRPr lang="tr-TR" dirty="0" smtClean="0"/>
          </a:p>
          <a:p>
            <a:r>
              <a:rPr lang="en-US" sz="2800" dirty="0" smtClean="0"/>
              <a:t>At </a:t>
            </a:r>
            <a:r>
              <a:rPr lang="en-US" sz="2800" dirty="0"/>
              <a:t>the end of this course participants;</a:t>
            </a:r>
          </a:p>
          <a:p>
            <a:pPr lvl="1"/>
            <a:r>
              <a:rPr lang="en-US" dirty="0"/>
              <a:t> Should describe definition of prevalence,</a:t>
            </a:r>
          </a:p>
          <a:p>
            <a:pPr lvl="1"/>
            <a:r>
              <a:rPr lang="en-US" dirty="0"/>
              <a:t> Should describe definition of incidence,</a:t>
            </a:r>
          </a:p>
          <a:p>
            <a:pPr lvl="1"/>
            <a:r>
              <a:rPr lang="en-US" dirty="0"/>
              <a:t> Should understand the difference between prevalence and incidence</a:t>
            </a:r>
          </a:p>
          <a:p>
            <a:pPr lvl="1"/>
            <a:r>
              <a:rPr lang="en-US" dirty="0"/>
              <a:t> Should explain low prevalence medicine and count the properties of low-prevalence </a:t>
            </a:r>
            <a:r>
              <a:rPr lang="en-US" dirty="0" smtClean="0"/>
              <a:t>medicine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>
              <a:buNone/>
            </a:pPr>
            <a:r>
              <a:rPr lang="en-US" sz="2400" dirty="0"/>
              <a:t>What is </a:t>
            </a:r>
            <a:r>
              <a:rPr lang="en-US" sz="2400" dirty="0" smtClean="0"/>
              <a:t>prevalence?</a:t>
            </a:r>
            <a:endParaRPr lang="tr-TR" sz="2400" dirty="0" smtClean="0"/>
          </a:p>
          <a:p>
            <a:pPr>
              <a:buNone/>
            </a:pPr>
            <a:r>
              <a:rPr lang="tr-TR" sz="2400" dirty="0" err="1" smtClean="0"/>
              <a:t>What</a:t>
            </a:r>
            <a:r>
              <a:rPr lang="tr-TR" sz="2400" dirty="0" smtClean="0"/>
              <a:t> </a:t>
            </a:r>
            <a:r>
              <a:rPr lang="tr-TR" sz="2400" dirty="0"/>
              <a:t>is </a:t>
            </a:r>
            <a:r>
              <a:rPr lang="en-US" sz="2400" dirty="0"/>
              <a:t>incidence</a:t>
            </a:r>
            <a:r>
              <a:rPr lang="en-US" sz="2400" dirty="0" smtClean="0"/>
              <a:t>?</a:t>
            </a:r>
            <a:endParaRPr lang="tr-TR" sz="2400" dirty="0" smtClean="0"/>
          </a:p>
          <a:p>
            <a:pPr>
              <a:buNone/>
            </a:pPr>
            <a:r>
              <a:rPr lang="tr-TR" sz="2400" dirty="0" err="1" smtClean="0"/>
              <a:t>Why</a:t>
            </a:r>
            <a:r>
              <a:rPr lang="tr-TR" sz="2400" dirty="0" smtClean="0"/>
              <a:t> </a:t>
            </a:r>
            <a:r>
              <a:rPr lang="tr-TR" sz="2400" dirty="0" err="1" smtClean="0"/>
              <a:t>family</a:t>
            </a:r>
            <a:r>
              <a:rPr lang="tr-TR" sz="2400" dirty="0" smtClean="0"/>
              <a:t> </a:t>
            </a:r>
            <a:r>
              <a:rPr lang="tr-TR" sz="2400" dirty="0" err="1" smtClean="0"/>
              <a:t>medicine</a:t>
            </a:r>
            <a:r>
              <a:rPr lang="tr-TR" sz="2400" dirty="0" smtClean="0"/>
              <a:t> is a </a:t>
            </a:r>
            <a:r>
              <a:rPr lang="tr-TR" sz="2400" dirty="0" err="1" smtClean="0"/>
              <a:t>low</a:t>
            </a:r>
            <a:r>
              <a:rPr lang="tr-TR" sz="2400" dirty="0" smtClean="0"/>
              <a:t> </a:t>
            </a:r>
            <a:r>
              <a:rPr lang="tr-TR" sz="2400" dirty="0" err="1" smtClean="0"/>
              <a:t>prevalence</a:t>
            </a:r>
            <a:r>
              <a:rPr lang="tr-TR" sz="2400" dirty="0" smtClean="0"/>
              <a:t> </a:t>
            </a:r>
            <a:r>
              <a:rPr lang="tr-TR" sz="2400" dirty="0" err="1" smtClean="0"/>
              <a:t>medine</a:t>
            </a:r>
            <a:r>
              <a:rPr lang="tr-TR" sz="2400" dirty="0" smtClean="0"/>
              <a:t>?</a:t>
            </a:r>
          </a:p>
          <a:p>
            <a:pPr>
              <a:buNone/>
            </a:pPr>
            <a:r>
              <a:rPr lang="tr-TR" dirty="0" err="1"/>
              <a:t>What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importance</a:t>
            </a:r>
            <a:r>
              <a:rPr lang="tr-TR" dirty="0"/>
              <a:t> of </a:t>
            </a:r>
            <a:r>
              <a:rPr lang="tr-TR" dirty="0" err="1"/>
              <a:t>low</a:t>
            </a:r>
            <a:r>
              <a:rPr lang="tr-TR" dirty="0"/>
              <a:t> </a:t>
            </a:r>
            <a:r>
              <a:rPr lang="tr-TR" dirty="0" err="1" smtClean="0"/>
              <a:t>prevalance</a:t>
            </a:r>
            <a:r>
              <a:rPr lang="tr-TR" dirty="0" smtClean="0"/>
              <a:t> </a:t>
            </a:r>
            <a:r>
              <a:rPr lang="tr-TR" dirty="0" err="1" smtClean="0"/>
              <a:t>medicine</a:t>
            </a:r>
            <a:r>
              <a:rPr lang="tr-TR" dirty="0" smtClean="0"/>
              <a:t>?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742944"/>
            <a:ext cx="8229600" cy="5757890"/>
          </a:xfrm>
        </p:spPr>
        <p:txBody>
          <a:bodyPr/>
          <a:lstStyle/>
          <a:p>
            <a:pPr eaLnBrk="0" hangingPunct="0">
              <a:spcBef>
                <a:spcPct val="50000"/>
              </a:spcBef>
            </a:pPr>
            <a:r>
              <a:rPr lang="tr-TR" sz="2400" dirty="0" smtClean="0"/>
              <a:t>Nüfus	</a:t>
            </a:r>
            <a:r>
              <a:rPr lang="en-US" sz="2400" dirty="0" smtClean="0"/>
              <a:t>= 1</a:t>
            </a:r>
            <a:r>
              <a:rPr lang="tr-TR" sz="2400" dirty="0" smtClean="0"/>
              <a:t>.</a:t>
            </a:r>
            <a:r>
              <a:rPr lang="en-US" sz="2400" dirty="0" smtClean="0"/>
              <a:t>000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 err="1" smtClean="0"/>
              <a:t>Sensitivit</a:t>
            </a:r>
            <a:r>
              <a:rPr lang="tr-TR" sz="2400" dirty="0" smtClean="0"/>
              <a:t>e</a:t>
            </a:r>
            <a:r>
              <a:rPr lang="en-US" sz="2400" dirty="0" smtClean="0"/>
              <a:t> </a:t>
            </a:r>
            <a:r>
              <a:rPr lang="tr-TR" sz="2400" dirty="0" smtClean="0"/>
              <a:t>	</a:t>
            </a:r>
            <a:r>
              <a:rPr lang="en-US" sz="2400" dirty="0" smtClean="0"/>
              <a:t>= </a:t>
            </a:r>
            <a:r>
              <a:rPr lang="tr-TR" sz="2400" dirty="0" smtClean="0"/>
              <a:t>% </a:t>
            </a:r>
            <a:r>
              <a:rPr lang="en-US" sz="2400" dirty="0" smtClean="0"/>
              <a:t>9</a:t>
            </a:r>
            <a:r>
              <a:rPr lang="tr-TR" sz="2400" dirty="0" smtClean="0"/>
              <a:t>0</a:t>
            </a:r>
            <a:endParaRPr lang="en-US" sz="2400" dirty="0" smtClean="0"/>
          </a:p>
          <a:p>
            <a:pPr eaLnBrk="0" hangingPunct="0">
              <a:spcBef>
                <a:spcPct val="50000"/>
              </a:spcBef>
            </a:pPr>
            <a:r>
              <a:rPr lang="en-US" sz="2400" dirty="0" err="1" smtClean="0"/>
              <a:t>Spe</a:t>
            </a:r>
            <a:r>
              <a:rPr lang="tr-TR" sz="2400" dirty="0" smtClean="0"/>
              <a:t>s</a:t>
            </a:r>
            <a:r>
              <a:rPr lang="en-US" sz="2400" dirty="0" err="1" smtClean="0"/>
              <a:t>ifit</a:t>
            </a:r>
            <a:r>
              <a:rPr lang="tr-TR" sz="2400" dirty="0" smtClean="0"/>
              <a:t>e</a:t>
            </a:r>
            <a:r>
              <a:rPr lang="en-US" sz="2400" dirty="0" smtClean="0"/>
              <a:t> </a:t>
            </a:r>
            <a:r>
              <a:rPr lang="tr-TR" sz="2400" dirty="0" smtClean="0"/>
              <a:t>	</a:t>
            </a:r>
            <a:r>
              <a:rPr lang="en-US" sz="2400" dirty="0" smtClean="0"/>
              <a:t>= </a:t>
            </a:r>
            <a:r>
              <a:rPr lang="tr-TR" sz="2400" dirty="0" smtClean="0"/>
              <a:t>% </a:t>
            </a:r>
            <a:r>
              <a:rPr lang="en-US" sz="2400" dirty="0" smtClean="0"/>
              <a:t>90</a:t>
            </a:r>
            <a:endParaRPr lang="tr-TR" sz="2400" dirty="0" smtClean="0"/>
          </a:p>
          <a:p>
            <a:pPr eaLnBrk="0" hangingPunct="0">
              <a:spcBef>
                <a:spcPct val="50000"/>
              </a:spcBef>
              <a:buNone/>
            </a:pPr>
            <a:endParaRPr lang="tr-TR" sz="2000" dirty="0" smtClean="0"/>
          </a:p>
          <a:p>
            <a:pPr eaLnBrk="0" hangingPunct="0">
              <a:spcBef>
                <a:spcPct val="50000"/>
              </a:spcBef>
              <a:buNone/>
            </a:pPr>
            <a:r>
              <a:rPr lang="tr-TR" sz="2000" dirty="0" smtClean="0"/>
              <a:t>Hastalık </a:t>
            </a:r>
            <a:r>
              <a:rPr lang="tr-TR" sz="2000" dirty="0" err="1" smtClean="0"/>
              <a:t>prevalansı</a:t>
            </a:r>
            <a:r>
              <a:rPr lang="tr-TR" sz="2000" dirty="0" smtClean="0"/>
              <a:t>: %10                                      Hastalık </a:t>
            </a:r>
            <a:r>
              <a:rPr lang="tr-TR" sz="2000" dirty="0" err="1" smtClean="0"/>
              <a:t>prevalansı</a:t>
            </a:r>
            <a:r>
              <a:rPr lang="tr-TR" sz="2000" dirty="0" smtClean="0"/>
              <a:t>: %1   </a:t>
            </a:r>
          </a:p>
          <a:p>
            <a:pPr eaLnBrk="0" hangingPunct="0">
              <a:spcBef>
                <a:spcPct val="50000"/>
              </a:spcBef>
              <a:buNone/>
            </a:pPr>
            <a:endParaRPr lang="tr-TR" dirty="0" smtClean="0"/>
          </a:p>
          <a:p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173527"/>
              </p:ext>
            </p:extLst>
          </p:nvPr>
        </p:nvGraphicFramePr>
        <p:xfrm>
          <a:off x="107505" y="3429000"/>
          <a:ext cx="4464496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7"/>
                <a:gridCol w="941772"/>
                <a:gridCol w="1223534"/>
                <a:gridCol w="1147063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Hasta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Sağlam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Toplam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+</a:t>
                      </a:r>
                      <a:r>
                        <a:rPr lang="tr-TR" sz="2000" baseline="0" dirty="0" smtClean="0"/>
                        <a:t> t</a:t>
                      </a:r>
                      <a:r>
                        <a:rPr lang="tr-TR" sz="2000" dirty="0" smtClean="0"/>
                        <a:t>est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-f test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 Toplam</a:t>
                      </a:r>
                      <a:r>
                        <a:rPr lang="tr-TR" sz="2000" baseline="0" dirty="0" smtClean="0"/>
                        <a:t> 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895838"/>
              </p:ext>
            </p:extLst>
          </p:nvPr>
        </p:nvGraphicFramePr>
        <p:xfrm>
          <a:off x="4716016" y="3429000"/>
          <a:ext cx="4248472" cy="1562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6885"/>
                <a:gridCol w="910835"/>
                <a:gridCol w="990632"/>
                <a:gridCol w="1080120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Hasta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Sağlam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Toplam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+ test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/>
                        <a:t>-test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99648">
                <a:tc>
                  <a:txBody>
                    <a:bodyPr/>
                    <a:lstStyle/>
                    <a:p>
                      <a:r>
                        <a:rPr lang="tr-TR" sz="2000" smtClean="0"/>
                        <a:t>Toplam</a:t>
                      </a:r>
                      <a:r>
                        <a:rPr lang="tr-TR" sz="2000" baseline="0" smtClean="0"/>
                        <a:t> </a:t>
                      </a:r>
                      <a:endParaRPr lang="tr-T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Metin kutusu"/>
          <p:cNvSpPr txBox="1"/>
          <p:nvPr/>
        </p:nvSpPr>
        <p:spPr>
          <a:xfrm>
            <a:off x="467544" y="5517232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PPV: % 					PPV: %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What is prevalence?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74871"/>
            <a:ext cx="8229600" cy="267826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Prevalence is a frequently used epidemiological measure of how commonly a disease or condition occurs in a population. Prevalence measures how much </a:t>
            </a:r>
            <a:r>
              <a:rPr lang="en-US" dirty="0" smtClean="0"/>
              <a:t>of</a:t>
            </a:r>
            <a:r>
              <a:rPr lang="tr-TR" dirty="0" smtClean="0"/>
              <a:t> a</a:t>
            </a:r>
            <a:r>
              <a:rPr lang="en-US" dirty="0" smtClean="0"/>
              <a:t> </a:t>
            </a:r>
            <a:r>
              <a:rPr lang="en-US" dirty="0"/>
              <a:t>disease </a:t>
            </a:r>
            <a:r>
              <a:rPr lang="en-US" dirty="0" smtClean="0"/>
              <a:t>or </a:t>
            </a:r>
            <a:r>
              <a:rPr lang="en-US" dirty="0"/>
              <a:t>condition </a:t>
            </a:r>
            <a:r>
              <a:rPr lang="tr-TR" dirty="0"/>
              <a:t>(</a:t>
            </a:r>
            <a:r>
              <a:rPr lang="tr-TR" dirty="0" err="1"/>
              <a:t>old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new</a:t>
            </a:r>
            <a:r>
              <a:rPr lang="tr-TR" dirty="0"/>
              <a:t>) </a:t>
            </a:r>
            <a:r>
              <a:rPr lang="en-US" dirty="0" smtClean="0"/>
              <a:t>there </a:t>
            </a:r>
            <a:r>
              <a:rPr lang="en-US" dirty="0"/>
              <a:t>is in a population at a particular p</a:t>
            </a:r>
            <a:r>
              <a:rPr lang="tr-TR" dirty="0" err="1"/>
              <a:t>eriod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/>
              <a:t>time.</a:t>
            </a:r>
          </a:p>
          <a:p>
            <a:pPr>
              <a:buNone/>
            </a:pPr>
            <a:r>
              <a:rPr lang="en-US" dirty="0"/>
              <a:t>The prevalence is calculated by dividing the number of persons with the </a:t>
            </a:r>
            <a:r>
              <a:rPr lang="en-US" dirty="0" smtClean="0"/>
              <a:t>disease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condition at a particular time </a:t>
            </a:r>
            <a:r>
              <a:rPr lang="en-US" dirty="0" smtClean="0"/>
              <a:t>p</a:t>
            </a:r>
            <a:r>
              <a:rPr lang="tr-TR" dirty="0" err="1" smtClean="0"/>
              <a:t>eriod</a:t>
            </a:r>
            <a:r>
              <a:rPr lang="en-US" dirty="0" smtClean="0"/>
              <a:t> </a:t>
            </a:r>
            <a:r>
              <a:rPr lang="en-US" dirty="0"/>
              <a:t>by the number of individuals examined.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tr-TR" dirty="0" err="1"/>
              <a:t>W</a:t>
            </a:r>
            <a:r>
              <a:rPr lang="tr-TR" dirty="0" err="1" smtClean="0"/>
              <a:t>hat</a:t>
            </a:r>
            <a:r>
              <a:rPr lang="tr-TR" dirty="0" smtClean="0"/>
              <a:t> is </a:t>
            </a:r>
            <a:r>
              <a:rPr lang="en-US" dirty="0" smtClean="0"/>
              <a:t>incidence?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3829064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dirty="0"/>
              <a:t> </a:t>
            </a:r>
            <a:r>
              <a:rPr lang="en-US" dirty="0" smtClean="0"/>
              <a:t>Incidence</a:t>
            </a:r>
            <a:r>
              <a:rPr lang="tr-TR" dirty="0" smtClean="0"/>
              <a:t> </a:t>
            </a:r>
            <a:r>
              <a:rPr lang="en-US" dirty="0" smtClean="0"/>
              <a:t>measures </a:t>
            </a:r>
            <a:r>
              <a:rPr lang="en-US" dirty="0"/>
              <a:t>the rate of occurrence of new cases of a disease or condition.</a:t>
            </a:r>
          </a:p>
          <a:p>
            <a:pPr algn="just">
              <a:lnSpc>
                <a:spcPct val="200000"/>
              </a:lnSpc>
            </a:pPr>
            <a:r>
              <a:rPr lang="en-US" dirty="0"/>
              <a:t>Incidence is calculated as the number of new cases of a disease or condition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speciﬁed time period (usually a year) divided by the size of the </a:t>
            </a:r>
            <a:r>
              <a:rPr lang="en-US" dirty="0" smtClean="0"/>
              <a:t>population</a:t>
            </a:r>
            <a:r>
              <a:rPr lang="tr-TR" dirty="0" smtClean="0"/>
              <a:t> </a:t>
            </a:r>
            <a:r>
              <a:rPr lang="en-US" dirty="0" smtClean="0"/>
              <a:t>under </a:t>
            </a:r>
            <a:r>
              <a:rPr lang="en-US" dirty="0"/>
              <a:t>consideration who are initially disease free</a:t>
            </a:r>
            <a:r>
              <a:rPr lang="en-US" dirty="0" smtClean="0"/>
              <a:t>.</a:t>
            </a:r>
            <a:endParaRPr lang="tr-TR" dirty="0" smtClean="0"/>
          </a:p>
          <a:p>
            <a:pPr algn="just">
              <a:lnSpc>
                <a:spcPct val="200000"/>
              </a:lnSpc>
            </a:pPr>
            <a:r>
              <a:rPr lang="en-US" dirty="0" smtClean="0"/>
              <a:t>we</a:t>
            </a:r>
            <a:r>
              <a:rPr lang="tr-TR" dirty="0" smtClean="0"/>
              <a:t> </a:t>
            </a:r>
            <a:r>
              <a:rPr lang="en-US" dirty="0" smtClean="0"/>
              <a:t>tend </a:t>
            </a:r>
            <a:r>
              <a:rPr lang="en-US" dirty="0"/>
              <a:t>to consider </a:t>
            </a:r>
            <a:r>
              <a:rPr lang="tr-TR" dirty="0" err="1" smtClean="0"/>
              <a:t>incidence</a:t>
            </a:r>
            <a:r>
              <a:rPr lang="tr-TR" dirty="0" smtClean="0"/>
              <a:t> 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number </a:t>
            </a:r>
            <a:r>
              <a:rPr lang="en-US" dirty="0"/>
              <a:t>of cases per 100,000 people.</a:t>
            </a:r>
            <a:endParaRPr lang="tr-TR" dirty="0" smtClean="0"/>
          </a:p>
          <a:p>
            <a:pPr algn="just">
              <a:lnSpc>
                <a:spcPct val="200000"/>
              </a:lnSpc>
            </a:pPr>
            <a:endParaRPr lang="tr-TR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714364"/>
            <a:ext cx="8229600" cy="1143000"/>
          </a:xfrm>
        </p:spPr>
        <p:txBody>
          <a:bodyPr>
            <a:noAutofit/>
          </a:bodyPr>
          <a:lstStyle/>
          <a:p>
            <a:r>
              <a:rPr lang="en-US" dirty="0"/>
              <a:t>Frequency of diseases in society </a:t>
            </a:r>
            <a:r>
              <a:rPr lang="tr-TR" dirty="0" smtClean="0"/>
              <a:t>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85804" y="2814646"/>
            <a:ext cx="8229600" cy="3400436"/>
          </a:xfrm>
        </p:spPr>
        <p:txBody>
          <a:bodyPr/>
          <a:lstStyle/>
          <a:p>
            <a:r>
              <a:rPr lang="en-US" dirty="0"/>
              <a:t>Do patients presenting in primary care?</a:t>
            </a:r>
          </a:p>
          <a:p>
            <a:endParaRPr lang="en-US" dirty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en-US" dirty="0" smtClean="0"/>
              <a:t> </a:t>
            </a:r>
            <a:r>
              <a:rPr lang="tr-TR" dirty="0" smtClean="0"/>
              <a:t>o</a:t>
            </a:r>
            <a:r>
              <a:rPr lang="en-US" dirty="0" smtClean="0"/>
              <a:t>r </a:t>
            </a:r>
            <a:r>
              <a:rPr lang="en-US" dirty="0"/>
              <a:t>...</a:t>
            </a:r>
          </a:p>
          <a:p>
            <a:endParaRPr lang="en-US" dirty="0"/>
          </a:p>
          <a:p>
            <a:r>
              <a:rPr lang="en-US" dirty="0"/>
              <a:t> Whether patients admitted to the third step?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 err="1"/>
              <a:t>Abdominal</a:t>
            </a:r>
            <a:r>
              <a:rPr lang="tr-TR" dirty="0"/>
              <a:t> </a:t>
            </a:r>
            <a:r>
              <a:rPr lang="tr-TR" dirty="0" err="1" smtClean="0"/>
              <a:t>pain</a:t>
            </a:r>
            <a:r>
              <a:rPr lang="tr-TR" dirty="0" smtClean="0"/>
              <a:t>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</a:p>
          <a:p>
            <a:r>
              <a:rPr lang="tr-TR" dirty="0"/>
              <a:t> </a:t>
            </a:r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medicine</a:t>
            </a:r>
            <a:r>
              <a:rPr lang="tr-TR" dirty="0"/>
              <a:t> </a:t>
            </a:r>
            <a:r>
              <a:rPr lang="tr-TR" dirty="0" err="1"/>
              <a:t>outpatient</a:t>
            </a:r>
            <a:r>
              <a:rPr lang="tr-TR" dirty="0"/>
              <a:t> </a:t>
            </a:r>
            <a:r>
              <a:rPr lang="tr-TR" dirty="0" err="1"/>
              <a:t>clinic</a:t>
            </a:r>
            <a:r>
              <a:rPr lang="tr-TR" dirty="0"/>
              <a:t> </a:t>
            </a:r>
            <a:r>
              <a:rPr lang="tr-TR" dirty="0" err="1"/>
              <a:t>patients</a:t>
            </a:r>
            <a:r>
              <a:rPr lang="tr-TR" dirty="0"/>
              <a:t>: </a:t>
            </a:r>
            <a:r>
              <a:rPr lang="tr-TR" dirty="0" err="1"/>
              <a:t>acute</a:t>
            </a:r>
            <a:r>
              <a:rPr lang="tr-TR" dirty="0"/>
              <a:t> </a:t>
            </a:r>
            <a:r>
              <a:rPr lang="tr-TR" dirty="0" err="1"/>
              <a:t>appendicitis</a:t>
            </a:r>
            <a:r>
              <a:rPr lang="tr-TR" dirty="0"/>
              <a:t>?</a:t>
            </a:r>
          </a:p>
          <a:p>
            <a:endParaRPr lang="tr-TR" dirty="0"/>
          </a:p>
          <a:p>
            <a:r>
              <a:rPr lang="tr-TR" dirty="0"/>
              <a:t> general </a:t>
            </a:r>
            <a:r>
              <a:rPr lang="tr-TR" dirty="0" err="1"/>
              <a:t>surgical</a:t>
            </a:r>
            <a:r>
              <a:rPr lang="tr-TR" dirty="0"/>
              <a:t> </a:t>
            </a:r>
            <a:r>
              <a:rPr lang="tr-TR" dirty="0" err="1"/>
              <a:t>outpatient</a:t>
            </a:r>
            <a:r>
              <a:rPr lang="tr-TR" dirty="0"/>
              <a:t> </a:t>
            </a:r>
            <a:r>
              <a:rPr lang="tr-TR" dirty="0" err="1"/>
              <a:t>clinic</a:t>
            </a:r>
            <a:r>
              <a:rPr lang="tr-TR" dirty="0"/>
              <a:t> </a:t>
            </a:r>
            <a:r>
              <a:rPr lang="tr-TR" dirty="0" err="1"/>
              <a:t>patients</a:t>
            </a:r>
            <a:r>
              <a:rPr lang="tr-TR" dirty="0"/>
              <a:t>: </a:t>
            </a:r>
            <a:r>
              <a:rPr lang="tr-TR" dirty="0" err="1"/>
              <a:t>acute</a:t>
            </a:r>
            <a:r>
              <a:rPr lang="tr-TR" dirty="0"/>
              <a:t> </a:t>
            </a:r>
            <a:r>
              <a:rPr lang="tr-TR" dirty="0" err="1"/>
              <a:t>appendicitis</a:t>
            </a:r>
            <a:r>
              <a:rPr lang="tr-TR" dirty="0"/>
              <a:t>?</a:t>
            </a:r>
          </a:p>
          <a:p>
            <a:endParaRPr lang="tr-TR" dirty="0"/>
          </a:p>
          <a:p>
            <a:r>
              <a:rPr lang="tr-TR" dirty="0"/>
              <a:t>    </a:t>
            </a:r>
            <a:r>
              <a:rPr lang="tr-TR" dirty="0" err="1"/>
              <a:t>Equal</a:t>
            </a:r>
            <a:r>
              <a:rPr lang="tr-TR" dirty="0"/>
              <a:t> </a:t>
            </a:r>
            <a:r>
              <a:rPr lang="tr-TR" dirty="0" err="1"/>
              <a:t>risks</a:t>
            </a:r>
            <a:r>
              <a:rPr lang="tr-TR" dirty="0"/>
              <a:t> ..?</a:t>
            </a:r>
            <a:endParaRPr lang="tr-TR" dirty="0" smtClean="0"/>
          </a:p>
          <a:p>
            <a:pPr lvl="1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85802"/>
            <a:ext cx="8229600" cy="1143000"/>
          </a:xfrm>
        </p:spPr>
        <p:txBody>
          <a:bodyPr/>
          <a:lstStyle/>
          <a:p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Medicine</a:t>
            </a:r>
            <a:r>
              <a:rPr lang="tr-TR" dirty="0"/>
              <a:t> / </a:t>
            </a:r>
            <a:r>
              <a:rPr lang="tr-TR" dirty="0" err="1"/>
              <a:t>Primary</a:t>
            </a:r>
            <a:r>
              <a:rPr lang="tr-TR" dirty="0"/>
              <a:t> </a:t>
            </a:r>
            <a:r>
              <a:rPr lang="tr-TR" dirty="0" err="1"/>
              <a:t>Care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42994" y="2786058"/>
            <a:ext cx="8229600" cy="1571636"/>
          </a:xfrm>
        </p:spPr>
        <p:txBody>
          <a:bodyPr>
            <a:normAutofit/>
          </a:bodyPr>
          <a:lstStyle/>
          <a:p>
            <a:r>
              <a:rPr lang="en-US" dirty="0"/>
              <a:t>Patients' first point of </a:t>
            </a:r>
            <a:r>
              <a:rPr lang="tr-TR" dirty="0" err="1" smtClean="0"/>
              <a:t>application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857240"/>
            <a:ext cx="8229600" cy="1143000"/>
          </a:xfrm>
        </p:spPr>
        <p:txBody>
          <a:bodyPr/>
          <a:lstStyle/>
          <a:p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Medicine</a:t>
            </a:r>
            <a:r>
              <a:rPr lang="tr-TR" dirty="0"/>
              <a:t> / </a:t>
            </a:r>
            <a:r>
              <a:rPr lang="tr-TR" dirty="0" err="1"/>
              <a:t>Primary</a:t>
            </a:r>
            <a:r>
              <a:rPr lang="tr-TR" dirty="0"/>
              <a:t> </a:t>
            </a:r>
            <a:r>
              <a:rPr lang="tr-TR" dirty="0" err="1"/>
              <a:t>Care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00100" y="2528894"/>
            <a:ext cx="7929618" cy="3686188"/>
          </a:xfrm>
        </p:spPr>
        <p:txBody>
          <a:bodyPr>
            <a:norm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actual frequency of diseases seen in the community.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/>
          <a:lstStyle/>
          <a:p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Medicine</a:t>
            </a:r>
            <a:r>
              <a:rPr lang="tr-TR" dirty="0"/>
              <a:t> / </a:t>
            </a:r>
            <a:r>
              <a:rPr lang="tr-TR" dirty="0" err="1"/>
              <a:t>Primary</a:t>
            </a:r>
            <a:r>
              <a:rPr lang="tr-TR" dirty="0"/>
              <a:t> </a:t>
            </a:r>
            <a:r>
              <a:rPr lang="tr-TR" dirty="0" err="1"/>
              <a:t>Care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43208"/>
            <a:ext cx="8229600" cy="3686188"/>
          </a:xfrm>
        </p:spPr>
        <p:txBody>
          <a:bodyPr>
            <a:normAutofit/>
          </a:bodyPr>
          <a:lstStyle/>
          <a:p>
            <a:r>
              <a:rPr lang="tr-TR" dirty="0" err="1" smtClean="0"/>
              <a:t>Diseases</a:t>
            </a:r>
            <a:r>
              <a:rPr lang="tr-TR" dirty="0" smtClean="0"/>
              <a:t> </a:t>
            </a:r>
            <a:r>
              <a:rPr lang="tr-TR" dirty="0" err="1" smtClean="0"/>
              <a:t>prevelance</a:t>
            </a:r>
            <a:r>
              <a:rPr lang="tr-TR" dirty="0" smtClean="0"/>
              <a:t> is </a:t>
            </a:r>
            <a:r>
              <a:rPr lang="tr-TR" dirty="0" err="1" smtClean="0"/>
              <a:t>less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969</TotalTime>
  <Words>650</Words>
  <Application>Microsoft Office PowerPoint</Application>
  <PresentationFormat>Ekran Gösterisi (4:3)</PresentationFormat>
  <Paragraphs>135</Paragraphs>
  <Slides>21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Akış</vt:lpstr>
      <vt:lpstr>Low Prevalence Medicine</vt:lpstr>
      <vt:lpstr>PowerPoint Sunusu</vt:lpstr>
      <vt:lpstr>What is prevalence?</vt:lpstr>
      <vt:lpstr>What is incidence?</vt:lpstr>
      <vt:lpstr>Frequency of diseases in society …</vt:lpstr>
      <vt:lpstr>PowerPoint Sunusu</vt:lpstr>
      <vt:lpstr>Family Medicine / Primary Care</vt:lpstr>
      <vt:lpstr>Family Medicine / Primary Care</vt:lpstr>
      <vt:lpstr>Family Medicine / Primary Care</vt:lpstr>
      <vt:lpstr>Family Medicine / Primary Care</vt:lpstr>
      <vt:lpstr>Family Medicine / Primary Care Why low prevalence medicine?</vt:lpstr>
      <vt:lpstr>What is the importance of low prevalance?</vt:lpstr>
      <vt:lpstr>Which screening test?</vt:lpstr>
      <vt:lpstr>PowerPoint Sunusu</vt:lpstr>
      <vt:lpstr>PowerPoint Sunusu</vt:lpstr>
      <vt:lpstr>Basic Parameters</vt:lpstr>
      <vt:lpstr>PowerPoint Sunusu</vt:lpstr>
      <vt:lpstr>PowerPoint Sunusu</vt:lpstr>
      <vt:lpstr>Summary 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DÜŞÜK PREVALANS HEKİMLİĞİ</dc:title>
  <dc:creator>Dr. Memet IŞIK</dc:creator>
  <cp:lastModifiedBy>biyoistatistik</cp:lastModifiedBy>
  <cp:revision>105</cp:revision>
  <dcterms:modified xsi:type="dcterms:W3CDTF">2011-09-12T06:57:01Z</dcterms:modified>
</cp:coreProperties>
</file>