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4" r:id="rId4"/>
    <p:sldId id="264" r:id="rId5"/>
    <p:sldId id="258" r:id="rId6"/>
    <p:sldId id="266" r:id="rId7"/>
    <p:sldId id="259" r:id="rId8"/>
    <p:sldId id="260" r:id="rId9"/>
    <p:sldId id="261" r:id="rId10"/>
    <p:sldId id="262" r:id="rId11"/>
    <p:sldId id="275" r:id="rId12"/>
    <p:sldId id="277" r:id="rId13"/>
    <p:sldId id="279" r:id="rId14"/>
    <p:sldId id="263" r:id="rId15"/>
    <p:sldId id="278" r:id="rId16"/>
    <p:sldId id="267" r:id="rId17"/>
    <p:sldId id="280" r:id="rId18"/>
    <p:sldId id="269" r:id="rId19"/>
    <p:sldId id="268" r:id="rId20"/>
    <p:sldId id="270" r:id="rId21"/>
    <p:sldId id="276" r:id="rId22"/>
    <p:sldId id="271" r:id="rId23"/>
    <p:sldId id="281" r:id="rId24"/>
  </p:sldIdLst>
  <p:sldSz cx="9144000" cy="6858000" type="screen4x3"/>
  <p:notesSz cx="6669088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621" autoAdjust="0"/>
  </p:normalViewPr>
  <p:slideViewPr>
    <p:cSldViewPr>
      <p:cViewPr varScale="1">
        <p:scale>
          <a:sx n="80" d="100"/>
          <a:sy n="80" d="100"/>
        </p:scale>
        <p:origin x="-17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776866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76632-74B2-4DFE-AF55-2B2E2E9841D6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B2BDA-F088-4699-A74D-0B532254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97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7B25C-118F-48DB-975C-16C6FB288F5E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957D1-FD70-4BE7-A561-4E1CC2DFBDE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11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957D1-FD70-4BE7-A561-4E1CC2DFBDE0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Aile hekimi hastayla sürekli ilişkisi olduğundan tanı koyabilecek yeterince zamanı vardır.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Hastayla ilişkisinin devamlılığından yararlanan hekim, hastanın tüm sorunlarını bir–iki görüşmede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çözümleme zorunluluğunda değildir. Zaman içinde hastayı gözlem şansına sahip olduğundan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koyduğu tanının doğruluğunu değerlendirme, olasılıkları tahmin edebilme ve sorunların içeriğini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tam olarak anlama imkanı vardır.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Genellikle, bütün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klinisyenler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"bekle ve gör" yaklaşımını tanısal strateji olarak kabul ederler.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Zamanı kullanmanın mantıklı yanı, yüksek olasılıklı hastalıkları düşük olasılıklı olanlardan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ayırmanın en ekonomik yolu olmasıdır. Hepimizin de bildiği gibi cerrahlar apandisit şüphesi olan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 hastada klinik tablo tam belirginleşene kadar operasyon düşüncesini bir gece boyunca erteleyip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hastayı izler. Aile Hekimliği/Genel Pratisyenlik uygulamalarında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spontan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remisyonun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tanı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konulmadan gerçekleşmesi nedeniyle zamanın tanı aracı olarak kullanılması yaygındır. Yapılan bir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çalışmada tanı konulamamış hastaların %72 'sinin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spontan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remisyon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nedeniyle doktora tekrar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başvurması bu yöntemin oldukça yararlı olduğunu desteklemiştir.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957D1-FD70-4BE7-A561-4E1CC2DFBDE0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772400" cy="1470025"/>
          </a:xfrm>
        </p:spPr>
        <p:txBody>
          <a:bodyPr/>
          <a:lstStyle/>
          <a:p>
            <a:r>
              <a:rPr lang="en-US" dirty="0" smtClean="0"/>
              <a:t>Continuous Medical Care</a:t>
            </a:r>
            <a:endParaRPr lang="en-US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Assist. Prof. Dr. </a:t>
            </a:r>
            <a:r>
              <a:rPr lang="en-US" dirty="0" err="1"/>
              <a:t>Memet</a:t>
            </a:r>
            <a:r>
              <a:rPr lang="en-US" dirty="0"/>
              <a:t> </a:t>
            </a:r>
            <a:r>
              <a:rPr lang="en-US" dirty="0" smtClean="0"/>
              <a:t>I</a:t>
            </a:r>
            <a:r>
              <a:rPr lang="tr-TR" dirty="0" smtClean="0"/>
              <a:t>ŞIK</a:t>
            </a:r>
            <a:endParaRPr lang="en-US" dirty="0"/>
          </a:p>
          <a:p>
            <a:r>
              <a:rPr lang="en-US" sz="1800" dirty="0"/>
              <a:t>Ataturk University Medical Faculty</a:t>
            </a:r>
          </a:p>
          <a:p>
            <a:r>
              <a:rPr lang="en-US" sz="1800" dirty="0"/>
              <a:t>Department of Family Medicine</a:t>
            </a:r>
          </a:p>
          <a:p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562905" y="162880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Class 2:  12.09.2011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06" y="714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1</a:t>
            </a:r>
            <a:r>
              <a:rPr lang="tr-TR" sz="4000" dirty="0" smtClean="0"/>
              <a:t>. </a:t>
            </a:r>
            <a:r>
              <a:rPr lang="en-US" sz="4000" dirty="0"/>
              <a:t>The continuity of the service provider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00118" y="2386018"/>
            <a:ext cx="8229600" cy="17630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degree</a:t>
            </a:r>
            <a:r>
              <a:rPr lang="tr-TR" dirty="0" smtClean="0"/>
              <a:t> of a</a:t>
            </a:r>
            <a:r>
              <a:rPr lang="en-US" dirty="0" err="1" smtClean="0"/>
              <a:t>ssessment</a:t>
            </a:r>
            <a:r>
              <a:rPr lang="en-US" dirty="0" smtClean="0"/>
              <a:t> </a:t>
            </a:r>
            <a:r>
              <a:rPr lang="en-US" dirty="0"/>
              <a:t>of person by the same service provider 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/>
              <a:t>each application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2. </a:t>
            </a:r>
            <a:r>
              <a:rPr lang="en-US" sz="3600" dirty="0"/>
              <a:t>The continuity </a:t>
            </a:r>
            <a:r>
              <a:rPr lang="tr-TR" sz="3600" dirty="0" smtClean="0"/>
              <a:t>in time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414" y="1600200"/>
            <a:ext cx="7643866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Obstetrician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From</a:t>
            </a:r>
            <a:r>
              <a:rPr lang="tr-TR" dirty="0" smtClean="0"/>
              <a:t> p</a:t>
            </a:r>
            <a:r>
              <a:rPr lang="en-US" dirty="0" err="1" smtClean="0"/>
              <a:t>regnancy</a:t>
            </a:r>
            <a:r>
              <a:rPr lang="en-US" dirty="0" smtClean="0"/>
              <a:t> </a:t>
            </a:r>
            <a:r>
              <a:rPr lang="en-US" dirty="0"/>
              <a:t>until </a:t>
            </a:r>
            <a:r>
              <a:rPr lang="en-US" dirty="0" smtClean="0"/>
              <a:t>birth</a:t>
            </a:r>
            <a:endParaRPr lang="tr-TR" dirty="0" smtClean="0"/>
          </a:p>
          <a:p>
            <a:r>
              <a:rPr lang="en-US" dirty="0"/>
              <a:t>General surgeon</a:t>
            </a:r>
          </a:p>
          <a:p>
            <a:pPr lvl="1"/>
            <a:r>
              <a:rPr lang="en-US" dirty="0"/>
              <a:t>Prior to the surgery until </a:t>
            </a:r>
            <a:r>
              <a:rPr lang="en-US" dirty="0" smtClean="0"/>
              <a:t>the </a:t>
            </a:r>
            <a:r>
              <a:rPr lang="tr-TR" dirty="0" err="1" smtClean="0"/>
              <a:t>end</a:t>
            </a:r>
            <a:r>
              <a:rPr lang="tr-TR" dirty="0" smtClean="0"/>
              <a:t> of </a:t>
            </a:r>
            <a:r>
              <a:rPr lang="en-US" dirty="0" smtClean="0"/>
              <a:t>healing</a:t>
            </a:r>
            <a:endParaRPr lang="en-US" dirty="0"/>
          </a:p>
          <a:p>
            <a:r>
              <a:rPr lang="en-US" dirty="0"/>
              <a:t>Family physician</a:t>
            </a:r>
          </a:p>
          <a:p>
            <a:pPr lvl="1"/>
            <a:r>
              <a:rPr lang="en-US" dirty="0"/>
              <a:t>Continuous health care throughout the entire </a:t>
            </a:r>
            <a:r>
              <a:rPr lang="en-US" dirty="0" smtClean="0"/>
              <a:t>life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lnSpc>
                <a:spcPct val="200000"/>
              </a:lnSpc>
            </a:pPr>
            <a:r>
              <a:rPr lang="tr-TR" dirty="0" smtClean="0"/>
              <a:t>3. </a:t>
            </a:r>
            <a:r>
              <a:rPr lang="tr-TR" dirty="0" err="1" smtClean="0"/>
              <a:t>Geographical</a:t>
            </a:r>
            <a:r>
              <a:rPr lang="tr-TR" dirty="0" smtClean="0"/>
              <a:t> </a:t>
            </a:r>
            <a:r>
              <a:rPr lang="en-US" dirty="0" smtClean="0"/>
              <a:t>continuity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14580"/>
            <a:ext cx="8229600" cy="3686188"/>
          </a:xfrm>
        </p:spPr>
        <p:txBody>
          <a:bodyPr>
            <a:normAutofit/>
          </a:bodyPr>
          <a:lstStyle/>
          <a:p>
            <a:r>
              <a:rPr lang="en-US" dirty="0"/>
              <a:t>The physician should be close geographically, should be accessible</a:t>
            </a:r>
          </a:p>
          <a:p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physician </a:t>
            </a:r>
            <a:r>
              <a:rPr lang="en-US" dirty="0"/>
              <a:t>must be in the same place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1680" y="1556792"/>
            <a:ext cx="5769656" cy="3473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211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1143000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200000"/>
              </a:lnSpc>
            </a:pPr>
            <a:r>
              <a:rPr lang="tr-TR" sz="2800" dirty="0" smtClean="0"/>
              <a:t>4. </a:t>
            </a:r>
            <a:r>
              <a:rPr lang="tr-TR" sz="2800" dirty="0" err="1"/>
              <a:t>Contiuity</a:t>
            </a:r>
            <a:r>
              <a:rPr lang="tr-TR" sz="2800" dirty="0"/>
              <a:t> of </a:t>
            </a:r>
            <a:r>
              <a:rPr lang="tr-TR" sz="2800" dirty="0" err="1"/>
              <a:t>medical</a:t>
            </a:r>
            <a:r>
              <a:rPr lang="tr-TR" sz="2800" dirty="0"/>
              <a:t> </a:t>
            </a:r>
            <a:r>
              <a:rPr lang="tr-TR" sz="2800" dirty="0" err="1" smtClean="0"/>
              <a:t>records</a:t>
            </a:r>
            <a:r>
              <a:rPr lang="tr-TR" sz="2800" dirty="0" smtClean="0"/>
              <a:t> </a:t>
            </a:r>
            <a:r>
              <a:rPr lang="tr-TR" sz="2000" dirty="0" smtClean="0"/>
              <a:t>(</a:t>
            </a:r>
            <a:r>
              <a:rPr lang="tr-TR" sz="2000" dirty="0" err="1" smtClean="0"/>
              <a:t>informational</a:t>
            </a:r>
            <a:r>
              <a:rPr lang="tr-TR" sz="2000" dirty="0" smtClean="0"/>
              <a:t> </a:t>
            </a:r>
            <a:r>
              <a:rPr lang="tr-TR" sz="2000" dirty="0" err="1" smtClean="0"/>
              <a:t>continuity</a:t>
            </a:r>
            <a:r>
              <a:rPr lang="tr-TR" sz="2000" dirty="0"/>
              <a:t>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457324"/>
            <a:ext cx="8229600" cy="461488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The degree of access of any service provider following a patient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/>
              <a:t>complete information </a:t>
            </a:r>
            <a:r>
              <a:rPr lang="en-US" dirty="0" smtClean="0"/>
              <a:t>about</a:t>
            </a:r>
            <a:r>
              <a:rPr lang="tr-TR" dirty="0" smtClean="0"/>
              <a:t> </a:t>
            </a:r>
            <a:r>
              <a:rPr lang="en-US" dirty="0" smtClean="0"/>
              <a:t>patient's </a:t>
            </a:r>
            <a:r>
              <a:rPr lang="en-US" dirty="0"/>
              <a:t>previous illnesses and applications to the health care </a:t>
            </a:r>
            <a:r>
              <a:rPr lang="en-US" dirty="0" smtClean="0"/>
              <a:t>system</a:t>
            </a:r>
            <a:r>
              <a:rPr lang="tr-T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Qualified  health care requires the continuity of the records about patients' medical problems over time, location and episodes of </a:t>
            </a:r>
            <a:r>
              <a:rPr lang="en-US" dirty="0" smtClean="0"/>
              <a:t>illness</a:t>
            </a:r>
            <a:r>
              <a:rPr lang="tr-TR" dirty="0" smtClean="0"/>
              <a:t>.</a:t>
            </a:r>
            <a:endParaRPr lang="en-US" dirty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lnSpc>
                <a:spcPct val="200000"/>
              </a:lnSpc>
            </a:pPr>
            <a:r>
              <a:rPr lang="tr-TR" dirty="0" smtClean="0"/>
              <a:t>5. </a:t>
            </a:r>
            <a:r>
              <a:rPr lang="tr-TR" dirty="0" err="1"/>
              <a:t>Interdisciplinary</a:t>
            </a:r>
            <a:r>
              <a:rPr lang="tr-TR" dirty="0"/>
              <a:t> </a:t>
            </a:r>
            <a:r>
              <a:rPr lang="tr-TR" dirty="0" err="1"/>
              <a:t>continuity</a:t>
            </a:r>
            <a:endParaRPr lang="tr-TR" sz="1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dirty="0"/>
              <a:t>Family</a:t>
            </a:r>
            <a:r>
              <a:rPr lang="tr-TR" b="1" dirty="0"/>
              <a:t> </a:t>
            </a:r>
            <a:r>
              <a:rPr lang="en-US" b="1" dirty="0"/>
              <a:t>physician</a:t>
            </a:r>
            <a:r>
              <a:rPr lang="tr-TR" b="1" dirty="0" smtClean="0"/>
              <a:t>;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Does not </a:t>
            </a:r>
            <a:r>
              <a:rPr lang="tr-TR" dirty="0" smtClean="0"/>
              <a:t>o</a:t>
            </a:r>
            <a:r>
              <a:rPr lang="en-US" dirty="0" err="1" smtClean="0"/>
              <a:t>nly</a:t>
            </a:r>
            <a:r>
              <a:rPr lang="en-US" dirty="0" smtClean="0"/>
              <a:t> </a:t>
            </a:r>
            <a:r>
              <a:rPr lang="en-US" dirty="0"/>
              <a:t>care for a medical problem or organ system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P</a:t>
            </a:r>
            <a:r>
              <a:rPr lang="en-US" dirty="0" smtClean="0"/>
              <a:t>la</a:t>
            </a:r>
            <a:r>
              <a:rPr lang="tr-TR" dirty="0" smtClean="0"/>
              <a:t>y</a:t>
            </a:r>
            <a:r>
              <a:rPr lang="en-US" dirty="0" smtClean="0"/>
              <a:t> </a:t>
            </a:r>
            <a:r>
              <a:rPr lang="en-US" dirty="0"/>
              <a:t>a role in the management of </a:t>
            </a:r>
            <a:r>
              <a:rPr lang="tr-TR" dirty="0" smtClean="0"/>
              <a:t>t</a:t>
            </a:r>
            <a:r>
              <a:rPr lang="en-US" dirty="0" smtClean="0"/>
              <a:t>heir </a:t>
            </a:r>
            <a:r>
              <a:rPr lang="en-US" dirty="0"/>
              <a:t>patients' medical, social and family problems </a:t>
            </a:r>
            <a:endParaRPr lang="tr-TR" dirty="0" smtClean="0"/>
          </a:p>
          <a:p>
            <a:r>
              <a:rPr lang="en-US" dirty="0"/>
              <a:t>Ensures continuity of care of the patients with multiple problems by coordinating other disciplines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836712"/>
            <a:ext cx="8496944" cy="592024"/>
          </a:xfrm>
        </p:spPr>
        <p:txBody>
          <a:bodyPr>
            <a:normAutofit/>
          </a:bodyPr>
          <a:lstStyle/>
          <a:p>
            <a:r>
              <a:rPr lang="en-US" sz="2900" dirty="0" smtClean="0"/>
              <a:t>The advantages of continuous care in Family Practice - 1</a:t>
            </a:r>
            <a:endParaRPr lang="tr-TR" sz="29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71556" y="178592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More efficient use of time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Have enough time to make a diagnosis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Opportunity to review the accuracy of the </a:t>
            </a:r>
            <a:r>
              <a:rPr lang="en-US" sz="2800" dirty="0" smtClean="0"/>
              <a:t>diagnosis</a:t>
            </a:r>
            <a:endParaRPr lang="en-US" sz="2800" dirty="0"/>
          </a:p>
          <a:p>
            <a:pPr algn="just">
              <a:lnSpc>
                <a:spcPct val="150000"/>
              </a:lnSpc>
            </a:pPr>
            <a:r>
              <a:rPr lang="en-US" sz="2800" dirty="0"/>
              <a:t>Have the opportunity to understand the exact </a:t>
            </a:r>
            <a:r>
              <a:rPr lang="en-US" sz="2800" dirty="0" smtClean="0"/>
              <a:t>content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couses</a:t>
            </a:r>
            <a:r>
              <a:rPr lang="en-US" sz="2800" dirty="0" smtClean="0"/>
              <a:t> </a:t>
            </a:r>
            <a:r>
              <a:rPr lang="en-US" sz="2800" dirty="0"/>
              <a:t>of the problems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Time can be used as a diagnostic tool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R</a:t>
            </a:r>
            <a:r>
              <a:rPr lang="en-US" sz="2800" dirty="0" err="1" smtClean="0"/>
              <a:t>eduction</a:t>
            </a:r>
            <a:r>
              <a:rPr lang="en-US" sz="2800" dirty="0" smtClean="0"/>
              <a:t> </a:t>
            </a:r>
            <a:r>
              <a:rPr lang="en-US" sz="2800" dirty="0"/>
              <a:t>of </a:t>
            </a:r>
            <a:r>
              <a:rPr lang="en-US" sz="2800" dirty="0" smtClean="0"/>
              <a:t>unnecessary</a:t>
            </a:r>
            <a:r>
              <a:rPr lang="tr-TR" sz="2800" dirty="0" smtClean="0"/>
              <a:t> e</a:t>
            </a:r>
            <a:r>
              <a:rPr lang="en-US" sz="2800" dirty="0" smtClean="0"/>
              <a:t>valuation</a:t>
            </a:r>
            <a:r>
              <a:rPr lang="tr-TR" sz="2800" dirty="0" smtClean="0"/>
              <a:t> </a:t>
            </a:r>
            <a:r>
              <a:rPr lang="tr-TR" sz="2800" dirty="0" err="1" smtClean="0"/>
              <a:t>tests</a:t>
            </a:r>
            <a:r>
              <a:rPr lang="en-US" sz="2800" dirty="0" smtClean="0"/>
              <a:t> </a:t>
            </a:r>
            <a:r>
              <a:rPr lang="en-US" sz="2800" dirty="0"/>
              <a:t>and</a:t>
            </a:r>
            <a:r>
              <a:rPr lang="en-US" sz="2800" dirty="0" smtClean="0"/>
              <a:t> </a:t>
            </a:r>
            <a:r>
              <a:rPr lang="en-US" sz="2800" dirty="0"/>
              <a:t>expenditures</a:t>
            </a:r>
            <a:endParaRPr lang="tr-TR" sz="2800" dirty="0" smtClean="0"/>
          </a:p>
          <a:p>
            <a:pPr algn="just">
              <a:lnSpc>
                <a:spcPct val="150000"/>
              </a:lnSpc>
            </a:pPr>
            <a:endParaRPr lang="tr-TR" sz="2800" dirty="0" smtClean="0"/>
          </a:p>
          <a:p>
            <a:pPr algn="just">
              <a:lnSpc>
                <a:spcPct val="150000"/>
              </a:lnSpc>
            </a:pPr>
            <a:endParaRPr lang="tr-TR" sz="2800" dirty="0" smtClean="0"/>
          </a:p>
          <a:p>
            <a:pPr algn="just">
              <a:lnSpc>
                <a:spcPct val="150000"/>
              </a:lnSpc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48680"/>
            <a:ext cx="4608512" cy="6097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230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advantages of continuous care in Family Practice - </a:t>
            </a:r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89185"/>
            <a:ext cx="8229600" cy="4097335"/>
          </a:xfrm>
        </p:spPr>
        <p:txBody>
          <a:bodyPr>
            <a:normAutofit/>
          </a:bodyPr>
          <a:lstStyle/>
          <a:p>
            <a:r>
              <a:rPr lang="en-US" sz="2800" dirty="0"/>
              <a:t>Establishing better communication between the patient-doctor</a:t>
            </a:r>
          </a:p>
          <a:p>
            <a:r>
              <a:rPr lang="en-US" sz="2800" dirty="0"/>
              <a:t>Increase the confidence of the patient's to physician</a:t>
            </a:r>
          </a:p>
          <a:p>
            <a:r>
              <a:rPr lang="en-US" sz="2800" dirty="0"/>
              <a:t>Regular monitoring of chronic diseases</a:t>
            </a:r>
          </a:p>
          <a:p>
            <a:r>
              <a:rPr lang="en-US" sz="2800" dirty="0" smtClean="0"/>
              <a:t>Treatment</a:t>
            </a:r>
            <a:r>
              <a:rPr lang="tr-TR" sz="2800" dirty="0" smtClean="0"/>
              <a:t> </a:t>
            </a:r>
            <a:r>
              <a:rPr lang="en-US" sz="2800" dirty="0" smtClean="0"/>
              <a:t>does</a:t>
            </a:r>
            <a:r>
              <a:rPr lang="tr-TR" sz="2800" dirty="0" smtClean="0"/>
              <a:t> not </a:t>
            </a:r>
            <a:r>
              <a:rPr lang="en-US" sz="2800" dirty="0" smtClean="0"/>
              <a:t>interrupted</a:t>
            </a:r>
            <a:endParaRPr lang="tr-TR" sz="2800" dirty="0" smtClean="0"/>
          </a:p>
          <a:p>
            <a:r>
              <a:rPr lang="en-US" sz="2800" dirty="0" smtClean="0"/>
              <a:t> </a:t>
            </a:r>
            <a:r>
              <a:rPr lang="en-US" sz="2800" dirty="0"/>
              <a:t>Improvement in quality of health </a:t>
            </a:r>
            <a:r>
              <a:rPr lang="en-US" sz="2800" dirty="0" smtClean="0"/>
              <a:t>services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2643190"/>
            <a:ext cx="8229600" cy="1143000"/>
          </a:xfrm>
        </p:spPr>
        <p:txBody>
          <a:bodyPr>
            <a:normAutofit/>
          </a:bodyPr>
          <a:lstStyle/>
          <a:p>
            <a:r>
              <a:rPr lang="tr-TR" sz="6600" dirty="0" err="1" smtClean="0"/>
              <a:t>summary</a:t>
            </a:r>
            <a:endParaRPr lang="tr-TR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n-US" dirty="0"/>
              <a:t>Aim: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tr-TR" dirty="0" smtClean="0"/>
              <a:t>	</a:t>
            </a:r>
            <a:r>
              <a:rPr lang="en-US" sz="2800" dirty="0" smtClean="0"/>
              <a:t>Give </a:t>
            </a:r>
            <a:r>
              <a:rPr lang="en-US" sz="2800" dirty="0"/>
              <a:t>information about continuous health care in </a:t>
            </a:r>
            <a:r>
              <a:rPr lang="en-US" sz="2800" dirty="0" smtClean="0"/>
              <a:t>Family </a:t>
            </a:r>
            <a:r>
              <a:rPr lang="en-US" sz="2800" dirty="0"/>
              <a:t>Practice</a:t>
            </a:r>
          </a:p>
          <a:p>
            <a:r>
              <a:rPr lang="en-US" dirty="0"/>
              <a:t>Objectives: At the end of this course, </a:t>
            </a:r>
            <a:r>
              <a:rPr lang="en-US" dirty="0" smtClean="0"/>
              <a:t>participants</a:t>
            </a:r>
            <a:r>
              <a:rPr lang="tr-TR" dirty="0" smtClean="0"/>
              <a:t> </a:t>
            </a:r>
            <a:r>
              <a:rPr lang="en-US" dirty="0" smtClean="0"/>
              <a:t>should</a:t>
            </a:r>
            <a:r>
              <a:rPr lang="tr-TR" dirty="0" smtClean="0"/>
              <a:t> be </a:t>
            </a:r>
            <a:r>
              <a:rPr lang="en-US" dirty="0" smtClean="0"/>
              <a:t>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smtClean="0"/>
              <a:t>define:</a:t>
            </a:r>
            <a:endParaRPr lang="en-US" dirty="0"/>
          </a:p>
          <a:p>
            <a:pPr lvl="1"/>
            <a:r>
              <a:rPr lang="en-US" dirty="0" smtClean="0"/>
              <a:t>continuity </a:t>
            </a:r>
            <a:endParaRPr lang="en-US" dirty="0"/>
          </a:p>
          <a:p>
            <a:pPr lvl="1"/>
            <a:r>
              <a:rPr lang="en-US" dirty="0"/>
              <a:t>Explain 3 basic property of continuous care</a:t>
            </a:r>
          </a:p>
          <a:p>
            <a:pPr lvl="1"/>
            <a:r>
              <a:rPr lang="en-US" dirty="0"/>
              <a:t> Explain the 5 dimensions of continuous care </a:t>
            </a:r>
          </a:p>
          <a:p>
            <a:pPr lvl="1"/>
            <a:r>
              <a:rPr lang="en-US" dirty="0"/>
              <a:t> Explain at least 5 advantages of continuous care </a:t>
            </a:r>
            <a:r>
              <a:rPr lang="tr-TR" dirty="0" smtClean="0"/>
              <a:t>of</a:t>
            </a:r>
            <a:r>
              <a:rPr lang="en-US" dirty="0" smtClean="0"/>
              <a:t> </a:t>
            </a:r>
            <a:r>
              <a:rPr lang="en-US" dirty="0"/>
              <a:t>family medicine system.</a:t>
            </a:r>
            <a:endParaRPr lang="tr-TR" dirty="0" smtClean="0"/>
          </a:p>
          <a:p>
            <a:pPr lvl="2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714364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/>
              <a:t>What are the three main feature of continuous care?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57242" y="2314580"/>
            <a:ext cx="8229600" cy="390050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tr-TR" dirty="0"/>
              <a:t>	1. </a:t>
            </a:r>
            <a:r>
              <a:rPr lang="tr-TR" dirty="0" err="1"/>
              <a:t>I</a:t>
            </a:r>
            <a:r>
              <a:rPr lang="tr-TR" dirty="0" err="1" smtClean="0"/>
              <a:t>t</a:t>
            </a:r>
            <a:r>
              <a:rPr lang="tr-TR" dirty="0" smtClean="0"/>
              <a:t> </a:t>
            </a:r>
            <a:r>
              <a:rPr lang="tr-TR" dirty="0"/>
              <a:t>i</a:t>
            </a:r>
            <a:r>
              <a:rPr lang="en-US" dirty="0"/>
              <a:t>s not limited to a certain stage of the disease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dirty="0"/>
              <a:t>	2. </a:t>
            </a:r>
            <a:r>
              <a:rPr lang="tr-TR" dirty="0" err="1"/>
              <a:t>Includes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services</a:t>
            </a:r>
            <a:r>
              <a:rPr lang="tr-TR" dirty="0"/>
              <a:t> </a:t>
            </a:r>
            <a:r>
              <a:rPr lang="tr-TR" dirty="0" err="1"/>
              <a:t>required</a:t>
            </a:r>
            <a:r>
              <a:rPr lang="tr-TR" dirty="0"/>
              <a:t> in </a:t>
            </a:r>
            <a:r>
              <a:rPr lang="tr-TR" dirty="0" err="1"/>
              <a:t>healthyt</a:t>
            </a:r>
            <a:r>
              <a:rPr lang="tr-TR" dirty="0"/>
              <a:t> </a:t>
            </a:r>
            <a:r>
              <a:rPr lang="tr-TR" dirty="0" err="1"/>
              <a:t>periods</a:t>
            </a:r>
            <a:r>
              <a:rPr lang="tr-TR" dirty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tr-TR" dirty="0"/>
              <a:t>	3. T</a:t>
            </a:r>
            <a:r>
              <a:rPr lang="en-US" dirty="0"/>
              <a:t>he individual</a:t>
            </a:r>
            <a:r>
              <a:rPr lang="tr-TR" dirty="0"/>
              <a:t> is m</a:t>
            </a:r>
            <a:r>
              <a:rPr lang="en-US" dirty="0" err="1"/>
              <a:t>onitored</a:t>
            </a:r>
            <a:r>
              <a:rPr lang="en-US" dirty="0"/>
              <a:t> throughout the entire life</a:t>
            </a:r>
            <a:r>
              <a:rPr lang="tr-T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What are the five dimensions of continuous care?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sz="3300" dirty="0"/>
              <a:t>Provider </a:t>
            </a:r>
            <a:r>
              <a:rPr lang="en-US" sz="3300" dirty="0"/>
              <a:t>continuity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err="1"/>
              <a:t>Continuity</a:t>
            </a:r>
            <a:r>
              <a:rPr lang="tr-TR" dirty="0"/>
              <a:t> in time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err="1" smtClean="0"/>
              <a:t>Geographical</a:t>
            </a:r>
            <a:r>
              <a:rPr lang="tr-TR" dirty="0" smtClean="0"/>
              <a:t> </a:t>
            </a:r>
            <a:r>
              <a:rPr lang="tr-TR" dirty="0" err="1"/>
              <a:t>continuity</a:t>
            </a:r>
            <a:endParaRPr lang="tr-TR" dirty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err="1"/>
              <a:t>Contiuity</a:t>
            </a:r>
            <a:r>
              <a:rPr lang="tr-TR" dirty="0"/>
              <a:t> of </a:t>
            </a:r>
            <a:r>
              <a:rPr lang="tr-TR" dirty="0" err="1"/>
              <a:t>medical</a:t>
            </a:r>
            <a:r>
              <a:rPr lang="tr-TR" dirty="0"/>
              <a:t> </a:t>
            </a:r>
            <a:r>
              <a:rPr lang="tr-TR" dirty="0" err="1"/>
              <a:t>records</a:t>
            </a:r>
            <a:r>
              <a:rPr lang="tr-TR" dirty="0"/>
              <a:t> </a:t>
            </a:r>
            <a:r>
              <a:rPr lang="tr-TR" sz="2100" dirty="0"/>
              <a:t>(</a:t>
            </a:r>
            <a:r>
              <a:rPr lang="tr-TR" sz="2100" dirty="0" err="1"/>
              <a:t>informational</a:t>
            </a:r>
            <a:r>
              <a:rPr lang="tr-TR" sz="2100" dirty="0"/>
              <a:t> </a:t>
            </a:r>
            <a:r>
              <a:rPr lang="tr-TR" sz="2100" dirty="0" err="1"/>
              <a:t>continuity</a:t>
            </a:r>
            <a:r>
              <a:rPr lang="tr-TR" sz="2100" dirty="0"/>
              <a:t>)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dirty="0" err="1"/>
              <a:t>Interdisciplinary</a:t>
            </a:r>
            <a:r>
              <a:rPr lang="tr-TR" dirty="0"/>
              <a:t> </a:t>
            </a:r>
            <a:r>
              <a:rPr lang="tr-TR" dirty="0" err="1"/>
              <a:t>continuity</a:t>
            </a:r>
            <a:endParaRPr lang="tr-TR" sz="1200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“continuity of the service provider” mean?</a:t>
            </a:r>
            <a:br>
              <a:rPr lang="en-US" dirty="0"/>
            </a:br>
            <a:endParaRPr lang="tr-TR" dirty="0"/>
          </a:p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t</a:t>
            </a:r>
            <a:r>
              <a:rPr lang="en-US" dirty="0" smtClean="0"/>
              <a:t>he </a:t>
            </a:r>
            <a:r>
              <a:rPr lang="en-US" dirty="0"/>
              <a:t>advantages of continuous care in Family </a:t>
            </a:r>
            <a:r>
              <a:rPr lang="en-US" dirty="0" smtClean="0"/>
              <a:t>Practice</a:t>
            </a:r>
            <a:r>
              <a:rPr lang="tr-TR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iyoistatistik\Pictures\thank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5" y="628650"/>
            <a:ext cx="4781550" cy="560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35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</a:t>
            </a:r>
            <a:r>
              <a:rPr lang="tr-TR" dirty="0" smtClean="0"/>
              <a:t> </a:t>
            </a:r>
            <a:r>
              <a:rPr lang="en-US" dirty="0" smtClean="0"/>
              <a:t>physician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Trained specialists doctor in accordance with the principles of the discipline of family medicine </a:t>
            </a:r>
          </a:p>
          <a:p>
            <a:r>
              <a:rPr lang="en-US" dirty="0"/>
              <a:t>He is responsible to provide comprehensive and continuous health care to people who want medical </a:t>
            </a:r>
            <a:r>
              <a:rPr lang="en-US" dirty="0" smtClean="0"/>
              <a:t>care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without taking in account of age, gender and the </a:t>
            </a:r>
            <a:r>
              <a:rPr lang="en-US" dirty="0" smtClean="0"/>
              <a:t>type</a:t>
            </a:r>
            <a:r>
              <a:rPr lang="tr-TR" dirty="0" smtClean="0"/>
              <a:t> </a:t>
            </a:r>
            <a:r>
              <a:rPr lang="en-US" dirty="0" smtClean="0"/>
              <a:t> </a:t>
            </a:r>
            <a:r>
              <a:rPr lang="en-US" dirty="0"/>
              <a:t>of disease. 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4310031" y="6000768"/>
            <a:ext cx="4347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err="1" smtClean="0"/>
              <a:t>European</a:t>
            </a:r>
            <a:r>
              <a:rPr lang="tr-TR" i="1" dirty="0" smtClean="0"/>
              <a:t> </a:t>
            </a:r>
            <a:r>
              <a:rPr lang="tr-TR" i="1" dirty="0" err="1" smtClean="0"/>
              <a:t>definition</a:t>
            </a:r>
            <a:r>
              <a:rPr lang="tr-TR" i="1" dirty="0" smtClean="0"/>
              <a:t> of GP/FM, WONCA 2002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</a:t>
            </a:r>
            <a:r>
              <a:rPr lang="tr-TR" dirty="0" smtClean="0"/>
              <a:t> </a:t>
            </a:r>
            <a:r>
              <a:rPr lang="en-US" dirty="0" smtClean="0"/>
              <a:t>“continuity</a:t>
            </a:r>
            <a:r>
              <a:rPr lang="en-US" dirty="0"/>
              <a:t>” 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/>
              <a:t>a medical </a:t>
            </a:r>
            <a:r>
              <a:rPr lang="en-US" sz="2800" dirty="0" smtClean="0"/>
              <a:t>encounter</a:t>
            </a:r>
            <a:r>
              <a:rPr lang="tr-TR" sz="2800" dirty="0" smtClean="0"/>
              <a:t>, </a:t>
            </a:r>
            <a:r>
              <a:rPr lang="tr-TR" sz="2800" dirty="0" smtClean="0"/>
              <a:t>c</a:t>
            </a:r>
            <a:r>
              <a:rPr lang="en-US" sz="2800" dirty="0" err="1" smtClean="0"/>
              <a:t>ontinuity</a:t>
            </a:r>
            <a:r>
              <a:rPr lang="tr-TR" sz="2800" dirty="0" smtClean="0"/>
              <a:t> </a:t>
            </a:r>
            <a:r>
              <a:rPr lang="en-US" sz="2800" dirty="0" smtClean="0"/>
              <a:t>consider </a:t>
            </a:r>
            <a:r>
              <a:rPr lang="en-US" sz="2800" dirty="0"/>
              <a:t>to </a:t>
            </a:r>
            <a:r>
              <a:rPr lang="en-US" sz="2800" dirty="0" smtClean="0"/>
              <a:t>be present when either the doctor or patient has prior knowledge of the other</a:t>
            </a:r>
            <a:endParaRPr lang="tr-TR" sz="2800" dirty="0" smtClean="0"/>
          </a:p>
          <a:p>
            <a:pPr algn="just">
              <a:lnSpc>
                <a:spcPct val="150000"/>
              </a:lnSpc>
            </a:pPr>
            <a:endParaRPr lang="tr-TR" sz="1400" dirty="0" smtClean="0"/>
          </a:p>
          <a:p>
            <a:pPr algn="just">
              <a:lnSpc>
                <a:spcPct val="150000"/>
              </a:lnSpc>
            </a:pPr>
            <a:r>
              <a:rPr lang="tr-TR" sz="2800" dirty="0" err="1" smtClean="0"/>
              <a:t>Webster’s</a:t>
            </a:r>
            <a:r>
              <a:rPr lang="tr-TR" sz="2800" dirty="0" smtClean="0"/>
              <a:t> </a:t>
            </a:r>
            <a:r>
              <a:rPr lang="en-US" sz="2800" dirty="0" smtClean="0"/>
              <a:t>dictionary</a:t>
            </a:r>
            <a:r>
              <a:rPr lang="tr-TR" sz="2800" dirty="0" smtClean="0"/>
              <a:t> </a:t>
            </a:r>
            <a:r>
              <a:rPr lang="en-US" sz="2800" dirty="0" smtClean="0"/>
              <a:t>defines</a:t>
            </a:r>
            <a:r>
              <a:rPr lang="tr-TR" sz="2800" dirty="0" smtClean="0"/>
              <a:t> </a:t>
            </a:r>
            <a:r>
              <a:rPr lang="en-US" sz="2800" dirty="0" smtClean="0"/>
              <a:t>continuity</a:t>
            </a:r>
            <a:r>
              <a:rPr lang="tr-TR" sz="2800" dirty="0" smtClean="0"/>
              <a:t> as </a:t>
            </a:r>
            <a:r>
              <a:rPr lang="en-US" sz="2800" dirty="0" smtClean="0"/>
              <a:t>uninterrupted</a:t>
            </a:r>
            <a:r>
              <a:rPr lang="tr-TR" sz="2800" dirty="0" smtClean="0"/>
              <a:t> in time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without</a:t>
            </a:r>
            <a:r>
              <a:rPr lang="tr-TR" sz="2800" dirty="0" smtClean="0"/>
              <a:t> </a:t>
            </a:r>
            <a:r>
              <a:rPr lang="tr-TR" sz="2800" dirty="0" err="1" smtClean="0"/>
              <a:t>cessation</a:t>
            </a:r>
            <a:endParaRPr lang="tr-TR" sz="2800" dirty="0" smtClean="0"/>
          </a:p>
          <a:p>
            <a:pPr algn="just"/>
            <a:endParaRPr lang="tr-T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The three</a:t>
            </a:r>
            <a:r>
              <a:rPr lang="tr-TR" sz="3600" b="1" dirty="0" smtClean="0"/>
              <a:t> </a:t>
            </a:r>
            <a:r>
              <a:rPr lang="en-US" sz="3600" b="1" dirty="0" smtClean="0"/>
              <a:t>main </a:t>
            </a:r>
            <a:r>
              <a:rPr lang="en-US" sz="3600" b="1" dirty="0"/>
              <a:t>feature of </a:t>
            </a:r>
            <a:r>
              <a:rPr lang="en-US" sz="3600" b="1" dirty="0" smtClean="0"/>
              <a:t>continuous </a:t>
            </a:r>
            <a:r>
              <a:rPr lang="en-US" sz="3600" b="1" dirty="0"/>
              <a:t>care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89185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tr-TR" sz="2800" dirty="0" smtClean="0"/>
              <a:t>	1. </a:t>
            </a:r>
            <a:r>
              <a:rPr lang="tr-TR" sz="2800" dirty="0" err="1" smtClean="0"/>
              <a:t>It</a:t>
            </a:r>
            <a:r>
              <a:rPr lang="tr-TR" sz="2800" dirty="0" smtClean="0"/>
              <a:t> </a:t>
            </a:r>
            <a:r>
              <a:rPr lang="tr-TR" sz="2800" dirty="0"/>
              <a:t>i</a:t>
            </a:r>
            <a:r>
              <a:rPr lang="en-US" sz="2800" dirty="0"/>
              <a:t>s not limited to a certain stage of the disease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2800" dirty="0" smtClean="0"/>
              <a:t>	2. </a:t>
            </a:r>
            <a:r>
              <a:rPr lang="tr-TR" sz="2800" dirty="0" err="1" smtClean="0"/>
              <a:t>Includes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services</a:t>
            </a:r>
            <a:r>
              <a:rPr lang="tr-TR" sz="2800" dirty="0" smtClean="0"/>
              <a:t> </a:t>
            </a:r>
            <a:r>
              <a:rPr lang="tr-TR" sz="2800" dirty="0" err="1" smtClean="0"/>
              <a:t>required</a:t>
            </a:r>
            <a:r>
              <a:rPr lang="tr-TR" sz="2800" dirty="0" smtClean="0"/>
              <a:t> in </a:t>
            </a:r>
            <a:r>
              <a:rPr lang="tr-TR" sz="2800" dirty="0" err="1" smtClean="0"/>
              <a:t>healthy</a:t>
            </a:r>
            <a:r>
              <a:rPr lang="tr-TR" sz="2800" dirty="0" smtClean="0"/>
              <a:t> </a:t>
            </a:r>
            <a:r>
              <a:rPr lang="tr-TR" sz="2800" dirty="0" err="1" smtClean="0"/>
              <a:t>periods</a:t>
            </a:r>
            <a:r>
              <a:rPr lang="tr-TR" sz="2800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tr-TR" sz="2800" dirty="0" smtClean="0"/>
              <a:t>	3. T</a:t>
            </a:r>
            <a:r>
              <a:rPr lang="en-US" sz="2800" dirty="0" smtClean="0"/>
              <a:t>he individual</a:t>
            </a:r>
            <a:r>
              <a:rPr lang="tr-TR" sz="2800" dirty="0" smtClean="0"/>
              <a:t> is m</a:t>
            </a:r>
            <a:r>
              <a:rPr lang="en-US" sz="2800" dirty="0" err="1" smtClean="0"/>
              <a:t>onitored</a:t>
            </a:r>
            <a:r>
              <a:rPr lang="en-US" sz="2800" dirty="0" smtClean="0"/>
              <a:t> </a:t>
            </a:r>
            <a:r>
              <a:rPr lang="en-US" sz="2800" dirty="0"/>
              <a:t>throughout the entire </a:t>
            </a:r>
            <a:r>
              <a:rPr lang="en-US" sz="2800" dirty="0" smtClean="0"/>
              <a:t>life</a:t>
            </a:r>
            <a:r>
              <a:rPr lang="tr-TR" sz="2800" dirty="0" smtClean="0"/>
              <a:t>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500050"/>
            <a:ext cx="8229600" cy="1143000"/>
          </a:xfrm>
        </p:spPr>
        <p:txBody>
          <a:bodyPr/>
          <a:lstStyle/>
          <a:p>
            <a:r>
              <a:rPr lang="en-US" dirty="0" smtClean="0"/>
              <a:t>Continuous</a:t>
            </a:r>
            <a:r>
              <a:rPr lang="tr-TR" dirty="0" smtClean="0"/>
              <a:t> </a:t>
            </a:r>
            <a:r>
              <a:rPr lang="en-US" dirty="0" smtClean="0"/>
              <a:t>Care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71704"/>
            <a:ext cx="8229600" cy="3829064"/>
          </a:xfrm>
        </p:spPr>
        <p:txBody>
          <a:bodyPr/>
          <a:lstStyle/>
          <a:p>
            <a:r>
              <a:rPr lang="en-US" dirty="0" smtClean="0"/>
              <a:t>Continuous care </a:t>
            </a:r>
            <a:r>
              <a:rPr lang="en-US" dirty="0"/>
              <a:t>differ is in terms </a:t>
            </a:r>
            <a:r>
              <a:rPr lang="en-US" dirty="0" smtClean="0"/>
              <a:t>of </a:t>
            </a:r>
            <a:r>
              <a:rPr lang="en-US" dirty="0"/>
              <a:t>doctor and </a:t>
            </a:r>
            <a:r>
              <a:rPr lang="en-US" dirty="0" smtClean="0"/>
              <a:t>patient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</a:t>
            </a:r>
            <a:r>
              <a:rPr lang="tr-TR" dirty="0"/>
              <a:t> </a:t>
            </a:r>
            <a:r>
              <a:rPr lang="en-US" dirty="0"/>
              <a:t>Care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903433"/>
            <a:ext cx="8572560" cy="445452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doctor</a:t>
            </a:r>
            <a:r>
              <a:rPr lang="tr-TR" dirty="0" smtClean="0"/>
              <a:t>; </a:t>
            </a:r>
          </a:p>
          <a:p>
            <a:pPr lvl="2" algn="just">
              <a:lnSpc>
                <a:spcPct val="150000"/>
              </a:lnSpc>
            </a:pPr>
            <a:r>
              <a:rPr lang="tr-TR" dirty="0" smtClean="0"/>
              <a:t>f</a:t>
            </a:r>
            <a:r>
              <a:rPr lang="en-US" dirty="0" smtClean="0"/>
              <a:t>rom the point of view of the physician, continuity exists when the majority of patients seen each day are patients who are assigned to or registered with that individual physician</a:t>
            </a:r>
            <a:endParaRPr lang="tr-TR" dirty="0" smtClean="0"/>
          </a:p>
          <a:p>
            <a:pPr lvl="2" algn="just">
              <a:lnSpc>
                <a:spcPct val="150000"/>
              </a:lnSpc>
            </a:pPr>
            <a:endParaRPr lang="tr-TR" sz="1400" dirty="0" smtClean="0"/>
          </a:p>
          <a:p>
            <a:pPr marL="342900" lvl="2" indent="-342900" algn="just">
              <a:lnSpc>
                <a:spcPct val="150000"/>
              </a:lnSpc>
              <a:buNone/>
            </a:pP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provider</a:t>
            </a:r>
            <a:r>
              <a:rPr lang="tr-TR" sz="1800" dirty="0" smtClean="0"/>
              <a:t> </a:t>
            </a:r>
            <a:r>
              <a:rPr lang="tr-TR" sz="1800" dirty="0" err="1" smtClean="0"/>
              <a:t>continuity</a:t>
            </a:r>
            <a:r>
              <a:rPr lang="tr-TR" sz="1800" dirty="0" smtClean="0"/>
              <a:t> </a:t>
            </a:r>
            <a:r>
              <a:rPr lang="tr-TR" sz="1800" dirty="0" err="1" smtClean="0"/>
              <a:t>index</a:t>
            </a:r>
            <a:r>
              <a:rPr lang="tr-TR" sz="1800" dirty="0" smtClean="0"/>
              <a:t> </a:t>
            </a:r>
            <a:r>
              <a:rPr lang="tr-TR" sz="1800" dirty="0" err="1" smtClean="0"/>
              <a:t>for</a:t>
            </a:r>
            <a:r>
              <a:rPr lang="tr-TR" sz="1800" dirty="0" smtClean="0"/>
              <a:t> </a:t>
            </a:r>
            <a:r>
              <a:rPr lang="tr-TR" sz="1800" dirty="0" err="1" smtClean="0"/>
              <a:t>each</a:t>
            </a:r>
            <a:r>
              <a:rPr lang="tr-TR" sz="1800" dirty="0" smtClean="0"/>
              <a:t> </a:t>
            </a:r>
            <a:r>
              <a:rPr lang="tr-TR" sz="1800" dirty="0" err="1" smtClean="0"/>
              <a:t>provider</a:t>
            </a:r>
            <a:r>
              <a:rPr lang="tr-TR" sz="1800" dirty="0" smtClean="0"/>
              <a:t>   </a:t>
            </a:r>
          </a:p>
          <a:p>
            <a:pPr marL="342900" lvl="2" indent="-342900" algn="just">
              <a:lnSpc>
                <a:spcPct val="150000"/>
              </a:lnSpc>
              <a:buNone/>
            </a:pPr>
            <a:r>
              <a:rPr lang="tr-TR" sz="1800" b="1" dirty="0" err="1" smtClean="0"/>
              <a:t>Provider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continuity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index</a:t>
            </a:r>
            <a:r>
              <a:rPr lang="tr-TR" sz="1800" b="1" dirty="0" smtClean="0"/>
              <a:t> (PCI)</a:t>
            </a:r>
            <a:r>
              <a:rPr lang="tr-TR" sz="1800" dirty="0" smtClean="0"/>
              <a:t> = </a:t>
            </a:r>
            <a:r>
              <a:rPr lang="tr-TR" sz="1800" dirty="0" err="1" smtClean="0"/>
              <a:t>number</a:t>
            </a:r>
            <a:r>
              <a:rPr lang="tr-TR" sz="1800" dirty="0" smtClean="0"/>
              <a:t> of </a:t>
            </a:r>
            <a:r>
              <a:rPr lang="tr-TR" sz="1800" dirty="0" err="1" smtClean="0"/>
              <a:t>visits</a:t>
            </a:r>
            <a:r>
              <a:rPr lang="tr-TR" sz="1800" dirty="0" smtClean="0"/>
              <a:t> </a:t>
            </a:r>
            <a:r>
              <a:rPr lang="tr-TR" sz="1800" dirty="0" err="1" smtClean="0"/>
              <a:t>by</a:t>
            </a:r>
            <a:r>
              <a:rPr lang="tr-TR" sz="1800" dirty="0" smtClean="0"/>
              <a:t> </a:t>
            </a:r>
            <a:r>
              <a:rPr lang="tr-TR" sz="1800" dirty="0" err="1" smtClean="0"/>
              <a:t>assigned</a:t>
            </a:r>
            <a:r>
              <a:rPr lang="tr-TR" sz="1800" dirty="0" smtClean="0"/>
              <a:t> </a:t>
            </a:r>
            <a:r>
              <a:rPr lang="tr-TR" sz="1800" dirty="0" err="1" smtClean="0"/>
              <a:t>patients</a:t>
            </a:r>
            <a:r>
              <a:rPr lang="tr-TR" sz="1800" dirty="0" smtClean="0"/>
              <a:t> / total </a:t>
            </a:r>
            <a:r>
              <a:rPr lang="tr-TR" sz="1800" dirty="0" err="1" smtClean="0"/>
              <a:t>clinic</a:t>
            </a:r>
            <a:r>
              <a:rPr lang="tr-TR" sz="1800" dirty="0" smtClean="0"/>
              <a:t> </a:t>
            </a:r>
            <a:r>
              <a:rPr lang="tr-TR" sz="1800" dirty="0" err="1" smtClean="0"/>
              <a:t>visits</a:t>
            </a:r>
            <a:endParaRPr lang="tr-TR" sz="1800" dirty="0" smtClean="0"/>
          </a:p>
          <a:p>
            <a:pPr lvl="2" algn="just">
              <a:lnSpc>
                <a:spcPct val="150000"/>
              </a:lnSpc>
              <a:buNone/>
            </a:pPr>
            <a:endParaRPr lang="tr-TR" sz="1400" b="1" dirty="0" smtClean="0"/>
          </a:p>
          <a:p>
            <a:pPr lvl="2" algn="just">
              <a:lnSpc>
                <a:spcPct val="150000"/>
              </a:lnSpc>
            </a:pPr>
            <a:endParaRPr lang="tr-TR" sz="1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</a:t>
            </a:r>
            <a:r>
              <a:rPr lang="tr-TR" dirty="0"/>
              <a:t> </a:t>
            </a:r>
            <a:r>
              <a:rPr lang="en-US" dirty="0"/>
              <a:t>Care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 of </a:t>
            </a:r>
            <a:r>
              <a:rPr lang="tr-TR" dirty="0" err="1" smtClean="0"/>
              <a:t>patient</a:t>
            </a:r>
            <a:r>
              <a:rPr lang="tr-TR" dirty="0" smtClean="0"/>
              <a:t>; </a:t>
            </a:r>
          </a:p>
          <a:p>
            <a:pPr lvl="2" algn="just">
              <a:lnSpc>
                <a:spcPct val="150000"/>
              </a:lnSpc>
            </a:pPr>
            <a:r>
              <a:rPr lang="en-US" dirty="0"/>
              <a:t>over a period </a:t>
            </a:r>
            <a:r>
              <a:rPr lang="en-US" dirty="0" smtClean="0"/>
              <a:t>of time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continuity </a:t>
            </a:r>
            <a:r>
              <a:rPr lang="en-US" dirty="0" smtClean="0"/>
              <a:t>of care is the degree to which each interaction with the health care system occurs with the same provider</a:t>
            </a:r>
            <a:endParaRPr lang="tr-TR" sz="1400" dirty="0" smtClean="0"/>
          </a:p>
          <a:p>
            <a:pPr lvl="2" algn="just">
              <a:lnSpc>
                <a:spcPct val="150000"/>
              </a:lnSpc>
            </a:pPr>
            <a:endParaRPr lang="tr-TR" sz="1400" dirty="0" smtClean="0"/>
          </a:p>
          <a:p>
            <a:pPr algn="just">
              <a:lnSpc>
                <a:spcPct val="150000"/>
              </a:lnSpc>
              <a:buNone/>
            </a:pPr>
            <a:r>
              <a:rPr lang="tr-TR" sz="1900" dirty="0" smtClean="0"/>
              <a:t>  </a:t>
            </a:r>
            <a:r>
              <a:rPr lang="tr-TR" sz="1900" dirty="0" err="1" smtClean="0"/>
              <a:t>The</a:t>
            </a:r>
            <a:r>
              <a:rPr lang="tr-TR" sz="1900" dirty="0" smtClean="0"/>
              <a:t> </a:t>
            </a:r>
            <a:r>
              <a:rPr lang="tr-TR" sz="1900" dirty="0" err="1" smtClean="0"/>
              <a:t>usual</a:t>
            </a:r>
            <a:r>
              <a:rPr lang="tr-TR" sz="1900" dirty="0" smtClean="0"/>
              <a:t> </a:t>
            </a:r>
            <a:r>
              <a:rPr lang="tr-TR" sz="1900" dirty="0" err="1" smtClean="0"/>
              <a:t>provider</a:t>
            </a:r>
            <a:r>
              <a:rPr lang="tr-TR" sz="1900" dirty="0" smtClean="0"/>
              <a:t> </a:t>
            </a:r>
            <a:r>
              <a:rPr lang="tr-TR" sz="1900" dirty="0" err="1" smtClean="0"/>
              <a:t>continuity</a:t>
            </a:r>
            <a:r>
              <a:rPr lang="tr-TR" sz="1900" dirty="0" smtClean="0"/>
              <a:t> </a:t>
            </a:r>
            <a:r>
              <a:rPr lang="tr-TR" sz="1900" dirty="0" err="1" smtClean="0"/>
              <a:t>for</a:t>
            </a:r>
            <a:r>
              <a:rPr lang="tr-TR" sz="1900" dirty="0" smtClean="0"/>
              <a:t> </a:t>
            </a:r>
            <a:r>
              <a:rPr lang="tr-TR" sz="1900" dirty="0" err="1" smtClean="0"/>
              <a:t>each</a:t>
            </a:r>
            <a:r>
              <a:rPr lang="tr-TR" sz="1900" dirty="0" smtClean="0"/>
              <a:t> </a:t>
            </a:r>
            <a:r>
              <a:rPr lang="tr-TR" sz="1900" dirty="0" err="1" smtClean="0"/>
              <a:t>patient</a:t>
            </a:r>
            <a:endParaRPr lang="tr-TR" sz="1900" dirty="0" smtClean="0"/>
          </a:p>
          <a:p>
            <a:pPr algn="just">
              <a:lnSpc>
                <a:spcPct val="150000"/>
              </a:lnSpc>
              <a:buNone/>
            </a:pPr>
            <a:r>
              <a:rPr lang="tr-TR" sz="1900" b="1" dirty="0" smtClean="0"/>
              <a:t>  </a:t>
            </a:r>
            <a:r>
              <a:rPr lang="tr-TR" sz="1400" b="1" dirty="0" err="1" smtClean="0"/>
              <a:t>Usual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provider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continuity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index</a:t>
            </a:r>
            <a:r>
              <a:rPr lang="tr-TR" sz="1400" b="1" dirty="0" smtClean="0"/>
              <a:t> (UPC)</a:t>
            </a:r>
            <a:r>
              <a:rPr lang="tr-TR" sz="1400" dirty="0" smtClean="0"/>
              <a:t> </a:t>
            </a:r>
            <a:r>
              <a:rPr lang="tr-TR" sz="1900" dirty="0" smtClean="0"/>
              <a:t>= </a:t>
            </a:r>
            <a:r>
              <a:rPr lang="tr-TR" sz="1600" dirty="0" err="1" smtClean="0"/>
              <a:t>number</a:t>
            </a:r>
            <a:r>
              <a:rPr lang="tr-TR" sz="1600" dirty="0" smtClean="0"/>
              <a:t> of </a:t>
            </a:r>
            <a:r>
              <a:rPr lang="tr-TR" sz="1600" dirty="0" err="1" smtClean="0"/>
              <a:t>visits</a:t>
            </a:r>
            <a:r>
              <a:rPr lang="tr-TR" sz="1600" dirty="0" smtClean="0"/>
              <a:t> </a:t>
            </a:r>
            <a:r>
              <a:rPr lang="tr-TR" sz="1600" dirty="0" err="1" smtClean="0"/>
              <a:t>with</a:t>
            </a:r>
            <a:r>
              <a:rPr lang="tr-TR" sz="1600" dirty="0" smtClean="0"/>
              <a:t> </a:t>
            </a:r>
            <a:r>
              <a:rPr lang="tr-TR" sz="1600" dirty="0" err="1" smtClean="0"/>
              <a:t>assigned</a:t>
            </a:r>
            <a:r>
              <a:rPr lang="tr-TR" sz="1600" dirty="0" smtClean="0"/>
              <a:t> </a:t>
            </a:r>
            <a:r>
              <a:rPr lang="tr-TR" sz="1600" dirty="0" err="1" smtClean="0"/>
              <a:t>provider</a:t>
            </a:r>
            <a:r>
              <a:rPr lang="tr-TR" sz="1600" dirty="0" smtClean="0"/>
              <a:t> / total </a:t>
            </a:r>
            <a:r>
              <a:rPr lang="tr-TR" sz="1600" dirty="0" err="1" smtClean="0"/>
              <a:t>clinic</a:t>
            </a:r>
            <a:r>
              <a:rPr lang="tr-TR" sz="1600" dirty="0" smtClean="0"/>
              <a:t> </a:t>
            </a:r>
            <a:r>
              <a:rPr lang="tr-TR" sz="1600" dirty="0" err="1" smtClean="0"/>
              <a:t>visits</a:t>
            </a:r>
            <a:endParaRPr lang="tr-TR" sz="1600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US" sz="4000" dirty="0"/>
              <a:t>The five dimensions of continuous care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00118" y="16002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sz="2400" dirty="0" smtClean="0"/>
              <a:t>Provider </a:t>
            </a:r>
            <a:r>
              <a:rPr lang="en-US" sz="2400" dirty="0" smtClean="0"/>
              <a:t>continuity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sz="2400" dirty="0" err="1" smtClean="0"/>
              <a:t>Continuity</a:t>
            </a:r>
            <a:r>
              <a:rPr lang="tr-TR" sz="2400" dirty="0" smtClean="0"/>
              <a:t> in time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sz="2400" dirty="0" err="1" smtClean="0"/>
              <a:t>Geographical</a:t>
            </a:r>
            <a:r>
              <a:rPr lang="tr-TR" sz="2400" dirty="0" smtClean="0"/>
              <a:t> </a:t>
            </a:r>
            <a:r>
              <a:rPr lang="tr-TR" sz="2400" dirty="0" err="1" smtClean="0"/>
              <a:t>continuity</a:t>
            </a:r>
            <a:endParaRPr lang="tr-TR" sz="2400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sz="2400" dirty="0" err="1" smtClean="0"/>
              <a:t>Contiuity</a:t>
            </a:r>
            <a:r>
              <a:rPr lang="tr-TR" sz="2400" dirty="0" smtClean="0"/>
              <a:t> of </a:t>
            </a:r>
            <a:r>
              <a:rPr lang="tr-TR" sz="2400" dirty="0" err="1" smtClean="0"/>
              <a:t>medical</a:t>
            </a:r>
            <a:r>
              <a:rPr lang="tr-TR" sz="2400" dirty="0" smtClean="0"/>
              <a:t> </a:t>
            </a:r>
            <a:r>
              <a:rPr lang="tr-TR" sz="2400" dirty="0" err="1" smtClean="0"/>
              <a:t>records</a:t>
            </a:r>
            <a:r>
              <a:rPr lang="tr-TR" sz="2400" dirty="0" smtClean="0"/>
              <a:t> (</a:t>
            </a:r>
            <a:r>
              <a:rPr lang="tr-TR" sz="2400" dirty="0" err="1" smtClean="0"/>
              <a:t>informational</a:t>
            </a:r>
            <a:r>
              <a:rPr lang="tr-TR" sz="2400" dirty="0" smtClean="0"/>
              <a:t> </a:t>
            </a:r>
            <a:r>
              <a:rPr lang="tr-TR" sz="2400" dirty="0" err="1" smtClean="0"/>
              <a:t>continuity</a:t>
            </a:r>
            <a:r>
              <a:rPr lang="tr-TR" sz="2400" dirty="0" smtClean="0"/>
              <a:t>)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tr-TR" sz="2400" dirty="0" err="1"/>
              <a:t>Interdisciplinary</a:t>
            </a:r>
            <a:r>
              <a:rPr lang="tr-TR" sz="2400" dirty="0"/>
              <a:t> </a:t>
            </a:r>
            <a:r>
              <a:rPr lang="tr-TR" sz="2400" dirty="0" err="1"/>
              <a:t>continuity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1272</TotalTime>
  <Words>776</Words>
  <Application>Microsoft Office PowerPoint</Application>
  <PresentationFormat>Ekran Gösterisi (4:3)</PresentationFormat>
  <Paragraphs>107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Akış</vt:lpstr>
      <vt:lpstr>Continuous Medical Care</vt:lpstr>
      <vt:lpstr>PowerPoint Sunusu</vt:lpstr>
      <vt:lpstr>Family physician</vt:lpstr>
      <vt:lpstr>What is “continuity” ?</vt:lpstr>
      <vt:lpstr>The three main feature of continuous care</vt:lpstr>
      <vt:lpstr>Continuous Care</vt:lpstr>
      <vt:lpstr>Continuous Care</vt:lpstr>
      <vt:lpstr>Continuous Care</vt:lpstr>
      <vt:lpstr>The five dimensions of continuous care</vt:lpstr>
      <vt:lpstr>1. The continuity of the service provider</vt:lpstr>
      <vt:lpstr>2. The continuity in time</vt:lpstr>
      <vt:lpstr>3. Geographical continuity</vt:lpstr>
      <vt:lpstr>PowerPoint Sunusu</vt:lpstr>
      <vt:lpstr>4. Contiuity of medical records (informational continuity)</vt:lpstr>
      <vt:lpstr>5. Interdisciplinary continuity</vt:lpstr>
      <vt:lpstr>The advantages of continuous care in Family Practice - 1</vt:lpstr>
      <vt:lpstr>PowerPoint Sunusu</vt:lpstr>
      <vt:lpstr>The advantages of continuous care in Family Practice - 2</vt:lpstr>
      <vt:lpstr>summary</vt:lpstr>
      <vt:lpstr>What are the three main feature of continuous care?</vt:lpstr>
      <vt:lpstr>What are the five dimensions of continuous care?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SÜREKLİ SAĞLIK BAKIMI</dc:title>
  <dc:creator>Dr. Memet IŞIK</dc:creator>
  <cp:lastModifiedBy>biyoistatistik</cp:lastModifiedBy>
  <cp:revision>127</cp:revision>
  <cp:lastPrinted>2011-09-11T11:24:58Z</cp:lastPrinted>
  <dcterms:modified xsi:type="dcterms:W3CDTF">2011-09-12T05:51:20Z</dcterms:modified>
</cp:coreProperties>
</file>