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67" r:id="rId4"/>
    <p:sldId id="264" r:id="rId5"/>
    <p:sldId id="268" r:id="rId6"/>
    <p:sldId id="271" r:id="rId7"/>
    <p:sldId id="258" r:id="rId8"/>
    <p:sldId id="259" r:id="rId9"/>
    <p:sldId id="261" r:id="rId10"/>
    <p:sldId id="262" r:id="rId11"/>
    <p:sldId id="263" r:id="rId12"/>
    <p:sldId id="265" r:id="rId13"/>
    <p:sldId id="266" r:id="rId14"/>
    <p:sldId id="270" r:id="rId15"/>
    <p:sldId id="272" r:id="rId16"/>
    <p:sldId id="269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35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07.10.2010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07.10.2010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07.10.2010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07.10.2010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07.10.2010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07.10.2010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07.10.2010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07.10.2010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07.10.2010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07.10.2010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07.10.2010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07.10.2010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785918" y="1357298"/>
            <a:ext cx="5500726" cy="1828800"/>
          </a:xfrm>
        </p:spPr>
        <p:txBody>
          <a:bodyPr>
            <a:normAutofit/>
          </a:bodyPr>
          <a:lstStyle/>
          <a:p>
            <a:pPr algn="l"/>
            <a:r>
              <a:rPr lang="tr-TR" dirty="0" smtClean="0"/>
              <a:t>  HASTA EĞİTİMİ</a:t>
            </a:r>
            <a:br>
              <a:rPr lang="tr-TR" dirty="0" smtClean="0"/>
            </a:br>
            <a:r>
              <a:rPr lang="tr-TR" dirty="0" smtClean="0"/>
              <a:t> (SAĞLIK </a:t>
            </a:r>
            <a:r>
              <a:rPr lang="tr-TR" dirty="0" smtClean="0"/>
              <a:t>EĞİTİMİ)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533400" y="3962416"/>
            <a:ext cx="7854696" cy="1752600"/>
          </a:xfrm>
        </p:spPr>
        <p:txBody>
          <a:bodyPr/>
          <a:lstStyle/>
          <a:p>
            <a:r>
              <a:rPr lang="tr-TR" dirty="0" smtClean="0"/>
              <a:t>Yrd. Doç. Dr. Turan SET</a:t>
            </a:r>
          </a:p>
          <a:p>
            <a:r>
              <a:rPr lang="tr-TR" dirty="0" smtClean="0"/>
              <a:t>Atatürk Üniversitesi Tıp Fakültesi </a:t>
            </a:r>
            <a:endParaRPr lang="tr-TR" dirty="0" smtClean="0"/>
          </a:p>
          <a:p>
            <a:r>
              <a:rPr lang="tr-TR" dirty="0" smtClean="0"/>
              <a:t>Aile Hekimliği </a:t>
            </a:r>
            <a:r>
              <a:rPr lang="tr-TR" dirty="0" smtClean="0"/>
              <a:t>Anabilim Dalı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57242" y="571488"/>
            <a:ext cx="8229600" cy="1143000"/>
          </a:xfrm>
        </p:spPr>
        <p:txBody>
          <a:bodyPr/>
          <a:lstStyle/>
          <a:p>
            <a:r>
              <a:rPr lang="tr-TR" sz="5400" dirty="0" err="1" smtClean="0"/>
              <a:t>USPSTF’den</a:t>
            </a:r>
            <a:r>
              <a:rPr lang="tr-TR" sz="5400" dirty="0" smtClean="0"/>
              <a:t> öneriler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14390" y="1928802"/>
            <a:ext cx="7543824" cy="4389120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tr-TR" sz="2400" dirty="0" err="1" smtClean="0"/>
              <a:t>Terapötik</a:t>
            </a:r>
            <a:r>
              <a:rPr lang="tr-TR" sz="2400" dirty="0" smtClean="0"/>
              <a:t> bir ilişki kurmak</a:t>
            </a:r>
            <a:endParaRPr lang="tr-TR" sz="2400" dirty="0" smtClean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tr-TR" sz="2400" dirty="0" smtClean="0"/>
              <a:t>Tüm hastalara </a:t>
            </a:r>
            <a:r>
              <a:rPr lang="tr-TR" sz="2400" dirty="0" smtClean="0"/>
              <a:t>danışmanlık vermek</a:t>
            </a:r>
            <a:endParaRPr lang="tr-TR" sz="2400" dirty="0" smtClean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tr-TR" sz="2400" dirty="0" smtClean="0"/>
              <a:t>Hastanın davranış ve sağlık arasındaki ilişkiyi anladığından emin </a:t>
            </a:r>
            <a:r>
              <a:rPr lang="tr-TR" sz="2400" dirty="0" smtClean="0"/>
              <a:t>olmak</a:t>
            </a:r>
            <a:endParaRPr lang="tr-TR" sz="2400" dirty="0" smtClean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tr-TR" sz="2400" dirty="0" smtClean="0"/>
              <a:t>Davranış değişikliğinin önündeki engelleri aşmakta </a:t>
            </a:r>
            <a:r>
              <a:rPr lang="tr-TR" sz="2400" dirty="0" smtClean="0"/>
              <a:t>hastaya yardımcı olmak</a:t>
            </a:r>
            <a:endParaRPr lang="tr-TR" sz="2400" dirty="0" smtClean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tr-TR" sz="2400" dirty="0" smtClean="0"/>
              <a:t>Kararlara hastaları dahil etmek</a:t>
            </a:r>
            <a:endParaRPr lang="tr-TR" dirty="0"/>
          </a:p>
        </p:txBody>
      </p:sp>
      <p:sp>
        <p:nvSpPr>
          <p:cNvPr id="4" name="3 Dikdörtgen"/>
          <p:cNvSpPr/>
          <p:nvPr/>
        </p:nvSpPr>
        <p:spPr>
          <a:xfrm>
            <a:off x="928662" y="2500306"/>
            <a:ext cx="7143800" cy="3571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tr-TR" sz="2800" dirty="0" smtClean="0"/>
              <a:t>Hastaları </a:t>
            </a:r>
            <a:r>
              <a:rPr lang="tr-TR" sz="2800" dirty="0" smtClean="0"/>
              <a:t>sağlık </a:t>
            </a:r>
            <a:r>
              <a:rPr lang="tr-TR" sz="2800" dirty="0" smtClean="0"/>
              <a:t>davranışlarının                          sorumluluğunu </a:t>
            </a:r>
            <a:r>
              <a:rPr lang="tr-TR" sz="2800" dirty="0" smtClean="0"/>
              <a:t>almaya cesaretlendirmek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tr-TR" sz="2800" dirty="0" smtClean="0"/>
              <a:t>Doktor-hasta </a:t>
            </a:r>
            <a:r>
              <a:rPr lang="tr-TR" sz="2800" dirty="0" smtClean="0"/>
              <a:t>ortaklığı kurmak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tr-TR" sz="2800" dirty="0" smtClean="0"/>
              <a:t>  </a:t>
            </a:r>
            <a:r>
              <a:rPr lang="tr-TR" sz="2400" dirty="0" smtClean="0"/>
              <a:t>Doktor</a:t>
            </a:r>
            <a:r>
              <a:rPr lang="tr-TR" sz="2400" dirty="0" smtClean="0"/>
              <a:t>: sağlık danışmanı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tr-TR" sz="2400" dirty="0" smtClean="0"/>
              <a:t> “</a:t>
            </a:r>
            <a:r>
              <a:rPr lang="tr-TR" sz="2400" dirty="0" smtClean="0"/>
              <a:t>Öncelikle bilgiler, daha sonra seçim”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57242" y="571488"/>
            <a:ext cx="8229600" cy="1143000"/>
          </a:xfrm>
        </p:spPr>
        <p:txBody>
          <a:bodyPr/>
          <a:lstStyle/>
          <a:p>
            <a:r>
              <a:rPr lang="tr-TR" sz="5400" dirty="0" err="1" smtClean="0"/>
              <a:t>USPSTF’den</a:t>
            </a:r>
            <a:r>
              <a:rPr lang="tr-TR" sz="5400" dirty="0" smtClean="0"/>
              <a:t> öneriler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14390" y="2183152"/>
            <a:ext cx="7543824" cy="4389120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50000"/>
              </a:lnSpc>
              <a:buNone/>
            </a:pPr>
            <a:r>
              <a:rPr lang="tr-TR" sz="2000" dirty="0" smtClean="0"/>
              <a:t>6.</a:t>
            </a:r>
            <a:r>
              <a:rPr lang="tr-TR" dirty="0" smtClean="0"/>
              <a:t> Farklı stratejileri birlikte kullanmak</a:t>
            </a:r>
          </a:p>
          <a:p>
            <a:pPr marL="457200" indent="-457200">
              <a:lnSpc>
                <a:spcPct val="150000"/>
              </a:lnSpc>
              <a:buNone/>
            </a:pPr>
            <a:r>
              <a:rPr lang="tr-TR" sz="2000" dirty="0" smtClean="0"/>
              <a:t>7.</a:t>
            </a:r>
            <a:r>
              <a:rPr lang="tr-TR" dirty="0" smtClean="0"/>
              <a:t> Davranış değişikliği planı hazırlamak</a:t>
            </a:r>
          </a:p>
          <a:p>
            <a:pPr marL="457200" indent="-457200">
              <a:lnSpc>
                <a:spcPct val="150000"/>
              </a:lnSpc>
              <a:buNone/>
            </a:pPr>
            <a:r>
              <a:rPr lang="tr-TR" sz="2000" dirty="0" smtClean="0"/>
              <a:t>8.</a:t>
            </a:r>
            <a:r>
              <a:rPr lang="tr-TR" dirty="0" smtClean="0"/>
              <a:t> Kontrol takipleri ile değişiklikleri izlemek </a:t>
            </a:r>
            <a:endParaRPr lang="tr-TR" sz="2000" dirty="0" smtClean="0"/>
          </a:p>
          <a:p>
            <a:pPr marL="457200" indent="-457200">
              <a:lnSpc>
                <a:spcPct val="150000"/>
              </a:lnSpc>
              <a:buNone/>
            </a:pPr>
            <a:r>
              <a:rPr lang="tr-TR" sz="2000" dirty="0" smtClean="0"/>
              <a:t>9.</a:t>
            </a:r>
            <a:r>
              <a:rPr lang="tr-TR" sz="2800" dirty="0" smtClean="0"/>
              <a:t> </a:t>
            </a:r>
            <a:r>
              <a:rPr lang="tr-TR" dirty="0" smtClean="0"/>
              <a:t>Bütün yardımcı sağlık personelini dahil etmek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Entegre sağlık davranış modeli</a:t>
            </a:r>
            <a:endParaRPr lang="tr-T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t="-145"/>
          <a:stretch>
            <a:fillRect/>
          </a:stretch>
        </p:blipFill>
        <p:spPr bwMode="auto">
          <a:xfrm>
            <a:off x="810244" y="1928802"/>
            <a:ext cx="7523512" cy="4395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Metin kutusu"/>
          <p:cNvSpPr txBox="1"/>
          <p:nvPr/>
        </p:nvSpPr>
        <p:spPr>
          <a:xfrm>
            <a:off x="1777392" y="2437621"/>
            <a:ext cx="11515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dirty="0" smtClean="0"/>
              <a:t>Sağlık kavramı</a:t>
            </a:r>
            <a:endParaRPr lang="tr-TR" sz="1200" dirty="0"/>
          </a:p>
        </p:txBody>
      </p:sp>
      <p:sp>
        <p:nvSpPr>
          <p:cNvPr id="6" name="5 Metin kutusu"/>
          <p:cNvSpPr txBox="1"/>
          <p:nvPr/>
        </p:nvSpPr>
        <p:spPr>
          <a:xfrm>
            <a:off x="1000100" y="3786190"/>
            <a:ext cx="9839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dirty="0" smtClean="0"/>
              <a:t>Kişisel yarar</a:t>
            </a:r>
            <a:endParaRPr lang="tr-TR" sz="1200" dirty="0"/>
          </a:p>
        </p:txBody>
      </p:sp>
      <p:sp>
        <p:nvSpPr>
          <p:cNvPr id="7" name="6 Metin kutusu"/>
          <p:cNvSpPr txBox="1"/>
          <p:nvPr/>
        </p:nvSpPr>
        <p:spPr>
          <a:xfrm>
            <a:off x="1928259" y="5429264"/>
            <a:ext cx="9292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Destek </a:t>
            </a:r>
            <a:endParaRPr lang="tr-TR" dirty="0"/>
          </a:p>
        </p:txBody>
      </p:sp>
      <p:sp>
        <p:nvSpPr>
          <p:cNvPr id="8" name="7 Metin kutusu"/>
          <p:cNvSpPr txBox="1"/>
          <p:nvPr/>
        </p:nvSpPr>
        <p:spPr>
          <a:xfrm>
            <a:off x="3482976" y="3786190"/>
            <a:ext cx="10175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dirty="0" smtClean="0"/>
              <a:t>Değişim için</a:t>
            </a:r>
          </a:p>
          <a:p>
            <a:r>
              <a:rPr lang="tr-TR" sz="1200" dirty="0" smtClean="0"/>
              <a:t>  niyet</a:t>
            </a:r>
            <a:endParaRPr lang="tr-TR" sz="1200" dirty="0"/>
          </a:p>
        </p:txBody>
      </p:sp>
      <p:sp>
        <p:nvSpPr>
          <p:cNvPr id="9" name="8 Metin kutusu"/>
          <p:cNvSpPr txBox="1"/>
          <p:nvPr/>
        </p:nvSpPr>
        <p:spPr>
          <a:xfrm>
            <a:off x="5214942" y="2509059"/>
            <a:ext cx="12619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dirty="0" smtClean="0"/>
              <a:t>Bilgi yada beceri</a:t>
            </a:r>
            <a:endParaRPr lang="tr-TR" sz="1200" dirty="0"/>
          </a:p>
        </p:txBody>
      </p:sp>
      <p:sp>
        <p:nvSpPr>
          <p:cNvPr id="10" name="9 Metin kutusu"/>
          <p:cNvSpPr txBox="1"/>
          <p:nvPr/>
        </p:nvSpPr>
        <p:spPr>
          <a:xfrm>
            <a:off x="5111494" y="5039037"/>
            <a:ext cx="10337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dirty="0" smtClean="0"/>
              <a:t>Uyarı işareti,</a:t>
            </a:r>
          </a:p>
          <a:p>
            <a:r>
              <a:rPr lang="tr-TR" sz="1200" dirty="0" smtClean="0"/>
              <a:t>Bildirmek </a:t>
            </a:r>
            <a:endParaRPr lang="tr-TR" sz="1200" dirty="0"/>
          </a:p>
        </p:txBody>
      </p:sp>
      <p:sp>
        <p:nvSpPr>
          <p:cNvPr id="11" name="10 Metin kutusu"/>
          <p:cNvSpPr txBox="1"/>
          <p:nvPr/>
        </p:nvSpPr>
        <p:spPr>
          <a:xfrm>
            <a:off x="6929454" y="3866381"/>
            <a:ext cx="10617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dirty="0" smtClean="0"/>
              <a:t>Yeni davranış</a:t>
            </a:r>
            <a:endParaRPr lang="tr-TR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5984" y="857232"/>
            <a:ext cx="6443650" cy="653210"/>
          </a:xfrm>
        </p:spPr>
        <p:txBody>
          <a:bodyPr>
            <a:normAutofit/>
          </a:bodyPr>
          <a:lstStyle/>
          <a:p>
            <a:r>
              <a:rPr lang="tr-TR" sz="3600" dirty="0" err="1" smtClean="0">
                <a:latin typeface="Arial" charset="0"/>
              </a:rPr>
              <a:t>Transteorik</a:t>
            </a:r>
            <a:r>
              <a:rPr lang="tr-TR" sz="3600" dirty="0" smtClean="0">
                <a:latin typeface="Arial" charset="0"/>
              </a:rPr>
              <a:t> </a:t>
            </a:r>
            <a:r>
              <a:rPr lang="tr-TR" sz="3600" dirty="0" smtClean="0">
                <a:latin typeface="Arial" charset="0"/>
              </a:rPr>
              <a:t>model </a:t>
            </a:r>
            <a:r>
              <a:rPr lang="tr-TR" sz="3600" dirty="0" smtClean="0">
                <a:latin typeface="Arial" charset="0"/>
              </a:rPr>
              <a:t>1997</a:t>
            </a:r>
            <a:endParaRPr lang="tr-TR" dirty="0"/>
          </a:p>
        </p:txBody>
      </p:sp>
      <p:sp>
        <p:nvSpPr>
          <p:cNvPr id="4" name="Oval 2"/>
          <p:cNvSpPr>
            <a:spLocks noChangeArrowheads="1"/>
          </p:cNvSpPr>
          <p:nvPr/>
        </p:nvSpPr>
        <p:spPr bwMode="auto">
          <a:xfrm>
            <a:off x="900113" y="1930389"/>
            <a:ext cx="7416800" cy="4608512"/>
          </a:xfrm>
          <a:prstGeom prst="ellips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endParaRPr lang="tr-TR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95288" y="2865426"/>
            <a:ext cx="2232025" cy="504825"/>
          </a:xfrm>
          <a:prstGeom prst="rect">
            <a:avLst/>
          </a:prstGeom>
          <a:solidFill>
            <a:schemeClr val="bg1"/>
          </a:solidFill>
          <a:ln w="317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tr-TR">
                <a:latin typeface="Verdana" pitchFamily="34" charset="0"/>
              </a:rPr>
              <a:t>Düşünme öncesi</a:t>
            </a:r>
            <a:endParaRPr lang="en-US">
              <a:latin typeface="Verdana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454400" y="1857364"/>
            <a:ext cx="2233613" cy="504825"/>
          </a:xfrm>
          <a:prstGeom prst="rect">
            <a:avLst/>
          </a:prstGeom>
          <a:solidFill>
            <a:schemeClr val="bg1"/>
          </a:solidFill>
          <a:ln w="317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tr-TR">
                <a:latin typeface="Verdana" pitchFamily="34" charset="0"/>
              </a:rPr>
              <a:t>Düşünme</a:t>
            </a:r>
            <a:endParaRPr lang="en-US">
              <a:latin typeface="Verdana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6659563" y="2938451"/>
            <a:ext cx="2233612" cy="504825"/>
          </a:xfrm>
          <a:prstGeom prst="rect">
            <a:avLst/>
          </a:prstGeom>
          <a:solidFill>
            <a:schemeClr val="bg1"/>
          </a:solidFill>
          <a:ln w="317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tr-TR">
                <a:latin typeface="Verdana" pitchFamily="34" charset="0"/>
              </a:rPr>
              <a:t>Hazırlanma</a:t>
            </a:r>
            <a:endParaRPr lang="en-US">
              <a:latin typeface="Verdana" pitchFamily="34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23850" y="4881551"/>
            <a:ext cx="2233613" cy="504825"/>
          </a:xfrm>
          <a:prstGeom prst="rect">
            <a:avLst/>
          </a:prstGeom>
          <a:solidFill>
            <a:schemeClr val="bg1"/>
          </a:solidFill>
          <a:ln w="317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tr-TR">
                <a:latin typeface="Verdana" pitchFamily="34" charset="0"/>
              </a:rPr>
              <a:t>Sonlandırma</a:t>
            </a:r>
            <a:endParaRPr lang="en-US">
              <a:latin typeface="Verdana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454400" y="6105514"/>
            <a:ext cx="2233613" cy="504825"/>
          </a:xfrm>
          <a:prstGeom prst="rect">
            <a:avLst/>
          </a:prstGeom>
          <a:solidFill>
            <a:schemeClr val="bg1"/>
          </a:solidFill>
          <a:ln w="317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tr-TR">
                <a:latin typeface="Verdana" pitchFamily="34" charset="0"/>
              </a:rPr>
              <a:t>İdame</a:t>
            </a:r>
            <a:endParaRPr lang="en-US">
              <a:latin typeface="Verdana" pitchFamily="34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6659563" y="4954576"/>
            <a:ext cx="2233612" cy="504825"/>
          </a:xfrm>
          <a:prstGeom prst="rect">
            <a:avLst/>
          </a:prstGeom>
          <a:solidFill>
            <a:schemeClr val="bg1"/>
          </a:solidFill>
          <a:ln w="3175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tr-TR">
                <a:latin typeface="Verdana" pitchFamily="34" charset="0"/>
              </a:rPr>
              <a:t>Eylem</a:t>
            </a:r>
            <a:endParaRPr lang="en-US">
              <a:latin typeface="Verdana" pitchFamily="34" charset="0"/>
            </a:endParaRPr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 flipV="1">
            <a:off x="827088" y="3441689"/>
            <a:ext cx="288925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/>
          <a:lstStyle/>
          <a:p>
            <a:endParaRPr lang="tr-TR"/>
          </a:p>
        </p:txBody>
      </p:sp>
      <p:sp>
        <p:nvSpPr>
          <p:cNvPr id="12" name="Line 11"/>
          <p:cNvSpPr>
            <a:spLocks noChangeShapeType="1"/>
          </p:cNvSpPr>
          <p:nvPr/>
        </p:nvSpPr>
        <p:spPr bwMode="auto">
          <a:xfrm flipV="1">
            <a:off x="2987675" y="2073264"/>
            <a:ext cx="288925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/>
          <a:lstStyle/>
          <a:p>
            <a:endParaRPr lang="tr-TR"/>
          </a:p>
        </p:txBody>
      </p:sp>
      <p:sp>
        <p:nvSpPr>
          <p:cNvPr id="13" name="Line 12"/>
          <p:cNvSpPr>
            <a:spLocks noChangeShapeType="1"/>
          </p:cNvSpPr>
          <p:nvPr/>
        </p:nvSpPr>
        <p:spPr bwMode="auto">
          <a:xfrm rot="19200000" flipV="1">
            <a:off x="8027988" y="4522776"/>
            <a:ext cx="288925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/>
          <a:lstStyle/>
          <a:p>
            <a:endParaRPr lang="tr-TR"/>
          </a:p>
        </p:txBody>
      </p:sp>
      <p:sp>
        <p:nvSpPr>
          <p:cNvPr id="14" name="Line 13"/>
          <p:cNvSpPr>
            <a:spLocks noChangeShapeType="1"/>
          </p:cNvSpPr>
          <p:nvPr/>
        </p:nvSpPr>
        <p:spPr bwMode="auto">
          <a:xfrm flipV="1">
            <a:off x="5940425" y="6105514"/>
            <a:ext cx="288925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/>
          <a:lstStyle/>
          <a:p>
            <a:endParaRPr lang="tr-TR"/>
          </a:p>
        </p:txBody>
      </p:sp>
      <p:sp>
        <p:nvSpPr>
          <p:cNvPr id="15" name="Line 14"/>
          <p:cNvSpPr>
            <a:spLocks noChangeShapeType="1"/>
          </p:cNvSpPr>
          <p:nvPr/>
        </p:nvSpPr>
        <p:spPr bwMode="auto">
          <a:xfrm flipV="1">
            <a:off x="8172450" y="4594214"/>
            <a:ext cx="288925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/>
          <a:lstStyle/>
          <a:p>
            <a:endParaRPr lang="tr-TR"/>
          </a:p>
        </p:txBody>
      </p:sp>
      <p:sp>
        <p:nvSpPr>
          <p:cNvPr id="16" name="Line 15"/>
          <p:cNvSpPr>
            <a:spLocks noChangeShapeType="1"/>
          </p:cNvSpPr>
          <p:nvPr/>
        </p:nvSpPr>
        <p:spPr bwMode="auto">
          <a:xfrm rot="16740000" flipV="1">
            <a:off x="7307263" y="2505064"/>
            <a:ext cx="288925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/>
          <a:lstStyle/>
          <a:p>
            <a:endParaRPr lang="tr-TR"/>
          </a:p>
        </p:txBody>
      </p:sp>
      <p:sp>
        <p:nvSpPr>
          <p:cNvPr id="17" name="Line 16"/>
          <p:cNvSpPr>
            <a:spLocks noChangeShapeType="1"/>
          </p:cNvSpPr>
          <p:nvPr/>
        </p:nvSpPr>
        <p:spPr bwMode="auto">
          <a:xfrm rot="18900000" flipV="1">
            <a:off x="971550" y="3513126"/>
            <a:ext cx="288925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/>
          <a:lstStyle/>
          <a:p>
            <a:endParaRPr lang="tr-TR"/>
          </a:p>
        </p:txBody>
      </p:sp>
      <p:sp>
        <p:nvSpPr>
          <p:cNvPr id="18" name="Line 17"/>
          <p:cNvSpPr>
            <a:spLocks noChangeShapeType="1"/>
          </p:cNvSpPr>
          <p:nvPr/>
        </p:nvSpPr>
        <p:spPr bwMode="auto">
          <a:xfrm rot="18000000" flipV="1">
            <a:off x="1474788" y="5602276"/>
            <a:ext cx="288925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/>
          <a:lstStyle/>
          <a:p>
            <a:endParaRPr lang="tr-TR"/>
          </a:p>
        </p:txBody>
      </p:sp>
      <p:sp>
        <p:nvSpPr>
          <p:cNvPr id="19" name="Line 18"/>
          <p:cNvSpPr>
            <a:spLocks noChangeShapeType="1"/>
          </p:cNvSpPr>
          <p:nvPr/>
        </p:nvSpPr>
        <p:spPr bwMode="auto">
          <a:xfrm rot="3000000" flipV="1">
            <a:off x="1619250" y="5386376"/>
            <a:ext cx="288925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/>
          <a:lstStyle/>
          <a:p>
            <a:endParaRPr lang="tr-TR"/>
          </a:p>
        </p:txBody>
      </p:sp>
      <p:sp>
        <p:nvSpPr>
          <p:cNvPr id="20" name="Line 19"/>
          <p:cNvSpPr>
            <a:spLocks noChangeShapeType="1"/>
          </p:cNvSpPr>
          <p:nvPr/>
        </p:nvSpPr>
        <p:spPr bwMode="auto">
          <a:xfrm rot="3000000" flipV="1">
            <a:off x="2914650" y="1928801"/>
            <a:ext cx="288925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/>
          <a:lstStyle/>
          <a:p>
            <a:endParaRPr lang="tr-TR"/>
          </a:p>
        </p:txBody>
      </p:sp>
      <p:sp>
        <p:nvSpPr>
          <p:cNvPr id="21" name="Line 20"/>
          <p:cNvSpPr>
            <a:spLocks noChangeShapeType="1"/>
          </p:cNvSpPr>
          <p:nvPr/>
        </p:nvSpPr>
        <p:spPr bwMode="auto">
          <a:xfrm rot="14100000" flipV="1">
            <a:off x="7235825" y="2649526"/>
            <a:ext cx="288925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/>
          <a:lstStyle/>
          <a:p>
            <a:endParaRPr lang="tr-TR"/>
          </a:p>
        </p:txBody>
      </p:sp>
      <p:sp>
        <p:nvSpPr>
          <p:cNvPr id="22" name="Line 21"/>
          <p:cNvSpPr>
            <a:spLocks noChangeShapeType="1"/>
          </p:cNvSpPr>
          <p:nvPr/>
        </p:nvSpPr>
        <p:spPr bwMode="auto">
          <a:xfrm rot="3300000" flipV="1">
            <a:off x="6011863" y="6249976"/>
            <a:ext cx="288925" cy="2889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lIns="90488" tIns="44450" rIns="90488" bIns="44450"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57242" y="100011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Hasta eğitiminin etkinliğinin artırılması için..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71556" y="2254590"/>
            <a:ext cx="8229600" cy="438912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tr-TR" dirty="0" smtClean="0"/>
              <a:t>Verilen bilgi işlevsel olmalı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Ailenin katılımı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Bütün personelin katılımı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Sözlü iletişimde hastanın anlayabileceği bir dil kullanılmalı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Diğer yöntemlerle birlikte basılı materyal kullanımı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Hasta eğitimi materyalleri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00118" y="2292670"/>
            <a:ext cx="8229600" cy="4136726"/>
          </a:xfrm>
        </p:spPr>
        <p:txBody>
          <a:bodyPr/>
          <a:lstStyle/>
          <a:p>
            <a:pPr>
              <a:lnSpc>
                <a:spcPct val="150000"/>
              </a:lnSpc>
              <a:buClr>
                <a:schemeClr val="tx1"/>
              </a:buClr>
              <a:buFontTx/>
              <a:buChar char="•"/>
            </a:pPr>
            <a:r>
              <a:rPr lang="tr-TR" dirty="0" smtClean="0"/>
              <a:t>Öykü </a:t>
            </a:r>
            <a:r>
              <a:rPr lang="tr-TR" dirty="0" smtClean="0"/>
              <a:t>sırasında konuşma</a:t>
            </a:r>
            <a:endParaRPr lang="tr-TR" dirty="0" smtClean="0"/>
          </a:p>
          <a:p>
            <a:pPr>
              <a:lnSpc>
                <a:spcPct val="150000"/>
              </a:lnSpc>
              <a:buClr>
                <a:schemeClr val="tx1"/>
              </a:buClr>
              <a:buFontTx/>
              <a:buChar char="•"/>
            </a:pPr>
            <a:r>
              <a:rPr lang="tr-TR" dirty="0" smtClean="0"/>
              <a:t>Yazılı eğitim malzemeleri</a:t>
            </a:r>
          </a:p>
          <a:p>
            <a:pPr>
              <a:lnSpc>
                <a:spcPct val="150000"/>
              </a:lnSpc>
              <a:buClr>
                <a:schemeClr val="tx1"/>
              </a:buClr>
              <a:buFontTx/>
              <a:buChar char="•"/>
            </a:pPr>
            <a:r>
              <a:rPr lang="tr-TR" dirty="0" smtClean="0"/>
              <a:t>Modeller, maketler,çeşitli görsel malzemeler</a:t>
            </a:r>
          </a:p>
          <a:p>
            <a:pPr>
              <a:lnSpc>
                <a:spcPct val="150000"/>
              </a:lnSpc>
              <a:buClr>
                <a:schemeClr val="tx1"/>
              </a:buClr>
              <a:buFontTx/>
              <a:buChar char="•"/>
            </a:pPr>
            <a:r>
              <a:rPr lang="tr-TR" dirty="0" smtClean="0"/>
              <a:t>Video</a:t>
            </a:r>
            <a:r>
              <a:rPr lang="tr-TR" dirty="0" smtClean="0"/>
              <a:t>, bilgisayar</a:t>
            </a:r>
          </a:p>
          <a:p>
            <a:pPr>
              <a:lnSpc>
                <a:spcPct val="150000"/>
              </a:lnSpc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iramid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5902" b="12860"/>
          <a:stretch>
            <a:fillRect/>
          </a:stretch>
        </p:blipFill>
        <p:spPr bwMode="auto">
          <a:xfrm>
            <a:off x="887515" y="1285861"/>
            <a:ext cx="7327823" cy="50387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Özet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Hasta eğitimi nedir?</a:t>
            </a:r>
          </a:p>
          <a:p>
            <a:pPr>
              <a:buNone/>
            </a:pPr>
            <a:endParaRPr lang="tr-TR" dirty="0" smtClean="0"/>
          </a:p>
          <a:p>
            <a:pPr lvl="1"/>
            <a:r>
              <a:rPr lang="tr-TR" dirty="0" smtClean="0"/>
              <a:t>Sağlığı iyileştirmek amacıyla hasta davranışlarını etkileyerek bilgi, beceri ve tavırlarını değiştirmektir</a:t>
            </a:r>
            <a:r>
              <a:rPr lang="tr-TR" dirty="0" smtClean="0"/>
              <a:t>.</a:t>
            </a:r>
          </a:p>
          <a:p>
            <a:pPr lvl="1">
              <a:lnSpc>
                <a:spcPct val="150000"/>
              </a:lnSpc>
            </a:pPr>
            <a:r>
              <a:rPr lang="tr-TR" dirty="0" smtClean="0"/>
              <a:t>Bireyin </a:t>
            </a:r>
            <a:r>
              <a:rPr lang="tr-TR" b="1" dirty="0" smtClean="0">
                <a:solidFill>
                  <a:srgbClr val="FF0000"/>
                </a:solidFill>
              </a:rPr>
              <a:t>sağlığını</a:t>
            </a:r>
            <a:r>
              <a:rPr lang="tr-TR" dirty="0" smtClean="0">
                <a:solidFill>
                  <a:srgbClr val="FF0000"/>
                </a:solidFill>
              </a:rPr>
              <a:t> ve </a:t>
            </a:r>
            <a:r>
              <a:rPr lang="tr-TR" b="1" dirty="0" smtClean="0">
                <a:solidFill>
                  <a:srgbClr val="FF0000"/>
                </a:solidFill>
              </a:rPr>
              <a:t>hastalığını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smtClean="0"/>
              <a:t>en üst düzeyde yönetmesini sağlayan eğitimdir.</a:t>
            </a:r>
          </a:p>
          <a:p>
            <a:pPr lvl="1">
              <a:lnSpc>
                <a:spcPct val="150000"/>
              </a:lnSpc>
            </a:pPr>
            <a:r>
              <a:rPr lang="tr-TR" dirty="0" smtClean="0"/>
              <a:t>Hasta eğitimi </a:t>
            </a:r>
            <a:r>
              <a:rPr lang="tr-TR" b="1" dirty="0" smtClean="0">
                <a:solidFill>
                  <a:srgbClr val="FF0000"/>
                </a:solidFill>
              </a:rPr>
              <a:t>davranış değişikliği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smtClean="0"/>
              <a:t>ile sonuçlanmasını amaçladığımız bir süreçtir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 smtClean="0"/>
              <a:t>“</a:t>
            </a:r>
            <a:r>
              <a:rPr lang="tr-TR" dirty="0" smtClean="0"/>
              <a:t>G</a:t>
            </a:r>
            <a:r>
              <a:rPr lang="tr-TR" dirty="0" smtClean="0"/>
              <a:t>üdüleme” hasta eğitiminde ilerlemenin cesaretlendirilmesi ve ödüllendirilmesidir.</a:t>
            </a:r>
          </a:p>
          <a:p>
            <a:pPr lvl="2">
              <a:lnSpc>
                <a:spcPct val="150000"/>
              </a:lnSpc>
              <a:buNone/>
            </a:pPr>
            <a:r>
              <a:rPr lang="tr-TR" dirty="0" smtClean="0"/>
              <a:t>a. Doğru</a:t>
            </a:r>
          </a:p>
          <a:p>
            <a:pPr lvl="2">
              <a:lnSpc>
                <a:spcPct val="150000"/>
              </a:lnSpc>
              <a:buNone/>
            </a:pPr>
            <a:r>
              <a:rPr lang="tr-TR" dirty="0" smtClean="0"/>
              <a:t>b. Yanlış  </a:t>
            </a:r>
            <a:endParaRPr lang="tr-TR" dirty="0"/>
          </a:p>
        </p:txBody>
      </p:sp>
      <p:sp>
        <p:nvSpPr>
          <p:cNvPr id="5" name="4 Oval"/>
          <p:cNvSpPr/>
          <p:nvPr/>
        </p:nvSpPr>
        <p:spPr>
          <a:xfrm>
            <a:off x="1142976" y="3371856"/>
            <a:ext cx="285752" cy="27145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 smtClean="0"/>
              <a:t>Hasta eğitimi bire bir verilmelidir. Ailenin katılımı gerekli değildir.</a:t>
            </a:r>
          </a:p>
          <a:p>
            <a:pPr lvl="2">
              <a:lnSpc>
                <a:spcPct val="150000"/>
              </a:lnSpc>
              <a:buNone/>
            </a:pPr>
            <a:r>
              <a:rPr lang="tr-TR" dirty="0" smtClean="0"/>
              <a:t>a</a:t>
            </a:r>
            <a:r>
              <a:rPr lang="tr-TR" dirty="0" smtClean="0"/>
              <a:t>. Doğru</a:t>
            </a:r>
          </a:p>
          <a:p>
            <a:pPr lvl="2">
              <a:lnSpc>
                <a:spcPct val="150000"/>
              </a:lnSpc>
              <a:buNone/>
            </a:pPr>
            <a:r>
              <a:rPr lang="tr-TR" dirty="0" smtClean="0"/>
              <a:t>b. Yanlış</a:t>
            </a:r>
            <a:endParaRPr lang="tr-TR" dirty="0"/>
          </a:p>
        </p:txBody>
      </p:sp>
      <p:sp>
        <p:nvSpPr>
          <p:cNvPr id="4" name="3 Oval"/>
          <p:cNvSpPr/>
          <p:nvPr/>
        </p:nvSpPr>
        <p:spPr>
          <a:xfrm>
            <a:off x="1142976" y="3885570"/>
            <a:ext cx="285752" cy="27145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928678"/>
            <a:ext cx="7829576" cy="114300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Amaç</a:t>
            </a:r>
            <a:br>
              <a:rPr lang="tr-TR" dirty="0" smtClean="0"/>
            </a:br>
            <a:r>
              <a:rPr lang="tr-TR" sz="2700" dirty="0" smtClean="0"/>
              <a:t>Hasta eğitimi ve önemi hakkında bilgi ve tutum kazandırmak </a:t>
            </a:r>
            <a:endParaRPr lang="tr-TR" sz="27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611780"/>
            <a:ext cx="8472518" cy="39604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3200" dirty="0" smtClean="0"/>
              <a:t>Hedefler:</a:t>
            </a:r>
          </a:p>
          <a:p>
            <a:pPr>
              <a:lnSpc>
                <a:spcPct val="150000"/>
              </a:lnSpc>
            </a:pPr>
            <a:r>
              <a:rPr lang="tr-TR" sz="2400" dirty="0" smtClean="0"/>
              <a:t>Hasta eğitimini tanımlayabilmek</a:t>
            </a:r>
          </a:p>
          <a:p>
            <a:pPr>
              <a:lnSpc>
                <a:spcPct val="150000"/>
              </a:lnSpc>
            </a:pPr>
            <a:r>
              <a:rPr lang="tr-TR" sz="2400" dirty="0" smtClean="0"/>
              <a:t>Hasta eğitiminin önemini açıklayabilmek</a:t>
            </a:r>
          </a:p>
          <a:p>
            <a:pPr>
              <a:lnSpc>
                <a:spcPct val="150000"/>
              </a:lnSpc>
            </a:pPr>
            <a:r>
              <a:rPr lang="tr-TR" sz="2400" dirty="0" smtClean="0"/>
              <a:t>Hasta eğitiminin ilkelerini açıklayabilmek</a:t>
            </a:r>
          </a:p>
          <a:p>
            <a:pPr>
              <a:lnSpc>
                <a:spcPct val="150000"/>
              </a:lnSpc>
            </a:pPr>
            <a:r>
              <a:rPr lang="tr-TR" sz="2400" dirty="0" smtClean="0"/>
              <a:t> Hasta eğitiminin etkinliğini artıracak yöntemleri kavramak</a:t>
            </a:r>
          </a:p>
          <a:p>
            <a:pPr>
              <a:lnSpc>
                <a:spcPct val="150000"/>
              </a:lnSpc>
            </a:pPr>
            <a:r>
              <a:rPr lang="tr-TR" sz="2400" dirty="0" smtClean="0"/>
              <a:t>Davranış değişikliği modellerini açıklayabilmek</a:t>
            </a:r>
          </a:p>
          <a:p>
            <a:endParaRPr lang="tr-T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Hastanın doktordan beklentileri: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150000"/>
              </a:lnSpc>
              <a:buClr>
                <a:schemeClr val="tx1"/>
              </a:buClr>
              <a:buFontTx/>
              <a:buChar char="•"/>
            </a:pPr>
            <a:r>
              <a:rPr lang="tr-TR" dirty="0" smtClean="0"/>
              <a:t>“Ben hasta mıyım? Hastalığımın adı nedir? </a:t>
            </a:r>
            <a:endParaRPr lang="tr-TR" dirty="0" smtClean="0"/>
          </a:p>
          <a:p>
            <a:pPr lvl="1">
              <a:lnSpc>
                <a:spcPct val="150000"/>
              </a:lnSpc>
              <a:buClr>
                <a:schemeClr val="tx1"/>
              </a:buClr>
              <a:buFontTx/>
              <a:buChar char="•"/>
            </a:pPr>
            <a:r>
              <a:rPr lang="tr-TR" dirty="0" smtClean="0"/>
              <a:t>Neden </a:t>
            </a:r>
            <a:r>
              <a:rPr lang="tr-TR" dirty="0" smtClean="0"/>
              <a:t>bu hastalığa yakalandım? İyileşecek miyim?</a:t>
            </a:r>
          </a:p>
          <a:p>
            <a:pPr lvl="1">
              <a:lnSpc>
                <a:spcPct val="150000"/>
              </a:lnSpc>
              <a:buClr>
                <a:schemeClr val="tx1"/>
              </a:buClr>
              <a:buFontTx/>
              <a:buChar char="•"/>
            </a:pPr>
            <a:r>
              <a:rPr lang="tr-TR" dirty="0" smtClean="0"/>
              <a:t>İlaç kullanacak mıyım? </a:t>
            </a:r>
            <a:endParaRPr lang="tr-TR" dirty="0" smtClean="0"/>
          </a:p>
          <a:p>
            <a:pPr lvl="1">
              <a:lnSpc>
                <a:spcPct val="150000"/>
              </a:lnSpc>
              <a:buClr>
                <a:schemeClr val="tx1"/>
              </a:buClr>
              <a:buFontTx/>
              <a:buChar char="•"/>
            </a:pPr>
            <a:r>
              <a:rPr lang="tr-TR" dirty="0" smtClean="0"/>
              <a:t>Hangi </a:t>
            </a:r>
            <a:r>
              <a:rPr lang="tr-TR" dirty="0" smtClean="0"/>
              <a:t>ilacı, ne zaman, ne kadar, </a:t>
            </a:r>
            <a:r>
              <a:rPr lang="tr-TR" dirty="0" smtClean="0"/>
              <a:t>nasıl kullanacağım?</a:t>
            </a:r>
            <a:endParaRPr lang="tr-TR" dirty="0" smtClean="0"/>
          </a:p>
          <a:p>
            <a:pPr lvl="1">
              <a:lnSpc>
                <a:spcPct val="150000"/>
              </a:lnSpc>
              <a:buClr>
                <a:schemeClr val="tx1"/>
              </a:buClr>
              <a:buFontTx/>
              <a:buChar char="•"/>
            </a:pPr>
            <a:r>
              <a:rPr lang="tr-TR" dirty="0" smtClean="0"/>
              <a:t>İlaç dışında nelere dikkat etmeliyim? </a:t>
            </a:r>
            <a:endParaRPr lang="tr-TR" dirty="0" smtClean="0"/>
          </a:p>
          <a:p>
            <a:pPr lvl="1">
              <a:lnSpc>
                <a:spcPct val="150000"/>
              </a:lnSpc>
              <a:buClr>
                <a:schemeClr val="tx1"/>
              </a:buClr>
              <a:buFontTx/>
              <a:buChar char="•"/>
            </a:pPr>
            <a:r>
              <a:rPr lang="tr-TR" dirty="0" smtClean="0"/>
              <a:t>Bir </a:t>
            </a:r>
            <a:r>
              <a:rPr lang="tr-TR" dirty="0" smtClean="0"/>
              <a:t>daha hastalanmamak için ne yapmalıyım? </a:t>
            </a:r>
            <a:endParaRPr lang="tr-TR" dirty="0" smtClean="0"/>
          </a:p>
          <a:p>
            <a:pPr lvl="1">
              <a:lnSpc>
                <a:spcPct val="150000"/>
              </a:lnSpc>
              <a:buClr>
                <a:schemeClr val="tx1"/>
              </a:buClr>
              <a:buFontTx/>
              <a:buChar char="•"/>
            </a:pPr>
            <a:r>
              <a:rPr lang="tr-TR" dirty="0" smtClean="0"/>
              <a:t>Kontrole </a:t>
            </a:r>
            <a:r>
              <a:rPr lang="tr-TR" dirty="0" smtClean="0"/>
              <a:t>gelecek miyim</a:t>
            </a:r>
            <a:r>
              <a:rPr lang="tr-TR" i="1" dirty="0" smtClean="0"/>
              <a:t>?”</a:t>
            </a:r>
          </a:p>
          <a:p>
            <a:pPr>
              <a:lnSpc>
                <a:spcPct val="150000"/>
              </a:lnSpc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Hasta eğitimi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397466"/>
            <a:ext cx="8229600" cy="438912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tr-TR" dirty="0" smtClean="0"/>
              <a:t>Sağlığı iyileştirmek amacıyla </a:t>
            </a:r>
            <a:r>
              <a:rPr lang="tr-TR" dirty="0" smtClean="0"/>
              <a:t>hasta davranışlarını etkileyerek </a:t>
            </a:r>
            <a:r>
              <a:rPr lang="tr-TR" dirty="0" smtClean="0"/>
              <a:t>bilgi, beceri </a:t>
            </a:r>
            <a:r>
              <a:rPr lang="tr-TR" dirty="0" smtClean="0"/>
              <a:t>ve tavırlarını değiştirmektir.</a:t>
            </a:r>
          </a:p>
          <a:p>
            <a:pPr>
              <a:lnSpc>
                <a:spcPct val="150000"/>
              </a:lnSpc>
            </a:pPr>
            <a:endParaRPr lang="tr-TR" dirty="0" smtClean="0"/>
          </a:p>
          <a:p>
            <a:pPr>
              <a:lnSpc>
                <a:spcPct val="150000"/>
              </a:lnSpc>
            </a:pPr>
            <a:endParaRPr lang="tr-TR" dirty="0" smtClean="0"/>
          </a:p>
          <a:p>
            <a:pPr>
              <a:lnSpc>
                <a:spcPct val="150000"/>
              </a:lnSpc>
              <a:buNone/>
            </a:pPr>
            <a:r>
              <a:rPr lang="tr-TR" sz="2800" dirty="0" smtClean="0"/>
              <a:t>					</a:t>
            </a:r>
            <a:r>
              <a:rPr lang="tr-TR" sz="1400" dirty="0" smtClean="0"/>
              <a:t>Amerikan </a:t>
            </a:r>
            <a:r>
              <a:rPr lang="tr-TR" sz="1400" dirty="0" smtClean="0"/>
              <a:t>Aile </a:t>
            </a:r>
            <a:r>
              <a:rPr lang="tr-TR" sz="1400" dirty="0" smtClean="0"/>
              <a:t>Hekimleri Eğiticileri </a:t>
            </a:r>
            <a:r>
              <a:rPr lang="tr-TR" sz="1400" dirty="0" smtClean="0"/>
              <a:t>Topluluğu (STFM)</a:t>
            </a:r>
            <a:endParaRPr lang="tr-TR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Hasta eğitimi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326028"/>
            <a:ext cx="8229600" cy="367474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tr-TR" dirty="0" smtClean="0"/>
              <a:t>Bireyin </a:t>
            </a:r>
            <a:r>
              <a:rPr lang="tr-TR" b="1" dirty="0" smtClean="0">
                <a:solidFill>
                  <a:srgbClr val="FF0000"/>
                </a:solidFill>
              </a:rPr>
              <a:t>sağlığını</a:t>
            </a:r>
            <a:r>
              <a:rPr lang="tr-TR" dirty="0" smtClean="0">
                <a:solidFill>
                  <a:srgbClr val="FF0000"/>
                </a:solidFill>
              </a:rPr>
              <a:t> ve </a:t>
            </a:r>
            <a:r>
              <a:rPr lang="tr-TR" b="1" dirty="0" smtClean="0">
                <a:solidFill>
                  <a:srgbClr val="FF0000"/>
                </a:solidFill>
              </a:rPr>
              <a:t>hastalığını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smtClean="0"/>
              <a:t>en üst düzeyde yönetmesini sağlayan eğitimdir.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Hasta eğitimi </a:t>
            </a:r>
            <a:r>
              <a:rPr lang="tr-TR" b="1" dirty="0" smtClean="0">
                <a:solidFill>
                  <a:srgbClr val="FF0000"/>
                </a:solidFill>
              </a:rPr>
              <a:t>davranış değişikliği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smtClean="0"/>
              <a:t>ile sonuçlanmasını amaçladığımız bir süreçtir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Hasta eğitiminin önemi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42910" y="1935480"/>
            <a:ext cx="8286808" cy="4389120"/>
          </a:xfrm>
        </p:spPr>
        <p:txBody>
          <a:bodyPr>
            <a:normAutofit fontScale="92500"/>
          </a:bodyPr>
          <a:lstStyle/>
          <a:p>
            <a:pPr>
              <a:lnSpc>
                <a:spcPct val="170000"/>
              </a:lnSpc>
              <a:buClr>
                <a:schemeClr val="tx1"/>
              </a:buClr>
              <a:buFontTx/>
              <a:buChar char="•"/>
            </a:pPr>
            <a:r>
              <a:rPr lang="tr-TR" dirty="0" smtClean="0"/>
              <a:t>Hastalıklardan korunmada</a:t>
            </a:r>
          </a:p>
          <a:p>
            <a:pPr>
              <a:lnSpc>
                <a:spcPct val="180000"/>
              </a:lnSpc>
              <a:buClr>
                <a:schemeClr val="tx1"/>
              </a:buClr>
              <a:buFontTx/>
              <a:buChar char="•"/>
            </a:pPr>
            <a:r>
              <a:rPr lang="tr-TR" dirty="0" err="1" smtClean="0"/>
              <a:t>Morbidite</a:t>
            </a:r>
            <a:r>
              <a:rPr lang="tr-TR" dirty="0" smtClean="0"/>
              <a:t> ve </a:t>
            </a:r>
            <a:r>
              <a:rPr lang="tr-TR" dirty="0" err="1" smtClean="0"/>
              <a:t>mortalitenin</a:t>
            </a:r>
            <a:r>
              <a:rPr lang="tr-TR" dirty="0" smtClean="0"/>
              <a:t> azaltılmasında</a:t>
            </a:r>
          </a:p>
          <a:p>
            <a:pPr>
              <a:lnSpc>
                <a:spcPct val="170000"/>
              </a:lnSpc>
              <a:buClr>
                <a:schemeClr val="tx1"/>
              </a:buClr>
              <a:buFontTx/>
              <a:buChar char="•"/>
            </a:pPr>
            <a:r>
              <a:rPr lang="tr-TR" dirty="0" smtClean="0"/>
              <a:t>Sağlığın geliştirilmesinde</a:t>
            </a:r>
          </a:p>
          <a:p>
            <a:pPr>
              <a:lnSpc>
                <a:spcPct val="180000"/>
              </a:lnSpc>
              <a:buClr>
                <a:schemeClr val="tx1"/>
              </a:buClr>
              <a:buFontTx/>
              <a:buChar char="•"/>
            </a:pPr>
            <a:r>
              <a:rPr lang="tr-TR" dirty="0" smtClean="0"/>
              <a:t>Harcamaların kısıtlanmasında</a:t>
            </a:r>
          </a:p>
          <a:p>
            <a:pPr>
              <a:lnSpc>
                <a:spcPct val="180000"/>
              </a:lnSpc>
              <a:buClr>
                <a:schemeClr val="tx1"/>
              </a:buClr>
              <a:buFontTx/>
              <a:buChar char="•"/>
            </a:pPr>
            <a:r>
              <a:rPr lang="tr-TR" dirty="0" smtClean="0"/>
              <a:t>Hasta otonomisinin artırılmasında</a:t>
            </a:r>
          </a:p>
          <a:p>
            <a:pPr>
              <a:lnSpc>
                <a:spcPct val="170000"/>
              </a:lnSpc>
              <a:buClr>
                <a:schemeClr val="tx1"/>
              </a:buClr>
              <a:buFontTx/>
              <a:buChar char="•"/>
            </a:pPr>
            <a:r>
              <a:rPr lang="tr-TR" dirty="0" smtClean="0"/>
              <a:t>Hasta uyum ve </a:t>
            </a:r>
            <a:r>
              <a:rPr lang="tr-TR" dirty="0" smtClean="0"/>
              <a:t>memnuniyetinin artırılmasında katkı sağlar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42910" y="785794"/>
            <a:ext cx="8143932" cy="785818"/>
          </a:xfrm>
        </p:spPr>
        <p:txBody>
          <a:bodyPr>
            <a:normAutofit/>
          </a:bodyPr>
          <a:lstStyle/>
          <a:p>
            <a:r>
              <a:rPr lang="tr-TR" sz="2400" dirty="0" smtClean="0"/>
              <a:t>USPSTF (United </a:t>
            </a:r>
            <a:r>
              <a:rPr lang="tr-TR" sz="2400" dirty="0" err="1" smtClean="0"/>
              <a:t>States</a:t>
            </a:r>
            <a:r>
              <a:rPr lang="tr-TR" sz="2400" dirty="0" smtClean="0"/>
              <a:t> </a:t>
            </a:r>
            <a:r>
              <a:rPr lang="tr-TR" sz="2400" dirty="0" err="1" smtClean="0"/>
              <a:t>Preventive</a:t>
            </a:r>
            <a:r>
              <a:rPr lang="tr-TR" sz="2400" dirty="0" smtClean="0"/>
              <a:t> Service </a:t>
            </a:r>
            <a:r>
              <a:rPr lang="tr-TR" sz="2400" dirty="0" err="1" smtClean="0"/>
              <a:t>Task</a:t>
            </a:r>
            <a:r>
              <a:rPr lang="tr-TR" sz="2400" dirty="0" smtClean="0"/>
              <a:t> </a:t>
            </a:r>
            <a:r>
              <a:rPr lang="tr-TR" sz="2400" dirty="0" err="1" smtClean="0"/>
              <a:t>Force</a:t>
            </a:r>
            <a:r>
              <a:rPr lang="tr-TR" sz="2400" dirty="0" smtClean="0"/>
              <a:t>) Önerileri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928662" y="2006918"/>
            <a:ext cx="7758138" cy="470823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2000" dirty="0" smtClean="0"/>
              <a:t>Tütün kullanımı</a:t>
            </a:r>
          </a:p>
          <a:p>
            <a:pPr>
              <a:lnSpc>
                <a:spcPct val="150000"/>
              </a:lnSpc>
            </a:pPr>
            <a:r>
              <a:rPr lang="tr-TR" sz="2000" dirty="0" smtClean="0"/>
              <a:t>Egzersiz </a:t>
            </a:r>
          </a:p>
          <a:p>
            <a:pPr>
              <a:lnSpc>
                <a:spcPct val="150000"/>
              </a:lnSpc>
            </a:pPr>
            <a:r>
              <a:rPr lang="tr-TR" sz="2000" dirty="0" smtClean="0"/>
              <a:t>Beslenme</a:t>
            </a:r>
          </a:p>
          <a:p>
            <a:pPr>
              <a:lnSpc>
                <a:spcPct val="150000"/>
              </a:lnSpc>
            </a:pPr>
            <a:r>
              <a:rPr lang="tr-TR" sz="2000" dirty="0" smtClean="0"/>
              <a:t>Trafik kazaları</a:t>
            </a:r>
          </a:p>
          <a:p>
            <a:pPr>
              <a:lnSpc>
                <a:spcPct val="150000"/>
              </a:lnSpc>
            </a:pPr>
            <a:r>
              <a:rPr lang="tr-TR" sz="2000" dirty="0" smtClean="0"/>
              <a:t>Ev kazaları ve çevresel yaralanmalar</a:t>
            </a:r>
          </a:p>
          <a:p>
            <a:pPr>
              <a:lnSpc>
                <a:spcPct val="150000"/>
              </a:lnSpc>
            </a:pPr>
            <a:r>
              <a:rPr lang="tr-TR" sz="2000" dirty="0" smtClean="0"/>
              <a:t>Cinsel yolla bulaşan hastalıklar</a:t>
            </a:r>
          </a:p>
          <a:p>
            <a:pPr>
              <a:lnSpc>
                <a:spcPct val="150000"/>
              </a:lnSpc>
            </a:pPr>
            <a:r>
              <a:rPr lang="tr-TR" sz="2000" dirty="0" smtClean="0"/>
              <a:t>İstenmeyen gebelikler</a:t>
            </a:r>
          </a:p>
          <a:p>
            <a:pPr>
              <a:lnSpc>
                <a:spcPct val="150000"/>
              </a:lnSpc>
            </a:pPr>
            <a:r>
              <a:rPr lang="tr-TR" sz="2000" dirty="0" smtClean="0"/>
              <a:t>Ağız sağlığı</a:t>
            </a:r>
          </a:p>
          <a:p>
            <a:pPr>
              <a:lnSpc>
                <a:spcPct val="150000"/>
              </a:lnSpc>
            </a:pPr>
            <a:r>
              <a:rPr lang="tr-TR" sz="2000" dirty="0" smtClean="0"/>
              <a:t>…</a:t>
            </a:r>
            <a:endParaRPr lang="tr-T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Zamanlama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397466"/>
            <a:ext cx="8229600" cy="360330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dirty="0" smtClean="0"/>
              <a:t>Doktor-hasta ilişkisi daima hasta eğitimini içerir. 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İyi bir doktor, iyi bir eğitici olmalıdır. 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Hasta eğitimi sağlığın her aşamasında  vardır. 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Toplum ulaşma fırsatları da değerlendirilmelidir.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Hasta eğitimi dinamik bir süreçtir.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85804" y="357166"/>
            <a:ext cx="8229600" cy="1143000"/>
          </a:xfrm>
        </p:spPr>
        <p:txBody>
          <a:bodyPr/>
          <a:lstStyle/>
          <a:p>
            <a:r>
              <a:rPr lang="tr-TR" dirty="0" smtClean="0"/>
              <a:t>Hasta Eğitiminin İlkeleri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0034" y="1643050"/>
            <a:ext cx="8501122" cy="4674872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70000"/>
              </a:lnSpc>
            </a:pPr>
            <a:r>
              <a:rPr lang="tr-TR" b="1" dirty="0" smtClean="0"/>
              <a:t>Geri bildirim: </a:t>
            </a:r>
            <a:r>
              <a:rPr lang="tr-TR" dirty="0" smtClean="0"/>
              <a:t>amaca yönelik ilerlemenin her aşaması hastaya iletilir.</a:t>
            </a:r>
          </a:p>
          <a:p>
            <a:pPr>
              <a:lnSpc>
                <a:spcPct val="170000"/>
              </a:lnSpc>
            </a:pPr>
            <a:r>
              <a:rPr lang="tr-TR" b="1" dirty="0" smtClean="0"/>
              <a:t>Güdüleme: </a:t>
            </a:r>
            <a:r>
              <a:rPr lang="tr-TR" dirty="0" smtClean="0"/>
              <a:t>ilerleme cesaretlendirilir ve ödüllendirilir</a:t>
            </a:r>
          </a:p>
          <a:p>
            <a:pPr>
              <a:lnSpc>
                <a:spcPct val="170000"/>
              </a:lnSpc>
            </a:pPr>
            <a:r>
              <a:rPr lang="tr-TR" b="1" dirty="0" smtClean="0"/>
              <a:t>Kişiselleştirme: </a:t>
            </a:r>
            <a:r>
              <a:rPr lang="tr-TR" dirty="0" smtClean="0"/>
              <a:t>hastanın arzuları, </a:t>
            </a:r>
            <a:r>
              <a:rPr lang="tr-TR" dirty="0" smtClean="0"/>
              <a:t>ihtiyaçları, bilgi düzeyi, alışkanlıkları </a:t>
            </a:r>
            <a:r>
              <a:rPr lang="tr-TR" dirty="0" smtClean="0"/>
              <a:t>ve karakteristik özellikleri hastaya özgü amaçlar </a:t>
            </a:r>
            <a:r>
              <a:rPr lang="tr-TR" dirty="0" smtClean="0"/>
              <a:t>eğitimi belirlemede </a:t>
            </a:r>
            <a:r>
              <a:rPr lang="tr-TR" dirty="0" smtClean="0"/>
              <a:t>göz önünde tutulur.</a:t>
            </a:r>
          </a:p>
          <a:p>
            <a:pPr>
              <a:lnSpc>
                <a:spcPct val="170000"/>
              </a:lnSpc>
            </a:pPr>
            <a:r>
              <a:rPr lang="tr-TR" b="1" dirty="0" smtClean="0"/>
              <a:t>Kolaylaştırma: </a:t>
            </a:r>
            <a:r>
              <a:rPr lang="tr-TR" dirty="0" smtClean="0"/>
              <a:t>hastaya </a:t>
            </a:r>
            <a:r>
              <a:rPr lang="tr-TR" dirty="0" smtClean="0"/>
              <a:t>değişiklikler yapabilmesinde yardımcı olacak materyaller, ipuçları ve beceriler</a:t>
            </a:r>
          </a:p>
          <a:p>
            <a:pPr>
              <a:lnSpc>
                <a:spcPct val="170000"/>
              </a:lnSpc>
            </a:pPr>
            <a:r>
              <a:rPr lang="tr-TR" b="1" dirty="0" smtClean="0"/>
              <a:t>Uygun hale getirme:</a:t>
            </a:r>
            <a:r>
              <a:rPr lang="tr-TR" dirty="0" smtClean="0"/>
              <a:t> </a:t>
            </a:r>
            <a:r>
              <a:rPr lang="tr-TR" dirty="0" smtClean="0"/>
              <a:t>içerik kişinin koşullarına uygun hale getirilir.</a:t>
            </a:r>
          </a:p>
          <a:p>
            <a:pPr>
              <a:lnSpc>
                <a:spcPct val="170000"/>
              </a:lnSpc>
            </a:pPr>
            <a:r>
              <a:rPr lang="tr-TR" b="1" dirty="0" smtClean="0"/>
              <a:t>Eğitim kanalları: </a:t>
            </a:r>
            <a:r>
              <a:rPr lang="tr-TR" dirty="0" smtClean="0"/>
              <a:t>birleştirilmiş eğitim stratejileri ve takım </a:t>
            </a:r>
            <a:r>
              <a:rPr lang="tr-TR" dirty="0" smtClean="0"/>
              <a:t>yaklaşımı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422</TotalTime>
  <Words>530</Words>
  <PresentationFormat>Ekran Gösterisi (4:3)</PresentationFormat>
  <Paragraphs>112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0" baseType="lpstr">
      <vt:lpstr>Akış</vt:lpstr>
      <vt:lpstr>  HASTA EĞİTİMİ  (SAĞLIK EĞİTİMİ)</vt:lpstr>
      <vt:lpstr>Amaç Hasta eğitimi ve önemi hakkında bilgi ve tutum kazandırmak </vt:lpstr>
      <vt:lpstr>Hastanın doktordan beklentileri:</vt:lpstr>
      <vt:lpstr>Hasta eğitimi</vt:lpstr>
      <vt:lpstr>Hasta eğitimi</vt:lpstr>
      <vt:lpstr>Hasta eğitiminin önemi</vt:lpstr>
      <vt:lpstr>USPSTF (United States Preventive Service Task Force) Önerileri</vt:lpstr>
      <vt:lpstr>Zamanlama </vt:lpstr>
      <vt:lpstr>Hasta Eğitiminin İlkeleri</vt:lpstr>
      <vt:lpstr>USPSTF’den öneriler</vt:lpstr>
      <vt:lpstr>USPSTF’den öneriler</vt:lpstr>
      <vt:lpstr>Entegre sağlık davranış modeli</vt:lpstr>
      <vt:lpstr>Transteorik model 1997</vt:lpstr>
      <vt:lpstr>Hasta eğitiminin etkinliğinin artırılması için..</vt:lpstr>
      <vt:lpstr>Hasta eğitimi materyalleri</vt:lpstr>
      <vt:lpstr>Slayt 16</vt:lpstr>
      <vt:lpstr>Özet </vt:lpstr>
      <vt:lpstr>Slayt 18</vt:lpstr>
      <vt:lpstr>Slayt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SAĞLIK EĞİTİMİ</dc:title>
  <cp:lastModifiedBy>DR.TURAN</cp:lastModifiedBy>
  <cp:revision>24</cp:revision>
  <dcterms:modified xsi:type="dcterms:W3CDTF">2010-10-07T20:42:30Z</dcterms:modified>
</cp:coreProperties>
</file>