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74" r:id="rId7"/>
    <p:sldId id="276" r:id="rId8"/>
    <p:sldId id="278" r:id="rId9"/>
    <p:sldId id="262" r:id="rId10"/>
    <p:sldId id="263" r:id="rId11"/>
    <p:sldId id="261" r:id="rId12"/>
    <p:sldId id="267" r:id="rId13"/>
    <p:sldId id="264" r:id="rId14"/>
    <p:sldId id="268" r:id="rId15"/>
    <p:sldId id="269" r:id="rId16"/>
    <p:sldId id="265" r:id="rId17"/>
    <p:sldId id="266" r:id="rId18"/>
    <p:sldId id="272" r:id="rId19"/>
    <p:sldId id="270" r:id="rId20"/>
    <p:sldId id="273"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C82EF-17CD-486E-B3D9-54FCEA6EC426}" type="datetimeFigureOut">
              <a:rPr lang="tr-TR" smtClean="0"/>
              <a:pPr/>
              <a:t>21.09.2010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2F5E43-DD11-4F69-B531-58C76C7D3069}"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www.</a:t>
            </a:r>
            <a:r>
              <a:rPr lang="tr-TR" dirty="0" err="1" smtClean="0"/>
              <a:t>gacguidelines</a:t>
            </a:r>
            <a:r>
              <a:rPr lang="tr-TR" dirty="0" smtClean="0"/>
              <a:t>.</a:t>
            </a:r>
            <a:r>
              <a:rPr lang="tr-TR" dirty="0" err="1" smtClean="0"/>
              <a:t>ca</a:t>
            </a:r>
            <a:r>
              <a:rPr lang="tr-TR" dirty="0" smtClean="0"/>
              <a:t>,</a:t>
            </a:r>
          </a:p>
          <a:p>
            <a:r>
              <a:rPr lang="tr-TR" dirty="0" smtClean="0"/>
              <a:t>www.</a:t>
            </a:r>
            <a:r>
              <a:rPr lang="tr-TR" dirty="0" err="1" smtClean="0"/>
              <a:t>agreecollaboration</a:t>
            </a:r>
            <a:r>
              <a:rPr lang="tr-TR" dirty="0" smtClean="0"/>
              <a:t>.org</a:t>
            </a:r>
            <a:endParaRPr lang="tr-TR" dirty="0"/>
          </a:p>
        </p:txBody>
      </p:sp>
      <p:sp>
        <p:nvSpPr>
          <p:cNvPr id="4" name="3 Slayt Numarası Yer Tutucusu"/>
          <p:cNvSpPr>
            <a:spLocks noGrp="1"/>
          </p:cNvSpPr>
          <p:nvPr>
            <p:ph type="sldNum" sz="quarter" idx="10"/>
          </p:nvPr>
        </p:nvSpPr>
        <p:spPr/>
        <p:txBody>
          <a:bodyPr/>
          <a:lstStyle/>
          <a:p>
            <a:fld id="{CC2F5E43-DD11-4F69-B531-58C76C7D3069}"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Panel başkanı ve panel</a:t>
            </a:r>
          </a:p>
          <a:p>
            <a:r>
              <a:rPr lang="tr-TR" sz="1200" kern="1200" baseline="0" dirty="0" smtClean="0">
                <a:solidFill>
                  <a:schemeClr val="tx1"/>
                </a:solidFill>
                <a:latin typeface="+mn-lt"/>
                <a:ea typeface="+mn-ea"/>
                <a:cs typeface="+mn-cs"/>
              </a:rPr>
              <a:t>üyeleri her bir konu için ayrı ayrı seçilmelidirler. Panellerde konu ile ilgili her gruptan temsilcinin olması tercih edilmelidir, hekim, hemşire, eczacı, varsa sağlık ekonomisti, idari sorumlu, ve ilgili diğer disiplinlerin temsilcileri gibi.</a:t>
            </a:r>
            <a:endParaRPr lang="tr-TR" dirty="0"/>
          </a:p>
        </p:txBody>
      </p:sp>
      <p:sp>
        <p:nvSpPr>
          <p:cNvPr id="4" name="3 Slayt Numarası Yer Tutucusu"/>
          <p:cNvSpPr>
            <a:spLocks noGrp="1"/>
          </p:cNvSpPr>
          <p:nvPr>
            <p:ph type="sldNum" sz="quarter" idx="10"/>
          </p:nvPr>
        </p:nvSpPr>
        <p:spPr/>
        <p:txBody>
          <a:bodyPr/>
          <a:lstStyle/>
          <a:p>
            <a:fld id="{CC2F5E43-DD11-4F69-B531-58C76C7D3069}" type="slidenum">
              <a:rPr lang="tr-TR" smtClean="0"/>
              <a:pPr/>
              <a:t>12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21.09.2010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21.09.2010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acguidelines.ca/site/GAC_120/pdf/Web-GAC%20Apple%20Rating.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000240"/>
            <a:ext cx="7772400" cy="1470025"/>
          </a:xfrm>
        </p:spPr>
        <p:txBody>
          <a:bodyPr/>
          <a:lstStyle/>
          <a:p>
            <a:r>
              <a:rPr lang="tr-TR" dirty="0" smtClean="0"/>
              <a:t>TIPTA UYGULAMA REHBERLERİ</a:t>
            </a:r>
            <a:endParaRPr lang="tr-TR" dirty="0"/>
          </a:p>
        </p:txBody>
      </p:sp>
      <p:sp>
        <p:nvSpPr>
          <p:cNvPr id="3" name="2 Alt Başlık"/>
          <p:cNvSpPr>
            <a:spLocks noGrp="1"/>
          </p:cNvSpPr>
          <p:nvPr>
            <p:ph type="subTitle" idx="1"/>
          </p:nvPr>
        </p:nvSpPr>
        <p:spPr>
          <a:xfrm>
            <a:off x="1357290" y="3571876"/>
            <a:ext cx="6400800" cy="1357322"/>
          </a:xfrm>
        </p:spPr>
        <p:txBody>
          <a:bodyPr/>
          <a:lstStyle/>
          <a:p>
            <a:r>
              <a:rPr lang="tr-TR" dirty="0" smtClean="0"/>
              <a:t>Yrd. Doç. Dr. Turan SET</a:t>
            </a:r>
          </a:p>
          <a:p>
            <a:r>
              <a:rPr lang="tr-TR" dirty="0" smtClean="0"/>
              <a:t>Atatürk Üniversitesi Tıp Fakültesi AD</a:t>
            </a:r>
          </a:p>
          <a:p>
            <a:endParaRPr lang="tr-TR" dirty="0"/>
          </a:p>
        </p:txBody>
      </p:sp>
      <p:pic>
        <p:nvPicPr>
          <p:cNvPr id="4" name="3 Resim" descr="imagesCABQZ9IM.jpg"/>
          <p:cNvPicPr>
            <a:picLocks noChangeAspect="1"/>
          </p:cNvPicPr>
          <p:nvPr/>
        </p:nvPicPr>
        <p:blipFill>
          <a:blip r:embed="rId3"/>
          <a:stretch>
            <a:fillRect/>
          </a:stretch>
        </p:blipFill>
        <p:spPr>
          <a:xfrm rot="5400000">
            <a:off x="547657" y="-90497"/>
            <a:ext cx="1828800" cy="2495550"/>
          </a:xfrm>
          <a:prstGeom prst="rect">
            <a:avLst/>
          </a:prstGeom>
        </p:spPr>
      </p:pic>
      <p:pic>
        <p:nvPicPr>
          <p:cNvPr id="5" name="4 Resim" descr="untitled.bmp"/>
          <p:cNvPicPr>
            <a:picLocks noChangeAspect="1"/>
          </p:cNvPicPr>
          <p:nvPr/>
        </p:nvPicPr>
        <p:blipFill>
          <a:blip r:embed="rId4"/>
          <a:stretch>
            <a:fillRect/>
          </a:stretch>
        </p:blipFill>
        <p:spPr>
          <a:xfrm>
            <a:off x="6429388" y="4964917"/>
            <a:ext cx="2500330" cy="175023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8"/>
            <a:ext cx="8229600" cy="1143000"/>
          </a:xfrm>
        </p:spPr>
        <p:txBody>
          <a:bodyPr>
            <a:normAutofit fontScale="90000"/>
          </a:bodyPr>
          <a:lstStyle/>
          <a:p>
            <a:r>
              <a:rPr lang="tr-TR" dirty="0" smtClean="0"/>
              <a:t>Uygulama Rehberleri Hazırlanma Amaçları</a:t>
            </a:r>
            <a:endParaRPr lang="tr-TR" dirty="0"/>
          </a:p>
        </p:txBody>
      </p:sp>
      <p:sp>
        <p:nvSpPr>
          <p:cNvPr id="3" name="2 İçerik Yer Tutucusu"/>
          <p:cNvSpPr>
            <a:spLocks noGrp="1"/>
          </p:cNvSpPr>
          <p:nvPr>
            <p:ph idx="1"/>
          </p:nvPr>
        </p:nvSpPr>
        <p:spPr>
          <a:xfrm>
            <a:off x="628680" y="2260623"/>
            <a:ext cx="8229600" cy="4525963"/>
          </a:xfrm>
        </p:spPr>
        <p:txBody>
          <a:bodyPr/>
          <a:lstStyle/>
          <a:p>
            <a:pPr>
              <a:lnSpc>
                <a:spcPct val="150000"/>
              </a:lnSpc>
            </a:pPr>
            <a:r>
              <a:rPr lang="tr-TR" dirty="0" smtClean="0"/>
              <a:t>Klinik uygulamalardaki farklılıkları azaltmak, </a:t>
            </a:r>
          </a:p>
          <a:p>
            <a:pPr>
              <a:lnSpc>
                <a:spcPct val="150000"/>
              </a:lnSpc>
            </a:pPr>
            <a:r>
              <a:rPr lang="tr-TR" dirty="0" smtClean="0"/>
              <a:t>Sağlık hizmetlerinde alınan sonuçların beklentilere yakın olmasını sağlamak</a:t>
            </a:r>
          </a:p>
          <a:p>
            <a:pPr>
              <a:lnSpc>
                <a:spcPct val="150000"/>
              </a:lnSpc>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642926"/>
            <a:ext cx="8229600" cy="1143000"/>
          </a:xfrm>
        </p:spPr>
        <p:txBody>
          <a:bodyPr>
            <a:normAutofit fontScale="90000"/>
          </a:bodyPr>
          <a:lstStyle/>
          <a:p>
            <a:r>
              <a:rPr lang="tr-TR" dirty="0" smtClean="0"/>
              <a:t>Uygulama Rehberleri Hazırlanma Amaçları</a:t>
            </a:r>
            <a:endParaRPr lang="tr-TR" dirty="0"/>
          </a:p>
        </p:txBody>
      </p:sp>
      <p:sp>
        <p:nvSpPr>
          <p:cNvPr id="3" name="2 İçerik Yer Tutucusu"/>
          <p:cNvSpPr>
            <a:spLocks noGrp="1"/>
          </p:cNvSpPr>
          <p:nvPr>
            <p:ph idx="1"/>
          </p:nvPr>
        </p:nvSpPr>
        <p:spPr>
          <a:xfrm>
            <a:off x="457200" y="2189185"/>
            <a:ext cx="8229600" cy="4525963"/>
          </a:xfrm>
        </p:spPr>
        <p:txBody>
          <a:bodyPr>
            <a:normAutofit/>
          </a:bodyPr>
          <a:lstStyle/>
          <a:p>
            <a:pPr algn="just">
              <a:lnSpc>
                <a:spcPct val="150000"/>
              </a:lnSpc>
            </a:pPr>
            <a:r>
              <a:rPr lang="tr-TR" sz="2800" dirty="0" smtClean="0"/>
              <a:t>Zararlı, etkinliği kanıtlanmamış yada gereksiz klinik uygulamaları azaltmak,</a:t>
            </a:r>
          </a:p>
          <a:p>
            <a:pPr algn="just">
              <a:lnSpc>
                <a:spcPct val="150000"/>
              </a:lnSpc>
            </a:pPr>
            <a:r>
              <a:rPr lang="tr-TR" sz="2800" dirty="0" smtClean="0"/>
              <a:t>Hastaların tedavisini en az riskle, en yararlı şekilde ve kabul edilebilir bir maliyet ile yapabilmek,</a:t>
            </a:r>
          </a:p>
          <a:p>
            <a:pPr algn="just">
              <a:lnSpc>
                <a:spcPct val="150000"/>
              </a:lnSpc>
            </a:pPr>
            <a:r>
              <a:rPr lang="tr-TR" sz="2800" dirty="0" smtClean="0"/>
              <a:t>Sağlık hizmeti kalitesini yükseltmek</a:t>
            </a:r>
          </a:p>
          <a:p>
            <a:pPr algn="just">
              <a:lnSpc>
                <a:spcPct val="150000"/>
              </a:lnSpc>
            </a:pPr>
            <a:endParaRPr lang="tr-TR"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Kanıta Dayalı Uygulama Rehberlerinin Geliştirilmesi</a:t>
            </a:r>
            <a:endParaRPr lang="tr-TR" dirty="0"/>
          </a:p>
        </p:txBody>
      </p:sp>
      <p:sp>
        <p:nvSpPr>
          <p:cNvPr id="3" name="2 İçerik Yer Tutucusu"/>
          <p:cNvSpPr>
            <a:spLocks noGrp="1"/>
          </p:cNvSpPr>
          <p:nvPr>
            <p:ph idx="1"/>
          </p:nvPr>
        </p:nvSpPr>
        <p:spPr>
          <a:xfrm>
            <a:off x="457200" y="1600200"/>
            <a:ext cx="8229600" cy="5043510"/>
          </a:xfrm>
        </p:spPr>
        <p:txBody>
          <a:bodyPr>
            <a:normAutofit fontScale="55000" lnSpcReduction="20000"/>
          </a:bodyPr>
          <a:lstStyle/>
          <a:p>
            <a:pPr marL="514350" indent="-514350">
              <a:lnSpc>
                <a:spcPct val="170000"/>
              </a:lnSpc>
              <a:buAutoNum type="arabicPeriod"/>
            </a:pPr>
            <a:r>
              <a:rPr lang="tr-TR" dirty="0" smtClean="0"/>
              <a:t>Konunun seçilmesi</a:t>
            </a:r>
          </a:p>
          <a:p>
            <a:pPr marL="514350" indent="-514350">
              <a:lnSpc>
                <a:spcPct val="170000"/>
              </a:lnSpc>
              <a:buAutoNum type="arabicPeriod"/>
            </a:pPr>
            <a:r>
              <a:rPr lang="tr-TR" dirty="0" smtClean="0"/>
              <a:t>Konuyu inceleyecek panelin seçimi</a:t>
            </a:r>
          </a:p>
          <a:p>
            <a:pPr marL="514350" indent="-514350">
              <a:lnSpc>
                <a:spcPct val="170000"/>
              </a:lnSpc>
              <a:buAutoNum type="arabicPeriod"/>
            </a:pPr>
            <a:r>
              <a:rPr lang="tr-TR" dirty="0" smtClean="0"/>
              <a:t>Hazırlanacak rehberle ilgili amaç ve kapsamın belirlenmesi</a:t>
            </a:r>
          </a:p>
          <a:p>
            <a:pPr marL="514350" indent="-514350">
              <a:lnSpc>
                <a:spcPct val="170000"/>
              </a:lnSpc>
              <a:buAutoNum type="arabicPeriod"/>
            </a:pPr>
            <a:r>
              <a:rPr lang="tr-TR" dirty="0" smtClean="0"/>
              <a:t>Soruların ve amaçların listesinin hazırlanması ve kapsamın belirlenmesi</a:t>
            </a:r>
          </a:p>
          <a:p>
            <a:pPr marL="514350" indent="-514350">
              <a:lnSpc>
                <a:spcPct val="170000"/>
              </a:lnSpc>
              <a:buAutoNum type="arabicPeriod"/>
            </a:pPr>
            <a:r>
              <a:rPr lang="tr-TR" dirty="0" smtClean="0"/>
              <a:t>Bilimsel kanıtların değerlendirilmesi</a:t>
            </a:r>
          </a:p>
          <a:p>
            <a:pPr marL="514350" indent="-514350">
              <a:lnSpc>
                <a:spcPct val="170000"/>
              </a:lnSpc>
              <a:buAutoNum type="arabicPeriod"/>
            </a:pPr>
            <a:r>
              <a:rPr lang="tr-TR" dirty="0" smtClean="0"/>
              <a:t>Önerilerin kanıtlanması</a:t>
            </a:r>
          </a:p>
          <a:p>
            <a:pPr marL="514350" indent="-514350">
              <a:lnSpc>
                <a:spcPct val="170000"/>
              </a:lnSpc>
              <a:buAutoNum type="arabicPeriod"/>
            </a:pPr>
            <a:r>
              <a:rPr lang="tr-TR" dirty="0" smtClean="0"/>
              <a:t>Belgenin hazırlanması ve </a:t>
            </a:r>
            <a:r>
              <a:rPr lang="tr-TR" dirty="0" err="1" smtClean="0"/>
              <a:t>validasyonu</a:t>
            </a:r>
            <a:endParaRPr lang="tr-TR" dirty="0" smtClean="0"/>
          </a:p>
          <a:p>
            <a:pPr marL="514350" indent="-514350">
              <a:lnSpc>
                <a:spcPct val="170000"/>
              </a:lnSpc>
              <a:buAutoNum type="arabicPeriod"/>
            </a:pPr>
            <a:r>
              <a:rPr lang="tr-TR" dirty="0" smtClean="0"/>
              <a:t>Sunum</a:t>
            </a:r>
          </a:p>
          <a:p>
            <a:pPr marL="514350" indent="-514350">
              <a:lnSpc>
                <a:spcPct val="170000"/>
              </a:lnSpc>
              <a:buAutoNum type="arabicPeriod"/>
            </a:pPr>
            <a:r>
              <a:rPr lang="tr-TR" dirty="0" smtClean="0"/>
              <a:t>Uygulama </a:t>
            </a:r>
          </a:p>
          <a:p>
            <a:pPr marL="514350" indent="-514350">
              <a:lnSpc>
                <a:spcPct val="170000"/>
              </a:lnSpc>
              <a:buAutoNum type="arabicPeriod"/>
            </a:pPr>
            <a:r>
              <a:rPr lang="tr-TR" dirty="0" smtClean="0"/>
              <a:t>Değerlendirme ve tekrar gözden geçirme</a:t>
            </a:r>
          </a:p>
          <a:p>
            <a:pPr marL="514350" indent="-514350">
              <a:lnSpc>
                <a:spcPct val="170000"/>
              </a:lnSpc>
              <a:buAutoNum type="arabicPeriod"/>
            </a:pPr>
            <a:endParaRPr lang="tr-TR" dirty="0" smtClean="0"/>
          </a:p>
          <a:p>
            <a:pPr marL="514350" indent="-514350">
              <a:lnSpc>
                <a:spcPct val="170000"/>
              </a:lnSpc>
              <a:buAutoNum type="arabicPeriod"/>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Tıpta Uygulama Rehberlerinin Önemi</a:t>
            </a:r>
            <a:endParaRPr lang="tr-TR" dirty="0"/>
          </a:p>
        </p:txBody>
      </p:sp>
      <p:sp>
        <p:nvSpPr>
          <p:cNvPr id="3" name="2 İçerik Yer Tutucusu"/>
          <p:cNvSpPr>
            <a:spLocks noGrp="1"/>
          </p:cNvSpPr>
          <p:nvPr>
            <p:ph idx="1"/>
          </p:nvPr>
        </p:nvSpPr>
        <p:spPr>
          <a:xfrm>
            <a:off x="457200" y="1831995"/>
            <a:ext cx="8229600" cy="4525963"/>
          </a:xfrm>
        </p:spPr>
        <p:txBody>
          <a:bodyPr>
            <a:normAutofit fontScale="85000" lnSpcReduction="10000"/>
          </a:bodyPr>
          <a:lstStyle/>
          <a:p>
            <a:pPr algn="just">
              <a:lnSpc>
                <a:spcPct val="150000"/>
              </a:lnSpc>
            </a:pPr>
            <a:r>
              <a:rPr lang="tr-TR" dirty="0" smtClean="0"/>
              <a:t>Gereksiz hasta sevklerinin engellenmesine yardımcı olurlar,</a:t>
            </a:r>
          </a:p>
          <a:p>
            <a:pPr algn="just">
              <a:lnSpc>
                <a:spcPct val="150000"/>
              </a:lnSpc>
            </a:pPr>
            <a:r>
              <a:rPr lang="tr-TR" dirty="0" smtClean="0"/>
              <a:t>Kaynakların daha etkili kullanılmasını sağlarlar,</a:t>
            </a:r>
          </a:p>
          <a:p>
            <a:pPr algn="just">
              <a:lnSpc>
                <a:spcPct val="150000"/>
              </a:lnSpc>
            </a:pPr>
            <a:r>
              <a:rPr lang="tr-TR" dirty="0" smtClean="0"/>
              <a:t>Sürekli tıp eğitiminin bir parçasıdırlar,</a:t>
            </a:r>
          </a:p>
          <a:p>
            <a:pPr algn="just">
              <a:lnSpc>
                <a:spcPct val="150000"/>
              </a:lnSpc>
            </a:pPr>
            <a:r>
              <a:rPr lang="tr-TR" dirty="0" smtClean="0"/>
              <a:t>Bilimsel gelişmeyi tetiklerler,</a:t>
            </a:r>
          </a:p>
          <a:p>
            <a:pPr algn="just">
              <a:lnSpc>
                <a:spcPct val="150000"/>
              </a:lnSpc>
            </a:pPr>
            <a:r>
              <a:rPr lang="tr-TR" dirty="0" smtClean="0"/>
              <a:t>Gelecekte yapılması gereken araştırmalara ışık tutarlar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Tıpta Uygulama Rehberlerinin Önemi </a:t>
            </a:r>
            <a:endParaRPr lang="tr-TR" dirty="0"/>
          </a:p>
        </p:txBody>
      </p:sp>
      <p:sp>
        <p:nvSpPr>
          <p:cNvPr id="3" name="2 İçerik Yer Tutucusu"/>
          <p:cNvSpPr>
            <a:spLocks noGrp="1"/>
          </p:cNvSpPr>
          <p:nvPr>
            <p:ph idx="1"/>
          </p:nvPr>
        </p:nvSpPr>
        <p:spPr>
          <a:xfrm>
            <a:off x="457200" y="1831995"/>
            <a:ext cx="8229600" cy="4525963"/>
          </a:xfrm>
        </p:spPr>
        <p:txBody>
          <a:bodyPr>
            <a:normAutofit/>
          </a:bodyPr>
          <a:lstStyle/>
          <a:p>
            <a:pPr marL="514350" indent="-514350" algn="just">
              <a:lnSpc>
                <a:spcPct val="150000"/>
              </a:lnSpc>
              <a:buAutoNum type="arabicPeriod"/>
            </a:pPr>
            <a:r>
              <a:rPr lang="tr-TR" sz="2800" dirty="0" err="1" smtClean="0"/>
              <a:t>Klinisyenler</a:t>
            </a:r>
            <a:r>
              <a:rPr lang="tr-TR" sz="2800" dirty="0" smtClean="0"/>
              <a:t> için; en iyi uygulamalara ilişkin evrensel standartların oluşturulmasına,</a:t>
            </a:r>
          </a:p>
          <a:p>
            <a:pPr marL="514350" indent="-514350" algn="just">
              <a:lnSpc>
                <a:spcPct val="150000"/>
              </a:lnSpc>
              <a:buAutoNum type="arabicPeriod"/>
            </a:pPr>
            <a:r>
              <a:rPr lang="tr-TR" sz="2800" dirty="0" smtClean="0"/>
              <a:t>Sağlık hizmeti kullanıcılarının, sağlık hizmetlerinden ne beklemeleri gerektiği konusunda eğitilmesine yardımcı olur. </a:t>
            </a:r>
            <a:endParaRPr lang="tr-TR" sz="2800" dirty="0"/>
          </a:p>
        </p:txBody>
      </p:sp>
      <p:sp>
        <p:nvSpPr>
          <p:cNvPr id="4" name="3 Metin kutusu"/>
          <p:cNvSpPr txBox="1"/>
          <p:nvPr/>
        </p:nvSpPr>
        <p:spPr>
          <a:xfrm>
            <a:off x="4276281" y="6417254"/>
            <a:ext cx="4796313" cy="338554"/>
          </a:xfrm>
          <a:prstGeom prst="rect">
            <a:avLst/>
          </a:prstGeom>
          <a:noFill/>
        </p:spPr>
        <p:txBody>
          <a:bodyPr wrap="none" rtlCol="0">
            <a:spAutoFit/>
          </a:bodyPr>
          <a:lstStyle/>
          <a:p>
            <a:r>
              <a:rPr lang="tr-TR" sz="1600" dirty="0" smtClean="0"/>
              <a:t>http://www.performans.</a:t>
            </a:r>
            <a:r>
              <a:rPr lang="tr-TR" sz="1600" dirty="0" err="1" smtClean="0"/>
              <a:t>saglik</a:t>
            </a:r>
            <a:r>
              <a:rPr lang="tr-TR" sz="1600" dirty="0" smtClean="0"/>
              <a:t>.gov.tr/</a:t>
            </a:r>
            <a:r>
              <a:rPr lang="tr-TR" sz="1600" dirty="0" err="1" smtClean="0"/>
              <a:t>index</a:t>
            </a:r>
            <a:r>
              <a:rPr lang="tr-TR" sz="1600" dirty="0" smtClean="0"/>
              <a:t>.</a:t>
            </a:r>
            <a:r>
              <a:rPr lang="tr-TR" sz="1600" dirty="0" err="1" smtClean="0"/>
              <a:t>php</a:t>
            </a:r>
            <a:r>
              <a:rPr lang="tr-TR" sz="1600" dirty="0" smtClean="0"/>
              <a:t>?</a:t>
            </a:r>
            <a:r>
              <a:rPr lang="tr-TR" sz="1600" dirty="0" err="1" smtClean="0"/>
              <a:t>pid</a:t>
            </a:r>
            <a:r>
              <a:rPr lang="tr-TR" sz="1600" dirty="0" smtClean="0"/>
              <a:t>=88</a:t>
            </a:r>
            <a:endParaRPr lang="tr-TR"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Tıpta Uygulama Rehberlerinin Önemi</a:t>
            </a:r>
            <a:endParaRPr lang="tr-TR" dirty="0"/>
          </a:p>
        </p:txBody>
      </p:sp>
      <p:sp>
        <p:nvSpPr>
          <p:cNvPr id="3" name="2 İçerik Yer Tutucusu"/>
          <p:cNvSpPr>
            <a:spLocks noGrp="1"/>
          </p:cNvSpPr>
          <p:nvPr>
            <p:ph idx="1"/>
          </p:nvPr>
        </p:nvSpPr>
        <p:spPr>
          <a:xfrm>
            <a:off x="457200" y="1428736"/>
            <a:ext cx="8229600" cy="5214974"/>
          </a:xfrm>
        </p:spPr>
        <p:txBody>
          <a:bodyPr>
            <a:normAutofit fontScale="55000" lnSpcReduction="20000"/>
          </a:bodyPr>
          <a:lstStyle/>
          <a:p>
            <a:pPr>
              <a:lnSpc>
                <a:spcPct val="170000"/>
              </a:lnSpc>
            </a:pPr>
            <a:r>
              <a:rPr lang="tr-TR" dirty="0" smtClean="0"/>
              <a:t>Hekimlere karar verme sürecinde katkıda bulunurlar</a:t>
            </a:r>
          </a:p>
          <a:p>
            <a:pPr>
              <a:lnSpc>
                <a:spcPct val="170000"/>
              </a:lnSpc>
            </a:pPr>
            <a:r>
              <a:rPr lang="tr-TR" dirty="0" smtClean="0"/>
              <a:t>Kalite iyileştirme programlarında hekimlerin uygulamalarını değerlendirmede yararlı olurlar</a:t>
            </a:r>
          </a:p>
          <a:p>
            <a:pPr>
              <a:lnSpc>
                <a:spcPct val="170000"/>
              </a:lnSpc>
            </a:pPr>
            <a:r>
              <a:rPr lang="tr-TR" dirty="0" smtClean="0"/>
              <a:t>Gereksiz ve kanıta dayalı olmayan uygulamaları sınırlamada yardımcı olurlar</a:t>
            </a:r>
          </a:p>
          <a:p>
            <a:pPr>
              <a:lnSpc>
                <a:spcPct val="170000"/>
              </a:lnSpc>
            </a:pPr>
            <a:r>
              <a:rPr lang="tr-TR" dirty="0" smtClean="0"/>
              <a:t>Sürekli profesyonel gelişime ve kalite iyileştirmeye katkıda bulunurlar</a:t>
            </a:r>
          </a:p>
          <a:p>
            <a:pPr>
              <a:lnSpc>
                <a:spcPct val="170000"/>
              </a:lnSpc>
            </a:pPr>
            <a:r>
              <a:rPr lang="tr-TR" dirty="0" smtClean="0"/>
              <a:t>Klinik uygulamalardaki farklılıkları azaltırlar. </a:t>
            </a:r>
          </a:p>
          <a:p>
            <a:pPr>
              <a:lnSpc>
                <a:spcPct val="170000"/>
              </a:lnSpc>
            </a:pPr>
            <a:r>
              <a:rPr lang="tr-TR" dirty="0" smtClean="0"/>
              <a:t>Hasta bakımı için adım adım yol haritaları oluşmasını sağlayabilirler</a:t>
            </a:r>
          </a:p>
          <a:p>
            <a:pPr>
              <a:lnSpc>
                <a:spcPct val="170000"/>
              </a:lnSpc>
            </a:pPr>
            <a:r>
              <a:rPr lang="tr-TR" dirty="0" smtClean="0"/>
              <a:t>Rehberlere dayanılarak performans kriterleri geliştirilebilir (örneğin; </a:t>
            </a:r>
            <a:r>
              <a:rPr lang="tr-TR" dirty="0" err="1" smtClean="0"/>
              <a:t>pnömonili</a:t>
            </a:r>
            <a:r>
              <a:rPr lang="tr-TR" dirty="0" smtClean="0"/>
              <a:t> hastalarda kan kültürü alımı, altı saat içinde antibiyotik tedavisine başlama, seçilen antibiyotiklerin rehbere uyumu, v.b.)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1800" dirty="0" smtClean="0"/>
              <a:t>Acil Serviste Astım Atağı Tedavisi (Çocuk) </a:t>
            </a:r>
            <a:endParaRPr lang="tr-TR" sz="1800" dirty="0"/>
          </a:p>
        </p:txBody>
      </p:sp>
      <p:pic>
        <p:nvPicPr>
          <p:cNvPr id="4" name="3 İçerik Yer Tutucusu" descr="acil_serviste_astim_atagi_tedavisi.jpg"/>
          <p:cNvPicPr>
            <a:picLocks noGrp="1" noChangeAspect="1"/>
          </p:cNvPicPr>
          <p:nvPr>
            <p:ph idx="1"/>
          </p:nvPr>
        </p:nvPicPr>
        <p:blipFill>
          <a:blip r:embed="rId2"/>
          <a:stretch>
            <a:fillRect/>
          </a:stretch>
        </p:blipFill>
        <p:spPr>
          <a:xfrm>
            <a:off x="1428728" y="1357298"/>
            <a:ext cx="6302490" cy="4972072"/>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nn-NO" sz="1800" dirty="0" smtClean="0"/>
              <a:t>Acilde Astım Atak Tedavisi (Erişkin)</a:t>
            </a:r>
            <a:endParaRPr lang="tr-TR" sz="1800" dirty="0"/>
          </a:p>
        </p:txBody>
      </p:sp>
      <p:pic>
        <p:nvPicPr>
          <p:cNvPr id="4" name="3 İçerik Yer Tutucusu" descr="acilde_atak_tedavisi.jpg"/>
          <p:cNvPicPr>
            <a:picLocks noGrp="1" noChangeAspect="1"/>
          </p:cNvPicPr>
          <p:nvPr>
            <p:ph idx="1"/>
          </p:nvPr>
        </p:nvPicPr>
        <p:blipFill>
          <a:blip r:embed="rId2"/>
          <a:stretch>
            <a:fillRect/>
          </a:stretch>
        </p:blipFill>
        <p:spPr>
          <a:xfrm>
            <a:off x="2262995" y="1142984"/>
            <a:ext cx="4737897" cy="5435046"/>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39718"/>
          </a:xfrm>
        </p:spPr>
        <p:txBody>
          <a:bodyPr>
            <a:normAutofit/>
          </a:bodyPr>
          <a:lstStyle/>
          <a:p>
            <a:r>
              <a:rPr lang="tr-TR" sz="1600" dirty="0" smtClean="0"/>
              <a:t>Birinci basamakta gebe izlemi</a:t>
            </a:r>
            <a:endParaRPr lang="tr-TR" sz="1600" dirty="0"/>
          </a:p>
        </p:txBody>
      </p:sp>
      <p:graphicFrame>
        <p:nvGraphicFramePr>
          <p:cNvPr id="4" name="3 İçerik Yer Tutucusu"/>
          <p:cNvGraphicFramePr>
            <a:graphicFrameLocks noGrp="1"/>
          </p:cNvGraphicFramePr>
          <p:nvPr>
            <p:ph idx="1"/>
          </p:nvPr>
        </p:nvGraphicFramePr>
        <p:xfrm>
          <a:off x="214281" y="785794"/>
          <a:ext cx="8715436" cy="5806711"/>
        </p:xfrm>
        <a:graphic>
          <a:graphicData uri="http://schemas.openxmlformats.org/drawingml/2006/table">
            <a:tbl>
              <a:tblPr/>
              <a:tblGrid>
                <a:gridCol w="1786857"/>
                <a:gridCol w="1313866"/>
                <a:gridCol w="195744"/>
                <a:gridCol w="1313866"/>
                <a:gridCol w="1412406"/>
                <a:gridCol w="1280291"/>
                <a:gridCol w="1412406"/>
              </a:tblGrid>
              <a:tr h="102733">
                <a:tc>
                  <a:txBody>
                    <a:bodyPr/>
                    <a:lstStyle/>
                    <a:p>
                      <a:pPr>
                        <a:lnSpc>
                          <a:spcPct val="150000"/>
                        </a:lnSpc>
                        <a:spcAft>
                          <a:spcPts val="0"/>
                        </a:spcAft>
                      </a:pPr>
                      <a:endParaRPr lang="tr-TR" sz="800" dirty="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800" b="1">
                          <a:latin typeface="Times New Roman"/>
                          <a:ea typeface="Times New Roman"/>
                        </a:rPr>
                        <a:t>I. İzlem </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Aft>
                          <a:spcPts val="0"/>
                        </a:spcAft>
                      </a:pPr>
                      <a:r>
                        <a:rPr lang="tr-TR" sz="800" b="1">
                          <a:latin typeface="Times New Roman"/>
                          <a:ea typeface="Times New Roman"/>
                        </a:rPr>
                        <a:t>II. İzlem </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nSpc>
                          <a:spcPct val="150000"/>
                        </a:lnSpc>
                        <a:spcAft>
                          <a:spcPts val="0"/>
                        </a:spcAft>
                      </a:pPr>
                      <a:r>
                        <a:rPr lang="tr-TR" sz="800" b="1">
                          <a:latin typeface="Times New Roman"/>
                          <a:ea typeface="Times New Roman"/>
                        </a:rPr>
                        <a:t>III. İzlem </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b="1">
                          <a:latin typeface="Times New Roman"/>
                          <a:ea typeface="Times New Roman"/>
                        </a:rPr>
                        <a:t>IV. İzlem </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rPr>
                        <a:t>Süre</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800">
                          <a:latin typeface="Times New Roman"/>
                          <a:ea typeface="Times New Roman"/>
                        </a:rPr>
                        <a:t>İlk 14 hafta</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Aft>
                          <a:spcPts val="0"/>
                        </a:spcAft>
                      </a:pPr>
                      <a:r>
                        <a:rPr lang="tr-TR" sz="800">
                          <a:latin typeface="Times New Roman"/>
                          <a:ea typeface="Times New Roman"/>
                        </a:rPr>
                        <a:t>18-24. haftalar arası</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nSpc>
                          <a:spcPct val="150000"/>
                        </a:lnSpc>
                        <a:spcAft>
                          <a:spcPts val="0"/>
                        </a:spcAft>
                      </a:pPr>
                      <a:r>
                        <a:rPr lang="tr-TR" sz="800">
                          <a:latin typeface="Times New Roman"/>
                          <a:ea typeface="Times New Roman"/>
                        </a:rPr>
                        <a:t>30-32. haftalar arası</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a:latin typeface="Times New Roman"/>
                          <a:ea typeface="Times New Roman"/>
                        </a:rPr>
                        <a:t>36-38. haftalar arası</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rPr>
                        <a:t>Kişisel Bilgiler</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Aft>
                          <a:spcPts val="0"/>
                        </a:spcAft>
                      </a:pPr>
                      <a:r>
                        <a:rPr lang="tr-TR" sz="800">
                          <a:latin typeface="Times New Roman"/>
                          <a:ea typeface="Times New Roman"/>
                        </a:rPr>
                        <a:t>Değişiklikler sorgulanır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nSpc>
                          <a:spcPct val="150000"/>
                        </a:lnSpc>
                        <a:spcAft>
                          <a:spcPts val="0"/>
                        </a:spcAft>
                      </a:pPr>
                      <a:r>
                        <a:rPr lang="tr-TR" sz="800">
                          <a:latin typeface="Times New Roman"/>
                          <a:ea typeface="Times New Roman"/>
                        </a:rPr>
                        <a:t>Değişiklikler sorgulanır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a:latin typeface="Times New Roman"/>
                          <a:ea typeface="Times New Roman"/>
                        </a:rPr>
                        <a:t>Değişiklikler sorgulanır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rPr>
                        <a:t>Tıbbi Öykü</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Aft>
                          <a:spcPts val="0"/>
                        </a:spcAft>
                      </a:pPr>
                      <a:r>
                        <a:rPr lang="tr-TR" sz="800" dirty="0">
                          <a:latin typeface="Times New Roman"/>
                          <a:ea typeface="Times New Roman"/>
                        </a:rPr>
                        <a:t>tıbbi öykü gözden geçirilir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nSpc>
                          <a:spcPct val="150000"/>
                        </a:lnSpc>
                        <a:spcAft>
                          <a:spcPts val="0"/>
                        </a:spcAft>
                      </a:pPr>
                      <a:r>
                        <a:rPr lang="tr-TR" sz="800">
                          <a:latin typeface="Times New Roman"/>
                          <a:ea typeface="Times New Roman"/>
                        </a:rPr>
                        <a:t>tıbbi öykü gözden geçirilir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a:latin typeface="Times New Roman"/>
                          <a:ea typeface="Times New Roman"/>
                        </a:rPr>
                        <a:t>tıbbi öykü gözden geçirilir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rPr>
                        <a:t>Obstetrik Öykü</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Aft>
                          <a:spcPts val="0"/>
                        </a:spcAft>
                      </a:pPr>
                      <a:r>
                        <a:rPr lang="tr-TR" sz="800">
                          <a:latin typeface="Times New Roman"/>
                          <a:ea typeface="Times New Roman"/>
                        </a:rPr>
                        <a:t>Obstetrik öykü gözden geçirilir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nSpc>
                          <a:spcPct val="150000"/>
                        </a:lnSpc>
                        <a:spcAft>
                          <a:spcPts val="0"/>
                        </a:spcAft>
                      </a:pPr>
                      <a:r>
                        <a:rPr lang="tr-TR" sz="800">
                          <a:latin typeface="Times New Roman"/>
                          <a:ea typeface="Times New Roman"/>
                        </a:rPr>
                        <a:t>Obstetrik öykü gözden geçirilir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a:latin typeface="Times New Roman"/>
                          <a:ea typeface="Times New Roman"/>
                        </a:rPr>
                        <a:t>Obstetrik öykü gözden geçirilir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991">
                <a:tc rowSpan="3">
                  <a:txBody>
                    <a:bodyPr/>
                    <a:lstStyle/>
                    <a:p>
                      <a:pPr>
                        <a:lnSpc>
                          <a:spcPct val="150000"/>
                        </a:lnSpc>
                        <a:spcAft>
                          <a:spcPts val="0"/>
                        </a:spcAft>
                      </a:pPr>
                      <a:r>
                        <a:rPr lang="tr-TR" sz="800" b="1" dirty="0">
                          <a:latin typeface="Times New Roman"/>
                          <a:ea typeface="Times New Roman"/>
                        </a:rPr>
                        <a:t>Mevcut Gebelik Öyküsü</a:t>
                      </a:r>
                      <a:endParaRPr lang="tr-TR" sz="800" dirty="0">
                        <a:latin typeface="Times New Roman"/>
                        <a:ea typeface="Times New Roman"/>
                      </a:endParaRPr>
                    </a:p>
                    <a:p>
                      <a:pPr marL="342900" lvl="0" indent="-342900">
                        <a:lnSpc>
                          <a:spcPct val="150000"/>
                        </a:lnSpc>
                        <a:spcAft>
                          <a:spcPts val="0"/>
                        </a:spcAft>
                        <a:buFont typeface="Symbol"/>
                        <a:buChar char=""/>
                      </a:pPr>
                      <a:r>
                        <a:rPr lang="tr-TR" sz="800" dirty="0">
                          <a:latin typeface="Times New Roman"/>
                          <a:ea typeface="Times New Roman"/>
                        </a:rPr>
                        <a:t>SAT ve bulgulara göre TDT hesaplanması</a:t>
                      </a:r>
                    </a:p>
                    <a:p>
                      <a:pPr marL="342900" lvl="0" indent="-342900">
                        <a:lnSpc>
                          <a:spcPct val="150000"/>
                        </a:lnSpc>
                        <a:spcAft>
                          <a:spcPts val="0"/>
                        </a:spcAft>
                        <a:buFont typeface="Symbol"/>
                        <a:buChar char=""/>
                      </a:pPr>
                      <a:r>
                        <a:rPr lang="tr-TR" sz="800" dirty="0">
                          <a:latin typeface="Times New Roman"/>
                          <a:ea typeface="Times New Roman"/>
                        </a:rPr>
                        <a:t>Gebelik yakınmaları</a:t>
                      </a:r>
                    </a:p>
                    <a:p>
                      <a:pPr marL="342900" lvl="0" indent="-342900">
                        <a:lnSpc>
                          <a:spcPct val="150000"/>
                        </a:lnSpc>
                        <a:spcAft>
                          <a:spcPts val="0"/>
                        </a:spcAft>
                        <a:buFont typeface="Symbol"/>
                        <a:buChar char=""/>
                      </a:pPr>
                      <a:r>
                        <a:rPr lang="tr-TR" sz="800" dirty="0">
                          <a:latin typeface="Times New Roman"/>
                          <a:ea typeface="Times New Roman"/>
                        </a:rPr>
                        <a:t>Demir alımı ile ilgili yakınma</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tr-TR" sz="800">
                        <a:latin typeface="Times New Roman"/>
                        <a:ea typeface="Times New Roman"/>
                      </a:endParaRPr>
                    </a:p>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11">
                <a:tc v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118">
                <a:tc vMerge="1">
                  <a:txBody>
                    <a:bodyPr/>
                    <a:lstStyle/>
                    <a:p>
                      <a:endParaRPr lang="tr-TR"/>
                    </a:p>
                  </a:txBody>
                  <a:tcPr/>
                </a:tc>
                <a:tc>
                  <a:txBody>
                    <a:bodyPr/>
                    <a:lstStyle/>
                    <a:p>
                      <a:pPr>
                        <a:lnSpc>
                          <a:spcPct val="150000"/>
                        </a:lnSpc>
                        <a:spcAft>
                          <a:spcPts val="0"/>
                        </a:spcAft>
                      </a:pP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11">
                <a:tc>
                  <a:txBody>
                    <a:bodyPr/>
                    <a:lstStyle/>
                    <a:p>
                      <a:pPr>
                        <a:lnSpc>
                          <a:spcPct val="150000"/>
                        </a:lnSpc>
                        <a:spcAft>
                          <a:spcPts val="0"/>
                        </a:spcAft>
                      </a:pPr>
                      <a:r>
                        <a:rPr lang="tr-TR" sz="800" b="1">
                          <a:latin typeface="Times New Roman"/>
                          <a:ea typeface="Times New Roman"/>
                        </a:rPr>
                        <a:t>Fizik İnceleme</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833">
                <a:tc>
                  <a:txBody>
                    <a:bodyPr/>
                    <a:lstStyle/>
                    <a:p>
                      <a:pPr>
                        <a:lnSpc>
                          <a:spcPct val="150000"/>
                        </a:lnSpc>
                        <a:spcAft>
                          <a:spcPts val="0"/>
                        </a:spcAft>
                      </a:pPr>
                      <a:r>
                        <a:rPr lang="tr-TR" sz="800" b="1">
                          <a:latin typeface="Times New Roman"/>
                          <a:ea typeface="Times New Roman"/>
                        </a:rPr>
                        <a:t>RİSK DEĞERLENDİRME FORMU</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50000"/>
                        </a:lnSpc>
                        <a:spcAft>
                          <a:spcPts val="0"/>
                        </a:spcAft>
                      </a:pPr>
                      <a:r>
                        <a:rPr lang="tr-TR" sz="800">
                          <a:latin typeface="Times New Roman"/>
                          <a:ea typeface="Times New Roman"/>
                        </a:rPr>
                        <a:t>Herhangi bir kriter EVET ise SEVK</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1222">
                <a:tc rowSpan="4">
                  <a:txBody>
                    <a:bodyPr/>
                    <a:lstStyle/>
                    <a:p>
                      <a:pPr>
                        <a:lnSpc>
                          <a:spcPct val="150000"/>
                        </a:lnSpc>
                        <a:spcAft>
                          <a:spcPts val="0"/>
                        </a:spcAft>
                      </a:pPr>
                      <a:r>
                        <a:rPr lang="tr-TR" sz="800" b="1">
                          <a:latin typeface="Times New Roman"/>
                          <a:ea typeface="Times New Roman"/>
                        </a:rPr>
                        <a:t>Laboratuar Testleri</a:t>
                      </a:r>
                      <a:endParaRPr lang="tr-TR" sz="800">
                        <a:latin typeface="Times New Roman"/>
                        <a:ea typeface="Times New Roman"/>
                      </a:endParaRPr>
                    </a:p>
                    <a:p>
                      <a:pPr marL="228600">
                        <a:lnSpc>
                          <a:spcPct val="150000"/>
                        </a:lnSpc>
                        <a:spcAft>
                          <a:spcPts val="0"/>
                        </a:spcAft>
                      </a:pPr>
                      <a:r>
                        <a:rPr lang="tr-TR" sz="800">
                          <a:latin typeface="Times New Roman"/>
                          <a:ea typeface="Times New Roman"/>
                        </a:rPr>
                        <a:t>İdrar tahlili</a:t>
                      </a:r>
                    </a:p>
                    <a:p>
                      <a:pPr marL="228600">
                        <a:lnSpc>
                          <a:spcPct val="150000"/>
                        </a:lnSpc>
                        <a:spcAft>
                          <a:spcPts val="0"/>
                        </a:spcAft>
                      </a:pPr>
                      <a:r>
                        <a:rPr lang="tr-TR" sz="800">
                          <a:latin typeface="Times New Roman"/>
                          <a:ea typeface="Times New Roman"/>
                        </a:rPr>
                        <a:t>Hemogram</a:t>
                      </a:r>
                    </a:p>
                    <a:p>
                      <a:pPr marL="228600">
                        <a:lnSpc>
                          <a:spcPct val="150000"/>
                        </a:lnSpc>
                        <a:spcAft>
                          <a:spcPts val="0"/>
                        </a:spcAft>
                      </a:pPr>
                      <a:r>
                        <a:rPr lang="tr-TR" sz="800">
                          <a:latin typeface="Times New Roman"/>
                          <a:ea typeface="Times New Roman"/>
                        </a:rPr>
                        <a:t>Gebe ve Eş Kan grubu</a:t>
                      </a:r>
                    </a:p>
                    <a:p>
                      <a:pPr>
                        <a:lnSpc>
                          <a:spcPct val="150000"/>
                        </a:lnSpc>
                        <a:spcAft>
                          <a:spcPts val="0"/>
                        </a:spcAft>
                      </a:pPr>
                      <a:r>
                        <a:rPr lang="tr-TR" sz="800">
                          <a:latin typeface="Times New Roman"/>
                          <a:ea typeface="Times New Roman"/>
                        </a:rPr>
                        <a:t>Gereken diğer testler (Eğer yapılamıyorsa SEVK edilir)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endParaRPr lang="tr-TR" sz="800" dirty="0">
                        <a:latin typeface="Times New Roman"/>
                        <a:ea typeface="Times New Roman"/>
                      </a:endParaRPr>
                    </a:p>
                    <a:p>
                      <a:pPr algn="ctr">
                        <a:lnSpc>
                          <a:spcPct val="150000"/>
                        </a:lnSpc>
                        <a:spcAft>
                          <a:spcPts val="0"/>
                        </a:spcAft>
                      </a:pPr>
                      <a:r>
                        <a:rPr lang="tr-TR" sz="800" dirty="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endParaRPr lang="tr-TR" sz="800">
                        <a:latin typeface="Times New Roman"/>
                        <a:ea typeface="Times New Roman"/>
                      </a:endParaRPr>
                    </a:p>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endParaRPr lang="tr-TR" sz="800">
                        <a:latin typeface="Times New Roman"/>
                        <a:ea typeface="Times New Roman"/>
                      </a:endParaRPr>
                    </a:p>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endParaRPr lang="tr-TR" sz="800">
                        <a:latin typeface="Times New Roman"/>
                        <a:ea typeface="Times New Roman"/>
                      </a:endParaRPr>
                    </a:p>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11">
                <a:tc v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v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a:latin typeface="Times New Roman"/>
                          <a:ea typeface="Times New Roman"/>
                        </a:rPr>
                        <a:t>Önceden yapılmadıysa</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Aft>
                          <a:spcPts val="0"/>
                        </a:spcAft>
                      </a:pPr>
                      <a:r>
                        <a:rPr lang="tr-TR" sz="800">
                          <a:latin typeface="Times New Roman"/>
                          <a:ea typeface="Times New Roman"/>
                        </a:rPr>
                        <a:t>Önceden yapılmadıysa</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50000"/>
                        </a:lnSpc>
                        <a:spcAft>
                          <a:spcPts val="0"/>
                        </a:spcAft>
                      </a:pPr>
                      <a:r>
                        <a:rPr lang="tr-TR" sz="800">
                          <a:latin typeface="Times New Roman"/>
                          <a:ea typeface="Times New Roman"/>
                        </a:rPr>
                        <a:t>Önceden yapılmadıysa</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39">
                <a:tc vMerge="1">
                  <a:txBody>
                    <a:bodyPr/>
                    <a:lstStyle/>
                    <a:p>
                      <a:endParaRPr lang="tr-TR"/>
                    </a:p>
                  </a:txBody>
                  <a:tcPr/>
                </a:tc>
                <a:tc gridSpan="2">
                  <a:txBody>
                    <a:bodyPr/>
                    <a:lstStyle/>
                    <a:p>
                      <a:pPr algn="ctr">
                        <a:lnSpc>
                          <a:spcPct val="150000"/>
                        </a:lnSpc>
                        <a:spcAft>
                          <a:spcPts val="0"/>
                        </a:spcAft>
                      </a:pPr>
                      <a:endParaRPr lang="tr-TR" sz="800" dirty="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200000"/>
                        </a:lnSpc>
                        <a:spcAft>
                          <a:spcPts val="0"/>
                        </a:spcAft>
                      </a:pPr>
                      <a:r>
                        <a:rPr lang="tr-TR" sz="800">
                          <a:latin typeface="Times New Roman"/>
                          <a:ea typeface="Times New Roman"/>
                          <a:cs typeface="Arial"/>
                        </a:rPr>
                        <a:t>Glukoz tarama  testi</a:t>
                      </a:r>
                      <a:endParaRPr lang="tr-TR" sz="800">
                        <a:latin typeface="Times New Roman"/>
                        <a:ea typeface="Times New Roman"/>
                      </a:endParaRPr>
                    </a:p>
                    <a:p>
                      <a:pPr>
                        <a:lnSpc>
                          <a:spcPct val="200000"/>
                        </a:lnSpc>
                        <a:spcAft>
                          <a:spcPts val="0"/>
                        </a:spcAft>
                      </a:pPr>
                      <a:r>
                        <a:rPr lang="tr-TR" sz="800">
                          <a:latin typeface="Times New Roman"/>
                          <a:ea typeface="Times New Roman"/>
                          <a:cs typeface="Arial"/>
                        </a:rPr>
                        <a:t>Temel Obstetrik Ultrasonografi</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rPr>
                        <a:t>Demir desteği</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nSpc>
                          <a:spcPct val="150000"/>
                        </a:lnSpc>
                        <a:spcAft>
                          <a:spcPts val="0"/>
                        </a:spcAft>
                      </a:pPr>
                      <a:r>
                        <a:rPr lang="tr-TR" sz="800">
                          <a:latin typeface="Times New Roman"/>
                          <a:ea typeface="Times New Roman"/>
                        </a:rPr>
                        <a:t>12.haftadan itibaren tüm gebelik boyunca </a:t>
                      </a:r>
                      <a:r>
                        <a:rPr lang="tr-TR" sz="800">
                          <a:latin typeface="Times New Roman"/>
                          <a:ea typeface="Times New Roman"/>
                          <a:cs typeface="Arial"/>
                        </a:rPr>
                        <a:t>40-60 mg/gün demir ağızdan verilir</a:t>
                      </a:r>
                      <a:r>
                        <a:rPr lang="tr-TR" sz="800">
                          <a:latin typeface="Times New Roman"/>
                          <a:ea typeface="Times New Roman"/>
                        </a:rPr>
                        <a:t>, uygulamaya doğumdan sonra 3 ay daha devam edilir.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2444">
                <a:tc>
                  <a:txBody>
                    <a:bodyPr/>
                    <a:lstStyle/>
                    <a:p>
                      <a:pPr>
                        <a:lnSpc>
                          <a:spcPct val="150000"/>
                        </a:lnSpc>
                        <a:spcAft>
                          <a:spcPts val="0"/>
                        </a:spcAft>
                      </a:pPr>
                      <a:r>
                        <a:rPr lang="tr-TR" sz="800" b="1">
                          <a:latin typeface="Times New Roman"/>
                          <a:ea typeface="Times New Roman"/>
                        </a:rPr>
                        <a:t>Folik asit desteği</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just">
                        <a:lnSpc>
                          <a:spcPct val="150000"/>
                        </a:lnSpc>
                        <a:spcAft>
                          <a:spcPts val="0"/>
                        </a:spcAft>
                      </a:pPr>
                      <a:r>
                        <a:rPr lang="tr-TR" sz="800">
                          <a:latin typeface="Times New Roman"/>
                          <a:ea typeface="Times New Roman"/>
                        </a:rPr>
                        <a:t>Gebelerde artan gereksinimi karşılamak ve megaloblastik anemi gelişmesini önlemek yanında, fötusta yarık damak, yarık dudak ve spina bifida, anesefali, ensefalosel gibi nöral boru (tüp) kusurlarını önlemek amacıyla gebe kalma planı bulunan tüm kadınlara günde 400 mikrogram folik asid ağız yoluyla verilebilir.</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1222">
                <a:tc>
                  <a:txBody>
                    <a:bodyPr/>
                    <a:lstStyle/>
                    <a:p>
                      <a:pPr>
                        <a:lnSpc>
                          <a:spcPct val="150000"/>
                        </a:lnSpc>
                        <a:spcAft>
                          <a:spcPts val="0"/>
                        </a:spcAft>
                      </a:pPr>
                      <a:r>
                        <a:rPr lang="tr-TR" sz="800" b="1">
                          <a:latin typeface="Times New Roman"/>
                          <a:ea typeface="Times New Roman"/>
                        </a:rPr>
                        <a:t>Tetanoz toksoidi</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nSpc>
                          <a:spcPct val="150000"/>
                        </a:lnSpc>
                        <a:spcAft>
                          <a:spcPts val="0"/>
                        </a:spcAft>
                      </a:pPr>
                      <a:r>
                        <a:rPr lang="tr-TR" sz="800">
                          <a:latin typeface="Times New Roman"/>
                          <a:ea typeface="Times New Roman"/>
                        </a:rPr>
                        <a:t>İlk doz 12. haftadan itibaren yada ilk tespitten itibaren, 2.doz 4 hafta sonra, 3. doz son dozdan 6 ay sonra (Her doz 0.5 mg kas içine) </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6833">
                <a:tc>
                  <a:txBody>
                    <a:bodyPr/>
                    <a:lstStyle/>
                    <a:p>
                      <a:pPr>
                        <a:lnSpc>
                          <a:spcPct val="150000"/>
                        </a:lnSpc>
                        <a:spcAft>
                          <a:spcPts val="0"/>
                        </a:spcAft>
                      </a:pPr>
                      <a:r>
                        <a:rPr lang="tr-TR" sz="800" b="1">
                          <a:latin typeface="Times New Roman"/>
                          <a:ea typeface="Times New Roman"/>
                          <a:cs typeface="Arial"/>
                        </a:rPr>
                        <a:t>İdrar yolu enfeksiyonu ve diğer enfeksiyonlar</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nSpc>
                          <a:spcPct val="150000"/>
                        </a:lnSpc>
                        <a:spcAft>
                          <a:spcPts val="0"/>
                        </a:spcAft>
                      </a:pPr>
                      <a:r>
                        <a:rPr lang="tr-TR" sz="800">
                          <a:latin typeface="Times New Roman"/>
                          <a:ea typeface="Times New Roman"/>
                          <a:cs typeface="Arial"/>
                        </a:rPr>
                        <a:t>Gereken tedaviler verilir. İdrar yolu enfeksiyonu tedavisinin ardından yapılan izlemde hala enfeksiyon devam ediyorsa bir üst basamağa sevk edilir</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5611">
                <a:tc>
                  <a:txBody>
                    <a:bodyPr/>
                    <a:lstStyle/>
                    <a:p>
                      <a:pPr>
                        <a:lnSpc>
                          <a:spcPct val="150000"/>
                        </a:lnSpc>
                        <a:spcAft>
                          <a:spcPts val="0"/>
                        </a:spcAft>
                      </a:pPr>
                      <a:r>
                        <a:rPr lang="tr-TR" sz="800" b="1">
                          <a:latin typeface="Times New Roman"/>
                          <a:ea typeface="Times New Roman"/>
                        </a:rPr>
                        <a:t>Bilgilendirme</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11">
                <a:tc>
                  <a:txBody>
                    <a:bodyPr/>
                    <a:lstStyle/>
                    <a:p>
                      <a:pPr>
                        <a:lnSpc>
                          <a:spcPct val="150000"/>
                        </a:lnSpc>
                        <a:spcAft>
                          <a:spcPts val="0"/>
                        </a:spcAft>
                      </a:pPr>
                      <a:r>
                        <a:rPr lang="tr-TR" sz="800" b="1">
                          <a:latin typeface="Times New Roman"/>
                          <a:ea typeface="Times New Roman"/>
                        </a:rPr>
                        <a:t>Danışmanlık</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rPr>
                        <a:t>Sevk edilecek durumlar</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222">
                <a:tc>
                  <a:txBody>
                    <a:bodyPr/>
                    <a:lstStyle/>
                    <a:p>
                      <a:pPr>
                        <a:lnSpc>
                          <a:spcPct val="150000"/>
                        </a:lnSpc>
                        <a:spcAft>
                          <a:spcPts val="0"/>
                        </a:spcAft>
                      </a:pPr>
                      <a:r>
                        <a:rPr lang="tr-TR" sz="800" b="1">
                          <a:latin typeface="Times New Roman"/>
                          <a:ea typeface="Times New Roman"/>
                          <a:cs typeface="Arial"/>
                        </a:rPr>
                        <a:t>Gebe İzlem Fişinin Kontrol Edilmesi</a:t>
                      </a:r>
                      <a:endParaRPr lang="tr-TR" sz="800">
                        <a:latin typeface="Times New Roman"/>
                        <a:ea typeface="Times New Roman"/>
                      </a:endParaRP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50000"/>
                        </a:lnSpc>
                        <a:spcAft>
                          <a:spcPts val="0"/>
                        </a:spcAft>
                      </a:pPr>
                      <a:r>
                        <a:rPr lang="tr-TR" sz="800" dirty="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50000"/>
                        </a:lnSpc>
                        <a:spcAft>
                          <a:spcPts val="0"/>
                        </a:spcAft>
                      </a:pPr>
                      <a:r>
                        <a:rPr lang="tr-TR" sz="80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800" dirty="0">
                          <a:latin typeface="Times New Roman"/>
                          <a:ea typeface="Times New Roman"/>
                        </a:rPr>
                        <a:t>+</a:t>
                      </a:r>
                    </a:p>
                  </a:txBody>
                  <a:tcPr marL="25683" marR="25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Tıpta Uygulama Rehberlerinin Sınırları</a:t>
            </a:r>
            <a:endParaRPr lang="tr-TR" dirty="0"/>
          </a:p>
        </p:txBody>
      </p:sp>
      <p:sp>
        <p:nvSpPr>
          <p:cNvPr id="3" name="2 İçerik Yer Tutucusu"/>
          <p:cNvSpPr>
            <a:spLocks noGrp="1"/>
          </p:cNvSpPr>
          <p:nvPr>
            <p:ph idx="1"/>
          </p:nvPr>
        </p:nvSpPr>
        <p:spPr/>
        <p:txBody>
          <a:bodyPr/>
          <a:lstStyle/>
          <a:p>
            <a:pPr algn="just"/>
            <a:r>
              <a:rPr lang="tr-TR" dirty="0" smtClean="0"/>
              <a:t>Rehberler karar verme sürecinde destek araçlarıdır</a:t>
            </a:r>
          </a:p>
          <a:p>
            <a:pPr algn="just"/>
            <a:r>
              <a:rPr lang="tr-TR" dirty="0" smtClean="0"/>
              <a:t>Mutlaka uyulması gereken kesin hükümlü belgeler değildir</a:t>
            </a:r>
          </a:p>
          <a:p>
            <a:pPr algn="just"/>
            <a:r>
              <a:rPr lang="tr-TR" dirty="0" smtClean="0"/>
              <a:t>Uygulayıcıların %100 uyması beklenmemelidir</a:t>
            </a:r>
          </a:p>
          <a:p>
            <a:pPr algn="just"/>
            <a:r>
              <a:rPr lang="tr-TR" dirty="0" smtClean="0"/>
              <a:t>Doğru uygulanmadıkları takdirde işe yaramazlar</a:t>
            </a:r>
            <a:endParaRPr lang="tr-TR" dirty="0"/>
          </a:p>
        </p:txBody>
      </p:sp>
      <p:sp>
        <p:nvSpPr>
          <p:cNvPr id="4" name="3 Metin kutusu"/>
          <p:cNvSpPr txBox="1"/>
          <p:nvPr/>
        </p:nvSpPr>
        <p:spPr>
          <a:xfrm>
            <a:off x="3929058" y="6429396"/>
            <a:ext cx="5067093" cy="307777"/>
          </a:xfrm>
          <a:prstGeom prst="rect">
            <a:avLst/>
          </a:prstGeom>
          <a:noFill/>
        </p:spPr>
        <p:txBody>
          <a:bodyPr wrap="none" rtlCol="0">
            <a:spAutoFit/>
          </a:bodyPr>
          <a:lstStyle/>
          <a:p>
            <a:r>
              <a:rPr lang="tr-TR" sz="1400" i="1" dirty="0" smtClean="0"/>
              <a:t>Dr. H. Erdal AKALIN. Klinik Uygulama Rehberleri ve Kanıta Dayalı Tıp</a:t>
            </a:r>
            <a:endParaRPr lang="tr-TR" sz="1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85000" lnSpcReduction="10000"/>
          </a:bodyPr>
          <a:lstStyle/>
          <a:p>
            <a:pPr>
              <a:lnSpc>
                <a:spcPct val="150000"/>
              </a:lnSpc>
            </a:pPr>
            <a:r>
              <a:rPr lang="tr-TR" dirty="0" smtClean="0"/>
              <a:t>Amaç</a:t>
            </a:r>
          </a:p>
          <a:p>
            <a:pPr lvl="1">
              <a:lnSpc>
                <a:spcPct val="150000"/>
              </a:lnSpc>
            </a:pPr>
            <a:r>
              <a:rPr lang="tr-TR" dirty="0" smtClean="0"/>
              <a:t>Tıpta uygulama rehberleri hakkında bilgi vermek</a:t>
            </a:r>
          </a:p>
          <a:p>
            <a:pPr lvl="1">
              <a:lnSpc>
                <a:spcPct val="150000"/>
              </a:lnSpc>
            </a:pPr>
            <a:endParaRPr lang="tr-TR" dirty="0" smtClean="0"/>
          </a:p>
          <a:p>
            <a:pPr>
              <a:lnSpc>
                <a:spcPct val="150000"/>
              </a:lnSpc>
            </a:pPr>
            <a:r>
              <a:rPr lang="tr-TR" dirty="0" smtClean="0"/>
              <a:t>Hedefler</a:t>
            </a:r>
          </a:p>
          <a:p>
            <a:pPr lvl="1">
              <a:lnSpc>
                <a:spcPct val="150000"/>
              </a:lnSpc>
            </a:pPr>
            <a:r>
              <a:rPr lang="tr-TR" dirty="0" smtClean="0"/>
              <a:t>Uygulama rehberinin tanımını yapabilmek,</a:t>
            </a:r>
          </a:p>
          <a:p>
            <a:pPr lvl="1">
              <a:lnSpc>
                <a:spcPct val="150000"/>
              </a:lnSpc>
            </a:pPr>
            <a:r>
              <a:rPr lang="tr-TR" dirty="0" smtClean="0"/>
              <a:t>Uygulama rehberlerinin hazırlanma amaçlarını açıklayabilmek</a:t>
            </a:r>
          </a:p>
          <a:p>
            <a:pPr lvl="1">
              <a:lnSpc>
                <a:spcPct val="150000"/>
              </a:lnSpc>
            </a:pPr>
            <a:r>
              <a:rPr lang="tr-TR" dirty="0" smtClean="0"/>
              <a:t>Uygulama rehberi geliştirme aşamalarını sayabilmek</a:t>
            </a:r>
          </a:p>
          <a:p>
            <a:pPr lvl="1">
              <a:lnSpc>
                <a:spcPct val="150000"/>
              </a:lnSpc>
            </a:pPr>
            <a:r>
              <a:rPr lang="tr-TR" dirty="0" smtClean="0"/>
              <a:t>Uygulama rehberlerinin önemini kavramak</a:t>
            </a:r>
          </a:p>
          <a:p>
            <a:pPr lvl="1">
              <a:lnSpc>
                <a:spcPct val="150000"/>
              </a:lnSpc>
            </a:pPr>
            <a:endParaRPr lang="tr-TR" dirty="0" smtClean="0"/>
          </a:p>
          <a:p>
            <a:pPr lvl="1">
              <a:lnSpc>
                <a:spcPct val="150000"/>
              </a:lnSpc>
            </a:pPr>
            <a:endParaRPr lang="tr-TR" dirty="0" smtClean="0"/>
          </a:p>
          <a:p>
            <a:pPr lvl="1">
              <a:lnSpc>
                <a:spcPct val="150000"/>
              </a:lnSpc>
            </a:pPr>
            <a:endParaRPr lang="tr-T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 </a:t>
            </a:r>
            <a:endParaRPr lang="tr-TR" dirty="0"/>
          </a:p>
        </p:txBody>
      </p:sp>
      <p:sp>
        <p:nvSpPr>
          <p:cNvPr id="3" name="2 İçerik Yer Tutucusu"/>
          <p:cNvSpPr>
            <a:spLocks noGrp="1"/>
          </p:cNvSpPr>
          <p:nvPr>
            <p:ph idx="1"/>
          </p:nvPr>
        </p:nvSpPr>
        <p:spPr/>
        <p:txBody>
          <a:bodyPr/>
          <a:lstStyle/>
          <a:p>
            <a:pPr algn="just">
              <a:lnSpc>
                <a:spcPct val="150000"/>
              </a:lnSpc>
            </a:pPr>
            <a:r>
              <a:rPr lang="tr-TR" dirty="0" smtClean="0"/>
              <a:t>Tıpta uygulama rehberi nedir?</a:t>
            </a:r>
          </a:p>
          <a:p>
            <a:pPr algn="just">
              <a:lnSpc>
                <a:spcPct val="150000"/>
              </a:lnSpc>
            </a:pPr>
            <a:r>
              <a:rPr lang="tr-TR" dirty="0" smtClean="0"/>
              <a:t>Uygulama rehberlerinin amaçları nelerdir?</a:t>
            </a:r>
          </a:p>
          <a:p>
            <a:pPr algn="just">
              <a:lnSpc>
                <a:spcPct val="150000"/>
              </a:lnSpc>
            </a:pPr>
            <a:r>
              <a:rPr lang="tr-TR" dirty="0" smtClean="0"/>
              <a:t>Uygulama rehberleri nasıl olmalıdır, her uygulama rehberi kullanılır mı?</a:t>
            </a:r>
            <a:endParaRPr lang="tr-TR" dirty="0" smtClean="0"/>
          </a:p>
          <a:p>
            <a:pPr algn="just">
              <a:lnSpc>
                <a:spcPct val="150000"/>
              </a:lnSpc>
            </a:pPr>
            <a:endParaRPr lang="tr-TR" dirty="0" smtClean="0"/>
          </a:p>
          <a:p>
            <a:pPr algn="just">
              <a:lnSpc>
                <a:spcPct val="150000"/>
              </a:lnSpc>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rehberi nedir?</a:t>
            </a:r>
            <a:endParaRPr lang="tr-TR" dirty="0"/>
          </a:p>
        </p:txBody>
      </p:sp>
      <p:sp>
        <p:nvSpPr>
          <p:cNvPr id="3" name="2 İçerik Yer Tutucusu"/>
          <p:cNvSpPr>
            <a:spLocks noGrp="1"/>
          </p:cNvSpPr>
          <p:nvPr>
            <p:ph idx="1"/>
          </p:nvPr>
        </p:nvSpPr>
        <p:spPr>
          <a:xfrm>
            <a:off x="457200" y="1831995"/>
            <a:ext cx="8229600" cy="4525963"/>
          </a:xfrm>
        </p:spPr>
        <p:txBody>
          <a:bodyPr/>
          <a:lstStyle/>
          <a:p>
            <a:pPr>
              <a:lnSpc>
                <a:spcPct val="150000"/>
              </a:lnSpc>
            </a:pPr>
            <a:r>
              <a:rPr lang="tr-TR" dirty="0" smtClean="0"/>
              <a:t>Bir hastalığın, bir sorunun, bir sürecin veya bir işlemin kabul edilmiş yönetiminin kanıta dayalı özetidir. </a:t>
            </a:r>
            <a:endParaRPr lang="tr-TR" dirty="0"/>
          </a:p>
        </p:txBody>
      </p:sp>
      <p:pic>
        <p:nvPicPr>
          <p:cNvPr id="4" name="3 Resim" descr="sb.jpg"/>
          <p:cNvPicPr>
            <a:picLocks noChangeAspect="1"/>
          </p:cNvPicPr>
          <p:nvPr/>
        </p:nvPicPr>
        <p:blipFill>
          <a:blip r:embed="rId2"/>
          <a:stretch>
            <a:fillRect/>
          </a:stretch>
        </p:blipFill>
        <p:spPr>
          <a:xfrm>
            <a:off x="6215074" y="3643314"/>
            <a:ext cx="2276478" cy="3050950"/>
          </a:xfrm>
          <a:prstGeom prst="rect">
            <a:avLst/>
          </a:prstGeom>
          <a:gradFill>
            <a:gsLst>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rehberi nedir?</a:t>
            </a:r>
            <a:endParaRPr lang="tr-TR" dirty="0"/>
          </a:p>
        </p:txBody>
      </p:sp>
      <p:sp>
        <p:nvSpPr>
          <p:cNvPr id="3" name="2 İçerik Yer Tutucusu"/>
          <p:cNvSpPr>
            <a:spLocks noGrp="1"/>
          </p:cNvSpPr>
          <p:nvPr>
            <p:ph idx="1"/>
          </p:nvPr>
        </p:nvSpPr>
        <p:spPr/>
        <p:txBody>
          <a:bodyPr>
            <a:normAutofit fontScale="92500"/>
          </a:bodyPr>
          <a:lstStyle/>
          <a:p>
            <a:pPr>
              <a:lnSpc>
                <a:spcPct val="150000"/>
              </a:lnSpc>
            </a:pPr>
            <a:r>
              <a:rPr lang="tr-TR" dirty="0" smtClean="0"/>
              <a:t>Belli bir klinik uygulamada hekimlere ve hastalara karar verme sürecinde yardımcı olabilecek; </a:t>
            </a:r>
          </a:p>
          <a:p>
            <a:pPr lvl="1">
              <a:lnSpc>
                <a:spcPct val="150000"/>
              </a:lnSpc>
            </a:pPr>
            <a:r>
              <a:rPr lang="tr-TR" b="1" dirty="0" smtClean="0"/>
              <a:t>Sistematik olarak geliştirilmiş,</a:t>
            </a:r>
          </a:p>
          <a:p>
            <a:pPr lvl="1">
              <a:lnSpc>
                <a:spcPct val="150000"/>
              </a:lnSpc>
            </a:pPr>
            <a:r>
              <a:rPr lang="tr-TR" b="1" dirty="0" smtClean="0"/>
              <a:t>Güncel, </a:t>
            </a:r>
          </a:p>
          <a:p>
            <a:pPr lvl="1">
              <a:lnSpc>
                <a:spcPct val="150000"/>
              </a:lnSpc>
            </a:pPr>
            <a:r>
              <a:rPr lang="tr-TR" b="1" dirty="0" smtClean="0"/>
              <a:t>Kanıta dayalı </a:t>
            </a:r>
          </a:p>
          <a:p>
            <a:pPr lvl="1">
              <a:lnSpc>
                <a:spcPct val="150000"/>
              </a:lnSpc>
              <a:buNone/>
            </a:pPr>
            <a:r>
              <a:rPr lang="tr-TR" dirty="0" smtClean="0"/>
              <a:t>belgelerdir.</a:t>
            </a:r>
            <a:endParaRPr lang="tr-TR" dirty="0"/>
          </a:p>
        </p:txBody>
      </p:sp>
      <p:pic>
        <p:nvPicPr>
          <p:cNvPr id="4" name="3 Resim" descr="b.jpg"/>
          <p:cNvPicPr>
            <a:picLocks noChangeAspect="1"/>
          </p:cNvPicPr>
          <p:nvPr/>
        </p:nvPicPr>
        <p:blipFill>
          <a:blip r:embed="rId2"/>
          <a:stretch>
            <a:fillRect/>
          </a:stretch>
        </p:blipFill>
        <p:spPr>
          <a:xfrm>
            <a:off x="6715140" y="3567794"/>
            <a:ext cx="2190756" cy="311400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rehberi nedir?</a:t>
            </a:r>
            <a:endParaRPr lang="tr-TR" dirty="0"/>
          </a:p>
        </p:txBody>
      </p:sp>
      <p:sp>
        <p:nvSpPr>
          <p:cNvPr id="3" name="2 İçerik Yer Tutucusu"/>
          <p:cNvSpPr>
            <a:spLocks noGrp="1"/>
          </p:cNvSpPr>
          <p:nvPr>
            <p:ph idx="1"/>
          </p:nvPr>
        </p:nvSpPr>
        <p:spPr>
          <a:xfrm>
            <a:off x="571472" y="2100266"/>
            <a:ext cx="8229600" cy="1543048"/>
          </a:xfrm>
        </p:spPr>
        <p:txBody>
          <a:bodyPr/>
          <a:lstStyle/>
          <a:p>
            <a:r>
              <a:rPr lang="tr-TR" dirty="0" smtClean="0"/>
              <a:t>Doğru yapılacak uygulamayı tanımlar.</a:t>
            </a:r>
            <a:endParaRPr lang="tr-TR" dirty="0"/>
          </a:p>
        </p:txBody>
      </p:sp>
      <p:pic>
        <p:nvPicPr>
          <p:cNvPr id="4" name="3 Resim" descr="AH.jpg"/>
          <p:cNvPicPr>
            <a:picLocks noChangeAspect="1"/>
          </p:cNvPicPr>
          <p:nvPr/>
        </p:nvPicPr>
        <p:blipFill>
          <a:blip r:embed="rId2"/>
          <a:stretch>
            <a:fillRect/>
          </a:stretch>
        </p:blipFill>
        <p:spPr>
          <a:xfrm>
            <a:off x="6500826" y="3714752"/>
            <a:ext cx="2415128" cy="296402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Uygulama rehberleri nasıl </a:t>
            </a:r>
            <a:r>
              <a:rPr lang="tr-TR" dirty="0" smtClean="0"/>
              <a:t>olmalıdır?</a:t>
            </a:r>
            <a:endParaRPr lang="tr-TR" dirty="0"/>
          </a:p>
        </p:txBody>
      </p:sp>
      <p:pic>
        <p:nvPicPr>
          <p:cNvPr id="1026" name="Picture 2"/>
          <p:cNvPicPr>
            <a:picLocks noGrp="1" noChangeAspect="1" noChangeArrowheads="1"/>
          </p:cNvPicPr>
          <p:nvPr>
            <p:ph idx="1"/>
          </p:nvPr>
        </p:nvPicPr>
        <p:blipFill>
          <a:blip r:embed="rId2"/>
          <a:srcRect t="2525" r="10169" b="21711"/>
          <a:stretch>
            <a:fillRect/>
          </a:stretch>
        </p:blipFill>
        <p:spPr bwMode="auto">
          <a:xfrm>
            <a:off x="147948" y="1500174"/>
            <a:ext cx="8924646" cy="471490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r-TR" dirty="0" err="1" smtClean="0"/>
              <a:t>The</a:t>
            </a:r>
            <a:r>
              <a:rPr lang="tr-TR" dirty="0" smtClean="0"/>
              <a:t> </a:t>
            </a:r>
            <a:r>
              <a:rPr lang="tr-TR" dirty="0" err="1" smtClean="0"/>
              <a:t>Apple</a:t>
            </a:r>
            <a:r>
              <a:rPr lang="tr-TR" dirty="0" smtClean="0"/>
              <a:t> </a:t>
            </a:r>
            <a:r>
              <a:rPr lang="tr-TR" dirty="0" err="1" smtClean="0"/>
              <a:t>Skore</a:t>
            </a:r>
            <a:endParaRPr lang="en-US" dirty="0"/>
          </a:p>
        </p:txBody>
      </p:sp>
      <p:sp>
        <p:nvSpPr>
          <p:cNvPr id="6147" name="Rectangle 3"/>
          <p:cNvSpPr>
            <a:spLocks noGrp="1" noChangeArrowheads="1"/>
          </p:cNvSpPr>
          <p:nvPr>
            <p:ph type="body" idx="1"/>
          </p:nvPr>
        </p:nvSpPr>
        <p:spPr/>
        <p:txBody>
          <a:bodyPr/>
          <a:lstStyle/>
          <a:p>
            <a:pPr algn="just"/>
            <a:r>
              <a:rPr lang="en-US" sz="2800" dirty="0"/>
              <a:t>The best available guideline is then assigned an “apple” score</a:t>
            </a:r>
          </a:p>
          <a:p>
            <a:pPr algn="just"/>
            <a:r>
              <a:rPr lang="en-US" sz="2800" b="1" dirty="0"/>
              <a:t>4 Apples = </a:t>
            </a:r>
            <a:r>
              <a:rPr lang="en-US" sz="2800" dirty="0"/>
              <a:t>excellent guideline with high agree score that is practical</a:t>
            </a:r>
          </a:p>
          <a:p>
            <a:pPr algn="just"/>
            <a:r>
              <a:rPr lang="en-US" sz="2800" b="1" dirty="0"/>
              <a:t>3 Apples = </a:t>
            </a:r>
            <a:r>
              <a:rPr lang="en-US" sz="2800" dirty="0"/>
              <a:t>Good guideline with lower agree score.</a:t>
            </a:r>
          </a:p>
          <a:p>
            <a:pPr algn="just"/>
            <a:r>
              <a:rPr lang="en-US" sz="2800" b="1" dirty="0"/>
              <a:t>2 Apples =  </a:t>
            </a:r>
            <a:r>
              <a:rPr lang="en-US" sz="2800" dirty="0"/>
              <a:t>fair guideline with significant problems in guideline development.</a:t>
            </a:r>
          </a:p>
          <a:p>
            <a:pPr algn="just"/>
            <a:r>
              <a:rPr lang="en-US" sz="2800" b="1" dirty="0"/>
              <a:t>1or 0 Apples =  </a:t>
            </a:r>
            <a:r>
              <a:rPr lang="en-US" sz="2800" dirty="0"/>
              <a:t>below acceptable standards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Apple Scores</a:t>
            </a:r>
          </a:p>
        </p:txBody>
      </p:sp>
      <p:sp>
        <p:nvSpPr>
          <p:cNvPr id="10243" name="Rectangle 3"/>
          <p:cNvSpPr>
            <a:spLocks noGrp="1" noChangeArrowheads="1"/>
          </p:cNvSpPr>
          <p:nvPr>
            <p:ph type="body" idx="1"/>
          </p:nvPr>
        </p:nvSpPr>
        <p:spPr/>
        <p:txBody>
          <a:bodyPr/>
          <a:lstStyle/>
          <a:p>
            <a:pPr algn="just"/>
            <a:r>
              <a:rPr lang="en-US" sz="1600" b="1" dirty="0"/>
              <a:t>Acute Low Back Pain</a:t>
            </a:r>
          </a:p>
          <a:p>
            <a:pPr algn="just"/>
            <a:r>
              <a:rPr lang="en-US" sz="1600" b="1" dirty="0"/>
              <a:t>Guideline </a:t>
            </a:r>
            <a:r>
              <a:rPr lang="en-US" sz="1600" b="1" dirty="0">
                <a:hlinkClick r:id="rId2"/>
              </a:rPr>
              <a:t>Rating  </a:t>
            </a:r>
            <a:r>
              <a:rPr lang="en-US" sz="1600" b="1" dirty="0"/>
              <a:t>Recommended Guideline:</a:t>
            </a:r>
            <a:r>
              <a:rPr lang="en-US" sz="1600" dirty="0"/>
              <a:t> Institute for Clinical Systems Improvement (ICSI). (2002). </a:t>
            </a:r>
          </a:p>
          <a:p>
            <a:pPr algn="just"/>
            <a:r>
              <a:rPr lang="en-US" sz="1600" dirty="0"/>
              <a:t>Health Care Guideline: Adult Low Back Pain.     American Academy of Orthopedic Surgeons. (1999). </a:t>
            </a:r>
          </a:p>
          <a:p>
            <a:pPr algn="just"/>
            <a:r>
              <a:rPr lang="en-US" sz="1600" dirty="0"/>
              <a:t>Clinical guideline on low back pain.     U.S. Department of Veterans Affairs. (1999, May). Low back pain or sciatica in the primary care setting.     </a:t>
            </a:r>
          </a:p>
          <a:p>
            <a:pPr algn="just"/>
            <a:r>
              <a:rPr lang="en-US" sz="1600" dirty="0"/>
              <a:t>University of Michigan Health System. (1997). Acute Low Back Pain. UMMC Low Back Pain Guidelines. Guidelines for Clinical Care.     </a:t>
            </a:r>
          </a:p>
          <a:p>
            <a:pPr algn="just"/>
            <a:r>
              <a:rPr lang="en-US" sz="1600" dirty="0"/>
              <a:t>U.S. Department of Health and Human Services, Public Health Service Agency for Health Care Policy and Research. (1994).  Acute low back problems in adults. Clinical Practice Guideline No. 14.   </a:t>
            </a:r>
          </a:p>
          <a:p>
            <a:pPr algn="just"/>
            <a:r>
              <a:rPr lang="en-US" sz="1600" dirty="0"/>
              <a:t>American Board of Family Practice (ABFP). (2000). Low Back Pain. ABFP Reference Guide 16 5th edition.   </a:t>
            </a:r>
          </a:p>
          <a:p>
            <a:pPr algn="just"/>
            <a:r>
              <a:rPr lang="en-US" sz="1600" dirty="0"/>
              <a:t>Accident Rehabilitation and Compensation Insurance Corporation (ACC) and National Health Committee. (1997). Acute low back pain guide. New Zealand.   </a:t>
            </a:r>
          </a:p>
          <a:p>
            <a:pPr algn="just"/>
            <a:endParaRPr lang="en-US" sz="1600" dirty="0"/>
          </a:p>
        </p:txBody>
      </p:sp>
      <p:pic>
        <p:nvPicPr>
          <p:cNvPr id="10246" name="Picture 6" descr="icon_rating"/>
          <p:cNvPicPr>
            <a:picLocks noChangeAspect="1" noChangeArrowheads="1"/>
          </p:cNvPicPr>
          <p:nvPr/>
        </p:nvPicPr>
        <p:blipFill>
          <a:blip r:embed="rId3"/>
          <a:srcRect/>
          <a:stretch>
            <a:fillRect/>
          </a:stretch>
        </p:blipFill>
        <p:spPr bwMode="auto">
          <a:xfrm>
            <a:off x="2000232" y="5176851"/>
            <a:ext cx="152400" cy="180975"/>
          </a:xfrm>
          <a:prstGeom prst="rect">
            <a:avLst/>
          </a:prstGeom>
          <a:noFill/>
        </p:spPr>
      </p:pic>
      <p:pic>
        <p:nvPicPr>
          <p:cNvPr id="10247" name="Picture 7" descr="icon_rating"/>
          <p:cNvPicPr>
            <a:picLocks noChangeAspect="1" noChangeArrowheads="1"/>
          </p:cNvPicPr>
          <p:nvPr/>
        </p:nvPicPr>
        <p:blipFill>
          <a:blip r:embed="rId3"/>
          <a:srcRect/>
          <a:stretch>
            <a:fillRect/>
          </a:stretch>
        </p:blipFill>
        <p:spPr bwMode="auto">
          <a:xfrm>
            <a:off x="1857356" y="4605347"/>
            <a:ext cx="152400" cy="180975"/>
          </a:xfrm>
          <a:prstGeom prst="rect">
            <a:avLst/>
          </a:prstGeom>
          <a:noFill/>
        </p:spPr>
      </p:pic>
      <p:pic>
        <p:nvPicPr>
          <p:cNvPr id="10245" name="Picture 5" descr="icon_rating"/>
          <p:cNvPicPr>
            <a:picLocks noChangeAspect="1" noChangeArrowheads="1"/>
          </p:cNvPicPr>
          <p:nvPr/>
        </p:nvPicPr>
        <p:blipFill>
          <a:blip r:embed="rId3"/>
          <a:srcRect/>
          <a:stretch>
            <a:fillRect/>
          </a:stretch>
        </p:blipFill>
        <p:spPr bwMode="auto">
          <a:xfrm>
            <a:off x="2000232" y="2747959"/>
            <a:ext cx="152400" cy="180975"/>
          </a:xfrm>
          <a:prstGeom prst="rect">
            <a:avLst/>
          </a:prstGeom>
          <a:noFill/>
        </p:spPr>
      </p:pic>
      <p:pic>
        <p:nvPicPr>
          <p:cNvPr id="10250" name="Picture 10" descr="icon_rating"/>
          <p:cNvPicPr>
            <a:picLocks noChangeAspect="1" noChangeArrowheads="1"/>
          </p:cNvPicPr>
          <p:nvPr/>
        </p:nvPicPr>
        <p:blipFill>
          <a:blip r:embed="rId3"/>
          <a:srcRect/>
          <a:stretch>
            <a:fillRect/>
          </a:stretch>
        </p:blipFill>
        <p:spPr bwMode="auto">
          <a:xfrm>
            <a:off x="1571604" y="4605347"/>
            <a:ext cx="152400" cy="180975"/>
          </a:xfrm>
          <a:prstGeom prst="rect">
            <a:avLst/>
          </a:prstGeom>
          <a:noFill/>
        </p:spPr>
      </p:pic>
      <p:pic>
        <p:nvPicPr>
          <p:cNvPr id="10251" name="Picture 11" descr="icon_rating"/>
          <p:cNvPicPr>
            <a:picLocks noChangeAspect="1" noChangeArrowheads="1"/>
          </p:cNvPicPr>
          <p:nvPr/>
        </p:nvPicPr>
        <p:blipFill>
          <a:blip r:embed="rId3"/>
          <a:srcRect/>
          <a:stretch>
            <a:fillRect/>
          </a:stretch>
        </p:blipFill>
        <p:spPr bwMode="auto">
          <a:xfrm>
            <a:off x="4643438" y="3819529"/>
            <a:ext cx="152400" cy="180975"/>
          </a:xfrm>
          <a:prstGeom prst="rect">
            <a:avLst/>
          </a:prstGeom>
          <a:noFill/>
        </p:spPr>
      </p:pic>
      <p:pic>
        <p:nvPicPr>
          <p:cNvPr id="10249" name="Picture 9" descr="icon_rating"/>
          <p:cNvPicPr>
            <a:picLocks noChangeAspect="1" noChangeArrowheads="1"/>
          </p:cNvPicPr>
          <p:nvPr/>
        </p:nvPicPr>
        <p:blipFill>
          <a:blip r:embed="rId3"/>
          <a:srcRect/>
          <a:stretch>
            <a:fillRect/>
          </a:stretch>
        </p:blipFill>
        <p:spPr bwMode="auto">
          <a:xfrm>
            <a:off x="1785918" y="2747959"/>
            <a:ext cx="152400" cy="180975"/>
          </a:xfrm>
          <a:prstGeom prst="rect">
            <a:avLst/>
          </a:prstGeom>
          <a:noFill/>
        </p:spPr>
      </p:pic>
      <p:pic>
        <p:nvPicPr>
          <p:cNvPr id="10254" name="Picture 14" descr="icon_rating"/>
          <p:cNvPicPr>
            <a:picLocks noChangeAspect="1" noChangeArrowheads="1"/>
          </p:cNvPicPr>
          <p:nvPr/>
        </p:nvPicPr>
        <p:blipFill>
          <a:blip r:embed="rId3"/>
          <a:srcRect/>
          <a:stretch>
            <a:fillRect/>
          </a:stretch>
        </p:blipFill>
        <p:spPr bwMode="auto">
          <a:xfrm>
            <a:off x="4429124" y="3819529"/>
            <a:ext cx="152400" cy="180975"/>
          </a:xfrm>
          <a:prstGeom prst="rect">
            <a:avLst/>
          </a:prstGeom>
          <a:noFill/>
        </p:spPr>
      </p:pic>
      <p:pic>
        <p:nvPicPr>
          <p:cNvPr id="10255" name="Picture 15" descr="icon_rating"/>
          <p:cNvPicPr>
            <a:picLocks noChangeAspect="1" noChangeArrowheads="1"/>
          </p:cNvPicPr>
          <p:nvPr/>
        </p:nvPicPr>
        <p:blipFill>
          <a:blip r:embed="rId3"/>
          <a:srcRect/>
          <a:stretch>
            <a:fillRect/>
          </a:stretch>
        </p:blipFill>
        <p:spPr bwMode="auto">
          <a:xfrm>
            <a:off x="4214810" y="3819529"/>
            <a:ext cx="152400" cy="180975"/>
          </a:xfrm>
          <a:prstGeom prst="rect">
            <a:avLst/>
          </a:prstGeom>
          <a:noFill/>
        </p:spPr>
      </p:pic>
      <p:pic>
        <p:nvPicPr>
          <p:cNvPr id="10253" name="Picture 13" descr="icon_rating"/>
          <p:cNvPicPr>
            <a:picLocks noChangeAspect="1" noChangeArrowheads="1"/>
          </p:cNvPicPr>
          <p:nvPr/>
        </p:nvPicPr>
        <p:blipFill>
          <a:blip r:embed="rId3"/>
          <a:srcRect/>
          <a:stretch>
            <a:fillRect/>
          </a:stretch>
        </p:blipFill>
        <p:spPr bwMode="auto">
          <a:xfrm>
            <a:off x="1571604" y="2747959"/>
            <a:ext cx="152400" cy="180975"/>
          </a:xfrm>
          <a:prstGeom prst="rect">
            <a:avLst/>
          </a:prstGeom>
          <a:noFill/>
        </p:spPr>
      </p:pic>
      <p:pic>
        <p:nvPicPr>
          <p:cNvPr id="10258" name="Picture 18" descr="icon_rating"/>
          <p:cNvPicPr>
            <a:picLocks noChangeAspect="1" noChangeArrowheads="1"/>
          </p:cNvPicPr>
          <p:nvPr/>
        </p:nvPicPr>
        <p:blipFill>
          <a:blip r:embed="rId3"/>
          <a:srcRect/>
          <a:stretch>
            <a:fillRect/>
          </a:stretch>
        </p:blipFill>
        <p:spPr bwMode="auto">
          <a:xfrm>
            <a:off x="5357818" y="3319463"/>
            <a:ext cx="152400" cy="180975"/>
          </a:xfrm>
          <a:prstGeom prst="rect">
            <a:avLst/>
          </a:prstGeom>
          <a:noFill/>
        </p:spPr>
      </p:pic>
      <p:pic>
        <p:nvPicPr>
          <p:cNvPr id="10259" name="Picture 19" descr="icon_rating"/>
          <p:cNvPicPr>
            <a:picLocks noChangeAspect="1" noChangeArrowheads="1"/>
          </p:cNvPicPr>
          <p:nvPr/>
        </p:nvPicPr>
        <p:blipFill>
          <a:blip r:embed="rId3"/>
          <a:srcRect/>
          <a:stretch>
            <a:fillRect/>
          </a:stretch>
        </p:blipFill>
        <p:spPr bwMode="auto">
          <a:xfrm>
            <a:off x="5143504" y="3319463"/>
            <a:ext cx="152400" cy="180975"/>
          </a:xfrm>
          <a:prstGeom prst="rect">
            <a:avLst/>
          </a:prstGeom>
          <a:noFill/>
        </p:spPr>
      </p:pic>
      <p:pic>
        <p:nvPicPr>
          <p:cNvPr id="10257" name="Picture 17" descr="icon_rating"/>
          <p:cNvPicPr>
            <a:picLocks noChangeAspect="1" noChangeArrowheads="1"/>
          </p:cNvPicPr>
          <p:nvPr/>
        </p:nvPicPr>
        <p:blipFill>
          <a:blip r:embed="rId3"/>
          <a:srcRect/>
          <a:stretch>
            <a:fillRect/>
          </a:stretch>
        </p:blipFill>
        <p:spPr bwMode="auto">
          <a:xfrm>
            <a:off x="2643174" y="2247893"/>
            <a:ext cx="152400" cy="180975"/>
          </a:xfrm>
          <a:prstGeom prst="rect">
            <a:avLst/>
          </a:prstGeom>
          <a:noFill/>
        </p:spPr>
      </p:pic>
      <p:pic>
        <p:nvPicPr>
          <p:cNvPr id="10262" name="Picture 22" descr="icon_rating"/>
          <p:cNvPicPr>
            <a:picLocks noChangeAspect="1" noChangeArrowheads="1"/>
          </p:cNvPicPr>
          <p:nvPr/>
        </p:nvPicPr>
        <p:blipFill>
          <a:blip r:embed="rId3"/>
          <a:srcRect/>
          <a:stretch>
            <a:fillRect/>
          </a:stretch>
        </p:blipFill>
        <p:spPr bwMode="auto">
          <a:xfrm>
            <a:off x="4929190" y="3319463"/>
            <a:ext cx="152400" cy="180975"/>
          </a:xfrm>
          <a:prstGeom prst="rect">
            <a:avLst/>
          </a:prstGeom>
          <a:noFill/>
        </p:spPr>
      </p:pic>
      <p:pic>
        <p:nvPicPr>
          <p:cNvPr id="10263" name="Picture 23" descr="icon_rating"/>
          <p:cNvPicPr>
            <a:picLocks noChangeAspect="1" noChangeArrowheads="1"/>
          </p:cNvPicPr>
          <p:nvPr/>
        </p:nvPicPr>
        <p:blipFill>
          <a:blip r:embed="rId3"/>
          <a:srcRect/>
          <a:stretch>
            <a:fillRect/>
          </a:stretch>
        </p:blipFill>
        <p:spPr bwMode="auto">
          <a:xfrm>
            <a:off x="2071670" y="2247893"/>
            <a:ext cx="152400" cy="180975"/>
          </a:xfrm>
          <a:prstGeom prst="rect">
            <a:avLst/>
          </a:prstGeom>
          <a:noFill/>
        </p:spPr>
      </p:pic>
      <p:pic>
        <p:nvPicPr>
          <p:cNvPr id="10261" name="Picture 21" descr="icon_rating"/>
          <p:cNvPicPr>
            <a:picLocks noChangeAspect="1" noChangeArrowheads="1"/>
          </p:cNvPicPr>
          <p:nvPr/>
        </p:nvPicPr>
        <p:blipFill>
          <a:blip r:embed="rId3"/>
          <a:srcRect/>
          <a:stretch>
            <a:fillRect/>
          </a:stretch>
        </p:blipFill>
        <p:spPr bwMode="auto">
          <a:xfrm>
            <a:off x="2357422" y="2247893"/>
            <a:ext cx="152400" cy="180975"/>
          </a:xfrm>
          <a:prstGeom prst="rect">
            <a:avLst/>
          </a:prstGeom>
          <a:noFill/>
        </p:spPr>
      </p:pic>
      <p:pic>
        <p:nvPicPr>
          <p:cNvPr id="10264" name="Picture 24" descr="icon_rating"/>
          <p:cNvPicPr>
            <a:picLocks noChangeAspect="1" noChangeArrowheads="1"/>
          </p:cNvPicPr>
          <p:nvPr/>
        </p:nvPicPr>
        <p:blipFill>
          <a:blip r:embed="rId3"/>
          <a:srcRect/>
          <a:stretch>
            <a:fillRect/>
          </a:stretch>
        </p:blipFill>
        <p:spPr bwMode="auto">
          <a:xfrm>
            <a:off x="2214546" y="5176851"/>
            <a:ext cx="152400" cy="180975"/>
          </a:xfrm>
          <a:prstGeom prst="rect">
            <a:avLst/>
          </a:prstGeom>
          <a:noFill/>
        </p:spPr>
      </p:pic>
      <p:pic>
        <p:nvPicPr>
          <p:cNvPr id="10265" name="Picture 25" descr="icon_rating"/>
          <p:cNvPicPr>
            <a:picLocks noChangeAspect="1" noChangeArrowheads="1"/>
          </p:cNvPicPr>
          <p:nvPr/>
        </p:nvPicPr>
        <p:blipFill>
          <a:blip r:embed="rId3"/>
          <a:srcRect/>
          <a:stretch>
            <a:fillRect/>
          </a:stretch>
        </p:blipFill>
        <p:spPr bwMode="auto">
          <a:xfrm>
            <a:off x="6000760" y="5676917"/>
            <a:ext cx="152400" cy="180975"/>
          </a:xfrm>
          <a:prstGeom prst="rect">
            <a:avLst/>
          </a:prstGeom>
          <a:noFill/>
        </p:spPr>
      </p:pic>
      <p:pic>
        <p:nvPicPr>
          <p:cNvPr id="10267" name="Picture 27" descr="icon_rating"/>
          <p:cNvPicPr>
            <a:picLocks noChangeAspect="1" noChangeArrowheads="1"/>
          </p:cNvPicPr>
          <p:nvPr/>
        </p:nvPicPr>
        <p:blipFill>
          <a:blip r:embed="rId3"/>
          <a:srcRect/>
          <a:stretch>
            <a:fillRect/>
          </a:stretch>
        </p:blipFill>
        <p:spPr bwMode="auto">
          <a:xfrm>
            <a:off x="6286512" y="5676917"/>
            <a:ext cx="152400" cy="1809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Uygulama Rehberleri Hazırlanma Amaçları</a:t>
            </a:r>
            <a:endParaRPr lang="tr-TR" dirty="0"/>
          </a:p>
        </p:txBody>
      </p:sp>
      <p:sp>
        <p:nvSpPr>
          <p:cNvPr id="3" name="2 İçerik Yer Tutucusu"/>
          <p:cNvSpPr>
            <a:spLocks noGrp="1"/>
          </p:cNvSpPr>
          <p:nvPr>
            <p:ph idx="1"/>
          </p:nvPr>
        </p:nvSpPr>
        <p:spPr/>
        <p:txBody>
          <a:bodyPr/>
          <a:lstStyle/>
          <a:p>
            <a:pPr>
              <a:lnSpc>
                <a:spcPct val="150000"/>
              </a:lnSpc>
            </a:pPr>
            <a:r>
              <a:rPr lang="tr-TR" dirty="0" smtClean="0"/>
              <a:t>Uygulama rehberleri, hastaların uygun tedaviyi; </a:t>
            </a:r>
          </a:p>
          <a:p>
            <a:pPr lvl="1">
              <a:lnSpc>
                <a:spcPct val="150000"/>
              </a:lnSpc>
            </a:pPr>
            <a:r>
              <a:rPr lang="tr-TR" dirty="0" smtClean="0"/>
              <a:t>o gün için geçerli olan, </a:t>
            </a:r>
          </a:p>
          <a:p>
            <a:pPr lvl="1">
              <a:lnSpc>
                <a:spcPct val="150000"/>
              </a:lnSpc>
            </a:pPr>
            <a:r>
              <a:rPr lang="tr-TR" dirty="0" smtClean="0"/>
              <a:t>bilimsel, </a:t>
            </a:r>
          </a:p>
          <a:p>
            <a:pPr lvl="1">
              <a:lnSpc>
                <a:spcPct val="150000"/>
              </a:lnSpc>
            </a:pPr>
            <a:r>
              <a:rPr lang="tr-TR" dirty="0" smtClean="0"/>
              <a:t>kanıta ve geniş fikir birliğine dayalı olarak</a:t>
            </a:r>
          </a:p>
          <a:p>
            <a:pPr>
              <a:buNone/>
            </a:pPr>
            <a:r>
              <a:rPr lang="tr-TR" dirty="0" smtClean="0"/>
              <a:t>     almasını sağlamak </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874</Words>
  <PresentationFormat>Ekran Gösterisi (4:3)</PresentationFormat>
  <Paragraphs>194</Paragraphs>
  <Slides>20</Slides>
  <Notes>2</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TIPTA UYGULAMA REHBERLERİ</vt:lpstr>
      <vt:lpstr>Slayt 2</vt:lpstr>
      <vt:lpstr>Uygulama rehberi nedir?</vt:lpstr>
      <vt:lpstr>Uygulama rehberi nedir?</vt:lpstr>
      <vt:lpstr>Uygulama rehberi nedir?</vt:lpstr>
      <vt:lpstr>Uygulama rehberleri nasıl olmalıdır?</vt:lpstr>
      <vt:lpstr>The Apple Skore</vt:lpstr>
      <vt:lpstr>Apple Scores</vt:lpstr>
      <vt:lpstr>Uygulama Rehberleri Hazırlanma Amaçları</vt:lpstr>
      <vt:lpstr>Uygulama Rehberleri Hazırlanma Amaçları</vt:lpstr>
      <vt:lpstr>Uygulama Rehberleri Hazırlanma Amaçları</vt:lpstr>
      <vt:lpstr>Kanıta Dayalı Uygulama Rehberlerinin Geliştirilmesi</vt:lpstr>
      <vt:lpstr>Tıpta Uygulama Rehberlerinin Önemi</vt:lpstr>
      <vt:lpstr>Tıpta Uygulama Rehberlerinin Önemi </vt:lpstr>
      <vt:lpstr>Tıpta Uygulama Rehberlerinin Önemi</vt:lpstr>
      <vt:lpstr>Acil Serviste Astım Atağı Tedavisi (Çocuk) </vt:lpstr>
      <vt:lpstr>Acilde Astım Atak Tedavisi (Erişkin)</vt:lpstr>
      <vt:lpstr>Birinci basamakta gebe izlemi</vt:lpstr>
      <vt:lpstr>Tıpta Uygulama Rehberlerinin Sınırları</vt:lpstr>
      <vt:lpstr>Özet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TIPTA UYGULAMA REHBERLERİ</dc:title>
  <cp:lastModifiedBy>DR.TURAN</cp:lastModifiedBy>
  <cp:revision>30</cp:revision>
  <dcterms:modified xsi:type="dcterms:W3CDTF">2010-09-21T06:02:57Z</dcterms:modified>
</cp:coreProperties>
</file>