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4" r:id="rId4"/>
    <p:sldId id="264" r:id="rId5"/>
    <p:sldId id="258" r:id="rId6"/>
    <p:sldId id="266" r:id="rId7"/>
    <p:sldId id="259" r:id="rId8"/>
    <p:sldId id="260" r:id="rId9"/>
    <p:sldId id="261" r:id="rId10"/>
    <p:sldId id="262" r:id="rId11"/>
    <p:sldId id="275" r:id="rId12"/>
    <p:sldId id="277" r:id="rId13"/>
    <p:sldId id="263" r:id="rId14"/>
    <p:sldId id="278" r:id="rId15"/>
    <p:sldId id="267" r:id="rId16"/>
    <p:sldId id="269" r:id="rId17"/>
    <p:sldId id="268" r:id="rId18"/>
    <p:sldId id="270" r:id="rId19"/>
    <p:sldId id="276" r:id="rId20"/>
    <p:sldId id="271" r:id="rId21"/>
    <p:sldId id="272" r:id="rId22"/>
    <p:sldId id="273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7B25C-118F-48DB-975C-16C6FB288F5E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957D1-FD70-4BE7-A561-4E1CC2DFBDE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957D1-FD70-4BE7-A561-4E1CC2DFBDE0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Aile hekimi hastayla sürekli ilişkisi olduğundan tanı koyabilecek yeterince zamanı vardır.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Hastayla ilişkisinin devamlılığından yararlanan hekim, hastanın tüm sorunlarını bir–iki görüşmede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çözümleme zorunluluğunda değildir. Zaman içinde hastayı gözlem şansına sahip olduğundan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koyduğu tanının doğruluğunu değerlendirme, olasılıkları tahmin edebilme ve sorunların içeriğini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tam olarak anlama imkanı vardır.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Genellikle, bütün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klinisyenler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"bekle ve gör" yaklaşımını tanısal strateji olarak kabul ederler.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Zamanı kullanmanın mantıklı yanı, yüksek olasılıklı hastalıkları düşük olasılıklı olanlardan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ayırmanın en ekonomik yolu olmasıdır. Hepimizin de bildiği gibi cerrahlar apandisit şüphesi olan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bir hastada klinik tablo tam belirginleşene kadar operasyon düşüncesini bir gece boyunca erteleyip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hastayı izler. Aile Hekimliği/Genel Pratisyenlik uygulamalarında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spontan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remisyonun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tanı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konulmadan gerçekleşmesi nedeniyle zamanın tanı aracı olarak kullanılması yaygındır. Yapılan bir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çalışmada tanı konulamamış hastaların %72 'sinin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spontan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remisyon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nedeniyle doktora tekrar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başvurması bu yöntemin oldukça yararlı olduğunu desteklemiştir.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957D1-FD70-4BE7-A561-4E1CC2DFBDE0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15.09.2010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SÜREKLİ SAĞLIK BAKIMI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Yrd. Doç. Dr. Turan SET</a:t>
            </a:r>
          </a:p>
          <a:p>
            <a:r>
              <a:rPr lang="tr-TR" dirty="0" smtClean="0"/>
              <a:t>Atatürk Üniversitesi Tıp Fakültesi AD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06" y="714364"/>
            <a:ext cx="8229600" cy="1143000"/>
          </a:xfrm>
        </p:spPr>
        <p:txBody>
          <a:bodyPr/>
          <a:lstStyle/>
          <a:p>
            <a:r>
              <a:rPr lang="tr-TR" dirty="0" smtClean="0"/>
              <a:t>1. Hizmet sunucusunun sürekliliği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00118" y="2386018"/>
            <a:ext cx="8229600" cy="31861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Kişinin her başvurusunda aynı hizmet sağlayıcı tarafından değerlendirilme derecesidir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Zamanda süreklilik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4414" y="1600200"/>
            <a:ext cx="7643866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Kadın doğum uzmanı </a:t>
            </a:r>
          </a:p>
          <a:p>
            <a:pPr lvl="1"/>
            <a:r>
              <a:rPr lang="tr-TR" dirty="0" smtClean="0"/>
              <a:t>Gebelikten doğuma kadar</a:t>
            </a:r>
          </a:p>
          <a:p>
            <a:r>
              <a:rPr lang="tr-TR" dirty="0" smtClean="0"/>
              <a:t>Genel cerrah</a:t>
            </a:r>
          </a:p>
          <a:p>
            <a:pPr lvl="1"/>
            <a:r>
              <a:rPr lang="tr-TR" dirty="0" smtClean="0"/>
              <a:t>Ameliyat öncesinden sonraki iyileşmeye kadar</a:t>
            </a:r>
            <a:endParaRPr lang="tr-TR" dirty="0" smtClean="0"/>
          </a:p>
          <a:p>
            <a:r>
              <a:rPr lang="tr-TR" dirty="0" smtClean="0"/>
              <a:t>...</a:t>
            </a:r>
          </a:p>
          <a:p>
            <a:r>
              <a:rPr lang="tr-TR" dirty="0" smtClean="0"/>
              <a:t>Aile hekimi</a:t>
            </a:r>
          </a:p>
          <a:p>
            <a:pPr lvl="1"/>
            <a:r>
              <a:rPr lang="tr-TR" dirty="0" smtClean="0"/>
              <a:t>Tüm yaşam boyunca kesintisiz sağlık hizmeti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 Coğrafi süreklilik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14580"/>
            <a:ext cx="8229600" cy="3686188"/>
          </a:xfrm>
        </p:spPr>
        <p:txBody>
          <a:bodyPr/>
          <a:lstStyle/>
          <a:p>
            <a:r>
              <a:rPr lang="tr-TR" dirty="0" smtClean="0"/>
              <a:t>Hekim coğrafi olarak yakın olmalı, ulaşılabilir olmalı</a:t>
            </a:r>
          </a:p>
          <a:p>
            <a:endParaRPr lang="tr-TR" dirty="0" smtClean="0"/>
          </a:p>
          <a:p>
            <a:r>
              <a:rPr lang="tr-TR" dirty="0" smtClean="0"/>
              <a:t>Hekim aynı yerde olmalı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42860"/>
            <a:ext cx="8229600" cy="1143000"/>
          </a:xfrm>
        </p:spPr>
        <p:txBody>
          <a:bodyPr/>
          <a:lstStyle/>
          <a:p>
            <a:r>
              <a:rPr lang="tr-TR" dirty="0" smtClean="0"/>
              <a:t>4. Kayıtların sürekliliği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457324"/>
            <a:ext cx="8229600" cy="461488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Bir hastayı gören her hangi bir hizmet sağlayıcısının, hastanın daha önceki hastalıkları ve sağlık hizmet sitemlerine başvuruları hakkında eksiksiz bilgiye erişebilme derecesidir. </a:t>
            </a:r>
          </a:p>
          <a:p>
            <a:pPr algn="just">
              <a:lnSpc>
                <a:spcPct val="150000"/>
              </a:lnSpc>
              <a:buNone/>
            </a:pP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Kaliteli sağlık bakımı; hastaların zaman içindeki tıbbi problemleri, lokalizasyon ve hastalık epizotları hakkında </a:t>
            </a:r>
            <a:r>
              <a:rPr lang="tr-TR" b="1" dirty="0" smtClean="0"/>
              <a:t>kayıtların sürekliliğini </a:t>
            </a:r>
            <a:r>
              <a:rPr lang="tr-TR" dirty="0" smtClean="0"/>
              <a:t>gerektirir.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5. Disiplinler arası süreklilik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tr-TR" b="1" dirty="0" smtClean="0"/>
              <a:t>Aile </a:t>
            </a:r>
            <a:r>
              <a:rPr lang="tr-TR" b="1" dirty="0" smtClean="0"/>
              <a:t>hekimi</a:t>
            </a:r>
            <a:r>
              <a:rPr lang="tr-TR" b="1" dirty="0" smtClean="0"/>
              <a:t>;</a:t>
            </a:r>
            <a:endParaRPr lang="tr-TR" b="1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Y</a:t>
            </a:r>
            <a:r>
              <a:rPr lang="tr-TR" dirty="0" smtClean="0"/>
              <a:t>alnızca </a:t>
            </a:r>
            <a:r>
              <a:rPr lang="tr-TR" dirty="0" smtClean="0"/>
              <a:t>bir tıbbi problem yada organ sistemi için bakım vermez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Hastaların yaşadıkları tıbbi, sosyal ve ailevi problemlerin tümünün yönetiminde rol oynar</a:t>
            </a:r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Multipl</a:t>
            </a:r>
            <a:r>
              <a:rPr lang="tr-TR" dirty="0" smtClean="0"/>
              <a:t> problemi olan hastalarda diğer disiplinlerle </a:t>
            </a:r>
            <a:r>
              <a:rPr lang="tr-TR" b="1" dirty="0" smtClean="0"/>
              <a:t>bakımın koordinasyonun sağlanması </a:t>
            </a:r>
            <a:r>
              <a:rPr lang="tr-TR" dirty="0" smtClean="0"/>
              <a:t>ile kişinin bakımındaki sürekliliği sağlar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28662" y="274638"/>
            <a:ext cx="7358114" cy="115409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Sürekli bakımın Aile Hekimliğine sağladığı avantajlar - 1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71556" y="1785926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 smtClean="0"/>
              <a:t>Zamanın daha verimli kullanılması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Tanı koymak için yeterince zaman olması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Tanının doğruluğunu değerlendirme imkanı olması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Sorunların içeriğini tam olarak anlama imkanı olması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Zamanın tanı aracı olarak kullanılabilmesi 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Gereksiz tetkik ve harcamaların azalması</a:t>
            </a:r>
          </a:p>
          <a:p>
            <a:pPr algn="just">
              <a:lnSpc>
                <a:spcPct val="150000"/>
              </a:lnSpc>
            </a:pPr>
            <a:endParaRPr lang="tr-TR" sz="2800" dirty="0" smtClean="0"/>
          </a:p>
          <a:p>
            <a:pPr algn="just">
              <a:lnSpc>
                <a:spcPct val="150000"/>
              </a:lnSpc>
            </a:pPr>
            <a:endParaRPr lang="tr-TR" sz="2800" dirty="0" smtClean="0"/>
          </a:p>
          <a:p>
            <a:pPr algn="just">
              <a:lnSpc>
                <a:spcPct val="150000"/>
              </a:lnSpc>
            </a:pPr>
            <a:endParaRPr lang="tr-TR" sz="2800" dirty="0" smtClean="0"/>
          </a:p>
          <a:p>
            <a:pPr algn="just">
              <a:lnSpc>
                <a:spcPct val="150000"/>
              </a:lnSpc>
            </a:pP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Sürekli bakımın Aile Hekimliğine sağladığı avantajlar - 2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89185"/>
            <a:ext cx="8229600" cy="409733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 smtClean="0"/>
              <a:t>Hasta hekim arasında daha iyi bir iletişim kurulması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Hastanın hekime olan güveninin artması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Kronik hastalıkların düzenli takip edilmesi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Tedavinin kesintiye uğramaması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Sağlık hizmet kalitesinin artması</a:t>
            </a:r>
          </a:p>
          <a:p>
            <a:pPr>
              <a:lnSpc>
                <a:spcPct val="150000"/>
              </a:lnSpc>
            </a:pP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2643190"/>
            <a:ext cx="8229600" cy="1143000"/>
          </a:xfrm>
        </p:spPr>
        <p:txBody>
          <a:bodyPr>
            <a:normAutofit/>
          </a:bodyPr>
          <a:lstStyle/>
          <a:p>
            <a:r>
              <a:rPr lang="tr-TR" sz="6600" dirty="0" smtClean="0"/>
              <a:t>Özet </a:t>
            </a:r>
            <a:endParaRPr lang="tr-TR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7143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Sürekli bakımın üç temel özelliği nedir?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57242" y="2314580"/>
            <a:ext cx="8229600" cy="390050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tr-TR" dirty="0" smtClean="0"/>
              <a:t> 1. Hastalığın belirli bir evresi ile sınırlı değildir </a:t>
            </a:r>
          </a:p>
          <a:p>
            <a:pPr>
              <a:lnSpc>
                <a:spcPct val="150000"/>
              </a:lnSpc>
              <a:buNone/>
            </a:pPr>
            <a:r>
              <a:rPr lang="tr-TR" dirty="0" smtClean="0"/>
              <a:t> 2. Sağlıklı dönemlerde sunulması gereken hizmetleri de kapsar </a:t>
            </a:r>
          </a:p>
          <a:p>
            <a:pPr>
              <a:lnSpc>
                <a:spcPct val="150000"/>
              </a:lnSpc>
              <a:buNone/>
            </a:pPr>
            <a:r>
              <a:rPr lang="tr-TR" dirty="0" smtClean="0"/>
              <a:t> 3. Birey tüm yaşamı boyunca izlenir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Sürekliliğin beş boyutu nelerdir?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dirty="0" smtClean="0"/>
              <a:t>Hizmet sunucusunun sürekliliği</a:t>
            </a:r>
            <a:endParaRPr lang="tr-TR" sz="1400" dirty="0" smtClean="0"/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dirty="0" smtClean="0"/>
              <a:t>Zamanda süreklilik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dirty="0" smtClean="0"/>
              <a:t>Coğrafi süreklilik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dirty="0" smtClean="0"/>
              <a:t>Kayıtların sürekliliği</a:t>
            </a:r>
            <a:endParaRPr lang="tr-TR" sz="1200" dirty="0" smtClean="0"/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dirty="0" smtClean="0"/>
              <a:t>Disiplinler arası süreklilik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tr-TR" dirty="0" smtClean="0"/>
              <a:t>Amaç: </a:t>
            </a:r>
          </a:p>
          <a:p>
            <a:pPr lvl="2">
              <a:buNone/>
            </a:pPr>
            <a:r>
              <a:rPr lang="tr-TR" dirty="0" smtClean="0"/>
              <a:t>Aile Hekimliğinde sürekli sağlık bakımı hakkında bilgi vermek </a:t>
            </a:r>
          </a:p>
          <a:p>
            <a:pPr lvl="2">
              <a:buNone/>
            </a:pPr>
            <a:endParaRPr lang="tr-TR" dirty="0" smtClean="0"/>
          </a:p>
          <a:p>
            <a:r>
              <a:rPr lang="tr-TR" dirty="0" smtClean="0"/>
              <a:t>Hedefler: </a:t>
            </a:r>
            <a:r>
              <a:rPr lang="tr-TR" sz="2800" dirty="0" smtClean="0"/>
              <a:t>Bu dersin sonunda katılımcılar,</a:t>
            </a:r>
          </a:p>
          <a:p>
            <a:pPr marL="1371600" lvl="2" indent="-457200">
              <a:buAutoNum type="arabicPeriod"/>
            </a:pPr>
            <a:r>
              <a:rPr lang="tr-TR" dirty="0" smtClean="0"/>
              <a:t>Sürekliliğin tanımını yapabilecek</a:t>
            </a:r>
          </a:p>
          <a:p>
            <a:pPr marL="1371600" lvl="2" indent="-457200">
              <a:buAutoNum type="arabicPeriod"/>
            </a:pPr>
            <a:r>
              <a:rPr lang="tr-TR" dirty="0" smtClean="0"/>
              <a:t>Sürekli bakımın 3 temel özelliğini sayabilecek</a:t>
            </a:r>
          </a:p>
          <a:p>
            <a:pPr marL="1371600" lvl="2" indent="-457200">
              <a:buAutoNum type="arabicPeriod"/>
            </a:pPr>
            <a:r>
              <a:rPr lang="tr-TR" dirty="0" smtClean="0"/>
              <a:t>Sürekli bakımın 5 boyutunu sayabilecek</a:t>
            </a:r>
          </a:p>
          <a:p>
            <a:pPr marL="1371600" lvl="2" indent="-457200">
              <a:buAutoNum type="arabicPeriod"/>
            </a:pPr>
            <a:r>
              <a:rPr lang="tr-TR" dirty="0" smtClean="0"/>
              <a:t>Sürekli bakımın aile hekimliğine sağladığı en az 5 avantajı sayabilecek</a:t>
            </a:r>
          </a:p>
          <a:p>
            <a:pPr marL="1371600" lvl="2" indent="-457200">
              <a:buAutoNum type="arabicPeriod"/>
            </a:pPr>
            <a:endParaRPr lang="tr-TR" dirty="0" smtClean="0"/>
          </a:p>
          <a:p>
            <a:pPr lvl="2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4282" y="6429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Hizmet sunucusunun sürekliliği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43142"/>
            <a:ext cx="8229600" cy="25431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Kişinin her başvurusunda aynı hizmet sağlayıcı tarafından değerlendirilme derecesidir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Kayıtların sürekliliği nedir?               Neden gereklidir?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86018"/>
            <a:ext cx="8229600" cy="3471874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Bir hastayı gören her hangi bir hizmet sağlayıcısının, hastanın daha önceki hastalıkları ve sağlık hizmet sitemlerine başvuruları hakkında eksiksiz bilgiye erişebilme derecesidir.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/>
              <a:t>Sürekli bakım aile hekimliğinde hangi avantajları sağlar?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71580" y="1500174"/>
            <a:ext cx="7472386" cy="4757758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tr-TR" sz="1600" dirty="0" smtClean="0"/>
              <a:t>Zamanın daha verimli kullanılması</a:t>
            </a:r>
          </a:p>
          <a:p>
            <a:pPr algn="just">
              <a:lnSpc>
                <a:spcPct val="170000"/>
              </a:lnSpc>
            </a:pPr>
            <a:r>
              <a:rPr lang="tr-TR" sz="1600" dirty="0" smtClean="0"/>
              <a:t>Tanı koymak için yeterince zaman olması</a:t>
            </a:r>
          </a:p>
          <a:p>
            <a:pPr algn="just">
              <a:lnSpc>
                <a:spcPct val="170000"/>
              </a:lnSpc>
            </a:pPr>
            <a:r>
              <a:rPr lang="tr-TR" sz="1600" dirty="0" smtClean="0"/>
              <a:t>Tanının doğruluğunu değerlendirme imkanı olması</a:t>
            </a:r>
          </a:p>
          <a:p>
            <a:pPr algn="just">
              <a:lnSpc>
                <a:spcPct val="170000"/>
              </a:lnSpc>
            </a:pPr>
            <a:r>
              <a:rPr lang="tr-TR" sz="1600" dirty="0" smtClean="0"/>
              <a:t>Sorunların içeriğini tam olarak anlama imkanı olması</a:t>
            </a:r>
          </a:p>
          <a:p>
            <a:pPr algn="just">
              <a:lnSpc>
                <a:spcPct val="170000"/>
              </a:lnSpc>
            </a:pPr>
            <a:r>
              <a:rPr lang="tr-TR" sz="1600" dirty="0" smtClean="0"/>
              <a:t>Zamanın tanı aracı olarak kullanılabilmesi </a:t>
            </a:r>
          </a:p>
          <a:p>
            <a:pPr algn="just">
              <a:lnSpc>
                <a:spcPct val="170000"/>
              </a:lnSpc>
            </a:pPr>
            <a:r>
              <a:rPr lang="tr-TR" sz="1600" dirty="0" smtClean="0"/>
              <a:t>Gereksiz tetkik ve harcamaların azalması</a:t>
            </a:r>
          </a:p>
          <a:p>
            <a:pPr algn="just">
              <a:lnSpc>
                <a:spcPct val="170000"/>
              </a:lnSpc>
            </a:pPr>
            <a:r>
              <a:rPr lang="tr-TR" sz="1600" dirty="0" smtClean="0"/>
              <a:t>Hasta hekim arasında daha iyi bir iletişim kurulması</a:t>
            </a:r>
          </a:p>
          <a:p>
            <a:pPr algn="just">
              <a:lnSpc>
                <a:spcPct val="170000"/>
              </a:lnSpc>
            </a:pPr>
            <a:r>
              <a:rPr lang="tr-TR" sz="1600" dirty="0" smtClean="0"/>
              <a:t>Hastanın hekime olan güveninin artması</a:t>
            </a:r>
          </a:p>
          <a:p>
            <a:pPr algn="just">
              <a:lnSpc>
                <a:spcPct val="170000"/>
              </a:lnSpc>
            </a:pPr>
            <a:r>
              <a:rPr lang="tr-TR" sz="1600" dirty="0" smtClean="0"/>
              <a:t>Kronik hastalıkların düzenli takip edilmesi</a:t>
            </a:r>
          </a:p>
          <a:p>
            <a:pPr algn="just">
              <a:lnSpc>
                <a:spcPct val="170000"/>
              </a:lnSpc>
            </a:pPr>
            <a:r>
              <a:rPr lang="tr-TR" sz="1600" dirty="0" smtClean="0"/>
              <a:t>Tedavinin kesintiye uğramaması</a:t>
            </a:r>
          </a:p>
          <a:p>
            <a:pPr algn="just">
              <a:lnSpc>
                <a:spcPct val="170000"/>
              </a:lnSpc>
            </a:pPr>
            <a:r>
              <a:rPr lang="tr-TR" sz="1600" dirty="0" smtClean="0"/>
              <a:t>Sağlık hizmet kalitesinin artması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Aile hekimi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Aile hekimliği disiplininin prensipleri doğrultusunda eğitim almış uzman doktordur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Tıbbi bakım isteyen kişiye, yaş, cinsiyet ve hastalıktan bağımsız kapsamlı ve </a:t>
            </a:r>
            <a:r>
              <a:rPr lang="tr-TR" b="1" dirty="0" smtClean="0"/>
              <a:t>sürekli sağlık bakımı</a:t>
            </a:r>
            <a:r>
              <a:rPr lang="tr-TR" dirty="0" smtClean="0"/>
              <a:t> sunmakla sorumludur.</a:t>
            </a:r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310031" y="6000768"/>
            <a:ext cx="4347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i="1" dirty="0" err="1" smtClean="0"/>
              <a:t>European</a:t>
            </a:r>
            <a:r>
              <a:rPr lang="tr-TR" i="1" dirty="0" smtClean="0"/>
              <a:t> </a:t>
            </a:r>
            <a:r>
              <a:rPr lang="tr-TR" i="1" dirty="0" err="1" smtClean="0"/>
              <a:t>definition</a:t>
            </a:r>
            <a:r>
              <a:rPr lang="tr-TR" i="1" dirty="0" smtClean="0"/>
              <a:t> of GP/FM, WONCA 2002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Süreklilik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 smtClean="0"/>
              <a:t>Bir tıbbi karşılaşmada doktor yada hasta diğerinin bilgilerine önceden sahipse, bu durum süreklilik olarak düşünülebilir. </a:t>
            </a:r>
            <a:r>
              <a:rPr lang="tr-TR" sz="1400" dirty="0" smtClean="0"/>
              <a:t>(</a:t>
            </a:r>
            <a:r>
              <a:rPr lang="en-US" sz="1400" dirty="0" smtClean="0"/>
              <a:t>consider continuity to be present in a medical encounter when either the doctor or patient has prior knowledge of the other</a:t>
            </a:r>
            <a:r>
              <a:rPr lang="tr-TR" sz="1400" dirty="0" smtClean="0"/>
              <a:t>)</a:t>
            </a:r>
          </a:p>
          <a:p>
            <a:pPr algn="just">
              <a:lnSpc>
                <a:spcPct val="150000"/>
              </a:lnSpc>
            </a:pPr>
            <a:endParaRPr lang="tr-TR" sz="1400" dirty="0" smtClean="0"/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Süreklilik, zaman içinde kesintisiz yada bırakma olmadan anlamındadır. </a:t>
            </a:r>
            <a:r>
              <a:rPr lang="tr-TR" sz="1600" dirty="0" smtClean="0"/>
              <a:t>(</a:t>
            </a:r>
            <a:r>
              <a:rPr lang="tr-TR" sz="1600" dirty="0" err="1" smtClean="0"/>
              <a:t>Webster’s</a:t>
            </a:r>
            <a:r>
              <a:rPr lang="tr-TR" sz="1600" dirty="0" smtClean="0"/>
              <a:t> </a:t>
            </a:r>
            <a:r>
              <a:rPr lang="tr-TR" sz="1600" dirty="0" err="1" smtClean="0"/>
              <a:t>dictionary</a:t>
            </a:r>
            <a:r>
              <a:rPr lang="tr-TR" sz="1600" dirty="0" smtClean="0"/>
              <a:t> </a:t>
            </a:r>
            <a:r>
              <a:rPr lang="tr-TR" sz="1600" dirty="0" err="1" smtClean="0"/>
              <a:t>defines</a:t>
            </a:r>
            <a:r>
              <a:rPr lang="tr-TR" sz="1600" dirty="0" smtClean="0"/>
              <a:t> </a:t>
            </a:r>
            <a:r>
              <a:rPr lang="tr-TR" sz="1600" dirty="0" err="1" smtClean="0"/>
              <a:t>continuity</a:t>
            </a:r>
            <a:r>
              <a:rPr lang="tr-TR" sz="1600" dirty="0" smtClean="0"/>
              <a:t> as </a:t>
            </a:r>
            <a:r>
              <a:rPr lang="tr-TR" sz="1600" dirty="0" err="1" smtClean="0"/>
              <a:t>uninterrupted</a:t>
            </a:r>
            <a:r>
              <a:rPr lang="tr-TR" sz="1600" dirty="0" smtClean="0"/>
              <a:t> in time </a:t>
            </a:r>
            <a:r>
              <a:rPr lang="tr-TR" sz="1600" dirty="0" err="1" smtClean="0"/>
              <a:t>or</a:t>
            </a:r>
            <a:r>
              <a:rPr lang="tr-TR" sz="1600" dirty="0" smtClean="0"/>
              <a:t> </a:t>
            </a:r>
            <a:r>
              <a:rPr lang="tr-TR" sz="1600" dirty="0" err="1" smtClean="0"/>
              <a:t>without</a:t>
            </a:r>
            <a:r>
              <a:rPr lang="tr-TR" sz="1600" dirty="0" smtClean="0"/>
              <a:t> </a:t>
            </a:r>
            <a:r>
              <a:rPr lang="tr-TR" sz="1600" dirty="0" err="1" smtClean="0"/>
              <a:t>cessation</a:t>
            </a:r>
            <a:r>
              <a:rPr lang="tr-TR" sz="1600" dirty="0" smtClean="0"/>
              <a:t>)</a:t>
            </a:r>
          </a:p>
          <a:p>
            <a:pPr algn="just"/>
            <a:endParaRPr lang="tr-T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8"/>
            <a:ext cx="8229600" cy="1143000"/>
          </a:xfrm>
        </p:spPr>
        <p:txBody>
          <a:bodyPr/>
          <a:lstStyle/>
          <a:p>
            <a:r>
              <a:rPr lang="tr-TR" dirty="0" smtClean="0"/>
              <a:t>Sürekli bakımın üç temel özelliği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89185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tr-TR" sz="2800" dirty="0" smtClean="0"/>
              <a:t>	1.   Hastalığın belirli bir evresi ile sınırlı değildir 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sz="2800" dirty="0" smtClean="0"/>
              <a:t>	2.   Sağlıklı dönemlerde sunulması gereken hizmetleri     	de kapsar </a:t>
            </a:r>
          </a:p>
          <a:p>
            <a:pPr>
              <a:lnSpc>
                <a:spcPct val="150000"/>
              </a:lnSpc>
              <a:buNone/>
            </a:pPr>
            <a:r>
              <a:rPr lang="tr-TR" sz="2800" dirty="0" smtClean="0"/>
              <a:t>	3.   Birey tüm yaşamı boyunca izlenir</a:t>
            </a:r>
          </a:p>
          <a:p>
            <a:pPr>
              <a:lnSpc>
                <a:spcPct val="150000"/>
              </a:lnSpc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500050"/>
            <a:ext cx="8229600" cy="1143000"/>
          </a:xfrm>
        </p:spPr>
        <p:txBody>
          <a:bodyPr/>
          <a:lstStyle/>
          <a:p>
            <a:r>
              <a:rPr lang="tr-TR" dirty="0" smtClean="0"/>
              <a:t>Sürekli bakım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71704"/>
            <a:ext cx="8229600" cy="382906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Sürekli bakım, doktor açısından ve hasta açısından farklılık arz eder.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Sürekli bakım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903433"/>
            <a:ext cx="8572560" cy="445452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Doktor açısından süreklilik; </a:t>
            </a:r>
          </a:p>
          <a:p>
            <a:pPr lvl="2" algn="just">
              <a:lnSpc>
                <a:spcPct val="150000"/>
              </a:lnSpc>
            </a:pPr>
            <a:r>
              <a:rPr lang="tr-TR" dirty="0" smtClean="0"/>
              <a:t>Kendisine kayıtlı yada bağlı hastaların büyük çoğunluğunu her gün görmesidir. </a:t>
            </a:r>
            <a:r>
              <a:rPr lang="tr-TR" sz="1400" dirty="0" smtClean="0"/>
              <a:t> (f</a:t>
            </a:r>
            <a:r>
              <a:rPr lang="en-US" sz="1400" dirty="0" err="1" smtClean="0"/>
              <a:t>rom</a:t>
            </a:r>
            <a:r>
              <a:rPr lang="en-US" sz="1400" dirty="0" smtClean="0"/>
              <a:t> the point of view of the physician, continuity exists when the majority of patients seen each day are patients who are assigned to or registered with that individual physician</a:t>
            </a:r>
            <a:r>
              <a:rPr lang="tr-TR" sz="1400" dirty="0" smtClean="0"/>
              <a:t>)</a:t>
            </a:r>
          </a:p>
          <a:p>
            <a:pPr lvl="2" algn="just">
              <a:lnSpc>
                <a:spcPct val="150000"/>
              </a:lnSpc>
            </a:pPr>
            <a:endParaRPr lang="tr-TR" sz="1400" dirty="0" smtClean="0"/>
          </a:p>
          <a:p>
            <a:pPr marL="342900" lvl="2" indent="-342900" algn="just">
              <a:lnSpc>
                <a:spcPct val="150000"/>
              </a:lnSpc>
              <a:buNone/>
            </a:pPr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provider</a:t>
            </a:r>
            <a:r>
              <a:rPr lang="tr-TR" sz="1800" dirty="0" smtClean="0"/>
              <a:t> </a:t>
            </a:r>
            <a:r>
              <a:rPr lang="tr-TR" sz="1800" dirty="0" err="1" smtClean="0"/>
              <a:t>continuity</a:t>
            </a:r>
            <a:r>
              <a:rPr lang="tr-TR" sz="1800" dirty="0" smtClean="0"/>
              <a:t> </a:t>
            </a:r>
            <a:r>
              <a:rPr lang="tr-TR" sz="1800" dirty="0" err="1" smtClean="0"/>
              <a:t>index</a:t>
            </a:r>
            <a:r>
              <a:rPr lang="tr-TR" sz="1800" dirty="0" smtClean="0"/>
              <a:t> </a:t>
            </a:r>
            <a:r>
              <a:rPr lang="tr-TR" sz="1800" dirty="0" err="1" smtClean="0"/>
              <a:t>for</a:t>
            </a:r>
            <a:r>
              <a:rPr lang="tr-TR" sz="1800" dirty="0" smtClean="0"/>
              <a:t> </a:t>
            </a:r>
            <a:r>
              <a:rPr lang="tr-TR" sz="1800" dirty="0" err="1" smtClean="0"/>
              <a:t>each</a:t>
            </a:r>
            <a:r>
              <a:rPr lang="tr-TR" sz="1800" dirty="0" smtClean="0"/>
              <a:t> </a:t>
            </a:r>
            <a:r>
              <a:rPr lang="tr-TR" sz="1800" dirty="0" err="1" smtClean="0"/>
              <a:t>provider</a:t>
            </a:r>
            <a:r>
              <a:rPr lang="tr-TR" sz="1800" dirty="0" smtClean="0"/>
              <a:t>   </a:t>
            </a:r>
          </a:p>
          <a:p>
            <a:pPr marL="342900" lvl="2" indent="-342900" algn="just">
              <a:lnSpc>
                <a:spcPct val="150000"/>
              </a:lnSpc>
              <a:buNone/>
            </a:pPr>
            <a:r>
              <a:rPr lang="tr-TR" sz="1800" b="1" dirty="0" err="1" smtClean="0"/>
              <a:t>Provider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continuity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index</a:t>
            </a:r>
            <a:r>
              <a:rPr lang="tr-TR" sz="1800" b="1" dirty="0" smtClean="0"/>
              <a:t> (PCI)</a:t>
            </a:r>
            <a:r>
              <a:rPr lang="tr-TR" sz="1800" dirty="0" smtClean="0"/>
              <a:t> = </a:t>
            </a:r>
            <a:r>
              <a:rPr lang="tr-TR" sz="1800" dirty="0" err="1" smtClean="0"/>
              <a:t>number</a:t>
            </a:r>
            <a:r>
              <a:rPr lang="tr-TR" sz="1800" dirty="0" smtClean="0"/>
              <a:t> of </a:t>
            </a:r>
            <a:r>
              <a:rPr lang="tr-TR" sz="1800" dirty="0" err="1" smtClean="0"/>
              <a:t>visits</a:t>
            </a:r>
            <a:r>
              <a:rPr lang="tr-TR" sz="1800" dirty="0" smtClean="0"/>
              <a:t> </a:t>
            </a:r>
            <a:r>
              <a:rPr lang="tr-TR" sz="1800" dirty="0" err="1" smtClean="0"/>
              <a:t>by</a:t>
            </a:r>
            <a:r>
              <a:rPr lang="tr-TR" sz="1800" dirty="0" smtClean="0"/>
              <a:t> </a:t>
            </a:r>
            <a:r>
              <a:rPr lang="tr-TR" sz="1800" dirty="0" err="1" smtClean="0"/>
              <a:t>assigned</a:t>
            </a:r>
            <a:r>
              <a:rPr lang="tr-TR" sz="1800" dirty="0" smtClean="0"/>
              <a:t> </a:t>
            </a:r>
            <a:r>
              <a:rPr lang="tr-TR" sz="1800" dirty="0" err="1" smtClean="0"/>
              <a:t>patients</a:t>
            </a:r>
            <a:r>
              <a:rPr lang="tr-TR" sz="1800" dirty="0" smtClean="0"/>
              <a:t> / total </a:t>
            </a:r>
            <a:r>
              <a:rPr lang="tr-TR" sz="1800" dirty="0" err="1" smtClean="0"/>
              <a:t>clinic</a:t>
            </a:r>
            <a:r>
              <a:rPr lang="tr-TR" sz="1800" dirty="0" smtClean="0"/>
              <a:t> </a:t>
            </a:r>
            <a:r>
              <a:rPr lang="tr-TR" sz="1800" dirty="0" err="1" smtClean="0"/>
              <a:t>visits</a:t>
            </a:r>
            <a:endParaRPr lang="tr-TR" sz="1800" dirty="0" smtClean="0"/>
          </a:p>
          <a:p>
            <a:pPr lvl="2" algn="just">
              <a:lnSpc>
                <a:spcPct val="150000"/>
              </a:lnSpc>
              <a:buNone/>
            </a:pPr>
            <a:endParaRPr lang="tr-TR" sz="1400" b="1" dirty="0" smtClean="0"/>
          </a:p>
          <a:p>
            <a:pPr lvl="2" algn="just">
              <a:lnSpc>
                <a:spcPct val="150000"/>
              </a:lnSpc>
            </a:pPr>
            <a:endParaRPr lang="tr-TR" sz="14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Sürekli bakım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Hasta açısından sürekli bakım; </a:t>
            </a:r>
          </a:p>
          <a:p>
            <a:pPr lvl="2" algn="just">
              <a:lnSpc>
                <a:spcPct val="150000"/>
              </a:lnSpc>
            </a:pPr>
            <a:r>
              <a:rPr lang="tr-TR" dirty="0" smtClean="0"/>
              <a:t>Bir süre boyunca sağlık sistemi ile her etkileşiminde aynı hizmet sunucusu ile karşılaşma derecesidir. </a:t>
            </a:r>
            <a:r>
              <a:rPr lang="tr-TR" sz="1400" dirty="0" smtClean="0"/>
              <a:t>(</a:t>
            </a:r>
            <a:r>
              <a:rPr lang="en-US" sz="1400" dirty="0" smtClean="0"/>
              <a:t>continuity of care is the degree to which each interaction with the health care system over a period </a:t>
            </a:r>
            <a:r>
              <a:rPr lang="tr-TR" sz="1400" dirty="0" smtClean="0"/>
              <a:t>   </a:t>
            </a:r>
            <a:r>
              <a:rPr lang="en-US" sz="1400" dirty="0" smtClean="0"/>
              <a:t>of time occurs with the same provider</a:t>
            </a:r>
            <a:r>
              <a:rPr lang="tr-TR" sz="1400" dirty="0" smtClean="0"/>
              <a:t>)</a:t>
            </a:r>
          </a:p>
          <a:p>
            <a:pPr lvl="2" algn="just">
              <a:lnSpc>
                <a:spcPct val="150000"/>
              </a:lnSpc>
            </a:pPr>
            <a:endParaRPr lang="tr-TR" sz="1400" dirty="0" smtClean="0"/>
          </a:p>
          <a:p>
            <a:pPr algn="just">
              <a:lnSpc>
                <a:spcPct val="150000"/>
              </a:lnSpc>
              <a:buNone/>
            </a:pPr>
            <a:r>
              <a:rPr lang="tr-TR" sz="1900" dirty="0" smtClean="0"/>
              <a:t>  </a:t>
            </a:r>
            <a:r>
              <a:rPr lang="tr-TR" sz="1900" dirty="0" err="1" smtClean="0"/>
              <a:t>The</a:t>
            </a:r>
            <a:r>
              <a:rPr lang="tr-TR" sz="1900" dirty="0" smtClean="0"/>
              <a:t> </a:t>
            </a:r>
            <a:r>
              <a:rPr lang="tr-TR" sz="1900" dirty="0" err="1" smtClean="0"/>
              <a:t>usual</a:t>
            </a:r>
            <a:r>
              <a:rPr lang="tr-TR" sz="1900" dirty="0" smtClean="0"/>
              <a:t> </a:t>
            </a:r>
            <a:r>
              <a:rPr lang="tr-TR" sz="1900" dirty="0" err="1" smtClean="0"/>
              <a:t>provider</a:t>
            </a:r>
            <a:r>
              <a:rPr lang="tr-TR" sz="1900" dirty="0" smtClean="0"/>
              <a:t> </a:t>
            </a:r>
            <a:r>
              <a:rPr lang="tr-TR" sz="1900" dirty="0" err="1" smtClean="0"/>
              <a:t>continuity</a:t>
            </a:r>
            <a:r>
              <a:rPr lang="tr-TR" sz="1900" dirty="0" smtClean="0"/>
              <a:t> </a:t>
            </a:r>
            <a:r>
              <a:rPr lang="tr-TR" sz="1900" dirty="0" err="1" smtClean="0"/>
              <a:t>for</a:t>
            </a:r>
            <a:r>
              <a:rPr lang="tr-TR" sz="1900" dirty="0" smtClean="0"/>
              <a:t> </a:t>
            </a:r>
            <a:r>
              <a:rPr lang="tr-TR" sz="1900" dirty="0" err="1" smtClean="0"/>
              <a:t>each</a:t>
            </a:r>
            <a:r>
              <a:rPr lang="tr-TR" sz="1900" dirty="0" smtClean="0"/>
              <a:t> </a:t>
            </a:r>
            <a:r>
              <a:rPr lang="tr-TR" sz="1900" dirty="0" err="1" smtClean="0"/>
              <a:t>patient</a:t>
            </a:r>
            <a:endParaRPr lang="tr-TR" sz="1900" dirty="0" smtClean="0"/>
          </a:p>
          <a:p>
            <a:pPr algn="just">
              <a:lnSpc>
                <a:spcPct val="150000"/>
              </a:lnSpc>
              <a:buNone/>
            </a:pPr>
            <a:r>
              <a:rPr lang="tr-TR" sz="1900" b="1" dirty="0" smtClean="0"/>
              <a:t>  </a:t>
            </a:r>
            <a:r>
              <a:rPr lang="tr-TR" sz="1400" b="1" dirty="0" err="1" smtClean="0"/>
              <a:t>Usual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provider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continuity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index</a:t>
            </a:r>
            <a:r>
              <a:rPr lang="tr-TR" sz="1400" b="1" dirty="0" smtClean="0"/>
              <a:t> (UPC)</a:t>
            </a:r>
            <a:r>
              <a:rPr lang="tr-TR" sz="1400" dirty="0" smtClean="0"/>
              <a:t> </a:t>
            </a:r>
            <a:r>
              <a:rPr lang="tr-TR" sz="1900" dirty="0" smtClean="0"/>
              <a:t>= </a:t>
            </a:r>
            <a:r>
              <a:rPr lang="tr-TR" sz="1600" dirty="0" err="1" smtClean="0"/>
              <a:t>number</a:t>
            </a:r>
            <a:r>
              <a:rPr lang="tr-TR" sz="1600" dirty="0" smtClean="0"/>
              <a:t> of </a:t>
            </a:r>
            <a:r>
              <a:rPr lang="tr-TR" sz="1600" dirty="0" err="1" smtClean="0"/>
              <a:t>visits</a:t>
            </a:r>
            <a:r>
              <a:rPr lang="tr-TR" sz="1600" dirty="0" smtClean="0"/>
              <a:t> </a:t>
            </a:r>
            <a:r>
              <a:rPr lang="tr-TR" sz="1600" dirty="0" err="1" smtClean="0"/>
              <a:t>with</a:t>
            </a:r>
            <a:r>
              <a:rPr lang="tr-TR" sz="1600" dirty="0" smtClean="0"/>
              <a:t> </a:t>
            </a:r>
            <a:r>
              <a:rPr lang="tr-TR" sz="1600" dirty="0" err="1" smtClean="0"/>
              <a:t>assigned</a:t>
            </a:r>
            <a:r>
              <a:rPr lang="tr-TR" sz="1600" dirty="0" smtClean="0"/>
              <a:t> </a:t>
            </a:r>
            <a:r>
              <a:rPr lang="tr-TR" sz="1600" dirty="0" err="1" smtClean="0"/>
              <a:t>provider</a:t>
            </a:r>
            <a:r>
              <a:rPr lang="tr-TR" sz="1600" dirty="0" smtClean="0"/>
              <a:t> / total </a:t>
            </a:r>
            <a:r>
              <a:rPr lang="tr-TR" sz="1600" dirty="0" err="1" smtClean="0"/>
              <a:t>clinic</a:t>
            </a:r>
            <a:r>
              <a:rPr lang="tr-TR" sz="1600" dirty="0" smtClean="0"/>
              <a:t> </a:t>
            </a:r>
            <a:r>
              <a:rPr lang="tr-TR" sz="1600" dirty="0" err="1" smtClean="0"/>
              <a:t>visits</a:t>
            </a:r>
            <a:endParaRPr lang="tr-TR" sz="1600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Sürekli bakımın beş boyutu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00118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dirty="0" smtClean="0"/>
              <a:t>Hizmet sunucusunun sürekliliği </a:t>
            </a:r>
            <a:r>
              <a:rPr lang="tr-TR" sz="1400" dirty="0" smtClean="0"/>
              <a:t>(</a:t>
            </a:r>
            <a:r>
              <a:rPr lang="tr-TR" sz="1400" dirty="0" err="1" smtClean="0"/>
              <a:t>provider</a:t>
            </a:r>
            <a:r>
              <a:rPr lang="tr-TR" sz="1400" dirty="0" smtClean="0"/>
              <a:t> </a:t>
            </a:r>
            <a:r>
              <a:rPr lang="tr-TR" sz="1400" dirty="0" err="1" smtClean="0"/>
              <a:t>continuity</a:t>
            </a:r>
            <a:r>
              <a:rPr lang="tr-TR" sz="1400" dirty="0" smtClean="0"/>
              <a:t>)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dirty="0" smtClean="0"/>
              <a:t>Zamanda süreklilik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dirty="0" smtClean="0"/>
              <a:t>Coğrafi süreklilik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dirty="0" smtClean="0"/>
              <a:t>Kayıtların sürekliliği </a:t>
            </a:r>
            <a:r>
              <a:rPr lang="tr-TR" sz="1200" dirty="0" smtClean="0"/>
              <a:t>(bilginin sürekliliği, </a:t>
            </a:r>
            <a:r>
              <a:rPr lang="tr-TR" sz="1200" dirty="0" err="1" smtClean="0"/>
              <a:t>informational</a:t>
            </a:r>
            <a:r>
              <a:rPr lang="tr-TR" sz="1200" dirty="0" smtClean="0"/>
              <a:t> </a:t>
            </a:r>
            <a:r>
              <a:rPr lang="tr-TR" sz="1200" dirty="0" err="1" smtClean="0"/>
              <a:t>continuity</a:t>
            </a:r>
            <a:r>
              <a:rPr lang="tr-TR" sz="1200" dirty="0" smtClean="0"/>
              <a:t>)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dirty="0" smtClean="0"/>
              <a:t>Disiplinler arası süreklilik</a:t>
            </a:r>
          </a:p>
          <a:p>
            <a:pPr>
              <a:lnSpc>
                <a:spcPct val="200000"/>
              </a:lnSpc>
              <a:buFont typeface="+mj-lt"/>
              <a:buAutoNum type="arabicPeriod"/>
            </a:pPr>
            <a:endParaRPr lang="tr-T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941</TotalTime>
  <Words>889</Words>
  <PresentationFormat>Ekran Gösterisi (4:3)</PresentationFormat>
  <Paragraphs>124</Paragraphs>
  <Slides>22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Ofis Teması</vt:lpstr>
      <vt:lpstr>SÜREKLİ SAĞLIK BAKIMI</vt:lpstr>
      <vt:lpstr>Slayt 2</vt:lpstr>
      <vt:lpstr>Aile hekimi</vt:lpstr>
      <vt:lpstr>Süreklilik nedir?</vt:lpstr>
      <vt:lpstr>Sürekli bakımın üç temel özelliği</vt:lpstr>
      <vt:lpstr>Sürekli bakım</vt:lpstr>
      <vt:lpstr>Sürekli bakım</vt:lpstr>
      <vt:lpstr>Sürekli bakım</vt:lpstr>
      <vt:lpstr>Sürekli bakımın beş boyutu</vt:lpstr>
      <vt:lpstr>1. Hizmet sunucusunun sürekliliği</vt:lpstr>
      <vt:lpstr>2. Zamanda süreklilik </vt:lpstr>
      <vt:lpstr>3. Coğrafi süreklilik </vt:lpstr>
      <vt:lpstr>4. Kayıtların sürekliliği</vt:lpstr>
      <vt:lpstr>5. Disiplinler arası süreklilik</vt:lpstr>
      <vt:lpstr>Sürekli bakımın Aile Hekimliğine sağladığı avantajlar - 1</vt:lpstr>
      <vt:lpstr>Sürekli bakımın Aile Hekimliğine sağladığı avantajlar - 2</vt:lpstr>
      <vt:lpstr>Özet </vt:lpstr>
      <vt:lpstr>Sürekli bakımın üç temel özelliği nedir? </vt:lpstr>
      <vt:lpstr>Sürekliliğin beş boyutu nelerdir? </vt:lpstr>
      <vt:lpstr>Hizmet sunucusunun sürekliliği nedir?</vt:lpstr>
      <vt:lpstr>Kayıtların sürekliliği nedir?               Neden gereklidir? </vt:lpstr>
      <vt:lpstr>Sürekli bakım aile hekimliğinde hangi avantajları sağlar?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SÜREKLİ SAĞLIK BAKIMI</dc:title>
  <cp:lastModifiedBy>DR.TURAN</cp:lastModifiedBy>
  <cp:revision>95</cp:revision>
  <dcterms:modified xsi:type="dcterms:W3CDTF">2010-09-15T06:10:06Z</dcterms:modified>
</cp:coreProperties>
</file>