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5" r:id="rId12"/>
    <p:sldId id="263" r:id="rId13"/>
    <p:sldId id="278" r:id="rId14"/>
    <p:sldId id="279" r:id="rId15"/>
    <p:sldId id="280" r:id="rId16"/>
    <p:sldId id="266" r:id="rId17"/>
    <p:sldId id="270" r:id="rId18"/>
    <p:sldId id="276" r:id="rId19"/>
    <p:sldId id="277" r:id="rId20"/>
    <p:sldId id="273" r:id="rId21"/>
    <p:sldId id="282" r:id="rId22"/>
    <p:sldId id="281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043B7-0D84-481E-A341-311ADF8F41D1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58500-7D47-445E-9E95-A6E2F48E662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58500-7D47-445E-9E95-A6E2F48E662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DÜŞÜK PREVALANS HEKİMLİĞİ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Turan SET</a:t>
            </a:r>
          </a:p>
          <a:p>
            <a:r>
              <a:rPr lang="tr-TR" dirty="0" smtClean="0"/>
              <a:t>Atatürk Üniversitesi Tıp Fakültesi AD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64"/>
            <a:ext cx="7643866" cy="1143000"/>
          </a:xfrm>
        </p:spPr>
        <p:txBody>
          <a:bodyPr/>
          <a:lstStyle/>
          <a:p>
            <a:r>
              <a:rPr lang="tr-TR" dirty="0" smtClean="0"/>
              <a:t>Aile Hekimliği/Birinci Basamak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1928826"/>
          </a:xfrm>
        </p:spPr>
        <p:txBody>
          <a:bodyPr>
            <a:normAutofit/>
          </a:bodyPr>
          <a:lstStyle/>
          <a:p>
            <a:r>
              <a:rPr lang="tr-TR" b="1" dirty="0" smtClean="0"/>
              <a:t>Aile Hekimliği/Birinci basamak hekimliği = Düşük </a:t>
            </a:r>
            <a:r>
              <a:rPr lang="tr-TR" b="1" dirty="0" err="1" smtClean="0"/>
              <a:t>prevalans</a:t>
            </a:r>
            <a:r>
              <a:rPr lang="tr-TR" b="1" dirty="0" smtClean="0"/>
              <a:t> hekimliğidir. 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Birinci Basamak/Aile Hekimliği neden 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57457"/>
            <a:ext cx="8229600" cy="390050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Aile hekimliği/birinci basamak ilk </a:t>
            </a:r>
            <a:r>
              <a:rPr lang="tr-TR" dirty="0" smtClean="0"/>
              <a:t>başvuru noktasıdır</a:t>
            </a:r>
            <a:r>
              <a:rPr lang="tr-TR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Hastane ve dal uzmanlıklarına hastalar elenerek gelmektedir.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Belirli </a:t>
            </a:r>
            <a:r>
              <a:rPr lang="tr-TR" dirty="0" smtClean="0"/>
              <a:t>hastalıklar bu uzmanlık dallarında daha yüksek </a:t>
            </a:r>
            <a:r>
              <a:rPr lang="tr-TR" dirty="0" err="1" smtClean="0"/>
              <a:t>prevalansta</a:t>
            </a:r>
            <a:r>
              <a:rPr lang="tr-TR" dirty="0" smtClean="0"/>
              <a:t> görülür.</a:t>
            </a:r>
          </a:p>
          <a:p>
            <a:pPr algn="just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Düşük </a:t>
            </a:r>
            <a:r>
              <a:rPr lang="tr-TR" dirty="0" err="1" smtClean="0"/>
              <a:t>prevalansın</a:t>
            </a:r>
            <a:r>
              <a:rPr lang="tr-TR" dirty="0" smtClean="0"/>
              <a:t> ne önemi var?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Hastalıkları sınıflandırmak, tanı koymak daha zor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Tanı ve tarama testlerinin hastalığı tahmin ettirici değeri </a:t>
            </a:r>
            <a:r>
              <a:rPr lang="tr-TR" dirty="0" err="1" smtClean="0"/>
              <a:t>prevalansa</a:t>
            </a:r>
            <a:r>
              <a:rPr lang="tr-TR" dirty="0" smtClean="0"/>
              <a:t> göre değişir.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Bu nedenle 3. basamakta kullanılan tanı ve tarama testleri birinci basamakta değerli olmayabilir. </a:t>
            </a:r>
          </a:p>
          <a:p>
            <a:r>
              <a:rPr lang="tr-TR" dirty="0" smtClean="0"/>
              <a:t>Düşük </a:t>
            </a:r>
            <a:r>
              <a:rPr lang="tr-TR" dirty="0" err="1" smtClean="0"/>
              <a:t>prevalansta</a:t>
            </a:r>
            <a:r>
              <a:rPr lang="tr-TR" dirty="0" smtClean="0"/>
              <a:t> testlerin yalancı pozitifliği artar.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5804" y="714364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Hangi tarama testi 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2976" y="3071810"/>
            <a:ext cx="27432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İnsidans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Prevalans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Morbidite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Mortalite</a:t>
            </a:r>
            <a:endParaRPr lang="tr-TR" sz="24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0" y="3071810"/>
            <a:ext cx="331948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Sensitivite</a:t>
            </a:r>
            <a:r>
              <a:rPr lang="tr-TR" sz="2400" dirty="0"/>
              <a:t> (Duyarlık)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/>
              <a:t>Spesifite</a:t>
            </a:r>
            <a:r>
              <a:rPr lang="tr-TR" sz="2400" dirty="0"/>
              <a:t> (Özgüllük)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/>
              <a:t>PPV (Pozitif Tahmin)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/>
              <a:t>NPV (Negatif Tahmin)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76600" y="2514600"/>
            <a:ext cx="2590800" cy="9144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76600" y="3581400"/>
            <a:ext cx="2590800" cy="914400"/>
          </a:xfrm>
          <a:prstGeom prst="rect">
            <a:avLst/>
          </a:prstGeom>
          <a:noFill/>
          <a:ln w="635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9000" y="2667000"/>
            <a:ext cx="1066800" cy="16764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48200" y="2667000"/>
            <a:ext cx="1066800" cy="1676400"/>
          </a:xfrm>
          <a:prstGeom prst="rect">
            <a:avLst/>
          </a:prstGeom>
          <a:noFill/>
          <a:ln w="635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05200" y="2743200"/>
            <a:ext cx="22098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200"/>
              <a:t>10          4</a:t>
            </a:r>
          </a:p>
          <a:p>
            <a:pPr algn="ctr" eaLnBrk="0" hangingPunct="0">
              <a:spcBef>
                <a:spcPct val="50000"/>
              </a:spcBef>
            </a:pPr>
            <a:endParaRPr lang="tr-TR" sz="1200"/>
          </a:p>
          <a:p>
            <a:pPr algn="ctr" eaLnBrk="0" hangingPunct="0">
              <a:spcBef>
                <a:spcPct val="50000"/>
              </a:spcBef>
            </a:pPr>
            <a:r>
              <a:rPr lang="tr-TR" sz="3200"/>
              <a:t>6         80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14400" y="2514600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>
                <a:solidFill>
                  <a:srgbClr val="FF5050"/>
                </a:solidFill>
              </a:rPr>
              <a:t>Hasta (Prevalans)</a:t>
            </a:r>
            <a:r>
              <a:rPr lang="tr-TR" sz="2400" b="1"/>
              <a:t> 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219200" y="3733800"/>
            <a:ext cx="1905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3000" b="1">
                <a:solidFill>
                  <a:srgbClr val="33CC33"/>
                </a:solidFill>
              </a:rPr>
              <a:t>Sağlıklı</a:t>
            </a:r>
            <a:r>
              <a:rPr lang="tr-TR" sz="2400" b="1"/>
              <a:t>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096000" y="35052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3000" b="1"/>
              <a:t>Spesifite</a:t>
            </a:r>
            <a:r>
              <a:rPr lang="tr-TR" sz="2400" b="1"/>
              <a:t> </a:t>
            </a:r>
            <a:br>
              <a:rPr lang="tr-TR" sz="2400" b="1"/>
            </a:br>
            <a:r>
              <a:rPr lang="tr-TR" sz="2400" b="1"/>
              <a:t>(Özgüllük)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096000" y="25146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3000" b="1"/>
              <a:t>Sensitivite</a:t>
            </a:r>
            <a:r>
              <a:rPr lang="tr-TR" sz="2400" b="1"/>
              <a:t> </a:t>
            </a:r>
            <a:br>
              <a:rPr lang="tr-TR" sz="2400" b="1"/>
            </a:br>
            <a:r>
              <a:rPr lang="tr-TR" sz="2400" b="1"/>
              <a:t>(Duyarlık)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276600" y="46482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/>
              <a:t>PPV</a:t>
            </a:r>
            <a:r>
              <a:rPr lang="tr-TR" sz="2400" b="1"/>
              <a:t> 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648200" y="46482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/>
              <a:t>NPV</a:t>
            </a:r>
            <a:r>
              <a:rPr lang="tr-TR" sz="2400" b="1"/>
              <a:t> 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200400" y="1828800"/>
            <a:ext cx="1295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600" b="1" dirty="0"/>
              <a:t>(+) Test 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48200" y="1828800"/>
            <a:ext cx="1219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600" b="1"/>
              <a:t>(-) Test </a:t>
            </a:r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dirty="0"/>
              <a:t>Temel Parametreler</a:t>
            </a:r>
            <a:endParaRPr lang="en-US" dirty="0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914400" y="1600200"/>
            <a:ext cx="7696200" cy="41910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tr-TR" sz="2400" b="1"/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6629400" y="1600200"/>
            <a:ext cx="230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r-TR" sz="2400" b="1"/>
              <a:t>Toplum-100 kişi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00042"/>
            <a:ext cx="42672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dirty="0"/>
              <a:t>Nüfus	    </a:t>
            </a:r>
            <a:r>
              <a:rPr lang="en-US" sz="2400" dirty="0"/>
              <a:t> </a:t>
            </a:r>
            <a:r>
              <a:rPr lang="tr-TR" sz="2400" dirty="0"/>
              <a:t>	</a:t>
            </a:r>
            <a:r>
              <a:rPr lang="en-US" sz="2400" dirty="0" smtClean="0"/>
              <a:t>= 100</a:t>
            </a:r>
            <a:r>
              <a:rPr lang="tr-TR" sz="2400" dirty="0" smtClean="0"/>
              <a:t>.</a:t>
            </a:r>
            <a:r>
              <a:rPr lang="en-US" sz="2400" dirty="0" smtClean="0"/>
              <a:t>000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Sensitivit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/>
              <a:t>% </a:t>
            </a:r>
            <a:r>
              <a:rPr lang="en-US" sz="2400" dirty="0"/>
              <a:t>9</a:t>
            </a:r>
            <a:r>
              <a:rPr lang="tr-TR" sz="2400" dirty="0"/>
              <a:t>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/>
              <a:t>Spe</a:t>
            </a:r>
            <a:r>
              <a:rPr lang="tr-TR" sz="2400" dirty="0"/>
              <a:t>s</a:t>
            </a:r>
            <a:r>
              <a:rPr lang="en-US" sz="2400" dirty="0" err="1"/>
              <a:t>ifit</a:t>
            </a:r>
            <a:r>
              <a:rPr lang="tr-TR" sz="2400" dirty="0"/>
              <a:t>e</a:t>
            </a:r>
            <a:r>
              <a:rPr lang="en-US" sz="2400" dirty="0"/>
              <a:t> </a:t>
            </a:r>
            <a:r>
              <a:rPr lang="tr-TR" sz="2400" dirty="0"/>
              <a:t>	</a:t>
            </a:r>
            <a:r>
              <a:rPr lang="en-US" sz="2400" dirty="0"/>
              <a:t>= </a:t>
            </a:r>
            <a:r>
              <a:rPr lang="tr-TR" sz="2400" dirty="0"/>
              <a:t>% </a:t>
            </a:r>
            <a:r>
              <a:rPr lang="en-US" sz="2400" dirty="0" smtClean="0"/>
              <a:t>90</a:t>
            </a:r>
            <a:endParaRPr lang="tr-TR" sz="2400" dirty="0" smtClean="0"/>
          </a:p>
          <a:p>
            <a:pPr eaLnBrk="0" hangingPunct="0">
              <a:spcBef>
                <a:spcPct val="50000"/>
              </a:spcBef>
            </a:pP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tr-TR" sz="2400" b="1" dirty="0"/>
              <a:t>K</a:t>
            </a:r>
            <a:r>
              <a:rPr lang="en-US" sz="2400" b="1" dirty="0"/>
              <a:t>an</a:t>
            </a:r>
            <a:r>
              <a:rPr lang="tr-TR" sz="2400" b="1" dirty="0" err="1"/>
              <a:t>se</a:t>
            </a:r>
            <a:r>
              <a:rPr lang="en-US" sz="2400" b="1" dirty="0"/>
              <a:t>r </a:t>
            </a:r>
            <a:r>
              <a:rPr lang="en-US" sz="2400" b="1" dirty="0" err="1"/>
              <a:t>Preval</a:t>
            </a:r>
            <a:r>
              <a:rPr lang="tr-TR" sz="2400" b="1" dirty="0"/>
              <a:t>a</a:t>
            </a:r>
            <a:r>
              <a:rPr lang="en-US" sz="2400" b="1" dirty="0"/>
              <a:t>n</a:t>
            </a:r>
            <a:r>
              <a:rPr lang="tr-TR" sz="2400" b="1" dirty="0"/>
              <a:t>sı</a:t>
            </a:r>
            <a:r>
              <a:rPr lang="en-US" sz="2400" b="1" dirty="0"/>
              <a:t> = </a:t>
            </a:r>
            <a:r>
              <a:rPr lang="tr-TR" sz="2400" b="1" dirty="0"/>
              <a:t>% </a:t>
            </a:r>
            <a:r>
              <a:rPr lang="en-US" sz="2400" b="1" dirty="0" smtClean="0"/>
              <a:t>1</a:t>
            </a:r>
            <a:endParaRPr lang="tr-TR" sz="2400" b="1" dirty="0" smtClean="0"/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                            </a:t>
            </a:r>
            <a:r>
              <a:rPr lang="tr-TR" sz="2400" dirty="0" smtClean="0"/>
              <a:t>Kanser      Kanser       </a:t>
            </a:r>
            <a:endParaRPr lang="en-US" sz="2400" dirty="0" smtClean="0"/>
          </a:p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                              Var</a:t>
            </a:r>
            <a:r>
              <a:rPr lang="en-US" sz="2400" dirty="0" smtClean="0"/>
              <a:t> </a:t>
            </a:r>
            <a:r>
              <a:rPr lang="tr-TR" sz="2400" dirty="0" smtClean="0"/>
              <a:t>   </a:t>
            </a:r>
            <a:r>
              <a:rPr lang="tr-TR" sz="2400" dirty="0"/>
              <a:t>	 </a:t>
            </a:r>
            <a:r>
              <a:rPr lang="tr-TR" sz="2400" dirty="0" smtClean="0"/>
              <a:t>        Yok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/>
              <a:t>Po</a:t>
            </a:r>
            <a:r>
              <a:rPr lang="tr-TR" sz="2400" dirty="0" smtClean="0"/>
              <a:t>z</a:t>
            </a:r>
            <a:r>
              <a:rPr lang="en-US" sz="2400" dirty="0" err="1" smtClean="0"/>
              <a:t>iti</a:t>
            </a:r>
            <a:r>
              <a:rPr lang="tr-TR" sz="2400" dirty="0"/>
              <a:t>f</a:t>
            </a:r>
            <a:r>
              <a:rPr lang="en-US" sz="2400" dirty="0"/>
              <a:t> test </a:t>
            </a:r>
            <a:r>
              <a:rPr lang="tr-TR" sz="2400" dirty="0"/>
              <a:t>	</a:t>
            </a:r>
            <a:r>
              <a:rPr lang="tr-TR" sz="2400" dirty="0" smtClean="0"/>
              <a:t>   </a:t>
            </a:r>
            <a:r>
              <a:rPr lang="en-US" sz="2400" dirty="0" smtClean="0"/>
              <a:t>900 </a:t>
            </a:r>
            <a:r>
              <a:rPr lang="tr-TR" sz="2400" dirty="0"/>
              <a:t>	    </a:t>
            </a:r>
            <a:r>
              <a:rPr lang="tr-TR" sz="2400" dirty="0" smtClean="0"/>
              <a:t>   </a:t>
            </a:r>
            <a:r>
              <a:rPr lang="en-US" sz="2400" dirty="0" smtClean="0"/>
              <a:t>9</a:t>
            </a:r>
            <a:r>
              <a:rPr lang="tr-TR" sz="2400" dirty="0" smtClean="0"/>
              <a:t>.</a:t>
            </a:r>
            <a:r>
              <a:rPr lang="en-US" sz="2400" dirty="0" smtClean="0"/>
              <a:t>900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/>
              <a:t>Negati</a:t>
            </a:r>
            <a:r>
              <a:rPr lang="tr-TR" sz="2400" dirty="0"/>
              <a:t>f</a:t>
            </a:r>
            <a:r>
              <a:rPr lang="en-US" sz="2400" dirty="0"/>
              <a:t> test </a:t>
            </a:r>
            <a:r>
              <a:rPr lang="tr-TR" sz="2400" dirty="0"/>
              <a:t>	</a:t>
            </a:r>
            <a:r>
              <a:rPr lang="tr-TR" sz="2400" dirty="0" smtClean="0"/>
              <a:t>   </a:t>
            </a:r>
            <a:r>
              <a:rPr lang="en-US" sz="2400" dirty="0" smtClean="0"/>
              <a:t>100 </a:t>
            </a:r>
            <a:r>
              <a:rPr lang="tr-TR" sz="2400" dirty="0"/>
              <a:t>	    </a:t>
            </a:r>
            <a:r>
              <a:rPr lang="tr-TR" sz="2400" dirty="0" smtClean="0"/>
              <a:t> </a:t>
            </a:r>
            <a:r>
              <a:rPr lang="en-US" sz="2400" dirty="0" smtClean="0"/>
              <a:t>89</a:t>
            </a:r>
            <a:r>
              <a:rPr lang="tr-TR" sz="2400" dirty="0" smtClean="0"/>
              <a:t>.</a:t>
            </a:r>
            <a:r>
              <a:rPr lang="en-US" sz="2400" dirty="0" smtClean="0"/>
              <a:t>100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b="1" dirty="0"/>
              <a:t>PPV = </a:t>
            </a:r>
            <a:r>
              <a:rPr lang="tr-TR" sz="2400" b="1" dirty="0"/>
              <a:t>% </a:t>
            </a:r>
            <a:r>
              <a:rPr lang="en-US" sz="2400" b="1" dirty="0"/>
              <a:t>8.3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357950" y="421481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7500958" y="3286124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000628" y="4786322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071802" y="3571876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071538" y="4786322"/>
            <a:ext cx="3143272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785918" y="4214818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57752" y="2714620"/>
            <a:ext cx="3819556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/>
              <a:t>K</a:t>
            </a:r>
            <a:r>
              <a:rPr lang="en-US" sz="2400" b="1" dirty="0"/>
              <a:t>an</a:t>
            </a:r>
            <a:r>
              <a:rPr lang="tr-TR" sz="2400" b="1" dirty="0"/>
              <a:t>s</a:t>
            </a:r>
            <a:r>
              <a:rPr lang="en-US" sz="2400" b="1" dirty="0" err="1"/>
              <a:t>er</a:t>
            </a:r>
            <a:r>
              <a:rPr lang="en-US" sz="2400" b="1" dirty="0"/>
              <a:t> </a:t>
            </a:r>
            <a:r>
              <a:rPr lang="en-US" sz="2400" b="1" dirty="0" err="1"/>
              <a:t>Preval</a:t>
            </a:r>
            <a:r>
              <a:rPr lang="tr-TR" sz="2400" b="1" dirty="0"/>
              <a:t>a</a:t>
            </a:r>
            <a:r>
              <a:rPr lang="en-US" sz="2400" b="1" dirty="0"/>
              <a:t>n</a:t>
            </a:r>
            <a:r>
              <a:rPr lang="tr-TR" sz="2400" b="1" dirty="0"/>
              <a:t>sı</a:t>
            </a:r>
            <a:r>
              <a:rPr lang="en-US" sz="2400" b="1" dirty="0"/>
              <a:t> = </a:t>
            </a:r>
            <a:r>
              <a:rPr lang="tr-TR" sz="2400" b="1" dirty="0"/>
              <a:t>% </a:t>
            </a:r>
            <a:r>
              <a:rPr lang="en-US" sz="2400" b="1" dirty="0" smtClean="0"/>
              <a:t>0.1</a:t>
            </a:r>
            <a:endParaRPr lang="tr-TR" sz="2400" b="1" dirty="0" smtClean="0"/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                        </a:t>
            </a:r>
            <a:r>
              <a:rPr lang="tr-TR" sz="2400" dirty="0" smtClean="0"/>
              <a:t>Kanser   Kanser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 </a:t>
            </a:r>
            <a:r>
              <a:rPr lang="tr-TR" sz="2400" dirty="0" smtClean="0"/>
              <a:t>                           Var   </a:t>
            </a:r>
            <a:r>
              <a:rPr lang="en-US" sz="2400" dirty="0" smtClean="0"/>
              <a:t> </a:t>
            </a:r>
            <a:r>
              <a:rPr lang="tr-TR" sz="2400" dirty="0" smtClean="0"/>
              <a:t>   </a:t>
            </a:r>
            <a:r>
              <a:rPr lang="tr-TR" sz="2400" dirty="0"/>
              <a:t>Yok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/>
              <a:t>Po</a:t>
            </a:r>
            <a:r>
              <a:rPr lang="tr-TR" sz="2400" dirty="0" smtClean="0"/>
              <a:t>z</a:t>
            </a:r>
            <a:r>
              <a:rPr lang="en-US" sz="2400" dirty="0" err="1" smtClean="0"/>
              <a:t>iti</a:t>
            </a:r>
            <a:r>
              <a:rPr lang="tr-TR" sz="2400" dirty="0"/>
              <a:t>f</a:t>
            </a:r>
            <a:r>
              <a:rPr lang="en-US" sz="2400" dirty="0"/>
              <a:t> test </a:t>
            </a:r>
            <a:r>
              <a:rPr lang="tr-TR" sz="2400" dirty="0"/>
              <a:t> 	</a:t>
            </a:r>
            <a:r>
              <a:rPr lang="en-US" sz="2400" dirty="0"/>
              <a:t>90</a:t>
            </a:r>
            <a:r>
              <a:rPr lang="tr-TR" sz="2400" dirty="0"/>
              <a:t>	 </a:t>
            </a:r>
            <a:r>
              <a:rPr lang="en-US" sz="2400" dirty="0"/>
              <a:t> </a:t>
            </a:r>
            <a:r>
              <a:rPr lang="en-US" sz="2400" dirty="0" smtClean="0"/>
              <a:t>9</a:t>
            </a:r>
            <a:r>
              <a:rPr lang="tr-TR" sz="2400" dirty="0" smtClean="0"/>
              <a:t>.</a:t>
            </a:r>
            <a:r>
              <a:rPr lang="en-US" sz="2400" dirty="0" smtClean="0"/>
              <a:t>990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/>
              <a:t>Negati</a:t>
            </a:r>
            <a:r>
              <a:rPr lang="tr-TR" sz="2400" dirty="0"/>
              <a:t>f</a:t>
            </a:r>
            <a:r>
              <a:rPr lang="en-US" sz="2400" dirty="0"/>
              <a:t> test </a:t>
            </a:r>
            <a:r>
              <a:rPr lang="tr-TR" sz="2400" dirty="0"/>
              <a:t>	</a:t>
            </a:r>
            <a:r>
              <a:rPr lang="en-US" sz="2400" dirty="0"/>
              <a:t>10 </a:t>
            </a:r>
            <a:r>
              <a:rPr lang="tr-TR" sz="2400" dirty="0" smtClean="0"/>
              <a:t>	8</a:t>
            </a:r>
            <a:r>
              <a:rPr lang="en-US" sz="2400" dirty="0" smtClean="0"/>
              <a:t>9</a:t>
            </a:r>
            <a:r>
              <a:rPr lang="tr-TR" sz="2400" dirty="0" smtClean="0"/>
              <a:t>.</a:t>
            </a:r>
            <a:r>
              <a:rPr lang="en-US" sz="2400" dirty="0" smtClean="0"/>
              <a:t>910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en-US" sz="2400" b="1" dirty="0"/>
              <a:t>PPV = </a:t>
            </a:r>
            <a:r>
              <a:rPr lang="tr-TR" sz="2400" b="1" dirty="0"/>
              <a:t> % </a:t>
            </a:r>
            <a:r>
              <a:rPr lang="en-US" sz="2400" b="1" dirty="0"/>
              <a:t>0.9</a:t>
            </a:r>
          </a:p>
        </p:txBody>
      </p:sp>
      <p:cxnSp>
        <p:nvCxnSpPr>
          <p:cNvPr id="13" name="12 Düz Bağlayıcı"/>
          <p:cNvCxnSpPr/>
          <p:nvPr/>
        </p:nvCxnSpPr>
        <p:spPr>
          <a:xfrm rot="5400000">
            <a:off x="2713818" y="4214024"/>
            <a:ext cx="3714776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4000496" y="71414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Pozitif Tahmin Ettirici Değerin (PPV) </a:t>
            </a:r>
            <a:r>
              <a:rPr lang="tr-TR" sz="2800" b="1" dirty="0" err="1" smtClean="0"/>
              <a:t>Prevalansla</a:t>
            </a:r>
            <a:r>
              <a:rPr lang="tr-TR" sz="2800" b="1" dirty="0" smtClean="0"/>
              <a:t> İlişkisi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/>
          </a:bodyPr>
          <a:lstStyle/>
          <a:p>
            <a:r>
              <a:rPr lang="tr-TR" dirty="0" smtClean="0"/>
              <a:t>Bir şikayet yada semptomun hastalığı tahmin ettirici değeri hastalığın </a:t>
            </a:r>
            <a:r>
              <a:rPr lang="tr-TR" dirty="0" err="1" smtClean="0"/>
              <a:t>prevalansına</a:t>
            </a:r>
            <a:r>
              <a:rPr lang="tr-TR" dirty="0" smtClean="0"/>
              <a:t> göre değişir.</a:t>
            </a:r>
          </a:p>
          <a:p>
            <a:endParaRPr lang="tr-TR" dirty="0" smtClean="0"/>
          </a:p>
          <a:p>
            <a:r>
              <a:rPr lang="tr-TR" dirty="0" smtClean="0"/>
              <a:t>Örn: halsizlik, yorgunluk, bitkinlik  şikayetleri olan hasta..</a:t>
            </a:r>
          </a:p>
          <a:p>
            <a:pPr lvl="2"/>
            <a:r>
              <a:rPr lang="tr-TR" dirty="0" smtClean="0"/>
              <a:t>Birinci basamağa gelmişse..                      </a:t>
            </a:r>
          </a:p>
          <a:p>
            <a:pPr lvl="2"/>
            <a:r>
              <a:rPr lang="tr-TR" dirty="0" smtClean="0"/>
              <a:t>Hematoloji polikliniğine gelmişse..</a:t>
            </a:r>
          </a:p>
          <a:p>
            <a:pPr lvl="2">
              <a:buNone/>
            </a:pPr>
            <a:r>
              <a:rPr lang="tr-TR" dirty="0" smtClean="0"/>
              <a:t>Her iki durumda ön tanılar aynı mıdır?</a:t>
            </a:r>
          </a:p>
          <a:p>
            <a:pPr lvl="2">
              <a:buNone/>
            </a:pPr>
            <a:endParaRPr lang="tr-TR" dirty="0"/>
          </a:p>
        </p:txBody>
      </p:sp>
      <p:pic>
        <p:nvPicPr>
          <p:cNvPr id="6" name="5 Resim" descr="depresyo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929198"/>
            <a:ext cx="1357310" cy="1749422"/>
          </a:xfrm>
          <a:prstGeom prst="rect">
            <a:avLst/>
          </a:prstGeom>
        </p:spPr>
      </p:pic>
      <p:pic>
        <p:nvPicPr>
          <p:cNvPr id="7" name="6 Resim" descr="anemi_1241488336.jpg"/>
          <p:cNvPicPr>
            <a:picLocks noChangeAspect="1"/>
          </p:cNvPicPr>
          <p:nvPr/>
        </p:nvPicPr>
        <p:blipFill>
          <a:blip r:embed="rId3"/>
          <a:srcRect l="4219" t="22656" r="4374" b="19336"/>
          <a:stretch>
            <a:fillRect/>
          </a:stretch>
        </p:blipFill>
        <p:spPr>
          <a:xfrm>
            <a:off x="3500430" y="5214950"/>
            <a:ext cx="3429024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Özet 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Prevalans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dönemdeki eski ve yeni olguların, aynı dönemdeki risk altında bulunan nüfusa oranıdır.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/>
          <a:lstStyle/>
          <a:p>
            <a:r>
              <a:rPr lang="tr-TR" dirty="0" err="1" smtClean="0"/>
              <a:t>İnsidans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süre içerisinde yeni ortaya çıkan hastalık olgularının sayısının, aynı süre içerisinde risk altında bulunan nüfusa oranıdır.</a:t>
            </a:r>
          </a:p>
          <a:p>
            <a:pPr>
              <a:buNone/>
            </a:pP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Amaç </a:t>
            </a:r>
          </a:p>
          <a:p>
            <a:pPr lvl="1"/>
            <a:r>
              <a:rPr lang="tr-TR" dirty="0" smtClean="0"/>
              <a:t>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 hakkında bilgi vermek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Hedefler: </a:t>
            </a:r>
            <a:r>
              <a:rPr lang="tr-TR" sz="2800" dirty="0" smtClean="0"/>
              <a:t>Bu dersin sonunda katılımcılar;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Prevalansın</a:t>
            </a:r>
            <a:r>
              <a:rPr lang="tr-TR" sz="2400" dirty="0" smtClean="0"/>
              <a:t> tanımını yapabilmeli,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İnsidansın</a:t>
            </a:r>
            <a:r>
              <a:rPr lang="tr-TR" sz="2400" dirty="0" smtClean="0"/>
              <a:t> tanımını yapabilmeli,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Prevalans</a:t>
            </a:r>
            <a:r>
              <a:rPr lang="tr-TR" sz="2400" dirty="0" smtClean="0"/>
              <a:t> ile </a:t>
            </a:r>
            <a:r>
              <a:rPr lang="tr-TR" sz="2400" dirty="0" err="1" smtClean="0"/>
              <a:t>insidans</a:t>
            </a:r>
            <a:r>
              <a:rPr lang="tr-TR" sz="2400" dirty="0" smtClean="0"/>
              <a:t> arasındaki farkı kavrayabilmeli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Düşük </a:t>
            </a:r>
            <a:r>
              <a:rPr lang="tr-TR" sz="2400" dirty="0" err="1" smtClean="0"/>
              <a:t>prevalans</a:t>
            </a:r>
            <a:r>
              <a:rPr lang="tr-TR" sz="2400" dirty="0" smtClean="0"/>
              <a:t> hekimliğini açıklayabilmeli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Düşük </a:t>
            </a:r>
            <a:r>
              <a:rPr lang="tr-TR" sz="2400" dirty="0" err="1" smtClean="0"/>
              <a:t>prevalans</a:t>
            </a:r>
            <a:r>
              <a:rPr lang="tr-TR" sz="2400" dirty="0" smtClean="0"/>
              <a:t> hekimliğinin özelliklerini sayabilmeli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857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Aile hekimliği neden 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Hekimliğidir?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3142"/>
            <a:ext cx="8229600" cy="36147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Aile hekimliği/birinci basamak hastaların ilk başvuru noktasıdır.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Hastane ve dal uzmanlıklarına hastalar elenerek gelmektedir.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Belirli hastalıklar bu uzmanlık dallarında daha yüksek </a:t>
            </a:r>
            <a:r>
              <a:rPr lang="tr-TR" dirty="0" err="1" smtClean="0"/>
              <a:t>prevalansta</a:t>
            </a:r>
            <a:r>
              <a:rPr lang="tr-TR" dirty="0" smtClean="0"/>
              <a:t> görülür.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hekimliğinin özellikleri nelerdir?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Aile hekimliği/birinci basamak hekimliğidir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Yüksek </a:t>
            </a:r>
            <a:r>
              <a:rPr lang="tr-TR" dirty="0" err="1" smtClean="0"/>
              <a:t>prevalansta</a:t>
            </a:r>
            <a:r>
              <a:rPr lang="tr-TR" dirty="0" smtClean="0"/>
              <a:t> kullanılan tarama testler düşük </a:t>
            </a:r>
            <a:r>
              <a:rPr lang="tr-TR" dirty="0" err="1" smtClean="0"/>
              <a:t>prevalansta</a:t>
            </a:r>
            <a:r>
              <a:rPr lang="tr-TR" dirty="0" smtClean="0"/>
              <a:t> değerli olmayabilir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Hastalıklara tanı koymak daha zordur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Testlerin tahmin ettirici değeri etkilenir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42944"/>
            <a:ext cx="8229600" cy="5757890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Nüfus	</a:t>
            </a:r>
            <a:r>
              <a:rPr lang="en-US" sz="2400" dirty="0" smtClean="0"/>
              <a:t>= 1</a:t>
            </a:r>
            <a:r>
              <a:rPr lang="tr-TR" sz="2400" dirty="0" smtClean="0"/>
              <a:t>.</a:t>
            </a:r>
            <a:r>
              <a:rPr lang="en-US" sz="2400" dirty="0" smtClean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Sensitivit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</a:t>
            </a:r>
            <a:r>
              <a:rPr lang="tr-TR" sz="2400" dirty="0" smtClean="0"/>
              <a:t>0</a:t>
            </a:r>
            <a:endParaRPr lang="en-US" sz="2400" dirty="0" smtClean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Spe</a:t>
            </a:r>
            <a:r>
              <a:rPr lang="tr-TR" sz="2400" dirty="0" smtClean="0"/>
              <a:t>s</a:t>
            </a:r>
            <a:r>
              <a:rPr lang="en-US" sz="2400" dirty="0" err="1" smtClean="0"/>
              <a:t>ifit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90</a:t>
            </a:r>
            <a:endParaRPr lang="tr-TR" sz="2400" dirty="0" smtClean="0"/>
          </a:p>
          <a:p>
            <a:pPr eaLnBrk="0" hangingPunct="0">
              <a:spcBef>
                <a:spcPct val="50000"/>
              </a:spcBef>
              <a:buNone/>
            </a:pPr>
            <a:endParaRPr lang="tr-TR" sz="2000" dirty="0" smtClean="0"/>
          </a:p>
          <a:p>
            <a:pPr eaLnBrk="0" hangingPunct="0">
              <a:spcBef>
                <a:spcPct val="50000"/>
              </a:spcBef>
              <a:buNone/>
            </a:pPr>
            <a:r>
              <a:rPr lang="tr-TR" sz="2000" dirty="0" smtClean="0"/>
              <a:t>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%10                                              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</a:t>
            </a:r>
            <a:r>
              <a:rPr lang="tr-TR" sz="2000" dirty="0" smtClean="0"/>
              <a:t>1   </a:t>
            </a:r>
            <a:endParaRPr lang="tr-TR" sz="2000" dirty="0" smtClean="0"/>
          </a:p>
          <a:p>
            <a:pPr eaLnBrk="0" hangingPunct="0">
              <a:spcBef>
                <a:spcPct val="50000"/>
              </a:spcBef>
              <a:buNone/>
            </a:pPr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429000"/>
          <a:ext cx="36433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Pozitif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Negatif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Toplam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72066" y="3429000"/>
          <a:ext cx="36433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Pozitif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Negatif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Toplam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571472" y="635795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PPV: % 					PPV: %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r>
              <a:rPr lang="tr-TR" dirty="0" err="1" smtClean="0"/>
              <a:t>Prevalans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dönemdeki eski ve yeni olguların, aynı dönemdeki risk altında bulunan nüfusa oranıdır.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r>
              <a:rPr lang="tr-TR" dirty="0" err="1" smtClean="0"/>
              <a:t>İnsidans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57390"/>
            <a:ext cx="8229600" cy="3829064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süre içerisinde yeni ortaya çıkan hastalık olgularının sayısının, aynı süre içerisinde risk altında bulunan nüfusa oranıdır.</a:t>
            </a:r>
          </a:p>
          <a:p>
            <a:pPr>
              <a:buNone/>
            </a:pP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714364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smtClean="0"/>
              <a:t>Hastalıkların toplumdaki gerçek sıklıkları…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804" y="2814646"/>
            <a:ext cx="8229600" cy="3400436"/>
          </a:xfrm>
        </p:spPr>
        <p:txBody>
          <a:bodyPr/>
          <a:lstStyle/>
          <a:p>
            <a:r>
              <a:rPr lang="tr-TR" dirty="0" smtClean="0"/>
              <a:t>Birinci basamağa başvuran hastalarda mı?</a:t>
            </a:r>
          </a:p>
          <a:p>
            <a:endParaRPr lang="tr-TR" dirty="0" smtClean="0"/>
          </a:p>
          <a:p>
            <a:pPr lvl="3">
              <a:buNone/>
            </a:pPr>
            <a:r>
              <a:rPr lang="tr-TR" dirty="0" smtClean="0"/>
              <a:t>Yoksa…</a:t>
            </a:r>
          </a:p>
          <a:p>
            <a:endParaRPr lang="tr-TR" dirty="0" smtClean="0"/>
          </a:p>
          <a:p>
            <a:r>
              <a:rPr lang="tr-TR" dirty="0" smtClean="0"/>
              <a:t>Üçüncü basamağa başvuran hastalarda mı?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Karın ağrısı nedeniyle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aile hekimliği polikliniğine başvuran hastada: Akut apandisit?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genel cerrahi polikliniğine başvuran hastada: Akut apandisit? 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   Riskleri eşit mi..?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/>
          <a:lstStyle/>
          <a:p>
            <a:r>
              <a:rPr lang="tr-TR" dirty="0" smtClean="0"/>
              <a:t>Aile Hekimliği/Birinci Basamak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2994" y="2786058"/>
            <a:ext cx="8229600" cy="1571636"/>
          </a:xfrm>
        </p:spPr>
        <p:txBody>
          <a:bodyPr>
            <a:normAutofit/>
          </a:bodyPr>
          <a:lstStyle/>
          <a:p>
            <a:r>
              <a:rPr lang="tr-TR" dirty="0" smtClean="0"/>
              <a:t>Hastaların ilk başvuru noktasıdır.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/>
          <a:lstStyle/>
          <a:p>
            <a:r>
              <a:rPr lang="tr-TR" dirty="0" smtClean="0"/>
              <a:t>Aile Hekimliği/Birinci Basamak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2528894"/>
            <a:ext cx="7929618" cy="3686188"/>
          </a:xfrm>
        </p:spPr>
        <p:txBody>
          <a:bodyPr>
            <a:normAutofit/>
          </a:bodyPr>
          <a:lstStyle/>
          <a:p>
            <a:r>
              <a:rPr lang="tr-TR" dirty="0" smtClean="0"/>
              <a:t>Hastalıklar toplumdaki gerçek sıklıkları ile görülür.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71470" y="1285868"/>
            <a:ext cx="8229600" cy="1143000"/>
          </a:xfrm>
        </p:spPr>
        <p:txBody>
          <a:bodyPr/>
          <a:lstStyle/>
          <a:p>
            <a:r>
              <a:rPr lang="tr-TR" dirty="0" smtClean="0"/>
              <a:t>Aile Hekimliği/Birinci Basamak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43208"/>
            <a:ext cx="8229600" cy="3686188"/>
          </a:xfrm>
        </p:spPr>
        <p:txBody>
          <a:bodyPr>
            <a:normAutofit/>
          </a:bodyPr>
          <a:lstStyle/>
          <a:p>
            <a:r>
              <a:rPr lang="tr-TR" dirty="0" smtClean="0"/>
              <a:t>Hastalık </a:t>
            </a:r>
            <a:r>
              <a:rPr lang="tr-TR" dirty="0" err="1" smtClean="0"/>
              <a:t>prevalansı</a:t>
            </a:r>
            <a:r>
              <a:rPr lang="tr-TR" dirty="0" smtClean="0"/>
              <a:t> daha düşüktür.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508</Words>
  <PresentationFormat>Ekran Gösterisi (4:3)</PresentationFormat>
  <Paragraphs>131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DÜŞÜK PREVALANS HEKİMLİĞİ</vt:lpstr>
      <vt:lpstr>Slayt 2</vt:lpstr>
      <vt:lpstr>Prevalans nedir?</vt:lpstr>
      <vt:lpstr>İnsidans nedir?</vt:lpstr>
      <vt:lpstr>Hastalıkların toplumdaki gerçek sıklıkları…</vt:lpstr>
      <vt:lpstr>Slayt 6</vt:lpstr>
      <vt:lpstr>Aile Hekimliği/Birinci Basamak</vt:lpstr>
      <vt:lpstr>Aile Hekimliği/Birinci Basamak</vt:lpstr>
      <vt:lpstr>Aile Hekimliği/Birinci Basamak</vt:lpstr>
      <vt:lpstr>Aile Hekimliği/Birinci Basamak</vt:lpstr>
      <vt:lpstr>Birinci Basamak/Aile Hekimliği neden düşük prevalans hekimliği?</vt:lpstr>
      <vt:lpstr>Düşük prevalansın ne önemi var?</vt:lpstr>
      <vt:lpstr>Hangi tarama testi ?</vt:lpstr>
      <vt:lpstr>Temel Parametreler</vt:lpstr>
      <vt:lpstr>Slayt 15</vt:lpstr>
      <vt:lpstr>Slayt 16</vt:lpstr>
      <vt:lpstr>Özet </vt:lpstr>
      <vt:lpstr>Prevalans nedir?</vt:lpstr>
      <vt:lpstr>İnsidans nedir?</vt:lpstr>
      <vt:lpstr>Aile hekimliği neden Düşük Prevalans Hekimliğidir? </vt:lpstr>
      <vt:lpstr>Düşük prevalans hekimliğinin özellikleri nelerdir?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DÜŞÜK PREVALANS HEKİMLİĞİ</dc:title>
  <cp:lastModifiedBy>DR.TURAN</cp:lastModifiedBy>
  <cp:revision>78</cp:revision>
  <dcterms:modified xsi:type="dcterms:W3CDTF">2010-09-15T09:50:14Z</dcterms:modified>
</cp:coreProperties>
</file>