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9" r:id="rId11"/>
    <p:sldId id="265" r:id="rId12"/>
    <p:sldId id="263" r:id="rId13"/>
    <p:sldId id="278" r:id="rId14"/>
    <p:sldId id="279" r:id="rId15"/>
    <p:sldId id="280" r:id="rId16"/>
    <p:sldId id="266" r:id="rId17"/>
    <p:sldId id="270" r:id="rId18"/>
    <p:sldId id="276" r:id="rId19"/>
    <p:sldId id="277" r:id="rId20"/>
    <p:sldId id="273" r:id="rId21"/>
    <p:sldId id="282" r:id="rId22"/>
    <p:sldId id="281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043B7-0D84-481E-A341-311ADF8F41D1}" type="datetimeFigureOut">
              <a:rPr lang="tr-TR" smtClean="0"/>
              <a:pPr/>
              <a:t>15.09.2010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258500-7D47-445E-9E95-A6E2F48E662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58500-7D47-445E-9E95-A6E2F48E662D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15.09.2010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15.09.2010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15.09.2010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15.09.2010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15.09.2010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15.09.2010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15.09.2010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15.09.2010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15.09.2010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15.09.2010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15.09.2010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15.09.2010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DÜŞÜK PREVALANS HEKİMLİĞİ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Yrd. Doç. Dr. Turan SET</a:t>
            </a:r>
          </a:p>
          <a:p>
            <a:r>
              <a:rPr lang="tr-TR" dirty="0" smtClean="0"/>
              <a:t>Atatürk Üniversitesi Tıp Fakültesi AD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714364"/>
            <a:ext cx="7643866" cy="1143000"/>
          </a:xfrm>
        </p:spPr>
        <p:txBody>
          <a:bodyPr/>
          <a:lstStyle/>
          <a:p>
            <a:r>
              <a:rPr lang="tr-TR" dirty="0" smtClean="0"/>
              <a:t>Aile Hekimliği/Birinci Basamak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1928826"/>
          </a:xfrm>
        </p:spPr>
        <p:txBody>
          <a:bodyPr>
            <a:normAutofit/>
          </a:bodyPr>
          <a:lstStyle/>
          <a:p>
            <a:r>
              <a:rPr lang="tr-TR" b="1" dirty="0" smtClean="0"/>
              <a:t>Aile Hekimliği/Birinci basamak hekimliği = Düşük </a:t>
            </a:r>
            <a:r>
              <a:rPr lang="tr-TR" b="1" dirty="0" err="1" smtClean="0"/>
              <a:t>prevalans</a:t>
            </a:r>
            <a:r>
              <a:rPr lang="tr-TR" b="1" dirty="0" smtClean="0"/>
              <a:t> hekimliğidir. </a:t>
            </a:r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7158" y="5714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Birinci Basamak/Aile Hekimliği neden düşük </a:t>
            </a:r>
            <a:r>
              <a:rPr lang="tr-TR" dirty="0" err="1" smtClean="0"/>
              <a:t>prevalans</a:t>
            </a:r>
            <a:r>
              <a:rPr lang="tr-TR" dirty="0" smtClean="0"/>
              <a:t> hekimliği?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457457"/>
            <a:ext cx="8229600" cy="3900501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Aile hekimliği/birinci basamak ilk </a:t>
            </a:r>
            <a:r>
              <a:rPr lang="tr-TR" dirty="0" smtClean="0"/>
              <a:t>başvuru noktasıdır</a:t>
            </a:r>
            <a:r>
              <a:rPr lang="tr-TR" dirty="0" smtClean="0"/>
              <a:t>. 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Hastane ve dal uzmanlıklarına hastalar elenerek gelmektedir.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Belirli </a:t>
            </a:r>
            <a:r>
              <a:rPr lang="tr-TR" dirty="0" smtClean="0"/>
              <a:t>hastalıklar bu uzmanlık dallarında daha yüksek </a:t>
            </a:r>
            <a:r>
              <a:rPr lang="tr-TR" dirty="0" err="1" smtClean="0"/>
              <a:t>prevalansta</a:t>
            </a:r>
            <a:r>
              <a:rPr lang="tr-TR" dirty="0" smtClean="0"/>
              <a:t> görülür.</a:t>
            </a:r>
          </a:p>
          <a:p>
            <a:pPr algn="just">
              <a:lnSpc>
                <a:spcPct val="150000"/>
              </a:lnSpc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Düşük </a:t>
            </a:r>
            <a:r>
              <a:rPr lang="tr-TR" dirty="0" err="1" smtClean="0"/>
              <a:t>prevalansın</a:t>
            </a:r>
            <a:r>
              <a:rPr lang="tr-TR" dirty="0" smtClean="0"/>
              <a:t> ne önemi var?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</a:pPr>
            <a:r>
              <a:rPr lang="tr-TR" dirty="0" smtClean="0"/>
              <a:t>Hastalıkları sınıflandırmak, tanı koymak daha zor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Tanı ve tarama testlerinin hastalığı tahmin ettirici değeri </a:t>
            </a:r>
            <a:r>
              <a:rPr lang="tr-TR" dirty="0" err="1" smtClean="0"/>
              <a:t>prevalansa</a:t>
            </a:r>
            <a:r>
              <a:rPr lang="tr-TR" dirty="0" smtClean="0"/>
              <a:t> göre değişir.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Bu nedenle 3. basamakta kullanılan tanı ve tarama testleri birinci basamakta değerli olmayabilir. </a:t>
            </a:r>
          </a:p>
          <a:p>
            <a:r>
              <a:rPr lang="tr-TR" dirty="0" smtClean="0"/>
              <a:t>Düşük </a:t>
            </a:r>
            <a:r>
              <a:rPr lang="tr-TR" dirty="0" err="1" smtClean="0"/>
              <a:t>prevalansta</a:t>
            </a:r>
            <a:r>
              <a:rPr lang="tr-TR" dirty="0" smtClean="0"/>
              <a:t> testlerin yalancı pozitifliği artar.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85804" y="714364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Hangi tarama testi </a:t>
            </a:r>
            <a:r>
              <a:rPr lang="tr-TR" dirty="0" smtClean="0"/>
              <a:t>?</a:t>
            </a:r>
            <a:endParaRPr lang="tr-TR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142976" y="3071810"/>
            <a:ext cx="2743200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1450" indent="-171450" eaLnBrk="0" hangingPunct="0">
              <a:spcBef>
                <a:spcPct val="50000"/>
              </a:spcBef>
              <a:buFontTx/>
              <a:buChar char="•"/>
            </a:pPr>
            <a:r>
              <a:rPr lang="tr-TR" sz="2400" dirty="0" err="1"/>
              <a:t>İnsidans</a:t>
            </a:r>
            <a:endParaRPr lang="tr-TR" sz="2400" dirty="0"/>
          </a:p>
          <a:p>
            <a:pPr marL="171450" indent="-171450" eaLnBrk="0" hangingPunct="0">
              <a:spcBef>
                <a:spcPct val="50000"/>
              </a:spcBef>
              <a:buFontTx/>
              <a:buChar char="•"/>
            </a:pPr>
            <a:r>
              <a:rPr lang="tr-TR" sz="2400" dirty="0" err="1"/>
              <a:t>Prevalans</a:t>
            </a:r>
            <a:endParaRPr lang="tr-TR" sz="2400" dirty="0"/>
          </a:p>
          <a:p>
            <a:pPr marL="171450" indent="-171450" eaLnBrk="0" hangingPunct="0">
              <a:spcBef>
                <a:spcPct val="50000"/>
              </a:spcBef>
              <a:buFontTx/>
              <a:buChar char="•"/>
            </a:pPr>
            <a:r>
              <a:rPr lang="tr-TR" sz="2400" dirty="0" err="1"/>
              <a:t>Morbidite</a:t>
            </a:r>
            <a:endParaRPr lang="tr-TR" sz="2400" dirty="0"/>
          </a:p>
          <a:p>
            <a:pPr marL="171450" indent="-171450" eaLnBrk="0" hangingPunct="0">
              <a:spcBef>
                <a:spcPct val="50000"/>
              </a:spcBef>
              <a:buFontTx/>
              <a:buChar char="•"/>
            </a:pPr>
            <a:r>
              <a:rPr lang="tr-TR" sz="2400" dirty="0" err="1"/>
              <a:t>Mortalite</a:t>
            </a:r>
            <a:endParaRPr lang="tr-TR" sz="24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0" y="3071810"/>
            <a:ext cx="3319482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22238" indent="-122238" eaLnBrk="0" hangingPunct="0">
              <a:spcBef>
                <a:spcPct val="50000"/>
              </a:spcBef>
              <a:buFontTx/>
              <a:buChar char="•"/>
            </a:pPr>
            <a:r>
              <a:rPr lang="tr-TR" sz="2400" dirty="0" err="1"/>
              <a:t>Sensitivite</a:t>
            </a:r>
            <a:r>
              <a:rPr lang="tr-TR" sz="2400" dirty="0"/>
              <a:t> (Duyarlık)</a:t>
            </a:r>
          </a:p>
          <a:p>
            <a:pPr marL="122238" indent="-122238" eaLnBrk="0" hangingPunct="0">
              <a:spcBef>
                <a:spcPct val="50000"/>
              </a:spcBef>
              <a:buFontTx/>
              <a:buChar char="•"/>
            </a:pPr>
            <a:r>
              <a:rPr lang="tr-TR" sz="2400" dirty="0" err="1"/>
              <a:t>Spesifite</a:t>
            </a:r>
            <a:r>
              <a:rPr lang="tr-TR" sz="2400" dirty="0"/>
              <a:t> (Özgüllük)</a:t>
            </a:r>
          </a:p>
          <a:p>
            <a:pPr marL="122238" indent="-122238" eaLnBrk="0" hangingPunct="0">
              <a:spcBef>
                <a:spcPct val="50000"/>
              </a:spcBef>
              <a:buFontTx/>
              <a:buChar char="•"/>
            </a:pPr>
            <a:r>
              <a:rPr lang="tr-TR" sz="2400" dirty="0"/>
              <a:t>PPV (Pozitif Tahmin)</a:t>
            </a:r>
          </a:p>
          <a:p>
            <a:pPr marL="122238" indent="-122238" eaLnBrk="0" hangingPunct="0">
              <a:spcBef>
                <a:spcPct val="50000"/>
              </a:spcBef>
              <a:buFontTx/>
              <a:buChar char="•"/>
            </a:pPr>
            <a:r>
              <a:rPr lang="tr-TR" sz="2400" dirty="0"/>
              <a:t>NPV (Negatif Tahmin)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276600" y="2514600"/>
            <a:ext cx="2590800" cy="914400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276600" y="3581400"/>
            <a:ext cx="2590800" cy="914400"/>
          </a:xfrm>
          <a:prstGeom prst="rect">
            <a:avLst/>
          </a:prstGeom>
          <a:noFill/>
          <a:ln w="635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429000" y="2667000"/>
            <a:ext cx="1066800" cy="1676400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48200" y="2667000"/>
            <a:ext cx="1066800" cy="1676400"/>
          </a:xfrm>
          <a:prstGeom prst="rect">
            <a:avLst/>
          </a:prstGeom>
          <a:noFill/>
          <a:ln w="635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505200" y="2743200"/>
            <a:ext cx="2209800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r-TR" sz="3200"/>
              <a:t>10          4</a:t>
            </a:r>
          </a:p>
          <a:p>
            <a:pPr algn="ctr" eaLnBrk="0" hangingPunct="0">
              <a:spcBef>
                <a:spcPct val="50000"/>
              </a:spcBef>
            </a:pPr>
            <a:endParaRPr lang="tr-TR" sz="1200"/>
          </a:p>
          <a:p>
            <a:pPr algn="ctr" eaLnBrk="0" hangingPunct="0">
              <a:spcBef>
                <a:spcPct val="50000"/>
              </a:spcBef>
            </a:pPr>
            <a:r>
              <a:rPr lang="tr-TR" sz="3200"/>
              <a:t>6         80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14400" y="2514600"/>
            <a:ext cx="2057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r-TR" sz="3000" b="1">
                <a:solidFill>
                  <a:srgbClr val="FF5050"/>
                </a:solidFill>
              </a:rPr>
              <a:t>Hasta (Prevalans)</a:t>
            </a:r>
            <a:r>
              <a:rPr lang="tr-TR" sz="2400" b="1"/>
              <a:t> 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219200" y="3733800"/>
            <a:ext cx="1905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r-TR" sz="3000" b="1">
                <a:solidFill>
                  <a:srgbClr val="33CC33"/>
                </a:solidFill>
              </a:rPr>
              <a:t>Sağlıklı</a:t>
            </a:r>
            <a:r>
              <a:rPr lang="tr-TR" sz="2400" b="1"/>
              <a:t> 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6096000" y="3505200"/>
            <a:ext cx="1905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r-TR" sz="3000" b="1"/>
              <a:t>Spesifite</a:t>
            </a:r>
            <a:r>
              <a:rPr lang="tr-TR" sz="2400" b="1"/>
              <a:t> </a:t>
            </a:r>
            <a:br>
              <a:rPr lang="tr-TR" sz="2400" b="1"/>
            </a:br>
            <a:r>
              <a:rPr lang="tr-TR" sz="2400" b="1"/>
              <a:t>(Özgüllük)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096000" y="2514600"/>
            <a:ext cx="1905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r-TR" sz="3000" b="1"/>
              <a:t>Sensitivite</a:t>
            </a:r>
            <a:r>
              <a:rPr lang="tr-TR" sz="2400" b="1"/>
              <a:t> </a:t>
            </a:r>
            <a:br>
              <a:rPr lang="tr-TR" sz="2400" b="1"/>
            </a:br>
            <a:r>
              <a:rPr lang="tr-TR" sz="2400" b="1"/>
              <a:t>(Duyarlık)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276600" y="4648200"/>
            <a:ext cx="1219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r-TR" sz="3000" b="1"/>
              <a:t>PPV</a:t>
            </a:r>
            <a:r>
              <a:rPr lang="tr-TR" sz="2400" b="1"/>
              <a:t> 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4648200" y="4648200"/>
            <a:ext cx="1219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r-TR" sz="3000" b="1"/>
              <a:t>NPV</a:t>
            </a:r>
            <a:r>
              <a:rPr lang="tr-TR" sz="2400" b="1"/>
              <a:t> 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3200400" y="1828800"/>
            <a:ext cx="1295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r-TR" sz="2600" b="1" dirty="0"/>
              <a:t>(+) Test 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48200" y="1828800"/>
            <a:ext cx="12192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r-TR" sz="2600" b="1"/>
              <a:t>(-) Test </a:t>
            </a:r>
          </a:p>
        </p:txBody>
      </p:sp>
      <p:sp>
        <p:nvSpPr>
          <p:cNvPr id="18" name="Rectangle 15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dirty="0"/>
              <a:t>Temel Parametreler</a:t>
            </a:r>
            <a:endParaRPr lang="en-US" dirty="0"/>
          </a:p>
        </p:txBody>
      </p:sp>
      <p:sp>
        <p:nvSpPr>
          <p:cNvPr id="19" name="Oval 16"/>
          <p:cNvSpPr>
            <a:spLocks noChangeArrowheads="1"/>
          </p:cNvSpPr>
          <p:nvPr/>
        </p:nvSpPr>
        <p:spPr bwMode="auto">
          <a:xfrm>
            <a:off x="914400" y="1600200"/>
            <a:ext cx="7696200" cy="41910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tr-TR" sz="2400" b="1"/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6629400" y="1600200"/>
            <a:ext cx="2309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tr-TR" sz="2400" b="1"/>
              <a:t>Toplum-100 kişi</a:t>
            </a:r>
            <a:endParaRPr 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500042"/>
            <a:ext cx="42672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r-TR" sz="2400" dirty="0"/>
              <a:t>Nüfus	    </a:t>
            </a:r>
            <a:r>
              <a:rPr lang="en-US" sz="2400" dirty="0"/>
              <a:t> </a:t>
            </a:r>
            <a:r>
              <a:rPr lang="tr-TR" sz="2400" dirty="0"/>
              <a:t>	</a:t>
            </a:r>
            <a:r>
              <a:rPr lang="en-US" sz="2400" dirty="0" smtClean="0"/>
              <a:t>= 100</a:t>
            </a:r>
            <a:r>
              <a:rPr lang="tr-TR" sz="2400" dirty="0" smtClean="0"/>
              <a:t>.</a:t>
            </a:r>
            <a:r>
              <a:rPr lang="en-US" sz="2400" dirty="0" smtClean="0"/>
              <a:t>000</a:t>
            </a:r>
            <a:endParaRPr lang="en-US" sz="2400" dirty="0"/>
          </a:p>
          <a:p>
            <a:pPr eaLnBrk="0" hangingPunct="0">
              <a:spcBef>
                <a:spcPct val="50000"/>
              </a:spcBef>
            </a:pPr>
            <a:r>
              <a:rPr lang="en-US" sz="2400" dirty="0" err="1" smtClean="0"/>
              <a:t>Sensitivit</a:t>
            </a:r>
            <a:r>
              <a:rPr lang="tr-TR" sz="2400" dirty="0" smtClean="0"/>
              <a:t>e</a:t>
            </a:r>
            <a:r>
              <a:rPr lang="en-US" sz="2400" dirty="0" smtClean="0"/>
              <a:t> </a:t>
            </a:r>
            <a:r>
              <a:rPr lang="tr-TR" sz="2400" dirty="0" smtClean="0"/>
              <a:t>	</a:t>
            </a:r>
            <a:r>
              <a:rPr lang="en-US" sz="2400" dirty="0" smtClean="0"/>
              <a:t>= </a:t>
            </a:r>
            <a:r>
              <a:rPr lang="tr-TR" sz="2400" dirty="0"/>
              <a:t>% </a:t>
            </a:r>
            <a:r>
              <a:rPr lang="en-US" sz="2400" dirty="0"/>
              <a:t>9</a:t>
            </a:r>
            <a:r>
              <a:rPr lang="tr-TR" sz="2400" dirty="0"/>
              <a:t>0</a:t>
            </a:r>
            <a:endParaRPr lang="en-US" sz="2400" dirty="0"/>
          </a:p>
          <a:p>
            <a:pPr eaLnBrk="0" hangingPunct="0">
              <a:spcBef>
                <a:spcPct val="50000"/>
              </a:spcBef>
            </a:pPr>
            <a:r>
              <a:rPr lang="en-US" sz="2400" dirty="0" err="1"/>
              <a:t>Spe</a:t>
            </a:r>
            <a:r>
              <a:rPr lang="tr-TR" sz="2400" dirty="0"/>
              <a:t>s</a:t>
            </a:r>
            <a:r>
              <a:rPr lang="en-US" sz="2400" dirty="0" err="1"/>
              <a:t>ifit</a:t>
            </a:r>
            <a:r>
              <a:rPr lang="tr-TR" sz="2400" dirty="0"/>
              <a:t>e</a:t>
            </a:r>
            <a:r>
              <a:rPr lang="en-US" sz="2400" dirty="0"/>
              <a:t> </a:t>
            </a:r>
            <a:r>
              <a:rPr lang="tr-TR" sz="2400" dirty="0"/>
              <a:t>	</a:t>
            </a:r>
            <a:r>
              <a:rPr lang="en-US" sz="2400" dirty="0"/>
              <a:t>= </a:t>
            </a:r>
            <a:r>
              <a:rPr lang="tr-TR" sz="2400" dirty="0"/>
              <a:t>% </a:t>
            </a:r>
            <a:r>
              <a:rPr lang="en-US" sz="2400" dirty="0" smtClean="0"/>
              <a:t>90</a:t>
            </a:r>
            <a:endParaRPr lang="tr-TR" sz="2400" dirty="0" smtClean="0"/>
          </a:p>
          <a:p>
            <a:pPr eaLnBrk="0" hangingPunct="0">
              <a:spcBef>
                <a:spcPct val="50000"/>
              </a:spcBef>
            </a:pPr>
            <a:endParaRPr lang="en-US" sz="2400" dirty="0"/>
          </a:p>
          <a:p>
            <a:pPr eaLnBrk="0" hangingPunct="0">
              <a:spcBef>
                <a:spcPct val="50000"/>
              </a:spcBef>
            </a:pPr>
            <a:r>
              <a:rPr lang="tr-TR" sz="2400" b="1" dirty="0"/>
              <a:t>K</a:t>
            </a:r>
            <a:r>
              <a:rPr lang="en-US" sz="2400" b="1" dirty="0"/>
              <a:t>an</a:t>
            </a:r>
            <a:r>
              <a:rPr lang="tr-TR" sz="2400" b="1" dirty="0" err="1"/>
              <a:t>se</a:t>
            </a:r>
            <a:r>
              <a:rPr lang="en-US" sz="2400" b="1" dirty="0"/>
              <a:t>r </a:t>
            </a:r>
            <a:r>
              <a:rPr lang="en-US" sz="2400" b="1" dirty="0" err="1"/>
              <a:t>Preval</a:t>
            </a:r>
            <a:r>
              <a:rPr lang="tr-TR" sz="2400" b="1" dirty="0"/>
              <a:t>a</a:t>
            </a:r>
            <a:r>
              <a:rPr lang="en-US" sz="2400" b="1" dirty="0"/>
              <a:t>n</a:t>
            </a:r>
            <a:r>
              <a:rPr lang="tr-TR" sz="2400" b="1" dirty="0"/>
              <a:t>sı</a:t>
            </a:r>
            <a:r>
              <a:rPr lang="en-US" sz="2400" b="1" dirty="0"/>
              <a:t> = </a:t>
            </a:r>
            <a:r>
              <a:rPr lang="tr-TR" sz="2400" b="1" dirty="0"/>
              <a:t>% </a:t>
            </a:r>
            <a:r>
              <a:rPr lang="en-US" sz="2400" b="1" dirty="0" smtClean="0"/>
              <a:t>1</a:t>
            </a:r>
            <a:endParaRPr lang="tr-TR" sz="2400" b="1" dirty="0" smtClean="0"/>
          </a:p>
          <a:p>
            <a:pPr eaLnBrk="0" hangingPunct="0">
              <a:spcBef>
                <a:spcPct val="50000"/>
              </a:spcBef>
            </a:pPr>
            <a:r>
              <a:rPr lang="tr-TR" sz="2400" b="1" dirty="0" smtClean="0"/>
              <a:t>                            </a:t>
            </a:r>
            <a:r>
              <a:rPr lang="tr-TR" sz="2400" dirty="0" smtClean="0"/>
              <a:t>Kanser      Kanser       </a:t>
            </a:r>
            <a:endParaRPr lang="en-US" sz="2400" dirty="0" smtClean="0"/>
          </a:p>
          <a:p>
            <a:pPr eaLnBrk="0" hangingPunct="0">
              <a:spcBef>
                <a:spcPct val="50000"/>
              </a:spcBef>
            </a:pPr>
            <a:r>
              <a:rPr lang="tr-TR" sz="2400" dirty="0" smtClean="0"/>
              <a:t>                              Var</a:t>
            </a:r>
            <a:r>
              <a:rPr lang="en-US" sz="2400" dirty="0" smtClean="0"/>
              <a:t> </a:t>
            </a:r>
            <a:r>
              <a:rPr lang="tr-TR" sz="2400" dirty="0" smtClean="0"/>
              <a:t>   </a:t>
            </a:r>
            <a:r>
              <a:rPr lang="tr-TR" sz="2400" dirty="0"/>
              <a:t>	 </a:t>
            </a:r>
            <a:r>
              <a:rPr lang="tr-TR" sz="2400" dirty="0" smtClean="0"/>
              <a:t>        Yok</a:t>
            </a:r>
            <a:endParaRPr lang="en-US" sz="2400" dirty="0"/>
          </a:p>
          <a:p>
            <a:pPr eaLnBrk="0" hangingPunct="0">
              <a:spcBef>
                <a:spcPct val="50000"/>
              </a:spcBef>
            </a:pPr>
            <a:r>
              <a:rPr lang="en-US" sz="2400" dirty="0" smtClean="0"/>
              <a:t>Po</a:t>
            </a:r>
            <a:r>
              <a:rPr lang="tr-TR" sz="2400" dirty="0" smtClean="0"/>
              <a:t>z</a:t>
            </a:r>
            <a:r>
              <a:rPr lang="en-US" sz="2400" dirty="0" err="1" smtClean="0"/>
              <a:t>iti</a:t>
            </a:r>
            <a:r>
              <a:rPr lang="tr-TR" sz="2400" dirty="0"/>
              <a:t>f</a:t>
            </a:r>
            <a:r>
              <a:rPr lang="en-US" sz="2400" dirty="0"/>
              <a:t> test </a:t>
            </a:r>
            <a:r>
              <a:rPr lang="tr-TR" sz="2400" dirty="0"/>
              <a:t>	</a:t>
            </a:r>
            <a:r>
              <a:rPr lang="tr-TR" sz="2400" dirty="0" smtClean="0"/>
              <a:t>   </a:t>
            </a:r>
            <a:r>
              <a:rPr lang="en-US" sz="2400" dirty="0" smtClean="0"/>
              <a:t>900 </a:t>
            </a:r>
            <a:r>
              <a:rPr lang="tr-TR" sz="2400" dirty="0"/>
              <a:t>	    </a:t>
            </a:r>
            <a:r>
              <a:rPr lang="tr-TR" sz="2400" dirty="0" smtClean="0"/>
              <a:t>   </a:t>
            </a:r>
            <a:r>
              <a:rPr lang="en-US" sz="2400" dirty="0" smtClean="0"/>
              <a:t>9</a:t>
            </a:r>
            <a:r>
              <a:rPr lang="tr-TR" sz="2400" dirty="0" smtClean="0"/>
              <a:t>.</a:t>
            </a:r>
            <a:r>
              <a:rPr lang="en-US" sz="2400" dirty="0" smtClean="0"/>
              <a:t>900</a:t>
            </a:r>
            <a:endParaRPr lang="en-US" sz="2400" dirty="0"/>
          </a:p>
          <a:p>
            <a:pPr eaLnBrk="0" hangingPunct="0">
              <a:spcBef>
                <a:spcPct val="50000"/>
              </a:spcBef>
            </a:pPr>
            <a:r>
              <a:rPr lang="en-US" sz="2400" dirty="0" err="1"/>
              <a:t>Negati</a:t>
            </a:r>
            <a:r>
              <a:rPr lang="tr-TR" sz="2400" dirty="0"/>
              <a:t>f</a:t>
            </a:r>
            <a:r>
              <a:rPr lang="en-US" sz="2400" dirty="0"/>
              <a:t> test </a:t>
            </a:r>
            <a:r>
              <a:rPr lang="tr-TR" sz="2400" dirty="0"/>
              <a:t>	</a:t>
            </a:r>
            <a:r>
              <a:rPr lang="tr-TR" sz="2400" dirty="0" smtClean="0"/>
              <a:t>   </a:t>
            </a:r>
            <a:r>
              <a:rPr lang="en-US" sz="2400" dirty="0" smtClean="0"/>
              <a:t>100 </a:t>
            </a:r>
            <a:r>
              <a:rPr lang="tr-TR" sz="2400" dirty="0"/>
              <a:t>	    </a:t>
            </a:r>
            <a:r>
              <a:rPr lang="tr-TR" sz="2400" dirty="0" smtClean="0"/>
              <a:t> </a:t>
            </a:r>
            <a:r>
              <a:rPr lang="en-US" sz="2400" dirty="0" smtClean="0"/>
              <a:t>89</a:t>
            </a:r>
            <a:r>
              <a:rPr lang="tr-TR" sz="2400" dirty="0" smtClean="0"/>
              <a:t>.</a:t>
            </a:r>
            <a:r>
              <a:rPr lang="en-US" sz="2400" dirty="0" smtClean="0"/>
              <a:t>100</a:t>
            </a:r>
            <a:endParaRPr lang="en-US" sz="2400" dirty="0"/>
          </a:p>
          <a:p>
            <a:pPr eaLnBrk="0" hangingPunct="0">
              <a:spcBef>
                <a:spcPct val="50000"/>
              </a:spcBef>
            </a:pPr>
            <a:r>
              <a:rPr lang="en-US" sz="2400" b="1" dirty="0"/>
              <a:t>PPV = </a:t>
            </a:r>
            <a:r>
              <a:rPr lang="tr-TR" sz="2400" b="1" dirty="0"/>
              <a:t>% </a:t>
            </a:r>
            <a:r>
              <a:rPr lang="en-US" sz="2400" b="1" dirty="0"/>
              <a:t>8.3</a:t>
            </a: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6357950" y="4214818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7500958" y="3286124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5000628" y="4786322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3071802" y="3571876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1071538" y="4786322"/>
            <a:ext cx="3143272" cy="457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1785918" y="4214818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857752" y="2714620"/>
            <a:ext cx="3819556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r-TR" sz="2400" b="1" dirty="0"/>
              <a:t>K</a:t>
            </a:r>
            <a:r>
              <a:rPr lang="en-US" sz="2400" b="1" dirty="0"/>
              <a:t>an</a:t>
            </a:r>
            <a:r>
              <a:rPr lang="tr-TR" sz="2400" b="1" dirty="0"/>
              <a:t>s</a:t>
            </a:r>
            <a:r>
              <a:rPr lang="en-US" sz="2400" b="1" dirty="0" err="1"/>
              <a:t>er</a:t>
            </a:r>
            <a:r>
              <a:rPr lang="en-US" sz="2400" b="1" dirty="0"/>
              <a:t> </a:t>
            </a:r>
            <a:r>
              <a:rPr lang="en-US" sz="2400" b="1" dirty="0" err="1"/>
              <a:t>Preval</a:t>
            </a:r>
            <a:r>
              <a:rPr lang="tr-TR" sz="2400" b="1" dirty="0"/>
              <a:t>a</a:t>
            </a:r>
            <a:r>
              <a:rPr lang="en-US" sz="2400" b="1" dirty="0"/>
              <a:t>n</a:t>
            </a:r>
            <a:r>
              <a:rPr lang="tr-TR" sz="2400" b="1" dirty="0"/>
              <a:t>sı</a:t>
            </a:r>
            <a:r>
              <a:rPr lang="en-US" sz="2400" b="1" dirty="0"/>
              <a:t> = </a:t>
            </a:r>
            <a:r>
              <a:rPr lang="tr-TR" sz="2400" b="1" dirty="0"/>
              <a:t>% </a:t>
            </a:r>
            <a:r>
              <a:rPr lang="en-US" sz="2400" b="1" dirty="0" smtClean="0"/>
              <a:t>0.1</a:t>
            </a:r>
            <a:endParaRPr lang="tr-TR" sz="2400" b="1" dirty="0" smtClean="0"/>
          </a:p>
          <a:p>
            <a:pPr eaLnBrk="0" hangingPunct="0">
              <a:spcBef>
                <a:spcPct val="50000"/>
              </a:spcBef>
            </a:pPr>
            <a:r>
              <a:rPr lang="tr-TR" sz="2400" b="1" dirty="0" smtClean="0"/>
              <a:t>                        </a:t>
            </a:r>
            <a:r>
              <a:rPr lang="tr-TR" sz="2400" dirty="0" smtClean="0"/>
              <a:t>Kanser   Kanser</a:t>
            </a:r>
            <a:endParaRPr lang="en-US" sz="2400" dirty="0"/>
          </a:p>
          <a:p>
            <a:pPr eaLnBrk="0" hangingPunct="0">
              <a:spcBef>
                <a:spcPct val="50000"/>
              </a:spcBef>
            </a:pPr>
            <a:r>
              <a:rPr lang="tr-TR" sz="2400" dirty="0" smtClean="0"/>
              <a:t> </a:t>
            </a:r>
            <a:r>
              <a:rPr lang="tr-TR" sz="2400" dirty="0" smtClean="0"/>
              <a:t>                           Var   </a:t>
            </a:r>
            <a:r>
              <a:rPr lang="en-US" sz="2400" dirty="0" smtClean="0"/>
              <a:t> </a:t>
            </a:r>
            <a:r>
              <a:rPr lang="tr-TR" sz="2400" dirty="0" smtClean="0"/>
              <a:t>   </a:t>
            </a:r>
            <a:r>
              <a:rPr lang="tr-TR" sz="2400" dirty="0"/>
              <a:t>Yok</a:t>
            </a:r>
            <a:endParaRPr lang="en-US" sz="2400" dirty="0"/>
          </a:p>
          <a:p>
            <a:pPr eaLnBrk="0" hangingPunct="0">
              <a:spcBef>
                <a:spcPct val="50000"/>
              </a:spcBef>
            </a:pPr>
            <a:r>
              <a:rPr lang="en-US" sz="2400" dirty="0" smtClean="0"/>
              <a:t>Po</a:t>
            </a:r>
            <a:r>
              <a:rPr lang="tr-TR" sz="2400" dirty="0" smtClean="0"/>
              <a:t>z</a:t>
            </a:r>
            <a:r>
              <a:rPr lang="en-US" sz="2400" dirty="0" err="1" smtClean="0"/>
              <a:t>iti</a:t>
            </a:r>
            <a:r>
              <a:rPr lang="tr-TR" sz="2400" dirty="0"/>
              <a:t>f</a:t>
            </a:r>
            <a:r>
              <a:rPr lang="en-US" sz="2400" dirty="0"/>
              <a:t> test </a:t>
            </a:r>
            <a:r>
              <a:rPr lang="tr-TR" sz="2400" dirty="0"/>
              <a:t> 	</a:t>
            </a:r>
            <a:r>
              <a:rPr lang="en-US" sz="2400" dirty="0"/>
              <a:t>90</a:t>
            </a:r>
            <a:r>
              <a:rPr lang="tr-TR" sz="2400" dirty="0"/>
              <a:t>	 </a:t>
            </a:r>
            <a:r>
              <a:rPr lang="en-US" sz="2400" dirty="0"/>
              <a:t> </a:t>
            </a:r>
            <a:r>
              <a:rPr lang="en-US" sz="2400" dirty="0" smtClean="0"/>
              <a:t>9</a:t>
            </a:r>
            <a:r>
              <a:rPr lang="tr-TR" sz="2400" dirty="0" smtClean="0"/>
              <a:t>.</a:t>
            </a:r>
            <a:r>
              <a:rPr lang="en-US" sz="2400" dirty="0" smtClean="0"/>
              <a:t>990</a:t>
            </a:r>
            <a:endParaRPr lang="en-US" sz="2400" dirty="0"/>
          </a:p>
          <a:p>
            <a:pPr eaLnBrk="0" hangingPunct="0">
              <a:spcBef>
                <a:spcPct val="50000"/>
              </a:spcBef>
            </a:pPr>
            <a:r>
              <a:rPr lang="en-US" sz="2400" dirty="0" err="1"/>
              <a:t>Negati</a:t>
            </a:r>
            <a:r>
              <a:rPr lang="tr-TR" sz="2400" dirty="0"/>
              <a:t>f</a:t>
            </a:r>
            <a:r>
              <a:rPr lang="en-US" sz="2400" dirty="0"/>
              <a:t> test </a:t>
            </a:r>
            <a:r>
              <a:rPr lang="tr-TR" sz="2400" dirty="0"/>
              <a:t>	</a:t>
            </a:r>
            <a:r>
              <a:rPr lang="en-US" sz="2400" dirty="0"/>
              <a:t>10 </a:t>
            </a:r>
            <a:r>
              <a:rPr lang="tr-TR" sz="2400" dirty="0" smtClean="0"/>
              <a:t>	8</a:t>
            </a:r>
            <a:r>
              <a:rPr lang="en-US" sz="2400" dirty="0" smtClean="0"/>
              <a:t>9</a:t>
            </a:r>
            <a:r>
              <a:rPr lang="tr-TR" sz="2400" dirty="0" smtClean="0"/>
              <a:t>.</a:t>
            </a:r>
            <a:r>
              <a:rPr lang="en-US" sz="2400" dirty="0" smtClean="0"/>
              <a:t>910</a:t>
            </a:r>
            <a:endParaRPr lang="en-US" sz="2400" dirty="0"/>
          </a:p>
          <a:p>
            <a:pPr eaLnBrk="0" hangingPunct="0">
              <a:spcBef>
                <a:spcPct val="50000"/>
              </a:spcBef>
            </a:pPr>
            <a:r>
              <a:rPr lang="en-US" sz="2400" b="1" dirty="0"/>
              <a:t>PPV = </a:t>
            </a:r>
            <a:r>
              <a:rPr lang="tr-TR" sz="2400" b="1" dirty="0"/>
              <a:t> % </a:t>
            </a:r>
            <a:r>
              <a:rPr lang="en-US" sz="2400" b="1" dirty="0"/>
              <a:t>0.9</a:t>
            </a:r>
          </a:p>
        </p:txBody>
      </p:sp>
      <p:cxnSp>
        <p:nvCxnSpPr>
          <p:cNvPr id="13" name="12 Düz Bağlayıcı"/>
          <p:cNvCxnSpPr/>
          <p:nvPr/>
        </p:nvCxnSpPr>
        <p:spPr>
          <a:xfrm rot="5400000">
            <a:off x="2713818" y="4214024"/>
            <a:ext cx="3714776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13 Metin kutusu"/>
          <p:cNvSpPr txBox="1"/>
          <p:nvPr/>
        </p:nvSpPr>
        <p:spPr>
          <a:xfrm>
            <a:off x="4000496" y="71414"/>
            <a:ext cx="51435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/>
              <a:t>Pozitif Tahmin Ettirici Değerin (PPV) </a:t>
            </a:r>
            <a:r>
              <a:rPr lang="tr-TR" sz="2800" b="1" dirty="0" err="1" smtClean="0"/>
              <a:t>Prevalansla</a:t>
            </a:r>
            <a:r>
              <a:rPr lang="tr-TR" sz="2800" b="1" dirty="0" smtClean="0"/>
              <a:t> İlişkisi</a:t>
            </a:r>
            <a:endParaRPr lang="tr-T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143668"/>
          </a:xfrm>
        </p:spPr>
        <p:txBody>
          <a:bodyPr>
            <a:normAutofit/>
          </a:bodyPr>
          <a:lstStyle/>
          <a:p>
            <a:r>
              <a:rPr lang="tr-TR" dirty="0" smtClean="0"/>
              <a:t>Bir şikayet yada semptomun hastalığı tahmin ettirici değeri hastalığın </a:t>
            </a:r>
            <a:r>
              <a:rPr lang="tr-TR" dirty="0" err="1" smtClean="0"/>
              <a:t>prevalansına</a:t>
            </a:r>
            <a:r>
              <a:rPr lang="tr-TR" dirty="0" smtClean="0"/>
              <a:t> göre değişir.</a:t>
            </a:r>
          </a:p>
          <a:p>
            <a:endParaRPr lang="tr-TR" dirty="0" smtClean="0"/>
          </a:p>
          <a:p>
            <a:r>
              <a:rPr lang="tr-TR" dirty="0" smtClean="0"/>
              <a:t>Örn: halsizlik, yorgunluk, bitkinlik  şikayetleri olan hasta..</a:t>
            </a:r>
          </a:p>
          <a:p>
            <a:pPr lvl="2"/>
            <a:r>
              <a:rPr lang="tr-TR" dirty="0" smtClean="0"/>
              <a:t>Birinci basamağa gelmişse..                      </a:t>
            </a:r>
          </a:p>
          <a:p>
            <a:pPr lvl="2"/>
            <a:r>
              <a:rPr lang="tr-TR" dirty="0" smtClean="0"/>
              <a:t>Hematoloji polikliniğine gelmişse..</a:t>
            </a:r>
          </a:p>
          <a:p>
            <a:pPr lvl="2">
              <a:buNone/>
            </a:pPr>
            <a:r>
              <a:rPr lang="tr-TR" dirty="0" smtClean="0"/>
              <a:t>Her iki durumda ön tanılar aynı mıdır?</a:t>
            </a:r>
          </a:p>
          <a:p>
            <a:pPr lvl="2">
              <a:buNone/>
            </a:pPr>
            <a:endParaRPr lang="tr-TR" dirty="0"/>
          </a:p>
        </p:txBody>
      </p:sp>
      <p:pic>
        <p:nvPicPr>
          <p:cNvPr id="6" name="5 Resim" descr="depresyon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20" y="4929198"/>
            <a:ext cx="1357310" cy="1749422"/>
          </a:xfrm>
          <a:prstGeom prst="rect">
            <a:avLst/>
          </a:prstGeom>
        </p:spPr>
      </p:pic>
      <p:pic>
        <p:nvPicPr>
          <p:cNvPr id="7" name="6 Resim" descr="anemi_1241488336.jpg"/>
          <p:cNvPicPr>
            <a:picLocks noChangeAspect="1"/>
          </p:cNvPicPr>
          <p:nvPr/>
        </p:nvPicPr>
        <p:blipFill>
          <a:blip r:embed="rId3"/>
          <a:srcRect l="4219" t="22656" r="4374" b="19336"/>
          <a:stretch>
            <a:fillRect/>
          </a:stretch>
        </p:blipFill>
        <p:spPr>
          <a:xfrm>
            <a:off x="3500430" y="5214950"/>
            <a:ext cx="3429024" cy="1643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43190"/>
            <a:ext cx="8229600" cy="1143000"/>
          </a:xfrm>
        </p:spPr>
        <p:txBody>
          <a:bodyPr>
            <a:normAutofit/>
          </a:bodyPr>
          <a:lstStyle/>
          <a:p>
            <a:r>
              <a:rPr lang="tr-TR" sz="6600" dirty="0" smtClean="0"/>
              <a:t>Özet </a:t>
            </a:r>
            <a:endParaRPr lang="tr-TR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Prevalans</a:t>
            </a:r>
            <a:r>
              <a:rPr lang="tr-TR" dirty="0" smtClean="0"/>
              <a:t> nedir?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tr-TR" dirty="0" smtClean="0"/>
              <a:t>Belirli bir dönemdeki eski ve yeni olguların, aynı dönemdeki risk altında bulunan nüfusa oranıdır.</a:t>
            </a:r>
          </a:p>
          <a:p>
            <a:pPr>
              <a:buNone/>
            </a:pPr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71488"/>
            <a:ext cx="8229600" cy="1143000"/>
          </a:xfrm>
        </p:spPr>
        <p:txBody>
          <a:bodyPr/>
          <a:lstStyle/>
          <a:p>
            <a:r>
              <a:rPr lang="tr-TR" dirty="0" err="1" smtClean="0"/>
              <a:t>İnsidans</a:t>
            </a:r>
            <a:r>
              <a:rPr lang="tr-TR" dirty="0" smtClean="0"/>
              <a:t> nedir?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117747"/>
            <a:ext cx="8229600" cy="4525963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r>
              <a:rPr lang="tr-TR" dirty="0" smtClean="0"/>
              <a:t>Belirli bir süre içerisinde yeni ortaya çıkan hastalık olgularının sayısının, aynı süre içerisinde risk altında bulunan nüfusa oranıdır.</a:t>
            </a:r>
          </a:p>
          <a:p>
            <a:pPr>
              <a:buNone/>
            </a:pPr>
            <a:endParaRPr lang="tr-TR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15040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Amaç </a:t>
            </a:r>
          </a:p>
          <a:p>
            <a:pPr lvl="1"/>
            <a:r>
              <a:rPr lang="tr-TR" dirty="0" smtClean="0"/>
              <a:t>Düşük </a:t>
            </a:r>
            <a:r>
              <a:rPr lang="tr-TR" dirty="0" err="1" smtClean="0"/>
              <a:t>prevalans</a:t>
            </a:r>
            <a:r>
              <a:rPr lang="tr-TR" dirty="0" smtClean="0"/>
              <a:t> hekimliği hakkında bilgi vermek</a:t>
            </a:r>
          </a:p>
          <a:p>
            <a:pPr lvl="1">
              <a:buNone/>
            </a:pPr>
            <a:endParaRPr lang="tr-TR" dirty="0" smtClean="0"/>
          </a:p>
          <a:p>
            <a:pPr lvl="1">
              <a:buNone/>
            </a:pPr>
            <a:endParaRPr lang="tr-TR" dirty="0" smtClean="0"/>
          </a:p>
          <a:p>
            <a:r>
              <a:rPr lang="tr-TR" dirty="0" smtClean="0"/>
              <a:t>Hedefler: </a:t>
            </a:r>
            <a:r>
              <a:rPr lang="tr-TR" sz="2800" dirty="0" smtClean="0"/>
              <a:t>Bu dersin sonunda katılımcılar;</a:t>
            </a:r>
          </a:p>
          <a:p>
            <a:pPr lvl="1">
              <a:lnSpc>
                <a:spcPct val="150000"/>
              </a:lnSpc>
            </a:pPr>
            <a:r>
              <a:rPr lang="tr-TR" sz="2400" dirty="0" err="1" smtClean="0"/>
              <a:t>Prevalansın</a:t>
            </a:r>
            <a:r>
              <a:rPr lang="tr-TR" sz="2400" dirty="0" smtClean="0"/>
              <a:t> tanımını yapabilmeli,</a:t>
            </a:r>
          </a:p>
          <a:p>
            <a:pPr lvl="1">
              <a:lnSpc>
                <a:spcPct val="150000"/>
              </a:lnSpc>
            </a:pPr>
            <a:r>
              <a:rPr lang="tr-TR" sz="2400" dirty="0" err="1" smtClean="0"/>
              <a:t>İnsidansın</a:t>
            </a:r>
            <a:r>
              <a:rPr lang="tr-TR" sz="2400" dirty="0" smtClean="0"/>
              <a:t> tanımını yapabilmeli,</a:t>
            </a:r>
          </a:p>
          <a:p>
            <a:pPr lvl="1">
              <a:lnSpc>
                <a:spcPct val="150000"/>
              </a:lnSpc>
            </a:pPr>
            <a:r>
              <a:rPr lang="tr-TR" sz="2400" dirty="0" err="1" smtClean="0"/>
              <a:t>Prevalans</a:t>
            </a:r>
            <a:r>
              <a:rPr lang="tr-TR" sz="2400" dirty="0" smtClean="0"/>
              <a:t> ile </a:t>
            </a:r>
            <a:r>
              <a:rPr lang="tr-TR" sz="2400" dirty="0" err="1" smtClean="0"/>
              <a:t>insidans</a:t>
            </a:r>
            <a:r>
              <a:rPr lang="tr-TR" sz="2400" dirty="0" smtClean="0"/>
              <a:t> arasındaki farkı kavrayabilmeli</a:t>
            </a:r>
          </a:p>
          <a:p>
            <a:pPr lvl="1">
              <a:lnSpc>
                <a:spcPct val="150000"/>
              </a:lnSpc>
            </a:pPr>
            <a:r>
              <a:rPr lang="tr-TR" sz="2400" dirty="0" smtClean="0"/>
              <a:t>Düşük </a:t>
            </a:r>
            <a:r>
              <a:rPr lang="tr-TR" sz="2400" dirty="0" err="1" smtClean="0"/>
              <a:t>prevalans</a:t>
            </a:r>
            <a:r>
              <a:rPr lang="tr-TR" sz="2400" dirty="0" smtClean="0"/>
              <a:t> hekimliğini açıklayabilmeli</a:t>
            </a:r>
          </a:p>
          <a:p>
            <a:pPr lvl="1">
              <a:lnSpc>
                <a:spcPct val="150000"/>
              </a:lnSpc>
            </a:pPr>
            <a:r>
              <a:rPr lang="tr-TR" sz="2400" dirty="0" smtClean="0"/>
              <a:t>Düşük </a:t>
            </a:r>
            <a:r>
              <a:rPr lang="tr-TR" sz="2400" dirty="0" err="1" smtClean="0"/>
              <a:t>prevalans</a:t>
            </a:r>
            <a:r>
              <a:rPr lang="tr-TR" sz="2400" dirty="0" smtClean="0"/>
              <a:t> hekimliğinin özelliklerini sayabilmeli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85720" y="8572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Aile hekimliği neden Düşük </a:t>
            </a:r>
            <a:r>
              <a:rPr lang="tr-TR" dirty="0" err="1" smtClean="0"/>
              <a:t>Prevalans</a:t>
            </a:r>
            <a:r>
              <a:rPr lang="tr-TR" dirty="0" smtClean="0"/>
              <a:t> Hekimliğidir?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243142"/>
            <a:ext cx="8229600" cy="361475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Aile hekimliği/birinci basamak hastaların ilk başvuru noktasıdır.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Hastane ve dal uzmanlıklarına hastalar elenerek gelmektedir.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Belirli hastalıklar bu uzmanlık dallarında daha yüksek </a:t>
            </a:r>
            <a:r>
              <a:rPr lang="tr-TR" dirty="0" err="1" smtClean="0"/>
              <a:t>prevalansta</a:t>
            </a:r>
            <a:r>
              <a:rPr lang="tr-TR" dirty="0" smtClean="0"/>
              <a:t> görülür.</a:t>
            </a:r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Düşük </a:t>
            </a:r>
            <a:r>
              <a:rPr lang="tr-TR" dirty="0" err="1" smtClean="0"/>
              <a:t>prevalans</a:t>
            </a:r>
            <a:r>
              <a:rPr lang="tr-TR" dirty="0" smtClean="0"/>
              <a:t> hekimliğinin özellikleri nelerdir?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Aile hekimliği/birinci basamak hekimliğidir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Yüksek </a:t>
            </a:r>
            <a:r>
              <a:rPr lang="tr-TR" dirty="0" err="1" smtClean="0"/>
              <a:t>prevalansta</a:t>
            </a:r>
            <a:r>
              <a:rPr lang="tr-TR" dirty="0" smtClean="0"/>
              <a:t> kullanılan tarama testler düşük </a:t>
            </a:r>
            <a:r>
              <a:rPr lang="tr-TR" dirty="0" err="1" smtClean="0"/>
              <a:t>prevalansta</a:t>
            </a:r>
            <a:r>
              <a:rPr lang="tr-TR" dirty="0" smtClean="0"/>
              <a:t> değerli olmayabilir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Hastalıklara tanı koymak daha zordur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Testlerin tahmin ettirici değeri etkilenir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742944"/>
            <a:ext cx="8229600" cy="5757890"/>
          </a:xfrm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tr-TR" sz="2400" dirty="0" smtClean="0"/>
              <a:t>Nüfus	</a:t>
            </a:r>
            <a:r>
              <a:rPr lang="en-US" sz="2400" dirty="0" smtClean="0"/>
              <a:t>= 1</a:t>
            </a:r>
            <a:r>
              <a:rPr lang="tr-TR" sz="2400" dirty="0" smtClean="0"/>
              <a:t>.</a:t>
            </a:r>
            <a:r>
              <a:rPr lang="en-US" sz="2400" dirty="0" smtClean="0"/>
              <a:t>000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 err="1" smtClean="0"/>
              <a:t>Sensitivit</a:t>
            </a:r>
            <a:r>
              <a:rPr lang="tr-TR" sz="2400" dirty="0" smtClean="0"/>
              <a:t>e</a:t>
            </a:r>
            <a:r>
              <a:rPr lang="en-US" sz="2400" dirty="0" smtClean="0"/>
              <a:t> </a:t>
            </a:r>
            <a:r>
              <a:rPr lang="tr-TR" sz="2400" dirty="0" smtClean="0"/>
              <a:t>	</a:t>
            </a:r>
            <a:r>
              <a:rPr lang="en-US" sz="2400" dirty="0" smtClean="0"/>
              <a:t>= </a:t>
            </a:r>
            <a:r>
              <a:rPr lang="tr-TR" sz="2400" dirty="0" smtClean="0"/>
              <a:t>% </a:t>
            </a:r>
            <a:r>
              <a:rPr lang="en-US" sz="2400" dirty="0" smtClean="0"/>
              <a:t>9</a:t>
            </a:r>
            <a:r>
              <a:rPr lang="tr-TR" sz="2400" dirty="0" smtClean="0"/>
              <a:t>0</a:t>
            </a:r>
            <a:endParaRPr lang="en-US" sz="2400" dirty="0" smtClean="0"/>
          </a:p>
          <a:p>
            <a:pPr eaLnBrk="0" hangingPunct="0">
              <a:spcBef>
                <a:spcPct val="50000"/>
              </a:spcBef>
            </a:pPr>
            <a:r>
              <a:rPr lang="en-US" sz="2400" dirty="0" err="1" smtClean="0"/>
              <a:t>Spe</a:t>
            </a:r>
            <a:r>
              <a:rPr lang="tr-TR" sz="2400" dirty="0" smtClean="0"/>
              <a:t>s</a:t>
            </a:r>
            <a:r>
              <a:rPr lang="en-US" sz="2400" dirty="0" err="1" smtClean="0"/>
              <a:t>ifit</a:t>
            </a:r>
            <a:r>
              <a:rPr lang="tr-TR" sz="2400" dirty="0" smtClean="0"/>
              <a:t>e</a:t>
            </a:r>
            <a:r>
              <a:rPr lang="en-US" sz="2400" dirty="0" smtClean="0"/>
              <a:t> </a:t>
            </a:r>
            <a:r>
              <a:rPr lang="tr-TR" sz="2400" dirty="0" smtClean="0"/>
              <a:t>	</a:t>
            </a:r>
            <a:r>
              <a:rPr lang="en-US" sz="2400" dirty="0" smtClean="0"/>
              <a:t>= </a:t>
            </a:r>
            <a:r>
              <a:rPr lang="tr-TR" sz="2400" dirty="0" smtClean="0"/>
              <a:t>% </a:t>
            </a:r>
            <a:r>
              <a:rPr lang="en-US" sz="2400" dirty="0" smtClean="0"/>
              <a:t>90</a:t>
            </a:r>
            <a:endParaRPr lang="tr-TR" sz="2400" dirty="0" smtClean="0"/>
          </a:p>
          <a:p>
            <a:pPr eaLnBrk="0" hangingPunct="0">
              <a:spcBef>
                <a:spcPct val="50000"/>
              </a:spcBef>
              <a:buNone/>
            </a:pPr>
            <a:endParaRPr lang="tr-TR" sz="2000" dirty="0" smtClean="0"/>
          </a:p>
          <a:p>
            <a:pPr eaLnBrk="0" hangingPunct="0">
              <a:spcBef>
                <a:spcPct val="50000"/>
              </a:spcBef>
              <a:buNone/>
            </a:pPr>
            <a:r>
              <a:rPr lang="tr-TR" sz="2000" dirty="0" smtClean="0"/>
              <a:t>Hastalık </a:t>
            </a:r>
            <a:r>
              <a:rPr lang="tr-TR" sz="2000" dirty="0" err="1" smtClean="0"/>
              <a:t>prevalansı</a:t>
            </a:r>
            <a:r>
              <a:rPr lang="tr-TR" sz="2000" dirty="0" smtClean="0"/>
              <a:t>: %10                                              Hastalık </a:t>
            </a:r>
            <a:r>
              <a:rPr lang="tr-TR" sz="2000" dirty="0" err="1" smtClean="0"/>
              <a:t>prevalansı</a:t>
            </a:r>
            <a:r>
              <a:rPr lang="tr-TR" sz="2000" dirty="0" smtClean="0"/>
              <a:t>: %</a:t>
            </a:r>
            <a:r>
              <a:rPr lang="tr-TR" sz="2000" dirty="0" smtClean="0"/>
              <a:t>1   </a:t>
            </a:r>
            <a:endParaRPr lang="tr-TR" sz="2000" dirty="0" smtClean="0"/>
          </a:p>
          <a:p>
            <a:pPr eaLnBrk="0" hangingPunct="0">
              <a:spcBef>
                <a:spcPct val="50000"/>
              </a:spcBef>
              <a:buNone/>
            </a:pPr>
            <a:endParaRPr lang="tr-TR" dirty="0" smtClean="0"/>
          </a:p>
          <a:p>
            <a:endParaRPr lang="tr-TR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571472" y="3429000"/>
          <a:ext cx="364334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835"/>
                <a:gridCol w="910835"/>
                <a:gridCol w="910835"/>
                <a:gridCol w="910835"/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Hasta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Sağlam</a:t>
                      </a:r>
                      <a:r>
                        <a:rPr lang="tr-TR" baseline="0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 Toplam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Pozitif test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Negatif test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       Toplam</a:t>
                      </a:r>
                      <a:r>
                        <a:rPr lang="tr-TR" baseline="0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5072066" y="3429000"/>
          <a:ext cx="364334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835"/>
                <a:gridCol w="910835"/>
                <a:gridCol w="910835"/>
                <a:gridCol w="910835"/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Hasta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Sağlam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   Toplam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Pozitif test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Negatif test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       Toplam</a:t>
                      </a:r>
                      <a:r>
                        <a:rPr lang="tr-TR" baseline="0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Metin kutusu"/>
          <p:cNvSpPr txBox="1"/>
          <p:nvPr/>
        </p:nvSpPr>
        <p:spPr>
          <a:xfrm>
            <a:off x="571472" y="6357958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PPV: % 					PPV: %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050"/>
            <a:ext cx="8229600" cy="1143000"/>
          </a:xfrm>
        </p:spPr>
        <p:txBody>
          <a:bodyPr/>
          <a:lstStyle/>
          <a:p>
            <a:r>
              <a:rPr lang="tr-TR" dirty="0" err="1" smtClean="0"/>
              <a:t>Prevalans</a:t>
            </a:r>
            <a:r>
              <a:rPr lang="tr-TR" dirty="0" smtClean="0"/>
              <a:t> nedir?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74871"/>
            <a:ext cx="8229600" cy="4525963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r>
              <a:rPr lang="tr-TR" dirty="0" smtClean="0"/>
              <a:t>Belirli bir dönemdeki eski ve yeni olguların, aynı dönemdeki risk altında bulunan nüfusa oranıdır.</a:t>
            </a:r>
          </a:p>
          <a:p>
            <a:pPr>
              <a:buNone/>
            </a:pPr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050"/>
            <a:ext cx="8229600" cy="1143000"/>
          </a:xfrm>
        </p:spPr>
        <p:txBody>
          <a:bodyPr/>
          <a:lstStyle/>
          <a:p>
            <a:r>
              <a:rPr lang="tr-TR" dirty="0" err="1" smtClean="0"/>
              <a:t>İnsidans</a:t>
            </a:r>
            <a:r>
              <a:rPr lang="tr-TR" dirty="0" smtClean="0"/>
              <a:t> nedir?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957390"/>
            <a:ext cx="8229600" cy="3829064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r>
              <a:rPr lang="tr-TR" dirty="0" smtClean="0"/>
              <a:t>Belirli bir süre içerisinde yeni ortaya çıkan hastalık olgularının sayısının, aynı süre içerisinde risk altında bulunan nüfusa oranıdır.</a:t>
            </a:r>
          </a:p>
          <a:p>
            <a:pPr>
              <a:buNone/>
            </a:pPr>
            <a:endParaRPr lang="tr-TR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85720" y="714364"/>
            <a:ext cx="8229600" cy="1143000"/>
          </a:xfrm>
        </p:spPr>
        <p:txBody>
          <a:bodyPr>
            <a:noAutofit/>
          </a:bodyPr>
          <a:lstStyle/>
          <a:p>
            <a:r>
              <a:rPr lang="tr-TR" dirty="0" smtClean="0"/>
              <a:t>Hastalıkların toplumdaki gerçek sıklıkları…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85804" y="2814646"/>
            <a:ext cx="8229600" cy="3400436"/>
          </a:xfrm>
        </p:spPr>
        <p:txBody>
          <a:bodyPr/>
          <a:lstStyle/>
          <a:p>
            <a:r>
              <a:rPr lang="tr-TR" dirty="0" smtClean="0"/>
              <a:t>Birinci basamağa başvuran hastalarda mı?</a:t>
            </a:r>
          </a:p>
          <a:p>
            <a:endParaRPr lang="tr-TR" dirty="0" smtClean="0"/>
          </a:p>
          <a:p>
            <a:pPr lvl="3">
              <a:buNone/>
            </a:pPr>
            <a:r>
              <a:rPr lang="tr-TR" dirty="0" smtClean="0"/>
              <a:t>Yoksa…</a:t>
            </a:r>
          </a:p>
          <a:p>
            <a:endParaRPr lang="tr-TR" dirty="0" smtClean="0"/>
          </a:p>
          <a:p>
            <a:r>
              <a:rPr lang="tr-TR" dirty="0" smtClean="0"/>
              <a:t>Üçüncü basamağa başvuran hastalarda mı?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Karın ağrısı nedeniyle</a:t>
            </a:r>
          </a:p>
          <a:p>
            <a:pPr>
              <a:buNone/>
            </a:pPr>
            <a:r>
              <a:rPr lang="tr-TR" dirty="0" smtClean="0"/>
              <a:t> </a:t>
            </a:r>
          </a:p>
          <a:p>
            <a:pPr lvl="1"/>
            <a:r>
              <a:rPr lang="tr-TR" dirty="0" smtClean="0"/>
              <a:t>aile hekimliği polikliniğine başvuran hastada: Akut apandisit?</a:t>
            </a:r>
          </a:p>
          <a:p>
            <a:endParaRPr lang="tr-TR" dirty="0" smtClean="0"/>
          </a:p>
          <a:p>
            <a:pPr lvl="1"/>
            <a:r>
              <a:rPr lang="tr-TR" dirty="0" smtClean="0"/>
              <a:t>genel cerrahi polikliniğine başvuran hastada: Akut apandisit? </a:t>
            </a:r>
          </a:p>
          <a:p>
            <a:pPr lvl="1">
              <a:buNone/>
            </a:pPr>
            <a:endParaRPr lang="tr-TR" dirty="0" smtClean="0"/>
          </a:p>
          <a:p>
            <a:pPr lvl="1">
              <a:buNone/>
            </a:pPr>
            <a:r>
              <a:rPr lang="tr-TR" dirty="0" smtClean="0"/>
              <a:t>   Riskleri eşit mi..?</a:t>
            </a:r>
          </a:p>
          <a:p>
            <a:pPr lvl="1"/>
            <a:endParaRPr lang="tr-TR" dirty="0" smtClean="0"/>
          </a:p>
          <a:p>
            <a:pPr lvl="1"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85802"/>
            <a:ext cx="8229600" cy="1143000"/>
          </a:xfrm>
        </p:spPr>
        <p:txBody>
          <a:bodyPr/>
          <a:lstStyle/>
          <a:p>
            <a:r>
              <a:rPr lang="tr-TR" dirty="0" smtClean="0"/>
              <a:t>Aile Hekimliği/Birinci Basamak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42994" y="2786058"/>
            <a:ext cx="8229600" cy="1571636"/>
          </a:xfrm>
        </p:spPr>
        <p:txBody>
          <a:bodyPr>
            <a:normAutofit/>
          </a:bodyPr>
          <a:lstStyle/>
          <a:p>
            <a:r>
              <a:rPr lang="tr-TR" dirty="0" smtClean="0"/>
              <a:t>Hastaların ilk başvuru noktasıdır.</a:t>
            </a:r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857240"/>
            <a:ext cx="8229600" cy="1143000"/>
          </a:xfrm>
        </p:spPr>
        <p:txBody>
          <a:bodyPr/>
          <a:lstStyle/>
          <a:p>
            <a:r>
              <a:rPr lang="tr-TR" dirty="0" smtClean="0"/>
              <a:t>Aile Hekimliği/Birinci Basamak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00100" y="2528894"/>
            <a:ext cx="7929618" cy="3686188"/>
          </a:xfrm>
        </p:spPr>
        <p:txBody>
          <a:bodyPr>
            <a:normAutofit/>
          </a:bodyPr>
          <a:lstStyle/>
          <a:p>
            <a:r>
              <a:rPr lang="tr-TR" dirty="0" smtClean="0"/>
              <a:t>Hastalıklar toplumdaki gerçek sıklıkları ile görülür.</a:t>
            </a:r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-71470" y="1285868"/>
            <a:ext cx="8229600" cy="1143000"/>
          </a:xfrm>
        </p:spPr>
        <p:txBody>
          <a:bodyPr/>
          <a:lstStyle/>
          <a:p>
            <a:r>
              <a:rPr lang="tr-TR" dirty="0" smtClean="0"/>
              <a:t>Aile Hekimliği/Birinci Basamak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743208"/>
            <a:ext cx="8229600" cy="3686188"/>
          </a:xfrm>
        </p:spPr>
        <p:txBody>
          <a:bodyPr>
            <a:normAutofit/>
          </a:bodyPr>
          <a:lstStyle/>
          <a:p>
            <a:r>
              <a:rPr lang="tr-TR" dirty="0" smtClean="0"/>
              <a:t>Hastalık </a:t>
            </a:r>
            <a:r>
              <a:rPr lang="tr-TR" dirty="0" err="1" smtClean="0"/>
              <a:t>prevalansı</a:t>
            </a:r>
            <a:r>
              <a:rPr lang="tr-TR" dirty="0" smtClean="0"/>
              <a:t> daha düşüktür.</a:t>
            </a:r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508</Words>
  <PresentationFormat>Ekran Gösterisi (4:3)</PresentationFormat>
  <Paragraphs>131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Ofis Teması</vt:lpstr>
      <vt:lpstr>DÜŞÜK PREVALANS HEKİMLİĞİ</vt:lpstr>
      <vt:lpstr>Slayt 2</vt:lpstr>
      <vt:lpstr>Prevalans nedir?</vt:lpstr>
      <vt:lpstr>İnsidans nedir?</vt:lpstr>
      <vt:lpstr>Hastalıkların toplumdaki gerçek sıklıkları…</vt:lpstr>
      <vt:lpstr>Slayt 6</vt:lpstr>
      <vt:lpstr>Aile Hekimliği/Birinci Basamak</vt:lpstr>
      <vt:lpstr>Aile Hekimliği/Birinci Basamak</vt:lpstr>
      <vt:lpstr>Aile Hekimliği/Birinci Basamak</vt:lpstr>
      <vt:lpstr>Aile Hekimliği/Birinci Basamak</vt:lpstr>
      <vt:lpstr>Birinci Basamak/Aile Hekimliği neden düşük prevalans hekimliği?</vt:lpstr>
      <vt:lpstr>Düşük prevalansın ne önemi var?</vt:lpstr>
      <vt:lpstr>Hangi tarama testi ?</vt:lpstr>
      <vt:lpstr>Temel Parametreler</vt:lpstr>
      <vt:lpstr>Slayt 15</vt:lpstr>
      <vt:lpstr>Slayt 16</vt:lpstr>
      <vt:lpstr>Özet </vt:lpstr>
      <vt:lpstr>Prevalans nedir?</vt:lpstr>
      <vt:lpstr>İnsidans nedir?</vt:lpstr>
      <vt:lpstr>Aile hekimliği neden Düşük Prevalans Hekimliğidir? </vt:lpstr>
      <vt:lpstr>Düşük prevalans hekimliğinin özellikleri nelerdir?</vt:lpstr>
      <vt:lpstr>Slayt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DÜŞÜK PREVALANS HEKİMLİĞİ</dc:title>
  <cp:lastModifiedBy>DR.TURAN</cp:lastModifiedBy>
  <cp:revision>78</cp:revision>
  <dcterms:modified xsi:type="dcterms:W3CDTF">2010-09-15T09:50:14Z</dcterms:modified>
</cp:coreProperties>
</file>