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76" r:id="rId6"/>
    <p:sldId id="279" r:id="rId7"/>
    <p:sldId id="266" r:id="rId8"/>
    <p:sldId id="261" r:id="rId9"/>
    <p:sldId id="263" r:id="rId10"/>
    <p:sldId id="262" r:id="rId11"/>
    <p:sldId id="275" r:id="rId12"/>
    <p:sldId id="264" r:id="rId13"/>
    <p:sldId id="267" r:id="rId14"/>
    <p:sldId id="278" r:id="rId15"/>
    <p:sldId id="280" r:id="rId16"/>
    <p:sldId id="268" r:id="rId17"/>
    <p:sldId id="265" r:id="rId18"/>
    <p:sldId id="269" r:id="rId19"/>
    <p:sldId id="270" r:id="rId20"/>
    <p:sldId id="272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17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25DB0-DEFE-4488-A49C-29D743BAA595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0D9D8-9661-47EB-89E0-17A4C530442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32B99-FC55-457F-82C3-C270055DE702}" type="slidenum">
              <a:rPr lang="tr-TR"/>
              <a:pPr/>
              <a:t>1</a:t>
            </a:fld>
            <a:endParaRPr lang="tr-TR"/>
          </a:p>
        </p:txBody>
      </p:sp>
      <p:sp>
        <p:nvSpPr>
          <p:cNvPr id="18435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8437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07827A-3251-4DE0-A016-0E088BD86B90}" type="slidenum">
              <a:rPr lang="tr-TR" sz="1200">
                <a:latin typeface="Calibri" pitchFamily="34" charset="0"/>
              </a:rPr>
              <a:pPr algn="r"/>
              <a:t>1</a:t>
            </a:fld>
            <a:endParaRPr lang="tr-T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BB993-166B-4744-9114-F5521FBEE05F}" type="slidenum">
              <a:rPr lang="tr-TR"/>
              <a:pPr/>
              <a:t>4</a:t>
            </a:fld>
            <a:endParaRPr lang="tr-TR"/>
          </a:p>
        </p:txBody>
      </p:sp>
      <p:sp>
        <p:nvSpPr>
          <p:cNvPr id="19459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60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19461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B20EE8-37FB-4A45-AEF6-29869D9E19A1}" type="slidenum">
              <a:rPr lang="tr-TR" sz="1200">
                <a:latin typeface="Calibri" pitchFamily="34" charset="0"/>
              </a:rPr>
              <a:pPr algn="r"/>
              <a:t>4</a:t>
            </a:fld>
            <a:endParaRPr lang="tr-T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7DCD-274A-4352-AD14-38935C2EEA5B}" type="datetimeFigureOut">
              <a:rPr lang="tr-TR" smtClean="0"/>
              <a:pPr/>
              <a:t>09.12.2009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82395-76AA-45D2-8A2E-3A540E8B15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idx="4294967295"/>
          </p:nvPr>
        </p:nvSpPr>
        <p:spPr>
          <a:xfrm>
            <a:off x="1714500" y="1773238"/>
            <a:ext cx="6000750" cy="1470025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b="1" dirty="0"/>
              <a:t>Yaygınlık ölçütleri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1571604" y="3886200"/>
            <a:ext cx="6200796" cy="1328750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52000" tIns="144000" rIns="108000"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Yrd. Doç. Dr Hamit ACEMOĞLU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928671"/>
            <a:ext cx="8229600" cy="33575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/>
              <a:t>Tam %50 sınırındaki değere “ortanca” denir. 25-75. </a:t>
            </a:r>
            <a:r>
              <a:rPr lang="tr-TR" dirty="0" err="1"/>
              <a:t>Persantiller</a:t>
            </a:r>
            <a:r>
              <a:rPr lang="tr-TR" dirty="0"/>
              <a:t> arasına ise </a:t>
            </a:r>
            <a:r>
              <a:rPr lang="tr-TR" b="1" dirty="0" err="1"/>
              <a:t>interquartile</a:t>
            </a:r>
            <a:r>
              <a:rPr lang="tr-TR" b="1" dirty="0"/>
              <a:t> </a:t>
            </a:r>
            <a:r>
              <a:rPr lang="tr-TR" b="1" dirty="0" err="1"/>
              <a:t>range</a:t>
            </a:r>
            <a:r>
              <a:rPr lang="tr-TR" b="1" dirty="0"/>
              <a:t> </a:t>
            </a:r>
            <a:r>
              <a:rPr lang="tr-TR" dirty="0"/>
              <a:t>(dörtlük çeyrek değerler genişliği-DÇDG) denir. DÇDG, veriler sıralandığında orta kısımda kalan %50 </a:t>
            </a:r>
            <a:r>
              <a:rPr lang="tr-TR" dirty="0" err="1"/>
              <a:t>lik</a:t>
            </a:r>
            <a:r>
              <a:rPr lang="tr-TR" dirty="0"/>
              <a:t> bölümü gösterir. </a:t>
            </a:r>
            <a:endParaRPr lang="tr-TR" dirty="0" smtClean="0"/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dirty="0" smtClean="0"/>
              <a:t>Verimizin toplumu temsil edecek kadar büyük bir örneklemden gelmesi halinde her iki uçtaki %2,5’lik kısmın içerisinde kalan değerlere </a:t>
            </a:r>
            <a:r>
              <a:rPr lang="tr-TR" b="1" dirty="0" smtClean="0"/>
              <a:t>referans aralığı</a:t>
            </a:r>
            <a:r>
              <a:rPr lang="tr-TR" dirty="0" smtClean="0"/>
              <a:t>, </a:t>
            </a:r>
            <a:r>
              <a:rPr lang="tr-TR" b="1" dirty="0" smtClean="0"/>
              <a:t>referans genişliği</a:t>
            </a:r>
            <a:r>
              <a:rPr lang="tr-TR" dirty="0" smtClean="0"/>
              <a:t> veya </a:t>
            </a:r>
            <a:r>
              <a:rPr lang="tr-TR" b="1" dirty="0" smtClean="0"/>
              <a:t>normal aralık</a:t>
            </a:r>
            <a:r>
              <a:rPr lang="tr-TR" dirty="0" smtClean="0"/>
              <a:t> denir. </a:t>
            </a:r>
          </a:p>
          <a:p>
            <a:endParaRPr lang="tr-TR" dirty="0" smtClean="0"/>
          </a:p>
          <a:p>
            <a:r>
              <a:rPr lang="tr-TR" dirty="0" err="1" smtClean="0"/>
              <a:t>Laboratuvar</a:t>
            </a:r>
            <a:r>
              <a:rPr lang="tr-TR" dirty="0" smtClean="0"/>
              <a:t> vs. ölçümlerde değerimizin toplumla karşılaştırıldığında normal olup olmadığına bu aralığa bakarak karar veririz.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39784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b="1" i="1" dirty="0" smtClean="0"/>
              <a:t>Varyans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357298"/>
            <a:ext cx="8229600" cy="47688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09600" indent="-609600">
              <a:defRPr/>
            </a:pPr>
            <a:r>
              <a:rPr lang="tr-TR" dirty="0" smtClean="0"/>
              <a:t>Verilerin </a:t>
            </a:r>
            <a:r>
              <a:rPr lang="tr-TR" dirty="0"/>
              <a:t>dağılımını ölçmenin bir yolu, her bir gözlemin </a:t>
            </a:r>
            <a:r>
              <a:rPr lang="tr-TR" dirty="0" err="1"/>
              <a:t>artimetik</a:t>
            </a:r>
            <a:r>
              <a:rPr lang="tr-TR" dirty="0"/>
              <a:t> ortalamadan ne kadar sapma gösterdiğine bakmaktır. </a:t>
            </a:r>
            <a:endParaRPr lang="tr-TR" dirty="0" smtClean="0"/>
          </a:p>
          <a:p>
            <a:pPr marL="609600" indent="-609600">
              <a:defRPr/>
            </a:pPr>
            <a:endParaRPr lang="tr-TR" dirty="0" smtClean="0"/>
          </a:p>
          <a:p>
            <a:pPr marL="609600" indent="-609600">
              <a:defRPr/>
            </a:pPr>
            <a:r>
              <a:rPr lang="tr-TR" dirty="0" smtClean="0"/>
              <a:t>Elde </a:t>
            </a:r>
            <a:r>
              <a:rPr lang="tr-TR" dirty="0"/>
              <a:t>edeceğimiz değerin ortalamasını alamayız zira artı taraftakiler eksilerle yaklaşık aynı olacağından birbirini götürür. Bunun yerine her bir değerin aritmetik ortalamadan olan uzaklığının karesini alarak bir hesap yaparız. </a:t>
            </a:r>
            <a:endParaRPr lang="tr-TR" dirty="0" smtClean="0"/>
          </a:p>
          <a:p>
            <a:pPr marL="609600" indent="-609600">
              <a:defRPr/>
            </a:pPr>
            <a:endParaRPr lang="tr-TR" dirty="0" smtClean="0"/>
          </a:p>
          <a:p>
            <a:pPr marL="609600" indent="-609600">
              <a:defRPr/>
            </a:pPr>
            <a:r>
              <a:rPr lang="tr-TR" dirty="0" smtClean="0"/>
              <a:t>Bu </a:t>
            </a:r>
            <a:r>
              <a:rPr lang="tr-TR" dirty="0"/>
              <a:t>değerleri toplar ve (örneklem sayısı [n]-1)’e böleriz. Buna </a:t>
            </a:r>
            <a:r>
              <a:rPr lang="tr-TR" b="1" dirty="0" err="1"/>
              <a:t>varyans</a:t>
            </a:r>
            <a:r>
              <a:rPr lang="tr-TR" dirty="0"/>
              <a:t> hesabı denir. Varyans</a:t>
            </a:r>
            <a:r>
              <a:rPr lang="tr-TR" b="1" dirty="0"/>
              <a:t> </a:t>
            </a:r>
            <a:r>
              <a:rPr lang="tr-TR" b="1" i="1" dirty="0"/>
              <a:t>s</a:t>
            </a:r>
            <a:r>
              <a:rPr lang="tr-TR" b="1" i="1" baseline="30000" dirty="0"/>
              <a:t>2</a:t>
            </a:r>
            <a:r>
              <a:rPr lang="tr-TR" b="1" dirty="0"/>
              <a:t> </a:t>
            </a:r>
            <a:r>
              <a:rPr lang="tr-TR" dirty="0"/>
              <a:t>ile gösterilir.</a:t>
            </a:r>
          </a:p>
          <a:p>
            <a:pPr marL="609600" indent="-609600" eaLnBrk="1" hangingPunct="1">
              <a:defRPr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3357562"/>
            <a:ext cx="8229600" cy="26971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tr-TR" sz="2800" dirty="0" err="1"/>
              <a:t>Varyansı</a:t>
            </a:r>
            <a:r>
              <a:rPr lang="tr-TR" sz="2800" dirty="0"/>
              <a:t> hesaplarken aritmetik ortalamadan farklı olarak (n-1)’e bölüyoruz. Bunun nedeni, evrenin </a:t>
            </a:r>
            <a:r>
              <a:rPr lang="tr-TR" sz="2800" dirty="0" smtClean="0"/>
              <a:t>tamamında </a:t>
            </a:r>
            <a:r>
              <a:rPr lang="tr-TR" sz="2800" dirty="0"/>
              <a:t>değil, belli bir örneklem üzerinde çalışmamızdır.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Bu </a:t>
            </a:r>
            <a:r>
              <a:rPr lang="tr-TR" sz="2800" dirty="0"/>
              <a:t>durumda teorik olarak toplum değerine yakın bir </a:t>
            </a:r>
            <a:r>
              <a:rPr lang="tr-TR" sz="2800" dirty="0" err="1" smtClean="0"/>
              <a:t>varysans</a:t>
            </a:r>
            <a:r>
              <a:rPr lang="tr-TR" sz="2800" dirty="0" smtClean="0"/>
              <a:t> </a:t>
            </a:r>
            <a:r>
              <a:rPr lang="tr-TR" sz="2800" dirty="0"/>
              <a:t>elde ettiğimiz gösterilmiştir.</a:t>
            </a:r>
            <a:endParaRPr lang="tr-TR" sz="2800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  <p:pic>
        <p:nvPicPr>
          <p:cNvPr id="6" name="5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785794"/>
            <a:ext cx="371477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5762" y="274638"/>
            <a:ext cx="8229600" cy="868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dirty="0" smtClean="0"/>
              <a:t>Örnek</a:t>
            </a:r>
            <a:endParaRPr lang="tr-TR" sz="36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928662" y="3558605"/>
            <a:ext cx="728667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200" dirty="0" smtClean="0"/>
              <a:t>S</a:t>
            </a:r>
            <a:r>
              <a:rPr lang="tr-TR" sz="3200" baseline="30000" dirty="0" smtClean="0"/>
              <a:t>2</a:t>
            </a:r>
            <a:r>
              <a:rPr lang="tr-TR" sz="3200" dirty="0" smtClean="0"/>
              <a:t>=</a:t>
            </a:r>
            <a:r>
              <a:rPr lang="en-US" sz="3200" dirty="0" smtClean="0"/>
              <a:t>9726</a:t>
            </a:r>
            <a:r>
              <a:rPr lang="tr-TR" sz="3200" dirty="0" smtClean="0"/>
              <a:t>-((</a:t>
            </a:r>
            <a:r>
              <a:rPr lang="en-US" sz="3200" dirty="0" smtClean="0"/>
              <a:t>300</a:t>
            </a:r>
            <a:r>
              <a:rPr lang="tr-TR" sz="3200" dirty="0" smtClean="0"/>
              <a:t>)</a:t>
            </a:r>
            <a:r>
              <a:rPr lang="tr-TR" sz="3200" baseline="30000" dirty="0" smtClean="0"/>
              <a:t>2</a:t>
            </a:r>
            <a:r>
              <a:rPr lang="tr-TR" sz="3200" dirty="0" smtClean="0"/>
              <a:t>/10)/9=</a:t>
            </a:r>
            <a:r>
              <a:rPr lang="en-US" sz="3200" dirty="0" smtClean="0"/>
              <a:t>80,67</a:t>
            </a:r>
            <a:r>
              <a:rPr lang="tr-TR" sz="3200" dirty="0" smtClean="0"/>
              <a:t>  S=</a:t>
            </a:r>
            <a:r>
              <a:rPr lang="en-US" sz="3200" dirty="0" smtClean="0"/>
              <a:t>8,98</a:t>
            </a:r>
            <a:endParaRPr lang="tr-TR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572524" cy="1143000"/>
        </p:xfrm>
        <a:graphic>
          <a:graphicData uri="http://schemas.openxmlformats.org/drawingml/2006/table">
            <a:tbl>
              <a:tblPr/>
              <a:tblGrid>
                <a:gridCol w="714377"/>
                <a:gridCol w="714377"/>
                <a:gridCol w="714377"/>
                <a:gridCol w="714377"/>
                <a:gridCol w="714377"/>
                <a:gridCol w="714377"/>
                <a:gridCol w="714377"/>
                <a:gridCol w="714377"/>
                <a:gridCol w="714377"/>
                <a:gridCol w="714377"/>
                <a:gridCol w="714377"/>
                <a:gridCol w="714377"/>
              </a:tblGrid>
              <a:tr h="4857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No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oplam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Yaş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en-US" sz="20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714611" y="285728"/>
          <a:ext cx="5929356" cy="62150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240396"/>
                <a:gridCol w="1172240"/>
                <a:gridCol w="1172240"/>
                <a:gridCol w="1172240"/>
                <a:gridCol w="1172240"/>
              </a:tblGrid>
              <a:tr h="7640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/>
                        <a:t>No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/>
                        <a:t>Yaş=</a:t>
                      </a:r>
                      <a:r>
                        <a:rPr lang="tr-TR" sz="2400" b="1" u="none" strike="noStrike" dirty="0" err="1"/>
                        <a:t>X</a:t>
                      </a:r>
                      <a:r>
                        <a:rPr lang="tr-TR" sz="2400" b="1" u="none" strike="noStrike" baseline="-25000" dirty="0" err="1"/>
                        <a:t>i</a:t>
                      </a:r>
                      <a:endParaRPr lang="tr-TR" sz="2400" b="1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/>
                        <a:t>Ort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err="1" smtClean="0"/>
                        <a:t>X</a:t>
                      </a:r>
                      <a:r>
                        <a:rPr lang="tr-TR" sz="2400" b="1" u="none" strike="noStrike" baseline="-25000" dirty="0" err="1" smtClean="0"/>
                        <a:t>i</a:t>
                      </a:r>
                      <a:r>
                        <a:rPr lang="tr-TR" sz="2400" b="1" u="none" strike="noStrike" dirty="0" smtClean="0"/>
                        <a:t>-</a:t>
                      </a:r>
                      <a:r>
                        <a:rPr lang="tr-TR" sz="2400" b="1" u="none" strike="noStrike" dirty="0" err="1" smtClean="0"/>
                        <a:t>Ort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 smtClean="0"/>
                        <a:t>(</a:t>
                      </a:r>
                      <a:r>
                        <a:rPr lang="tr-TR" sz="2400" b="1" u="none" strike="noStrike" dirty="0" err="1" smtClean="0"/>
                        <a:t>X</a:t>
                      </a:r>
                      <a:r>
                        <a:rPr lang="tr-TR" sz="2400" b="1" u="none" strike="noStrike" baseline="-25000" dirty="0" err="1" smtClean="0"/>
                        <a:t>i</a:t>
                      </a:r>
                      <a:r>
                        <a:rPr lang="tr-TR" sz="2400" b="1" u="none" strike="noStrike" dirty="0" smtClean="0"/>
                        <a:t>-</a:t>
                      </a:r>
                      <a:r>
                        <a:rPr lang="tr-TR" sz="2400" b="1" u="none" strike="noStrike" dirty="0" err="1" smtClean="0"/>
                        <a:t>Ort</a:t>
                      </a:r>
                      <a:r>
                        <a:rPr lang="tr-TR" sz="2400" b="1" u="none" strike="noStrike" dirty="0" smtClean="0"/>
                        <a:t>)</a:t>
                      </a:r>
                      <a:r>
                        <a:rPr lang="tr-TR" sz="2400" b="1" u="none" strike="noStrike" baseline="30000" dirty="0" smtClean="0"/>
                        <a:t>2</a:t>
                      </a:r>
                      <a:endParaRPr lang="tr-TR" sz="24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/>
                        <a:t>1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/>
                        <a:t>2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/>
                        <a:t>3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 dirty="0"/>
                        <a:t>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/>
                        <a:t>5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/>
                        <a:t>6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/>
                        <a:t>7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/>
                        <a:t>8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/>
                        <a:t>9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u="none" strike="noStrike"/>
                        <a:t>10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/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1" u="none" strike="noStrike" dirty="0"/>
                        <a:t>Toplam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 smtClean="0"/>
                        <a:t>300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 smtClean="0"/>
                        <a:t>300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1" u="none" strike="noStrike" dirty="0"/>
                        <a:t>0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 smtClean="0"/>
                        <a:t>726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1" u="none" strike="noStrike" dirty="0" smtClean="0"/>
                        <a:t>n-1=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1" u="none" strike="noStrike" dirty="0"/>
                        <a:t>10-1=9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24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24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24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9357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1" u="none" strike="noStrike" dirty="0" smtClean="0"/>
                        <a:t>Varyans=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smtClean="0"/>
                        <a:t>726</a:t>
                      </a:r>
                      <a:r>
                        <a:rPr lang="tr-TR" sz="2400" b="1" i="1" u="none" strike="noStrike" dirty="0" smtClean="0"/>
                        <a:t>/9=</a:t>
                      </a:r>
                      <a:r>
                        <a:rPr lang="en-US" sz="2400" b="1" i="1" u="none" strike="noStrike" dirty="0" smtClean="0"/>
                        <a:t>80,67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24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93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2400" b="1" i="1" u="none" strike="noStrike" dirty="0"/>
                        <a:t>Standart </a:t>
                      </a:r>
                      <a:r>
                        <a:rPr lang="tr-TR" sz="2400" b="1" i="1" u="none" strike="noStrike" dirty="0" smtClean="0"/>
                        <a:t>sapma=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8,98</a:t>
                      </a:r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2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58" y="642918"/>
            <a:ext cx="214314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dirty="0" smtClean="0"/>
              <a:t>Varyans ve standart sapma </a:t>
            </a:r>
            <a:r>
              <a:rPr lang="en-US" sz="2000" dirty="0" smtClean="0"/>
              <a:t>yandaki </a:t>
            </a:r>
            <a:r>
              <a:rPr lang="tr-TR" sz="2000" dirty="0" smtClean="0"/>
              <a:t>şekilde</a:t>
            </a:r>
            <a:r>
              <a:rPr lang="en-US" sz="2000" dirty="0" smtClean="0"/>
              <a:t> </a:t>
            </a:r>
            <a:r>
              <a:rPr lang="tr-TR" sz="2000" dirty="0" smtClean="0"/>
              <a:t>de hesaplanabilir.</a:t>
            </a:r>
            <a:endParaRPr lang="tr-TR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39784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b="1" i="1" dirty="0"/>
              <a:t>Standart </a:t>
            </a:r>
            <a:r>
              <a:rPr lang="tr-TR" sz="4000" b="1" i="1" dirty="0" smtClean="0"/>
              <a:t>sapma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428736"/>
            <a:ext cx="8229600" cy="46974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tr-TR" sz="2800" dirty="0" smtClean="0"/>
              <a:t>Standart sapma varyansın kare köküdür.</a:t>
            </a:r>
          </a:p>
          <a:p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r>
              <a:rPr lang="tr-TR" sz="2800" dirty="0" smtClean="0"/>
              <a:t>Standart </a:t>
            </a:r>
            <a:r>
              <a:rPr lang="tr-TR" sz="2800" dirty="0"/>
              <a:t>sapmayı ortalamaya böler ve bunu yüzde olarak ifade edersek, </a:t>
            </a:r>
            <a:r>
              <a:rPr lang="tr-TR" sz="2800" b="1" dirty="0" err="1"/>
              <a:t>varyans</a:t>
            </a:r>
            <a:r>
              <a:rPr lang="tr-TR" sz="2800" b="1" dirty="0"/>
              <a:t> katsayısını</a:t>
            </a:r>
            <a:r>
              <a:rPr lang="tr-TR" sz="2800" dirty="0"/>
              <a:t> (</a:t>
            </a:r>
            <a:r>
              <a:rPr lang="tr-TR" sz="2800" dirty="0" err="1"/>
              <a:t>coefficient</a:t>
            </a:r>
            <a:r>
              <a:rPr lang="tr-TR" sz="2800" dirty="0"/>
              <a:t> of </a:t>
            </a:r>
            <a:r>
              <a:rPr lang="tr-TR" sz="2800" dirty="0" err="1"/>
              <a:t>variation</a:t>
            </a:r>
            <a:r>
              <a:rPr lang="tr-TR" sz="2800" dirty="0"/>
              <a:t>) buluruz. </a:t>
            </a:r>
            <a:endParaRPr lang="tr-TR" sz="2800" dirty="0" smtClean="0"/>
          </a:p>
          <a:p>
            <a:r>
              <a:rPr lang="tr-TR" sz="2800" dirty="0" smtClean="0"/>
              <a:t>Varyans </a:t>
            </a:r>
            <a:r>
              <a:rPr lang="tr-TR" sz="2800" dirty="0"/>
              <a:t>katsayısının avantajı değişkenin biriminden etkilenmemesidir (% olarak ifade edilmesi) ancak, teorik dezavantajları nedeniyle genelde tercih edilmez.</a:t>
            </a:r>
            <a:endParaRPr lang="tr-TR" sz="2800" dirty="0" smtClean="0"/>
          </a:p>
          <a:p>
            <a:endParaRPr lang="tr-TR" dirty="0" smtClean="0"/>
          </a:p>
          <a:p>
            <a:pPr marL="609600" indent="-609600" eaLnBrk="1" hangingPunct="1">
              <a:defRPr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  <p:pic>
        <p:nvPicPr>
          <p:cNvPr id="6" name="5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00240"/>
            <a:ext cx="2571767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46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b="1" i="1" dirty="0"/>
              <a:t>Birey içi ve bireyler arası </a:t>
            </a:r>
            <a:r>
              <a:rPr lang="tr-TR" sz="4000" b="1" i="1" dirty="0" smtClean="0"/>
              <a:t>farklılıklar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357298"/>
            <a:ext cx="8229600" cy="47688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609600" indent="-609600">
              <a:defRPr/>
            </a:pPr>
            <a:r>
              <a:rPr lang="tr-TR" dirty="0" smtClean="0"/>
              <a:t>Aynı </a:t>
            </a:r>
            <a:r>
              <a:rPr lang="tr-TR" dirty="0"/>
              <a:t>bireyde birden çok ölçüm yapmamız halinde farklı sonuçlar elde edebiliriz (</a:t>
            </a:r>
            <a:r>
              <a:rPr lang="tr-TR" b="1" dirty="0"/>
              <a:t>birey içi farklılık</a:t>
            </a:r>
            <a:r>
              <a:rPr lang="tr-TR" dirty="0"/>
              <a:t>). </a:t>
            </a:r>
            <a:endParaRPr lang="tr-TR" dirty="0" smtClean="0"/>
          </a:p>
          <a:p>
            <a:pPr marL="609600" indent="-609600">
              <a:defRPr/>
            </a:pPr>
            <a:endParaRPr lang="tr-TR" dirty="0" smtClean="0"/>
          </a:p>
          <a:p>
            <a:pPr marL="609600" indent="-609600">
              <a:defRPr/>
            </a:pPr>
            <a:r>
              <a:rPr lang="tr-TR" dirty="0" smtClean="0"/>
              <a:t>Bu </a:t>
            </a:r>
            <a:r>
              <a:rPr lang="tr-TR" dirty="0"/>
              <a:t>fark, bireyin her defasında aynı cevabı vermemesi veya ölçüm hatasından kaynaklanabilir. </a:t>
            </a:r>
            <a:endParaRPr lang="tr-TR" dirty="0" smtClean="0"/>
          </a:p>
          <a:p>
            <a:pPr marL="609600" indent="-609600">
              <a:defRPr/>
            </a:pPr>
            <a:endParaRPr lang="tr-TR" dirty="0" smtClean="0"/>
          </a:p>
          <a:p>
            <a:pPr marL="609600" indent="-609600">
              <a:defRPr/>
            </a:pPr>
            <a:r>
              <a:rPr lang="tr-TR" dirty="0" smtClean="0"/>
              <a:t>Bununla </a:t>
            </a:r>
            <a:r>
              <a:rPr lang="tr-TR" dirty="0"/>
              <a:t>birlikte, birey içi farklılık aynı ölçümün bir gruptaki farklı bireylerde yapılan ölçümler arasındaki farklılığa (</a:t>
            </a:r>
            <a:r>
              <a:rPr lang="tr-TR" b="1" dirty="0"/>
              <a:t>bireyler arası farklılık</a:t>
            </a:r>
            <a:r>
              <a:rPr lang="tr-TR" dirty="0"/>
              <a:t>) göre daha azdır. Araştırma tasarımı sırasında bu farklılıklar önem arz edecektir.</a:t>
            </a: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857225" y="857232"/>
          <a:ext cx="7929618" cy="5411702"/>
        </p:xfrm>
        <a:graphic>
          <a:graphicData uri="http://schemas.openxmlformats.org/drawingml/2006/table">
            <a:tbl>
              <a:tblPr/>
              <a:tblGrid>
                <a:gridCol w="1428759"/>
                <a:gridCol w="2428892"/>
                <a:gridCol w="4071967"/>
              </a:tblGrid>
              <a:tr h="272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Times New Roman"/>
                          <a:ea typeface="Times New Roman"/>
                          <a:cs typeface="Times New Roman"/>
                        </a:rPr>
                        <a:t>Yaygınlık </a:t>
                      </a:r>
                      <a:endParaRPr lang="tr-TR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ölçütü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Times New Roman"/>
                          <a:ea typeface="Times New Roman"/>
                          <a:cs typeface="Times New Roman"/>
                        </a:rPr>
                        <a:t>Olumlu yönleri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Times New Roman"/>
                          <a:ea typeface="Times New Roman"/>
                          <a:cs typeface="Times New Roman"/>
                        </a:rPr>
                        <a:t>Olumsuz yönleri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Aralık </a:t>
                      </a:r>
                      <a:endParaRPr lang="tr-TR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tr-TR" sz="2000" dirty="0" err="1">
                          <a:latin typeface="Times New Roman"/>
                          <a:ea typeface="Times New Roman"/>
                          <a:cs typeface="Times New Roman"/>
                        </a:rPr>
                        <a:t>Range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Kolayca </a:t>
                      </a:r>
                      <a:endParaRPr lang="tr-TR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tr-T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saptanabilir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Sadece iki gözlemi kullanır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Uç değerlerden etkilenir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Örneklem sayısı arttıkça artma eğilimindedir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latin typeface="Times New Roman"/>
                          <a:ea typeface="Times New Roman"/>
                          <a:cs typeface="Times New Roman"/>
                        </a:rPr>
                        <a:t>Persantillere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tr-TR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dayalı 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aralık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Genelde uç değerlerden etkilenmez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Örneklem sayısından bağımsızdır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Eğimli veriler için uygundur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Hesaplanması hantaldır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Küçük örnekler </a:t>
                      </a:r>
                      <a:r>
                        <a:rPr lang="tr-T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için 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hesaplanamaz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Sadece iki gözlem kullanır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Cebirsel olarak tanımlanmamıştır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714348" y="642917"/>
          <a:ext cx="8001056" cy="4927291"/>
        </p:xfrm>
        <a:graphic>
          <a:graphicData uri="http://schemas.openxmlformats.org/drawingml/2006/table">
            <a:tbl>
              <a:tblPr/>
              <a:tblGrid>
                <a:gridCol w="1887041"/>
                <a:gridCol w="3245711"/>
                <a:gridCol w="2868304"/>
              </a:tblGrid>
              <a:tr h="1071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Times New Roman"/>
                          <a:ea typeface="Times New Roman"/>
                          <a:cs typeface="Times New Roman"/>
                        </a:rPr>
                        <a:t>Yaygınlık </a:t>
                      </a:r>
                      <a:endParaRPr lang="tr-TR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ölçütü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Times New Roman"/>
                          <a:ea typeface="Times New Roman"/>
                          <a:cs typeface="Times New Roman"/>
                        </a:rPr>
                        <a:t>Olumlu yönleri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Times New Roman"/>
                          <a:ea typeface="Times New Roman"/>
                          <a:cs typeface="Times New Roman"/>
                        </a:rPr>
                        <a:t>Olumsuz yönleri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Varyans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Her gözlemi dikkate alır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Cebirsel olarak tanımlanmıştır 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Ölçüm birimi ham verinin karesidir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Uç değerlerden etkilenir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Eğimli veriler için uygun değildir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Standart sapma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Varyansla aynı avantajlara sahip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Ölçüm birimi ham verininkiyle aynıdır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Kolayca yorumlanabilir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Uç değerlerden etkilenir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Eğimli veriler için uygun değildir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57200" y="428612"/>
            <a:ext cx="8229600" cy="1143000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</a:rPr>
              <a:t>Amaç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71514" y="1957390"/>
            <a:ext cx="7615262" cy="24717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tr-TR" dirty="0"/>
              <a:t>Amaç: Bu konu sonunda okuyucunun yaygınlık ölçütleri hakkında bilgi sahibi olması ve </a:t>
            </a:r>
            <a:endParaRPr lang="tr-TR" dirty="0" smtClean="0"/>
          </a:p>
          <a:p>
            <a:pPr marL="609600" indent="-609600">
              <a:lnSpc>
                <a:spcPct val="90000"/>
              </a:lnSpc>
              <a:defRPr/>
            </a:pPr>
            <a:endParaRPr lang="tr-TR" dirty="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tr-TR" dirty="0" smtClean="0"/>
              <a:t>SPSS </a:t>
            </a:r>
            <a:r>
              <a:rPr lang="tr-TR" dirty="0"/>
              <a:t>kullanarak yaygınlık ölçütlerini hesaplayabilmesi amaçlanmıştır.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1DA8F36-E755-464C-9BA2-3E6E891DF9A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dirty="0" smtClean="0">
                <a:solidFill>
                  <a:srgbClr val="000000"/>
                </a:solidFill>
              </a:rPr>
              <a:t>Alıştırmalar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Örnek veri:3,5,8,9,11,13,23</a:t>
            </a:r>
          </a:p>
          <a:p>
            <a:r>
              <a:rPr lang="tr-TR" dirty="0" smtClean="0"/>
              <a:t>Örnek verinin dağılım aralığı </a:t>
            </a:r>
          </a:p>
          <a:p>
            <a:r>
              <a:rPr lang="tr-TR" dirty="0" smtClean="0"/>
              <a:t>1. ve 3. çeyrekler(</a:t>
            </a:r>
            <a:r>
              <a:rPr lang="tr-TR" dirty="0" err="1" smtClean="0"/>
              <a:t>percentil</a:t>
            </a:r>
            <a:r>
              <a:rPr lang="tr-TR" dirty="0" smtClean="0"/>
              <a:t>) ?</a:t>
            </a:r>
          </a:p>
          <a:p>
            <a:r>
              <a:rPr lang="tr-TR" dirty="0" smtClean="0"/>
              <a:t>Varyans?</a:t>
            </a:r>
          </a:p>
          <a:p>
            <a:r>
              <a:rPr lang="tr-TR" dirty="0" smtClean="0"/>
              <a:t>Standart sapma ?</a:t>
            </a:r>
            <a:endParaRPr lang="tr-TR" dirty="0"/>
          </a:p>
          <a:p>
            <a:pPr marL="609600" indent="-609600" eaLnBrk="1" hangingPunct="1">
              <a:defRPr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smtClean="0">
                <a:solidFill>
                  <a:srgbClr val="000000"/>
                </a:solidFill>
              </a:rPr>
              <a:t>Öğrenim Hedefleri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tr-TR" dirty="0" smtClean="0"/>
              <a:t>Bu </a:t>
            </a:r>
            <a:r>
              <a:rPr lang="tr-TR" dirty="0"/>
              <a:t>konu sonunda </a:t>
            </a:r>
            <a:r>
              <a:rPr lang="tr-TR" dirty="0" smtClean="0"/>
              <a:t>öğrencilerin </a:t>
            </a:r>
            <a:r>
              <a:rPr lang="tr-TR" dirty="0"/>
              <a:t>aşağıdaki hedeflere ulaşması beklenmektedir:</a:t>
            </a:r>
          </a:p>
          <a:p>
            <a:pPr lvl="0"/>
            <a:r>
              <a:rPr lang="tr-TR" dirty="0"/>
              <a:t>Yaygınlık ölçütlerini sayabilmek</a:t>
            </a:r>
          </a:p>
          <a:p>
            <a:pPr lvl="0"/>
            <a:r>
              <a:rPr lang="tr-TR" dirty="0"/>
              <a:t>SPSS kullanarak </a:t>
            </a:r>
          </a:p>
          <a:p>
            <a:pPr lvl="1"/>
            <a:r>
              <a:rPr lang="tr-TR" dirty="0"/>
              <a:t>aralık (</a:t>
            </a:r>
            <a:r>
              <a:rPr lang="tr-TR" dirty="0" err="1"/>
              <a:t>range</a:t>
            </a:r>
            <a:r>
              <a:rPr lang="tr-TR" dirty="0"/>
              <a:t>)</a:t>
            </a:r>
          </a:p>
          <a:p>
            <a:pPr lvl="1"/>
            <a:r>
              <a:rPr lang="tr-TR" dirty="0" err="1"/>
              <a:t>persantil</a:t>
            </a:r>
            <a:endParaRPr lang="tr-TR" dirty="0"/>
          </a:p>
          <a:p>
            <a:pPr lvl="1"/>
            <a:r>
              <a:rPr lang="tr-TR" dirty="0" err="1"/>
              <a:t>varyans</a:t>
            </a:r>
            <a:endParaRPr lang="tr-TR" dirty="0"/>
          </a:p>
          <a:p>
            <a:pPr lvl="1"/>
            <a:r>
              <a:rPr lang="tr-TR" dirty="0"/>
              <a:t>standart sapma hesaplayabilmek</a:t>
            </a:r>
          </a:p>
          <a:p>
            <a:pPr lvl="0"/>
            <a:r>
              <a:rPr lang="tr-TR" dirty="0"/>
              <a:t>Varyans ve standart sapma formülünü söyleyebilmek</a:t>
            </a:r>
            <a:r>
              <a:rPr lang="tr-TR" b="1" dirty="0"/>
              <a:t> </a:t>
            </a:r>
            <a:endParaRPr lang="tr-TR" dirty="0"/>
          </a:p>
          <a:p>
            <a:pPr lvl="0"/>
            <a:r>
              <a:rPr lang="tr-TR" dirty="0"/>
              <a:t>Birey içi ve bireyler arası varyasyonu açıklayabilmek</a:t>
            </a:r>
          </a:p>
          <a:p>
            <a:pPr marL="609600" indent="-609600" eaLnBrk="1" hangingPunct="1">
              <a:defRPr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84213" y="977903"/>
            <a:ext cx="7848600" cy="366554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defRPr/>
            </a:pPr>
            <a:r>
              <a:rPr lang="tr-TR" sz="2800" dirty="0"/>
              <a:t>Bir </a:t>
            </a:r>
            <a:r>
              <a:rPr lang="tr-TR" sz="2800" dirty="0" err="1"/>
              <a:t>numerik</a:t>
            </a:r>
            <a:r>
              <a:rPr lang="tr-TR" sz="2800" dirty="0"/>
              <a:t> veri setinin biri merkezi dağılım diğeri de yaygınlık ölçütü olmak üzere iki özelliğini belirtmemiz halinde verilerimizin yapısını yeterince özetlemiş oluruz. </a:t>
            </a:r>
            <a:endParaRPr lang="tr-TR" sz="2800" dirty="0" smtClean="0"/>
          </a:p>
          <a:p>
            <a:pPr marL="609600" indent="-609600">
              <a:defRPr/>
            </a:pPr>
            <a:endParaRPr lang="tr-TR" sz="2800" dirty="0"/>
          </a:p>
          <a:p>
            <a:pPr marL="609600" indent="-609600">
              <a:defRPr/>
            </a:pPr>
            <a:r>
              <a:rPr lang="tr-TR" sz="2800" dirty="0" smtClean="0"/>
              <a:t>Bir </a:t>
            </a:r>
            <a:r>
              <a:rPr lang="tr-TR" sz="2800" dirty="0"/>
              <a:t>önceki </a:t>
            </a:r>
            <a:r>
              <a:rPr lang="tr-TR" sz="2800" dirty="0" smtClean="0"/>
              <a:t>derste merkezi </a:t>
            </a:r>
            <a:r>
              <a:rPr lang="tr-TR" sz="2800" dirty="0"/>
              <a:t>dağılım ölçütlerinden bahsedilmişti. Şimdi sıra yaygınlık ölçütlerinde.</a:t>
            </a:r>
          </a:p>
          <a:p>
            <a:pPr marL="609600" indent="-609600" eaLnBrk="1" hangingPunct="1">
              <a:defRPr/>
            </a:pPr>
            <a:endParaRPr lang="tr-TR" sz="2400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2E99624-3FC3-4870-9C9A-9FBBBDAC802C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ercentil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97591"/>
            <a:ext cx="3726215" cy="6274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adsız.JPG"/>
          <p:cNvPicPr>
            <a:picLocks noChangeAspect="1" noChangeArrowheads="1"/>
          </p:cNvPicPr>
          <p:nvPr/>
        </p:nvPicPr>
        <p:blipFill>
          <a:blip r:embed="rId2" cstate="print"/>
          <a:srcRect t="8681" r="17703" b="51252"/>
          <a:stretch>
            <a:fillRect/>
          </a:stretch>
        </p:blipFill>
        <p:spPr bwMode="auto">
          <a:xfrm>
            <a:off x="142844" y="398683"/>
            <a:ext cx="8858280" cy="6180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dirty="0"/>
              <a:t>Aralık (</a:t>
            </a:r>
            <a:r>
              <a:rPr lang="tr-TR" sz="4000" dirty="0" err="1"/>
              <a:t>range</a:t>
            </a:r>
            <a:r>
              <a:rPr lang="tr-TR" sz="4000" dirty="0"/>
              <a:t>)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/>
              <a:t>Verilerimizin en büyük ve en küçük değeri arasındaki farka </a:t>
            </a:r>
            <a:r>
              <a:rPr lang="tr-TR" b="1" dirty="0" err="1"/>
              <a:t>range</a:t>
            </a:r>
            <a:r>
              <a:rPr lang="tr-TR" dirty="0"/>
              <a:t> denir. </a:t>
            </a:r>
            <a:endParaRPr lang="tr-TR" dirty="0" smtClean="0"/>
          </a:p>
          <a:p>
            <a:r>
              <a:rPr lang="tr-TR" dirty="0" smtClean="0"/>
              <a:t>R=</a:t>
            </a:r>
            <a:r>
              <a:rPr lang="tr-TR" dirty="0" err="1" smtClean="0"/>
              <a:t>X</a:t>
            </a:r>
            <a:r>
              <a:rPr lang="tr-TR" baseline="-25000" dirty="0" err="1" smtClean="0"/>
              <a:t>max</a:t>
            </a:r>
            <a:r>
              <a:rPr lang="tr-TR" dirty="0" smtClean="0"/>
              <a:t>-</a:t>
            </a:r>
            <a:r>
              <a:rPr lang="tr-TR" dirty="0" err="1" smtClean="0"/>
              <a:t>X</a:t>
            </a:r>
            <a:r>
              <a:rPr lang="tr-TR" baseline="-25000" dirty="0" err="1" smtClean="0"/>
              <a:t>min</a:t>
            </a:r>
            <a:endParaRPr lang="tr-TR" baseline="-25000" dirty="0" smtClean="0"/>
          </a:p>
          <a:p>
            <a:endParaRPr lang="tr-TR" dirty="0"/>
          </a:p>
          <a:p>
            <a:r>
              <a:rPr lang="tr-TR" dirty="0" smtClean="0"/>
              <a:t>Aralık </a:t>
            </a:r>
            <a:r>
              <a:rPr lang="tr-TR" dirty="0"/>
              <a:t>yerine genelde en küçük (</a:t>
            </a:r>
            <a:r>
              <a:rPr lang="tr-TR" dirty="0" err="1"/>
              <a:t>min</a:t>
            </a:r>
            <a:r>
              <a:rPr lang="tr-TR" dirty="0"/>
              <a:t>.) ve en büyük (</a:t>
            </a:r>
            <a:r>
              <a:rPr lang="tr-TR" dirty="0" err="1"/>
              <a:t>max</a:t>
            </a:r>
            <a:r>
              <a:rPr lang="tr-TR" dirty="0"/>
              <a:t>.) değerler verilir.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Uç </a:t>
            </a:r>
            <a:r>
              <a:rPr lang="tr-TR" dirty="0"/>
              <a:t>değerlerimizin fazla olması halinde aralık ölçütünün yeterince güvenilir olmayacağına dikkat edilmelidir.</a:t>
            </a:r>
          </a:p>
          <a:p>
            <a:endParaRPr lang="tr-TR" dirty="0"/>
          </a:p>
          <a:p>
            <a:pPr marL="609600" indent="-609600" eaLnBrk="1" hangingPunct="1">
              <a:defRPr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r-TR" sz="4000" b="1" i="1" dirty="0" err="1"/>
              <a:t>Persantil</a:t>
            </a:r>
            <a:r>
              <a:rPr lang="tr-TR" sz="4000" b="1" i="1" dirty="0"/>
              <a:t> </a:t>
            </a:r>
            <a:r>
              <a:rPr lang="tr-TR" sz="4000" b="1" i="1" dirty="0" smtClean="0"/>
              <a:t>aralıkları</a:t>
            </a:r>
            <a:endParaRPr lang="tr-TR" sz="4000" dirty="0" smtClean="0">
              <a:solidFill>
                <a:srgbClr val="0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39719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dirty="0"/>
              <a:t>Verilerimizi küçükten büyüğe doğru sıraladığımızda veri adedinin %1’inin bulunduğu kısma 1. </a:t>
            </a:r>
            <a:r>
              <a:rPr lang="tr-TR" sz="2800" dirty="0" err="1"/>
              <a:t>persantil</a:t>
            </a:r>
            <a:r>
              <a:rPr lang="tr-TR" sz="2800" dirty="0"/>
              <a:t>, yüzde 50’sinin bulunduğu sınıra 50. </a:t>
            </a:r>
            <a:r>
              <a:rPr lang="tr-TR" sz="2800" dirty="0" err="1"/>
              <a:t>persantil</a:t>
            </a:r>
            <a:r>
              <a:rPr lang="tr-TR" sz="2800" dirty="0"/>
              <a:t> denir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 smtClean="0"/>
              <a:t>1. Çeyreğin yeri:(n+1)/4</a:t>
            </a:r>
          </a:p>
          <a:p>
            <a:r>
              <a:rPr lang="tr-TR" sz="2800" dirty="0" smtClean="0"/>
              <a:t>3. çeyreğin yeri=3*1. çeyrek</a:t>
            </a:r>
          </a:p>
          <a:p>
            <a:endParaRPr lang="tr-TR" sz="2800" i="1" dirty="0" smtClean="0"/>
          </a:p>
          <a:p>
            <a:pPr marL="609600" indent="-609600" eaLnBrk="1" hangingPunct="1">
              <a:defRPr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9394C3-4C36-47B1-AEEB-52A7B8121029}" type="slidenum"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tr-T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4 Altbilgi Yer Tutucusu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>
                <a:solidFill>
                  <a:schemeClr val="tx1">
                    <a:tint val="75000"/>
                  </a:schemeClr>
                </a:solidFill>
                <a:latin typeface="+mn-lt"/>
              </a:rPr>
              <a:t>1. sınıf Biyoistatistik 2009-2010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785786" y="1142984"/>
          <a:ext cx="3048000" cy="3785616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Boy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i="1" dirty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i="1" dirty="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i="1" dirty="0"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i="1" dirty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i="1" dirty="0"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i="1" dirty="0"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i="1" dirty="0"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i="1" dirty="0"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tr-T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4357686" y="1142984"/>
            <a:ext cx="4286280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 smtClean="0"/>
              <a:t>Bu veri setinde  1. çeyreğin yeri</a:t>
            </a:r>
          </a:p>
          <a:p>
            <a:r>
              <a:rPr lang="tr-TR" sz="2400" dirty="0" smtClean="0"/>
              <a:t>(8+1)/4=2.25. değer</a:t>
            </a:r>
          </a:p>
          <a:p>
            <a:pPr marL="457200" indent="-457200"/>
            <a:r>
              <a:rPr lang="tr-TR" sz="2400" dirty="0" smtClean="0"/>
              <a:t>1. çeyrek=148+ (154-148)x0,25=150</a:t>
            </a:r>
          </a:p>
          <a:p>
            <a:pPr marL="457200" indent="-457200"/>
            <a:r>
              <a:rPr lang="tr-TR" sz="2400" dirty="0" smtClean="0"/>
              <a:t>3. Çeyreğin yeri=3*1. çeyreğin yeri=3*2,25=6.75.değer</a:t>
            </a:r>
          </a:p>
          <a:p>
            <a:pPr marL="457200" indent="-457200"/>
            <a:r>
              <a:rPr lang="tr-TR" sz="2400" dirty="0" smtClean="0"/>
              <a:t>3. çeyrek=170+(176-170)*0.75=175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896</Words>
  <Application>Microsoft Office PowerPoint</Application>
  <PresentationFormat>On-screen Show (4:3)</PresentationFormat>
  <Paragraphs>259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Ofis Teması</vt:lpstr>
      <vt:lpstr>Yaygınlık ölçütleri</vt:lpstr>
      <vt:lpstr>Amaç</vt:lpstr>
      <vt:lpstr>Öğrenim Hedefleri</vt:lpstr>
      <vt:lpstr>Slide 4</vt:lpstr>
      <vt:lpstr>Slide 5</vt:lpstr>
      <vt:lpstr>Slide 6</vt:lpstr>
      <vt:lpstr>Aralık (range)</vt:lpstr>
      <vt:lpstr>Persantil aralıkları</vt:lpstr>
      <vt:lpstr>Slide 9</vt:lpstr>
      <vt:lpstr>Slide 10</vt:lpstr>
      <vt:lpstr>Slide 11</vt:lpstr>
      <vt:lpstr>Varyans</vt:lpstr>
      <vt:lpstr>Slide 13</vt:lpstr>
      <vt:lpstr>Örnek</vt:lpstr>
      <vt:lpstr>Slide 15</vt:lpstr>
      <vt:lpstr>Standart sapma</vt:lpstr>
      <vt:lpstr>Birey içi ve bireyler arası farklılıklar</vt:lpstr>
      <vt:lpstr>Slide 18</vt:lpstr>
      <vt:lpstr>Slide 19</vt:lpstr>
      <vt:lpstr>Alıştırmalar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Yaygınlık ölçütleri</dc:title>
  <dc:creator>admin</dc:creator>
  <cp:lastModifiedBy>Huseyin Kaya</cp:lastModifiedBy>
  <cp:revision>52</cp:revision>
  <dcterms:created xsi:type="dcterms:W3CDTF">2009-12-07T17:53:31Z</dcterms:created>
  <dcterms:modified xsi:type="dcterms:W3CDTF">2009-12-09T11:16:46Z</dcterms:modified>
</cp:coreProperties>
</file>