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77" r:id="rId5"/>
    <p:sldId id="259" r:id="rId6"/>
    <p:sldId id="27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69" autoAdjust="0"/>
  </p:normalViewPr>
  <p:slideViewPr>
    <p:cSldViewPr>
      <p:cViewPr varScale="1">
        <p:scale>
          <a:sx n="39" d="100"/>
          <a:sy n="39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BC12C-E868-42B9-BE01-3188DDBADC66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5FAEA-09F9-4168-A935-925A6245D1B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Mahallemizdeki bireylerin boylarını ölçtüğümüzü düşünelim [mahalle=tek grup; boy=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numerik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veri]. Sonuçlarımızı il geneli ile karşılaştırmak istiyoruz. Daha önceki araştırmalardan ilimizdeki bireylerin boy ortalamasının 161,5 cm olduğunu biliyoruz.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karşılaştırmayı 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 örneklemde </a:t>
            </a:r>
            <a:r>
              <a:rPr lang="tr-T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-testi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-test) ile yapabiliriz. Tek örneklemde </a:t>
            </a:r>
            <a:r>
              <a:rPr lang="tr-T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-testini yapabilmemiz için verilerimizin bazı varsayımları karşılaması gerekir. Bu varsayımları </a:t>
            </a:r>
            <a:r>
              <a:rPr lang="tr-T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karşılayamamız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halinde alternatifimiz </a:t>
            </a:r>
            <a:r>
              <a:rPr lang="tr-TR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nonparametrik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bir test olan 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işaret testi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olabilir.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5FAEA-09F9-4168-A935-925A6245D1BA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Örneklem sayımız da 406 olup yeterlidir.</a:t>
            </a:r>
          </a:p>
          <a:p>
            <a:r>
              <a:rPr lang="tr-TR" dirty="0" err="1" smtClean="0"/>
              <a:t>Skewness</a:t>
            </a:r>
            <a:r>
              <a:rPr lang="tr-TR" dirty="0" smtClean="0"/>
              <a:t> değerine de bakılacak olursa normal dağıldığı görülecektir: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5FAEA-09F9-4168-A935-925A6245D1BA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Bulduğumuz güven aralığı toplum ortalamasını (161,5) içermediğinden aradaki farkın anlamlı olduğunu söyleyebiliriz.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5FAEA-09F9-4168-A935-925A6245D1BA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%95 güven aralığına da baktığımızda iki ortalama arasındaki farkın -2,3 ile -0,58 arasında olabileceğini görüyoruz. Sonuçta fark %95 olasılıkla hep eksidir. Aradaki farkın sıfır veya artı olamayacağından istatistiksel olarak mahallemizdeki bireylerin il genelindeki bireylerden daha kısa olduğunu söyleyebiliriz.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5FAEA-09F9-4168-A935-925A6245D1BA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bireyin boyla ilgili verisinin girilmediğini görüyoruz.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5FAEA-09F9-4168-A935-925A6245D1BA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Bizim örneğimizde n' = 27 değeri 10’dan büyük olduğuna göre </a:t>
            </a:r>
            <a:r>
              <a:rPr lang="tr-T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formülünü uygulamalıyız:</a:t>
            </a:r>
          </a:p>
          <a:p>
            <a:r>
              <a:rPr lang="tr-T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[│7- (27/2)│-(1/2)] / [√(27/2)] = 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1,632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5FAEA-09F9-4168-A935-925A6245D1BA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=1,6 için iki yönlü </a:t>
            </a:r>
            <a:r>
              <a:rPr lang="tr-T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değerinin </a:t>
            </a:r>
            <a:r>
              <a:rPr lang="tr-T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0,110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olduğunu görüyoruz.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5FAEA-09F9-4168-A935-925A6245D1BA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8062A4-7FE5-4ACF-BAD4-60CD40B57A95}" type="datetimeFigureOut">
              <a:rPr lang="tr-TR" smtClean="0"/>
              <a:pPr/>
              <a:t>29.12.2009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7190C1-ED61-4AE1-BBED-F71A2AA2826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63786" y="1500174"/>
            <a:ext cx="6480048" cy="230124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err="1"/>
              <a:t>Numerik</a:t>
            </a:r>
            <a:r>
              <a:rPr lang="tr-TR" dirty="0"/>
              <a:t> Veri Tek Grup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6400800" cy="97156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002060"/>
                </a:solidFill>
              </a:rPr>
              <a:t>Yrd. Doç. Dr. Hamit ACEMOĞLU</a:t>
            </a:r>
            <a:endParaRPr lang="tr-TR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28605"/>
            <a:ext cx="8258204" cy="2214577"/>
          </a:xfrm>
        </p:spPr>
        <p:txBody>
          <a:bodyPr>
            <a:normAutofit/>
          </a:bodyPr>
          <a:lstStyle/>
          <a:p>
            <a:pPr marL="550926" lvl="0" indent="-514350">
              <a:buSzPct val="100000"/>
              <a:buFont typeface="+mj-lt"/>
              <a:buAutoNum type="arabicPeriod" startAt="3"/>
            </a:pPr>
            <a:r>
              <a:rPr lang="tr-TR" sz="2800" b="1" dirty="0"/>
              <a:t>İlgili sıfır hipotezi için </a:t>
            </a:r>
            <a:r>
              <a:rPr lang="tr-TR" sz="2800" b="1" i="1" dirty="0"/>
              <a:t>test istatistiğinin</a:t>
            </a:r>
            <a:r>
              <a:rPr lang="tr-TR" sz="2800" b="1" dirty="0"/>
              <a:t> hesaplanması:</a:t>
            </a:r>
            <a:endParaRPr lang="tr-TR" sz="2800" dirty="0"/>
          </a:p>
          <a:p>
            <a:r>
              <a:rPr lang="tr-TR" sz="2800" dirty="0"/>
              <a:t>Tek örneklemde </a:t>
            </a:r>
            <a:r>
              <a:rPr lang="tr-TR" sz="2800" i="1" dirty="0"/>
              <a:t>t</a:t>
            </a:r>
            <a:r>
              <a:rPr lang="tr-TR" sz="2800" dirty="0"/>
              <a:t> testi için kullanacağımız formül</a:t>
            </a:r>
            <a:r>
              <a:rPr lang="tr-TR" sz="2800" dirty="0" smtClean="0"/>
              <a:t>:</a:t>
            </a:r>
            <a:endParaRPr lang="tr-TR" sz="2800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86058"/>
            <a:ext cx="214314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Dikdörtgen"/>
          <p:cNvSpPr/>
          <p:nvPr/>
        </p:nvSpPr>
        <p:spPr>
          <a:xfrm>
            <a:off x="2285984" y="5500702"/>
            <a:ext cx="5278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Buradan</a:t>
            </a:r>
            <a:r>
              <a:rPr lang="tr-TR" sz="2400" b="1" i="1" dirty="0" smtClean="0"/>
              <a:t> t </a:t>
            </a:r>
            <a:r>
              <a:rPr lang="tr-TR" sz="2400" b="1" dirty="0" smtClean="0"/>
              <a:t>= -3,285 </a:t>
            </a:r>
            <a:r>
              <a:rPr lang="tr-TR" sz="2400" dirty="0" smtClean="0"/>
              <a:t>olarak hesaplanır.</a:t>
            </a:r>
            <a:endParaRPr lang="tr-TR" sz="2400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571868" y="2857496"/>
          <a:ext cx="5072098" cy="2286000"/>
        </p:xfrm>
        <a:graphic>
          <a:graphicData uri="http://schemas.openxmlformats.org/drawingml/2006/table">
            <a:tbl>
              <a:tblPr/>
              <a:tblGrid>
                <a:gridCol w="4218630"/>
                <a:gridCol w="85346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aseline="0" dirty="0" smtClean="0">
                          <a:latin typeface="Times New Roman"/>
                        </a:rPr>
                        <a:t>X</a:t>
                      </a:r>
                      <a:r>
                        <a:rPr lang="tr-T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örneklemimizin aritmetik ortalaması.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160,0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000" i="1" dirty="0">
                          <a:latin typeface="Times New Roman"/>
                          <a:ea typeface="Times New Roman"/>
                          <a:cs typeface="Times New Roman"/>
                        </a:rPr>
                        <a:t>µ</a:t>
                      </a:r>
                      <a:r>
                        <a:rPr lang="tr-TR" sz="2000" i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tr-TR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= toplum ortalaması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161,5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000" i="1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 = örneklemimizin standart </a:t>
                      </a:r>
                      <a:r>
                        <a:rPr lang="tr-TR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sapması</a:t>
                      </a:r>
                      <a:endParaRPr lang="tr-T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000" i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tr-TR" sz="2000">
                          <a:latin typeface="Times New Roman"/>
                          <a:ea typeface="Times New Roman"/>
                          <a:cs typeface="Times New Roman"/>
                        </a:rPr>
                        <a:t> = örmeklem sayısı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tr-TR" sz="2000" dirty="0">
                          <a:latin typeface="Times New Roman"/>
                          <a:ea typeface="Times New Roman"/>
                          <a:cs typeface="Times New Roman"/>
                        </a:rPr>
                        <a:t>406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7" name="Resim 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" cy="180975"/>
          </a:xfrm>
          <a:prstGeom prst="rect">
            <a:avLst/>
          </a:prstGeom>
          <a:noFill/>
        </p:spPr>
      </p:pic>
      <p:cxnSp>
        <p:nvCxnSpPr>
          <p:cNvPr id="8" name="7 Düz Bağlayıcı"/>
          <p:cNvCxnSpPr/>
          <p:nvPr/>
        </p:nvCxnSpPr>
        <p:spPr>
          <a:xfrm>
            <a:off x="3643306" y="2928934"/>
            <a:ext cx="21431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57167"/>
            <a:ext cx="7467600" cy="3286147"/>
          </a:xfrm>
        </p:spPr>
        <p:txBody>
          <a:bodyPr/>
          <a:lstStyle/>
          <a:p>
            <a:pPr marL="550926" lvl="0" indent="-514350">
              <a:buFont typeface="+mj-lt"/>
              <a:buAutoNum type="arabicPeriod" startAt="4"/>
            </a:pPr>
            <a:r>
              <a:rPr lang="tr-TR" b="1" dirty="0" smtClean="0"/>
              <a:t>Test istatistiğinden elde edilen değerin bilinen bir olasılık dağılımı ile karşılaştırılması:</a:t>
            </a:r>
            <a:endParaRPr lang="tr-TR" dirty="0" smtClean="0"/>
          </a:p>
          <a:p>
            <a:pPr lvl="1"/>
            <a:r>
              <a:rPr lang="tr-TR" dirty="0" smtClean="0"/>
              <a:t>Sonucumuzu t tablosu ile </a:t>
            </a:r>
            <a:r>
              <a:rPr lang="tr-TR" dirty="0" smtClean="0"/>
              <a:t>karşılaştıracak </a:t>
            </a:r>
            <a:r>
              <a:rPr lang="tr-TR" dirty="0" smtClean="0"/>
              <a:t>olursak </a:t>
            </a:r>
            <a:r>
              <a:rPr lang="tr-TR" i="1" dirty="0" smtClean="0"/>
              <a:t>t</a:t>
            </a:r>
            <a:r>
              <a:rPr lang="tr-TR" dirty="0" smtClean="0"/>
              <a:t> = 3,285 ve serbestlik derecesi = 405 için p değerinin 0,01’den küçük olduğunu görürüz.</a:t>
            </a:r>
          </a:p>
          <a:p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40" y="3714752"/>
            <a:ext cx="447677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115328" cy="5626121"/>
          </a:xfrm>
        </p:spPr>
        <p:txBody>
          <a:bodyPr>
            <a:normAutofit/>
          </a:bodyPr>
          <a:lstStyle/>
          <a:p>
            <a:pPr marL="550926" lvl="0" indent="-514350">
              <a:buFont typeface="+mj-lt"/>
              <a:buAutoNum type="arabicPeriod" startAt="5"/>
            </a:pPr>
            <a:r>
              <a:rPr lang="tr-TR" b="1" i="1" dirty="0" smtClean="0"/>
              <a:t>P değerinin</a:t>
            </a:r>
            <a:r>
              <a:rPr lang="tr-TR" b="1" dirty="0" smtClean="0"/>
              <a:t> ve sonuçların yorumlanması</a:t>
            </a:r>
            <a:endParaRPr lang="tr-TR" dirty="0" smtClean="0"/>
          </a:p>
          <a:p>
            <a:pPr lvl="1">
              <a:buFont typeface="Wingdings" pitchFamily="2" charset="2"/>
              <a:buChar char="Ø"/>
            </a:pPr>
            <a:r>
              <a:rPr lang="tr-TR" i="1" dirty="0" smtClean="0"/>
              <a:t>P</a:t>
            </a:r>
            <a:r>
              <a:rPr lang="tr-TR" dirty="0" smtClean="0"/>
              <a:t> değeri 0,05’ten küçük olduğu için H</a:t>
            </a:r>
            <a:r>
              <a:rPr lang="tr-TR" baseline="-25000" dirty="0" smtClean="0"/>
              <a:t>0</a:t>
            </a:r>
            <a:r>
              <a:rPr lang="tr-TR" dirty="0" smtClean="0"/>
              <a:t> hipotezini reddederiz. Dolayısıyla mahallemizin insanları ile il genelindeki bireyler arasında boy açısından istatistiksel olarak anlamlı bir fark vardır. Mahallemizdeki bireyler daha kısadır.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Toplum ortalamasının %95 güven aralığını da hesaplayacak olursak: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%95 GA = x ± </a:t>
            </a:r>
            <a:r>
              <a:rPr lang="tr-TR" i="1" dirty="0" smtClean="0"/>
              <a:t>t</a:t>
            </a:r>
            <a:r>
              <a:rPr lang="tr-TR" baseline="-25000" dirty="0" smtClean="0"/>
              <a:t>0,05</a:t>
            </a:r>
            <a:r>
              <a:rPr lang="tr-TR" dirty="0" smtClean="0"/>
              <a:t> x (</a:t>
            </a:r>
            <a:r>
              <a:rPr lang="tr-TR" i="1" dirty="0" smtClean="0"/>
              <a:t>s</a:t>
            </a:r>
            <a:r>
              <a:rPr lang="tr-TR" dirty="0" smtClean="0"/>
              <a:t>/√</a:t>
            </a:r>
            <a:r>
              <a:rPr lang="tr-TR" i="1" dirty="0" smtClean="0"/>
              <a:t>n</a:t>
            </a:r>
            <a:r>
              <a:rPr lang="tr-TR" dirty="0" smtClean="0"/>
              <a:t>) = 160 ± 3,2 x 0,45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smtClean="0"/>
              <a:t>%95 GA: [158,56 – 161,44]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6300" y="785795"/>
            <a:ext cx="7467600" cy="3071834"/>
          </a:xfrm>
        </p:spPr>
        <p:txBody>
          <a:bodyPr/>
          <a:lstStyle/>
          <a:p>
            <a:r>
              <a:rPr lang="tr-TR" dirty="0" smtClean="0"/>
              <a:t>SPSS ile yapacak olursak:</a:t>
            </a:r>
          </a:p>
          <a:p>
            <a:r>
              <a:rPr lang="tr-TR" i="1" dirty="0" err="1" smtClean="0"/>
              <a:t>Analyze</a:t>
            </a:r>
            <a:r>
              <a:rPr lang="en-US" i="1" dirty="0" smtClean="0"/>
              <a:t>&gt;Compare Means &gt;One-Sample T Test</a:t>
            </a:r>
            <a:r>
              <a:rPr lang="tr-TR" i="1" dirty="0" smtClean="0"/>
              <a:t>&gt;[“boy” değişkenini “Test </a:t>
            </a:r>
            <a:r>
              <a:rPr lang="tr-TR" i="1" dirty="0" err="1" smtClean="0"/>
              <a:t>Variable</a:t>
            </a:r>
            <a:r>
              <a:rPr lang="tr-TR" i="1" dirty="0" smtClean="0"/>
              <a:t>(s)” alanına geçirelim]&gt; “Test </a:t>
            </a:r>
            <a:r>
              <a:rPr lang="tr-TR" i="1" dirty="0" err="1" smtClean="0"/>
              <a:t>Value</a:t>
            </a:r>
            <a:r>
              <a:rPr lang="tr-TR" i="1" dirty="0" smtClean="0"/>
              <a:t>” kısmına 161,5 yazalım</a:t>
            </a:r>
            <a:r>
              <a:rPr lang="en-US" i="1" dirty="0" smtClean="0"/>
              <a:t>&gt;</a:t>
            </a:r>
            <a:r>
              <a:rPr lang="tr-TR" i="1" dirty="0" smtClean="0"/>
              <a:t>ok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Varsayımlar karşılanamıyorsa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Tek örneklemde </a:t>
            </a:r>
            <a:r>
              <a:rPr lang="tr-TR" i="1" dirty="0" smtClean="0"/>
              <a:t>t</a:t>
            </a:r>
            <a:r>
              <a:rPr lang="tr-TR" dirty="0" smtClean="0"/>
              <a:t>-testi varsayımlarının karşılanamadığı durumlarda ya verilerimizin varsayımlarını karşılamasını sağlamalıyız (normal dağılıma uydurmak için veri dönüştürme veya örneklem sayısını artırma) ya da bu parametrik testin </a:t>
            </a:r>
            <a:r>
              <a:rPr lang="tr-TR" dirty="0" err="1" smtClean="0"/>
              <a:t>nonparametrik</a:t>
            </a:r>
            <a:r>
              <a:rPr lang="tr-TR" dirty="0" smtClean="0"/>
              <a:t> versiyonundan yani </a:t>
            </a:r>
            <a:r>
              <a:rPr lang="tr-TR" b="1" dirty="0" smtClean="0"/>
              <a:t>işaret testinden</a:t>
            </a:r>
            <a:r>
              <a:rPr lang="tr-TR" dirty="0" smtClean="0"/>
              <a:t> yararlanmamız gerekir.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 smtClean="0"/>
              <a:t>noktada tek örneklemde t testinin normallikten küçük sapmalara dayanıklı olduğunu belirtmeliyiz.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İşaret testi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401080" cy="4500594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İşaret </a:t>
            </a:r>
            <a:r>
              <a:rPr lang="tr-TR" dirty="0" smtClean="0"/>
              <a:t>testi, </a:t>
            </a:r>
            <a:r>
              <a:rPr lang="tr-TR" dirty="0" smtClean="0"/>
              <a:t>dağılımımızın </a:t>
            </a:r>
            <a:r>
              <a:rPr lang="tr-TR" b="1" dirty="0" smtClean="0"/>
              <a:t>ortancasını</a:t>
            </a:r>
            <a:r>
              <a:rPr lang="tr-TR" dirty="0" smtClean="0"/>
              <a:t> esas alarak hesaplanır.</a:t>
            </a:r>
          </a:p>
          <a:p>
            <a:endParaRPr lang="tr-TR" dirty="0" smtClean="0"/>
          </a:p>
          <a:p>
            <a:r>
              <a:rPr lang="tr-TR" dirty="0" smtClean="0"/>
              <a:t>Eğer dağılımımızın toplum dağılımından farklı değilse o zaman verilerimizin yarısı toplum ortalamasının üstünde, yarısı da altında olmalıdır.</a:t>
            </a:r>
          </a:p>
          <a:p>
            <a:endParaRPr lang="tr-TR" dirty="0" smtClean="0"/>
          </a:p>
          <a:p>
            <a:r>
              <a:rPr lang="tr-TR" dirty="0" smtClean="0"/>
              <a:t>İşaret testi, değişkenin gerçek değerlerini dikkate almayıp sadece toplum ortalamasından büyük mü küçük mü olduklarına baktığından zayıf ve basit bir testtir.</a:t>
            </a:r>
          </a:p>
          <a:p>
            <a:endParaRPr lang="tr-TR" dirty="0" smtClean="0"/>
          </a:p>
          <a:p>
            <a:r>
              <a:rPr lang="tr-TR" dirty="0" smtClean="0"/>
              <a:t>Yukarıdaki örneğe benzer bir çalışma yaptığımızı ama daha küçük bir örneklemden veri topladığımızı düşünelim: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258204" cy="4525963"/>
          </a:xfrm>
        </p:spPr>
        <p:txBody>
          <a:bodyPr/>
          <a:lstStyle/>
          <a:p>
            <a:pPr marL="550926" lvl="0" indent="-514350">
              <a:buFont typeface="+mj-lt"/>
              <a:buAutoNum type="arabicPeriod"/>
            </a:pPr>
            <a:r>
              <a:rPr lang="tr-TR" b="1" dirty="0" smtClean="0"/>
              <a:t>Sıfır hipotezi (H</a:t>
            </a:r>
            <a:r>
              <a:rPr lang="tr-TR" b="1" baseline="-25000" dirty="0" smtClean="0"/>
              <a:t>0</a:t>
            </a:r>
            <a:r>
              <a:rPr lang="tr-TR" b="1" dirty="0" smtClean="0"/>
              <a:t>) ve alternatif hipotezin (H</a:t>
            </a:r>
            <a:r>
              <a:rPr lang="tr-TR" b="1" baseline="-25000" dirty="0" smtClean="0"/>
              <a:t>1</a:t>
            </a:r>
            <a:r>
              <a:rPr lang="tr-TR" b="1" dirty="0" smtClean="0"/>
              <a:t>) tanımlanması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H</a:t>
            </a:r>
            <a:r>
              <a:rPr lang="tr-TR" baseline="-25000" dirty="0" smtClean="0"/>
              <a:t>0</a:t>
            </a:r>
            <a:r>
              <a:rPr lang="tr-TR" dirty="0" smtClean="0"/>
              <a:t>: İlimizdeki bireylerin boy ortalaması ile örneklemimizdeki bireylerin boy ortalaması arasında fark yoktur.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H</a:t>
            </a:r>
            <a:r>
              <a:rPr lang="tr-TR" baseline="-25000" dirty="0" smtClean="0"/>
              <a:t>1</a:t>
            </a:r>
            <a:r>
              <a:rPr lang="tr-TR" dirty="0" smtClean="0"/>
              <a:t>: İlimizdeki bireylerin boy ortalaması ile örneklemimizdeki bireylerin boy ortalaması farklıdır.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0" lvl="0" indent="-914400">
              <a:buFont typeface="+mj-lt"/>
              <a:buAutoNum type="arabicPeriod" startAt="2"/>
            </a:pPr>
            <a:r>
              <a:rPr lang="tr-TR" b="1" dirty="0" smtClean="0"/>
              <a:t>Verilerin toplanması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679125" y="1571612"/>
          <a:ext cx="4607387" cy="4572000"/>
        </p:xfrm>
        <a:graphic>
          <a:graphicData uri="http://schemas.openxmlformats.org/drawingml/2006/table">
            <a:tbl>
              <a:tblPr/>
              <a:tblGrid>
                <a:gridCol w="1120013"/>
                <a:gridCol w="1162458"/>
                <a:gridCol w="1162458"/>
                <a:gridCol w="116245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Birey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no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Boy (cm)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Birey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no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Boy (cm)</a:t>
                      </a:r>
                      <a:endParaRPr lang="tr-TR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114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tr-TR" sz="3600" b="1" dirty="0" smtClean="0"/>
              <a:t>İlgili sıfır hipotezi için </a:t>
            </a:r>
            <a:r>
              <a:rPr lang="tr-TR" sz="3600" b="1" i="1" dirty="0" smtClean="0"/>
              <a:t>test istatistiğinin</a:t>
            </a:r>
            <a:r>
              <a:rPr lang="tr-TR" sz="3600" b="1" dirty="0" smtClean="0"/>
              <a:t> hesaplanması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814514"/>
            <a:ext cx="3571900" cy="3186122"/>
          </a:xfrm>
        </p:spPr>
        <p:txBody>
          <a:bodyPr>
            <a:normAutofit/>
          </a:bodyPr>
          <a:lstStyle/>
          <a:p>
            <a:r>
              <a:rPr lang="tr-TR" sz="2800" dirty="0" smtClean="0"/>
              <a:t>Örneklemimizde 28 birey var. </a:t>
            </a:r>
          </a:p>
          <a:p>
            <a:r>
              <a:rPr lang="tr-TR" sz="2800" dirty="0" smtClean="0"/>
              <a:t>Boy değişkenimizi küçükten büyüğe doğru sıralayalım:</a:t>
            </a:r>
            <a:endParaRPr lang="tr-TR" sz="28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071933" y="1285860"/>
          <a:ext cx="4357720" cy="5181600"/>
        </p:xfrm>
        <a:graphic>
          <a:graphicData uri="http://schemas.openxmlformats.org/drawingml/2006/table">
            <a:tbl>
              <a:tblPr/>
              <a:tblGrid>
                <a:gridCol w="995281"/>
                <a:gridCol w="1120813"/>
                <a:gridCol w="1120813"/>
                <a:gridCol w="1120813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Birey no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Boy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(cm)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tr-TR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tr-TR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Birey no</a:t>
                      </a:r>
                      <a:endParaRPr lang="tr-TR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Boy (cm)</a:t>
                      </a:r>
                      <a:endParaRPr lang="tr-TR" sz="20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tr-TR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161,0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176,0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Toplum ortalamasına (örneğimizde 161,5 cm) eşit olan bireyleri hesaba katmayacağız.</a:t>
            </a:r>
          </a:p>
          <a:p>
            <a:r>
              <a:rPr lang="tr-TR" dirty="0" smtClean="0"/>
              <a:t>161,5’e eşit olan birey olmadığını görüyoruz. Geriye kalan 27 bireye (</a:t>
            </a:r>
            <a:r>
              <a:rPr lang="tr-TR" b="1" dirty="0" smtClean="0"/>
              <a:t>n'</a:t>
            </a:r>
            <a:r>
              <a:rPr lang="tr-TR" dirty="0" smtClean="0"/>
              <a:t>) baktığımızda sıralamaya göre</a:t>
            </a:r>
          </a:p>
          <a:p>
            <a:r>
              <a:rPr lang="tr-TR" b="1" dirty="0" smtClean="0"/>
              <a:t>7 </a:t>
            </a:r>
            <a:r>
              <a:rPr lang="tr-TR" dirty="0" smtClean="0"/>
              <a:t>bireyin boyunun toplum ortalamasından küçük,</a:t>
            </a:r>
          </a:p>
          <a:p>
            <a:r>
              <a:rPr lang="tr-TR" b="1" dirty="0" smtClean="0"/>
              <a:t>20 </a:t>
            </a:r>
            <a:r>
              <a:rPr lang="tr-TR" dirty="0" smtClean="0"/>
              <a:t>bireyin boyunun ise toplum ortalamasından büyük olduğunu görüyoruz.</a:t>
            </a:r>
          </a:p>
          <a:p>
            <a:r>
              <a:rPr lang="tr-TR" dirty="0" smtClean="0"/>
              <a:t>İşaret testinde bu iki değerden küçük olanı (</a:t>
            </a:r>
            <a:r>
              <a:rPr lang="tr-TR" b="1" dirty="0" smtClean="0"/>
              <a:t>r</a:t>
            </a:r>
            <a:r>
              <a:rPr lang="tr-TR" dirty="0" smtClean="0"/>
              <a:t>) dikkate alınır (örneğimizde 7). </a:t>
            </a:r>
          </a:p>
          <a:p>
            <a:r>
              <a:rPr lang="tr-TR" dirty="0" smtClean="0"/>
              <a:t>n' ≤ 10 olması durumunda işaret testi değeri r = n' olarak alınır.</a:t>
            </a:r>
          </a:p>
          <a:p>
            <a:r>
              <a:rPr lang="tr-TR" dirty="0" smtClean="0"/>
              <a:t>n' &gt; 10 olması durumunda </a:t>
            </a:r>
            <a:r>
              <a:rPr lang="tr-TR" i="1" dirty="0" smtClean="0"/>
              <a:t>z</a:t>
            </a:r>
            <a:r>
              <a:rPr lang="tr-TR" dirty="0" smtClean="0"/>
              <a:t> hesabı yapılır</a:t>
            </a:r>
          </a:p>
          <a:p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857760"/>
            <a:ext cx="258129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 rot="10800000" flipH="1" flipV="1">
            <a:off x="3500430" y="4912682"/>
            <a:ext cx="5643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Bizim örneğimizde n' = 27 değeri 10’dan büyük olduğuna göre </a:t>
            </a:r>
            <a:r>
              <a:rPr lang="tr-TR" sz="2400" i="1" dirty="0" smtClean="0"/>
              <a:t>z</a:t>
            </a:r>
            <a:r>
              <a:rPr lang="tr-TR" sz="2400" dirty="0" smtClean="0"/>
              <a:t> formülünü uygulamalıyız:</a:t>
            </a:r>
          </a:p>
          <a:p>
            <a:r>
              <a:rPr lang="tr-TR" sz="2400" b="1" i="1" dirty="0" smtClean="0"/>
              <a:t>z</a:t>
            </a:r>
            <a:r>
              <a:rPr lang="tr-TR" sz="2400" dirty="0" smtClean="0"/>
              <a:t> = [│7- (27/2)│-(1/2)] / [√(27/2)] = </a:t>
            </a:r>
            <a:r>
              <a:rPr lang="tr-TR" sz="2400" b="1" dirty="0" smtClean="0"/>
              <a:t>1,632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konu sonunda </a:t>
            </a:r>
            <a:r>
              <a:rPr lang="tr-TR" dirty="0" smtClean="0"/>
              <a:t>öğrencilerin </a:t>
            </a:r>
            <a:r>
              <a:rPr lang="tr-TR" dirty="0"/>
              <a:t>tek gruptan elde edilen </a:t>
            </a:r>
            <a:r>
              <a:rPr lang="tr-TR" dirty="0" err="1"/>
              <a:t>numerik</a:t>
            </a:r>
            <a:r>
              <a:rPr lang="tr-TR" dirty="0"/>
              <a:t> verilerin toplum ortalamasıyla karşılaştırılmasında kullanılan tek örnekleme </a:t>
            </a:r>
            <a:r>
              <a:rPr lang="tr-TR" b="1" i="1" dirty="0"/>
              <a:t>t</a:t>
            </a:r>
            <a:r>
              <a:rPr lang="tr-TR" b="1" dirty="0"/>
              <a:t>-testi (</a:t>
            </a:r>
            <a:r>
              <a:rPr lang="tr-TR" b="1" dirty="0" err="1"/>
              <a:t>one</a:t>
            </a:r>
            <a:r>
              <a:rPr lang="tr-TR" b="1" dirty="0"/>
              <a:t>-</a:t>
            </a:r>
            <a:r>
              <a:rPr lang="tr-TR" b="1" dirty="0" err="1"/>
              <a:t>sample</a:t>
            </a:r>
            <a:r>
              <a:rPr lang="tr-TR" b="1" dirty="0"/>
              <a:t> </a:t>
            </a:r>
            <a:r>
              <a:rPr lang="tr-TR" b="1" i="1" dirty="0"/>
              <a:t>t</a:t>
            </a:r>
            <a:r>
              <a:rPr lang="tr-TR" b="1" dirty="0"/>
              <a:t>-test)</a:t>
            </a:r>
            <a:r>
              <a:rPr lang="tr-TR" dirty="0"/>
              <a:t> ve </a:t>
            </a:r>
            <a:r>
              <a:rPr lang="tr-TR" b="1" dirty="0"/>
              <a:t>işaret testi (</a:t>
            </a:r>
            <a:r>
              <a:rPr lang="tr-TR" b="1" dirty="0" err="1"/>
              <a:t>sign</a:t>
            </a:r>
            <a:r>
              <a:rPr lang="tr-TR" b="1" dirty="0"/>
              <a:t> test)</a:t>
            </a:r>
            <a:r>
              <a:rPr lang="tr-TR" dirty="0"/>
              <a:t> hakkında bilgi sahibi olması amaçlanmıştır.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tr-TR" sz="2800" b="1" dirty="0" smtClean="0"/>
              <a:t>Test istatistiğinden elde edilen değerin bilinen bir olasılık dağılımı ile karşılaştırılması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4614866" cy="4525963"/>
          </a:xfrm>
        </p:spPr>
        <p:txBody>
          <a:bodyPr/>
          <a:lstStyle/>
          <a:p>
            <a:r>
              <a:rPr lang="tr-TR" i="1" dirty="0" smtClean="0"/>
              <a:t>z</a:t>
            </a:r>
            <a:r>
              <a:rPr lang="tr-TR" dirty="0" smtClean="0"/>
              <a:t> </a:t>
            </a:r>
            <a:r>
              <a:rPr lang="tr-TR" dirty="0" smtClean="0"/>
              <a:t>değerini </a:t>
            </a:r>
            <a:r>
              <a:rPr lang="tr-TR" dirty="0" smtClean="0"/>
              <a:t>tablo’ya </a:t>
            </a:r>
            <a:r>
              <a:rPr lang="tr-TR" dirty="0" smtClean="0"/>
              <a:t>bakarak </a:t>
            </a:r>
            <a:r>
              <a:rPr lang="tr-TR" dirty="0" err="1" smtClean="0"/>
              <a:t>p’yi</a:t>
            </a:r>
            <a:r>
              <a:rPr lang="tr-TR" dirty="0" smtClean="0"/>
              <a:t> bulabiliriz.</a:t>
            </a:r>
          </a:p>
          <a:p>
            <a:endParaRPr lang="tr-TR" i="1" dirty="0" smtClean="0"/>
          </a:p>
          <a:p>
            <a:r>
              <a:rPr lang="tr-TR" i="1" dirty="0" smtClean="0"/>
              <a:t>z</a:t>
            </a:r>
            <a:r>
              <a:rPr lang="tr-TR" dirty="0" smtClean="0"/>
              <a:t> =1,6 için iki yönlü </a:t>
            </a:r>
            <a:r>
              <a:rPr lang="tr-TR" i="1" dirty="0" smtClean="0"/>
              <a:t>p</a:t>
            </a:r>
            <a:r>
              <a:rPr lang="tr-TR" dirty="0" smtClean="0"/>
              <a:t> değerinin </a:t>
            </a:r>
            <a:r>
              <a:rPr lang="tr-TR" b="1" dirty="0" smtClean="0"/>
              <a:t>0,110</a:t>
            </a:r>
            <a:r>
              <a:rPr lang="tr-TR" dirty="0" smtClean="0"/>
              <a:t> olduğunu görüyoruz.</a:t>
            </a:r>
          </a:p>
          <a:p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000240"/>
            <a:ext cx="2938474" cy="359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3"/>
            <a:ext cx="8258204" cy="4071966"/>
          </a:xfrm>
        </p:spPr>
        <p:txBody>
          <a:bodyPr/>
          <a:lstStyle/>
          <a:p>
            <a:pPr marL="608076" lvl="0" indent="-571500">
              <a:buFont typeface="+mj-lt"/>
              <a:buAutoNum type="arabicPeriod" startAt="5"/>
            </a:pPr>
            <a:r>
              <a:rPr lang="tr-TR" b="1" i="1" dirty="0" smtClean="0"/>
              <a:t>P değerinin</a:t>
            </a:r>
            <a:r>
              <a:rPr lang="tr-TR" b="1" dirty="0" smtClean="0"/>
              <a:t> ve sonuçların yorumlanması</a:t>
            </a:r>
            <a:endParaRPr lang="tr-TR" dirty="0" smtClean="0"/>
          </a:p>
          <a:p>
            <a:endParaRPr lang="tr-TR" i="1" dirty="0" smtClean="0"/>
          </a:p>
          <a:p>
            <a:r>
              <a:rPr lang="tr-TR" i="1" dirty="0" smtClean="0"/>
              <a:t>P</a:t>
            </a:r>
            <a:r>
              <a:rPr lang="tr-TR" dirty="0" smtClean="0"/>
              <a:t> değeri 0,05’ten büyük olduğundan sıfır hipotezini kabul etmemiz gerekir. Dolayısıyla örneklemimizle toplum ortalaması arasında boy açısından istatistiksel olarak anlamlı bir fark yoktur.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Öğrenim Hedefleri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Hedefler</a:t>
            </a:r>
            <a:r>
              <a:rPr lang="tr-TR" dirty="0" smtClean="0"/>
              <a:t>: Bu konu sonunda öğrencilerin aşağıdaki hedeflere ulaşması beklenmektedir: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Tek </a:t>
            </a:r>
            <a:r>
              <a:rPr lang="tr-TR" dirty="0"/>
              <a:t>örneklemde </a:t>
            </a:r>
            <a:r>
              <a:rPr lang="tr-TR" i="1" dirty="0"/>
              <a:t>t</a:t>
            </a:r>
            <a:r>
              <a:rPr lang="tr-TR" dirty="0"/>
              <a:t>-testi varsayımlarını açıklayabilmek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SPSS </a:t>
            </a:r>
            <a:r>
              <a:rPr lang="tr-TR" dirty="0"/>
              <a:t>ile tek örneklemde </a:t>
            </a:r>
            <a:r>
              <a:rPr lang="tr-TR" i="1" dirty="0"/>
              <a:t>t</a:t>
            </a:r>
            <a:r>
              <a:rPr lang="tr-TR" dirty="0"/>
              <a:t>-testi yapabilmek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İşaret </a:t>
            </a:r>
            <a:r>
              <a:rPr lang="tr-TR" dirty="0"/>
              <a:t>testinin kullanım yerini tartışabilmek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İşaret </a:t>
            </a:r>
            <a:r>
              <a:rPr lang="tr-TR" dirty="0"/>
              <a:t>testinin nasıl yapılacağını </a:t>
            </a:r>
            <a:r>
              <a:rPr lang="tr-TR" dirty="0" smtClean="0"/>
              <a:t>açıklayabilmek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7467600" cy="5626121"/>
          </a:xfrm>
        </p:spPr>
        <p:txBody>
          <a:bodyPr>
            <a:normAutofit fontScale="85000" lnSpcReduction="20000"/>
          </a:bodyPr>
          <a:lstStyle/>
          <a:p>
            <a:r>
              <a:rPr lang="tr-TR" sz="3200" dirty="0" smtClean="0"/>
              <a:t>Mahallemizdeki bireylerin boylarını ölçtüğümüzü düşünelim [mahalle=tek grup; boy=</a:t>
            </a:r>
            <a:r>
              <a:rPr lang="tr-TR" sz="3200" dirty="0" err="1" smtClean="0"/>
              <a:t>numerik</a:t>
            </a:r>
            <a:r>
              <a:rPr lang="tr-TR" sz="3200" dirty="0" smtClean="0"/>
              <a:t> veri]. Sonuçlarımızı il geneli ile karşılaştırmak istiyoruz. Daha önceki araştırmalardan ilimizdeki bireylerin boy ortalamasının 161,5 cm olduğunu biliyoruz.</a:t>
            </a:r>
          </a:p>
          <a:p>
            <a:endParaRPr lang="tr-TR" sz="3200" dirty="0" smtClean="0"/>
          </a:p>
          <a:p>
            <a:r>
              <a:rPr lang="tr-TR" sz="3200" dirty="0" smtClean="0"/>
              <a:t>Bu karşılaştırmayı </a:t>
            </a:r>
            <a:r>
              <a:rPr lang="tr-TR" sz="3200" b="1" dirty="0" smtClean="0"/>
              <a:t>tek örneklemde </a:t>
            </a:r>
            <a:r>
              <a:rPr lang="tr-TR" sz="3200" b="1" i="1" dirty="0" smtClean="0"/>
              <a:t>t</a:t>
            </a:r>
            <a:r>
              <a:rPr lang="tr-TR" sz="3200" b="1" dirty="0" smtClean="0"/>
              <a:t>-testi</a:t>
            </a:r>
            <a:r>
              <a:rPr lang="tr-TR" sz="3200" dirty="0" smtClean="0"/>
              <a:t> (</a:t>
            </a:r>
            <a:r>
              <a:rPr lang="tr-TR" sz="3200" dirty="0" err="1" smtClean="0"/>
              <a:t>one</a:t>
            </a:r>
            <a:r>
              <a:rPr lang="tr-TR" sz="3200" dirty="0" smtClean="0"/>
              <a:t>-</a:t>
            </a:r>
            <a:r>
              <a:rPr lang="tr-TR" sz="3200" dirty="0" err="1" smtClean="0"/>
              <a:t>sample</a:t>
            </a:r>
            <a:r>
              <a:rPr lang="tr-TR" sz="3200" dirty="0" smtClean="0"/>
              <a:t> </a:t>
            </a:r>
            <a:r>
              <a:rPr lang="tr-TR" sz="3200" i="1" dirty="0" smtClean="0"/>
              <a:t>t</a:t>
            </a:r>
            <a:r>
              <a:rPr lang="tr-TR" sz="3200" dirty="0" smtClean="0"/>
              <a:t>-test) ile yapabiliriz. </a:t>
            </a:r>
          </a:p>
          <a:p>
            <a:r>
              <a:rPr lang="tr-TR" sz="3200" dirty="0" smtClean="0"/>
              <a:t>Tek örneklemde </a:t>
            </a:r>
            <a:r>
              <a:rPr lang="tr-TR" sz="3200" i="1" dirty="0" smtClean="0"/>
              <a:t>t</a:t>
            </a:r>
            <a:r>
              <a:rPr lang="tr-TR" sz="3200" dirty="0" smtClean="0"/>
              <a:t>-testini yapabilmemiz için verilerimizin bazı varsayımları karşılaması gerekir. </a:t>
            </a:r>
          </a:p>
          <a:p>
            <a:r>
              <a:rPr lang="tr-TR" sz="3200" dirty="0" smtClean="0"/>
              <a:t>Bu varsayımları </a:t>
            </a:r>
            <a:r>
              <a:rPr lang="tr-TR" sz="3200" dirty="0" err="1" smtClean="0"/>
              <a:t>karşılayamamız</a:t>
            </a:r>
            <a:r>
              <a:rPr lang="tr-TR" sz="3200" dirty="0" smtClean="0"/>
              <a:t> halinde alternatifimiz </a:t>
            </a:r>
            <a:r>
              <a:rPr lang="tr-TR" sz="3200" b="1" dirty="0" err="1" smtClean="0"/>
              <a:t>nonparametrik</a:t>
            </a:r>
            <a:r>
              <a:rPr lang="tr-TR" sz="3200" dirty="0" smtClean="0"/>
              <a:t> bir test olan </a:t>
            </a:r>
            <a:r>
              <a:rPr lang="tr-TR" sz="3200" b="1" dirty="0" smtClean="0"/>
              <a:t>işaret testi</a:t>
            </a:r>
            <a:r>
              <a:rPr lang="tr-TR" sz="3200" dirty="0" smtClean="0"/>
              <a:t> olabilir.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Tek örneklemde t-testi varsayımları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tr-TR" dirty="0" smtClean="0"/>
              <a:t>Değişkenimizin </a:t>
            </a:r>
            <a:r>
              <a:rPr lang="tr-TR" dirty="0"/>
              <a:t>toplumda normal dağılması ve</a:t>
            </a:r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Yeterli </a:t>
            </a:r>
            <a:r>
              <a:rPr lang="tr-TR" dirty="0"/>
              <a:t>bir örnekleme sahip olmamızdır.</a:t>
            </a:r>
          </a:p>
          <a:p>
            <a:endParaRPr lang="tr-TR" dirty="0" smtClean="0"/>
          </a:p>
          <a:p>
            <a:r>
              <a:rPr lang="tr-TR" dirty="0" smtClean="0"/>
              <a:t>Toplumun </a:t>
            </a:r>
            <a:r>
              <a:rPr lang="tr-TR" dirty="0" err="1"/>
              <a:t>varyansını</a:t>
            </a:r>
            <a:r>
              <a:rPr lang="tr-TR" dirty="0"/>
              <a:t> (</a:t>
            </a:r>
            <a:r>
              <a:rPr lang="tr-TR" i="1" dirty="0"/>
              <a:t>σ</a:t>
            </a:r>
            <a:r>
              <a:rPr lang="tr-TR" dirty="0"/>
              <a:t>) bilmememiz durumunda verilerimizin dağılımı teorik dağılımlardan </a:t>
            </a:r>
            <a:r>
              <a:rPr lang="tr-TR" i="1" dirty="0"/>
              <a:t>t</a:t>
            </a:r>
            <a:r>
              <a:rPr lang="tr-TR" dirty="0"/>
              <a:t> dağılımına uyacaktır. </a:t>
            </a:r>
            <a:endParaRPr lang="tr-TR" dirty="0" smtClean="0"/>
          </a:p>
          <a:p>
            <a:r>
              <a:rPr lang="tr-TR" dirty="0" smtClean="0"/>
              <a:t>Eğer </a:t>
            </a:r>
            <a:r>
              <a:rPr lang="tr-TR" dirty="0"/>
              <a:t>toplumun </a:t>
            </a:r>
            <a:r>
              <a:rPr lang="tr-TR" dirty="0" err="1"/>
              <a:t>varyansını</a:t>
            </a:r>
            <a:r>
              <a:rPr lang="tr-TR" dirty="0"/>
              <a:t> bilirsek veya örneklem sayımız çok yüksekse bu durumda normal dağılım bilgilerine dayanan </a:t>
            </a:r>
            <a:r>
              <a:rPr lang="tr-TR" i="1" dirty="0"/>
              <a:t>z</a:t>
            </a:r>
            <a:r>
              <a:rPr lang="tr-TR" dirty="0"/>
              <a:t> </a:t>
            </a:r>
            <a:r>
              <a:rPr lang="tr-TR" dirty="0" smtClean="0"/>
              <a:t>testini kullanabiliriz.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671902"/>
            <a:ext cx="8229600" cy="1471610"/>
          </a:xfrm>
        </p:spPr>
        <p:txBody>
          <a:bodyPr>
            <a:normAutofit/>
          </a:bodyPr>
          <a:lstStyle/>
          <a:p>
            <a:r>
              <a:rPr lang="tr-TR" dirty="0" smtClean="0"/>
              <a:t>Ancak</a:t>
            </a:r>
            <a:r>
              <a:rPr lang="tr-TR" dirty="0"/>
              <a:t>, her iki durumda da sonuçlar hemen hemen aynı çıkacaktır.</a:t>
            </a:r>
          </a:p>
          <a:p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000108"/>
            <a:ext cx="1600209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/>
              <a:t>Örnek </a:t>
            </a:r>
            <a:r>
              <a:rPr lang="tr-TR" b="1" i="1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Diyabet.sav </a:t>
            </a:r>
            <a:r>
              <a:rPr lang="tr-TR" dirty="0" smtClean="0"/>
              <a:t>veri setini </a:t>
            </a:r>
            <a:r>
              <a:rPr lang="tr-TR" dirty="0"/>
              <a:t>kullanarak bir uygulama yapalım:</a:t>
            </a:r>
          </a:p>
          <a:p>
            <a:r>
              <a:rPr lang="tr-TR" dirty="0"/>
              <a:t>Öncelikle tek örneklemde t-testi varsayımlarını karşılayıp karşılamadığımızı test etmemiz gerekecek: </a:t>
            </a:r>
          </a:p>
          <a:p>
            <a:pPr lvl="0"/>
            <a:r>
              <a:rPr lang="tr-TR" dirty="0"/>
              <a:t>Boy değişkeni toplumda normal dağılır. Örneklemimizde de boy değişkeninin </a:t>
            </a:r>
            <a:r>
              <a:rPr lang="tr-TR" dirty="0" err="1"/>
              <a:t>histogram</a:t>
            </a:r>
            <a:r>
              <a:rPr lang="tr-TR" dirty="0"/>
              <a:t> grafiğine baktığımızda normal dağılıma yakın olduğunu görüyoruz</a:t>
            </a:r>
            <a:r>
              <a:rPr lang="tr-TR" dirty="0" smtClean="0"/>
              <a:t>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85728"/>
            <a:ext cx="571504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85794"/>
            <a:ext cx="8043890" cy="5340369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Hipotez testleri için 5 basamaklı genel yaklaşımımızı uygulayacak olursak:</a:t>
            </a:r>
          </a:p>
          <a:p>
            <a:pPr lvl="0"/>
            <a:endParaRPr lang="tr-TR" b="1" dirty="0" smtClean="0"/>
          </a:p>
          <a:p>
            <a:pPr marL="550926" lvl="0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tr-TR" b="1" dirty="0" smtClean="0"/>
              <a:t>Sıfır </a:t>
            </a:r>
            <a:r>
              <a:rPr lang="tr-TR" b="1" dirty="0"/>
              <a:t>hipotezi (H</a:t>
            </a:r>
            <a:r>
              <a:rPr lang="tr-TR" b="1" baseline="-25000" dirty="0"/>
              <a:t>0</a:t>
            </a:r>
            <a:r>
              <a:rPr lang="tr-TR" b="1" dirty="0"/>
              <a:t>) ve alternatif hipotezin (H</a:t>
            </a:r>
            <a:r>
              <a:rPr lang="tr-TR" b="1" baseline="-25000" dirty="0"/>
              <a:t>1</a:t>
            </a:r>
            <a:r>
              <a:rPr lang="tr-TR" b="1" dirty="0"/>
              <a:t>) tanımlanması:</a:t>
            </a:r>
            <a:endParaRPr lang="tr-TR" dirty="0"/>
          </a:p>
          <a:p>
            <a:pPr lvl="1"/>
            <a:r>
              <a:rPr lang="tr-TR" dirty="0"/>
              <a:t>H</a:t>
            </a:r>
            <a:r>
              <a:rPr lang="tr-TR" baseline="-25000" dirty="0"/>
              <a:t>0</a:t>
            </a:r>
            <a:r>
              <a:rPr lang="tr-TR" dirty="0"/>
              <a:t>: İlimizdeki bireylerin boy ortalaması ile mahallemizdeki bireylerin boy ortalaması arasında fark yoktur.</a:t>
            </a:r>
          </a:p>
          <a:p>
            <a:pPr lvl="1"/>
            <a:r>
              <a:rPr lang="tr-TR" dirty="0"/>
              <a:t>H</a:t>
            </a:r>
            <a:r>
              <a:rPr lang="tr-TR" baseline="-25000" dirty="0"/>
              <a:t>1</a:t>
            </a:r>
            <a:r>
              <a:rPr lang="tr-TR" dirty="0"/>
              <a:t>: İlimizdeki bireylerin boy ortalaması ile mahallemizdeki bireylerin boy ortalaması farklıdır.</a:t>
            </a:r>
          </a:p>
          <a:p>
            <a:pPr marL="550926" lvl="0" indent="-514350">
              <a:buFont typeface="+mj-lt"/>
              <a:buAutoNum type="arabicPeriod"/>
            </a:pPr>
            <a:r>
              <a:rPr lang="tr-TR" b="1" dirty="0"/>
              <a:t>Verilerin toplanması:</a:t>
            </a:r>
            <a:endParaRPr lang="tr-TR" dirty="0"/>
          </a:p>
          <a:p>
            <a:pPr lvl="1"/>
            <a:r>
              <a:rPr lang="tr-TR" dirty="0"/>
              <a:t>Verilerimizi topladık ve </a:t>
            </a:r>
            <a:r>
              <a:rPr lang="tr-TR" dirty="0" err="1"/>
              <a:t>SPSS’e</a:t>
            </a:r>
            <a:r>
              <a:rPr lang="tr-TR" dirty="0"/>
              <a:t> girdik. Diyabet.sav </a:t>
            </a:r>
            <a:r>
              <a:rPr lang="tr-TR" dirty="0" err="1"/>
              <a:t>verisetinde</a:t>
            </a:r>
            <a:r>
              <a:rPr lang="tr-TR" dirty="0"/>
              <a:t> </a:t>
            </a:r>
            <a:r>
              <a:rPr lang="tr-TR" dirty="0" smtClean="0"/>
              <a:t>“boy” </a:t>
            </a:r>
            <a:r>
              <a:rPr lang="tr-TR" dirty="0"/>
              <a:t>değişkenini oluşturduk.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690</TotalTime>
  <Words>1206</Words>
  <Application>Microsoft Office PowerPoint</Application>
  <PresentationFormat>Ekran Gösterisi (4:3)</PresentationFormat>
  <Paragraphs>231</Paragraphs>
  <Slides>22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Teknik</vt:lpstr>
      <vt:lpstr>Numerik Veri Tek Grup</vt:lpstr>
      <vt:lpstr>Amaç</vt:lpstr>
      <vt:lpstr>Öğrenim Hedefleri</vt:lpstr>
      <vt:lpstr>Slayt 4</vt:lpstr>
      <vt:lpstr>Tek örneklemde t-testi varsayımları</vt:lpstr>
      <vt:lpstr>Slayt 6</vt:lpstr>
      <vt:lpstr>Örnek uygulama</vt:lpstr>
      <vt:lpstr>Slayt 8</vt:lpstr>
      <vt:lpstr>Slayt 9</vt:lpstr>
      <vt:lpstr>Slayt 10</vt:lpstr>
      <vt:lpstr>Slayt 11</vt:lpstr>
      <vt:lpstr>Slayt 12</vt:lpstr>
      <vt:lpstr>Slayt 13</vt:lpstr>
      <vt:lpstr>Varsayımlar karşılanamıyorsa</vt:lpstr>
      <vt:lpstr>İşaret testi</vt:lpstr>
      <vt:lpstr>Slayt 16</vt:lpstr>
      <vt:lpstr>Verilerin toplanması</vt:lpstr>
      <vt:lpstr>İlgili sıfır hipotezi için test istatistiğinin hesaplanması</vt:lpstr>
      <vt:lpstr>Slayt 19</vt:lpstr>
      <vt:lpstr>Test istatistiğinden elde edilen değerin bilinen bir olasılık dağılımı ile karşılaştırılması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Numerik Veri Tek Grup</dc:title>
  <dc:creator>admin</dc:creator>
  <cp:lastModifiedBy>admin</cp:lastModifiedBy>
  <cp:revision>51</cp:revision>
  <dcterms:created xsi:type="dcterms:W3CDTF">2009-12-25T19:29:48Z</dcterms:created>
  <dcterms:modified xsi:type="dcterms:W3CDTF">2009-12-29T08:20:15Z</dcterms:modified>
</cp:coreProperties>
</file>