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0"/>
  </p:notesMasterIdLst>
  <p:sldIdLst>
    <p:sldId id="257" r:id="rId4"/>
    <p:sldId id="258" r:id="rId5"/>
    <p:sldId id="259" r:id="rId6"/>
    <p:sldId id="260" r:id="rId7"/>
    <p:sldId id="270" r:id="rId8"/>
    <p:sldId id="285" r:id="rId9"/>
    <p:sldId id="307" r:id="rId10"/>
    <p:sldId id="308" r:id="rId11"/>
    <p:sldId id="309" r:id="rId12"/>
    <p:sldId id="310" r:id="rId13"/>
    <p:sldId id="273" r:id="rId14"/>
    <p:sldId id="287" r:id="rId15"/>
    <p:sldId id="303" r:id="rId16"/>
    <p:sldId id="304" r:id="rId17"/>
    <p:sldId id="305" r:id="rId18"/>
    <p:sldId id="306" r:id="rId19"/>
    <p:sldId id="275" r:id="rId20"/>
    <p:sldId id="277" r:id="rId21"/>
    <p:sldId id="276" r:id="rId22"/>
    <p:sldId id="278" r:id="rId23"/>
    <p:sldId id="280" r:id="rId24"/>
    <p:sldId id="279" r:id="rId25"/>
    <p:sldId id="282" r:id="rId26"/>
    <p:sldId id="281" r:id="rId27"/>
    <p:sldId id="284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 varScale="1">
        <p:scale>
          <a:sx n="122" d="100"/>
          <a:sy n="122" d="100"/>
        </p:scale>
        <p:origin x="-1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F5D14-EA47-44CE-AA09-D5B2169660C7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3C35E-3648-4913-85A3-BDA4CE3003C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D3562-AEEC-42D6-BB57-BCBBC9735548}" type="slidenum">
              <a:rPr lang="tr-TR"/>
              <a:pPr/>
              <a:t>1</a:t>
            </a:fld>
            <a:endParaRPr lang="tr-TR"/>
          </a:p>
        </p:txBody>
      </p:sp>
      <p:sp>
        <p:nvSpPr>
          <p:cNvPr id="2662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9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60E70F-1424-4485-BBE0-0BF497C3DC83}" type="slidenum">
              <a:rPr lang="tr-TR" sz="1200">
                <a:latin typeface="Calibri" pitchFamily="34" charset="0"/>
              </a:rPr>
              <a:pPr algn="r"/>
              <a:t>1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8478-1462-4B73-82E0-054A76996A78}" type="slidenum">
              <a:rPr lang="tr-TR"/>
              <a:pPr/>
              <a:t>4</a:t>
            </a:fld>
            <a:endParaRPr lang="tr-TR"/>
          </a:p>
        </p:txBody>
      </p:sp>
      <p:sp>
        <p:nvSpPr>
          <p:cNvPr id="2765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53EF2-CB40-4FEA-B15D-47054C07153F}" type="slidenum">
              <a:rPr lang="tr-TR" sz="1200">
                <a:latin typeface="Calibri" pitchFamily="34" charset="0"/>
              </a:rPr>
              <a:pPr algn="r"/>
              <a:t>4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8478-1462-4B73-82E0-054A76996A78}" type="slidenum">
              <a:rPr lang="tr-TR"/>
              <a:pPr/>
              <a:t>5</a:t>
            </a:fld>
            <a:endParaRPr lang="tr-TR"/>
          </a:p>
        </p:txBody>
      </p:sp>
      <p:sp>
        <p:nvSpPr>
          <p:cNvPr id="2765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53EF2-CB40-4FEA-B15D-47054C07153F}" type="slidenum">
              <a:rPr lang="tr-TR" sz="1200">
                <a:latin typeface="Calibri" pitchFamily="34" charset="0"/>
              </a:rPr>
              <a:pPr algn="r"/>
              <a:t>5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8478-1462-4B73-82E0-054A76996A78}" type="slidenum">
              <a:rPr lang="tr-TR"/>
              <a:pPr/>
              <a:t>19</a:t>
            </a:fld>
            <a:endParaRPr lang="tr-TR"/>
          </a:p>
        </p:txBody>
      </p:sp>
      <p:sp>
        <p:nvSpPr>
          <p:cNvPr id="2765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53EF2-CB40-4FEA-B15D-47054C07153F}" type="slidenum">
              <a:rPr lang="tr-TR" sz="1200">
                <a:latin typeface="Calibri" pitchFamily="34" charset="0"/>
              </a:rPr>
              <a:pPr algn="r"/>
              <a:t>19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8478-1462-4B73-82E0-054A76996A78}" type="slidenum">
              <a:rPr lang="tr-TR"/>
              <a:pPr/>
              <a:t>20</a:t>
            </a:fld>
            <a:endParaRPr lang="tr-TR"/>
          </a:p>
        </p:txBody>
      </p:sp>
      <p:sp>
        <p:nvSpPr>
          <p:cNvPr id="2765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53EF2-CB40-4FEA-B15D-47054C07153F}" type="slidenum">
              <a:rPr lang="tr-TR" sz="1200">
                <a:latin typeface="Calibri" pitchFamily="34" charset="0"/>
              </a:rPr>
              <a:pPr algn="r"/>
              <a:t>20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78478-1462-4B73-82E0-054A76996A78}" type="slidenum">
              <a:rPr lang="tr-TR"/>
              <a:pPr/>
              <a:t>21</a:t>
            </a:fld>
            <a:endParaRPr lang="tr-TR"/>
          </a:p>
        </p:txBody>
      </p:sp>
      <p:sp>
        <p:nvSpPr>
          <p:cNvPr id="27651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53EF2-CB40-4FEA-B15D-47054C07153F}" type="slidenum">
              <a:rPr lang="tr-TR" sz="1200">
                <a:latin typeface="Calibri" pitchFamily="34" charset="0"/>
              </a:rPr>
              <a:pPr algn="r"/>
              <a:t>21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267DB-4B58-4753-A399-49B66980B54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2A9CD-A85D-4F50-A5B0-EB116A5A08A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0027B-F9EF-49AE-A8A5-9C77CF99EDDA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1B7BE-42D6-40AF-9E96-E9AE20FC2D28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A0D2-D89F-4E44-A4DD-C2D3082218CF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2EC04-1BC0-4193-97DA-69DF3E298C3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9A1CA-FA9E-43ED-9539-ED40C30E2E7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B2683-DE56-44A8-8B9D-5B6DAFFDCEF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520C-7CB8-4AFC-820D-BD3D7D4F52FC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CBAB-D21C-4C52-8A07-A7E3CD0DD56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5F186-3883-447E-862E-7E8266BF92F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157F59-7BA9-4749-B122-AC1B98CF7E9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34" name="Picture 43" descr="D:\FRONTPAGE THEMES\BLITZ\BTZBUL1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3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920CD8A-EF99-451D-B628-6C76B9FF8CB3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97DABA8-49F9-47C0-A86B-C75B1C68B244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FB2D898-759D-462C-9A6F-7C34DCC17B1C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365C017-20FE-4A86-88B8-DCB31D2C623E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08B98B4-5AA1-4AFD-BFC2-DA45FED7D42C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2C451E0-CA57-4B49-A82B-12A43CB03E5F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9D314F2-4045-4620-8954-4E653ABC2876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5F77456-02B6-446A-82F4-4F95E345940D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9435D37-A17D-4A44-81F7-10BEB9C9CFFC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3D92846-B6E1-41D1-8CE6-0AC0F1D58510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5096EE8-7EF2-4285-95BE-2B9938A15E82}" type="slidenum">
              <a:rPr lang="tr-TR" sz="1400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1400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5290-4451-40DF-8666-B267E30D515C}" type="datetimeFigureOut">
              <a:rPr lang="en-US" smtClean="0"/>
              <a:pPr/>
              <a:t>12/10/2009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377C-A30B-4434-A509-0447D771077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DDE547-11CC-4CB9-9B39-348135E0F604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4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B1B7E13-7A5D-4B87-8A8C-2FA5E60C7F23}" type="slidenum">
              <a:rPr lang="tr-TR" kern="1200">
                <a:solidFill>
                  <a:srgbClr val="FFFFFF"/>
                </a:solidFill>
                <a:latin typeface="Arial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kern="1200">
              <a:solidFill>
                <a:srgbClr val="FFFFFF"/>
              </a:solidFill>
              <a:latin typeface="Arial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1714500" y="1773238"/>
            <a:ext cx="6000750" cy="1470025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b="1" dirty="0"/>
              <a:t>Örnekleme ve Örneklem Dağılımları</a:t>
            </a:r>
            <a:endParaRPr lang="en-US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1714480" y="3886200"/>
            <a:ext cx="6057920" cy="1328750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52000" tIns="144000" rIns="108000"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Yrd. Doç. Dr Hamit ACEMOĞLU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1" name="Object 5"/>
          <p:cNvGraphicFramePr>
            <a:graphicFrameLocks/>
          </p:cNvGraphicFramePr>
          <p:nvPr/>
        </p:nvGraphicFramePr>
        <p:xfrm>
          <a:off x="1600200" y="2154238"/>
          <a:ext cx="1676400" cy="1198562"/>
        </p:xfrm>
        <a:graphic>
          <a:graphicData uri="http://schemas.openxmlformats.org/presentationml/2006/ole">
            <p:oleObj spid="_x0000_s4098" name="Denklem" r:id="rId3" imgW="736560" imgH="469800" progId="Equation.3">
              <p:embed/>
            </p:oleObj>
          </a:graphicData>
        </a:graphic>
      </p:graphicFrame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28600" y="5164138"/>
            <a:ext cx="8610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lvl="1" algn="l" rtl="0" fontAlgn="base">
              <a:spcBef>
                <a:spcPct val="50000"/>
              </a:spcBef>
              <a:spcAft>
                <a:spcPct val="0"/>
              </a:spcAft>
            </a:pPr>
            <a:r>
              <a:rPr lang="tr-TR" sz="28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  <a:sym typeface="Symbol" pitchFamily="18" charset="2"/>
              </a:rPr>
              <a:t>:</a:t>
            </a:r>
            <a:r>
              <a:rPr lang="tr-TR" sz="2800" kern="1200" baseline="300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tr-TR" sz="28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kitle standart sapması</a:t>
            </a:r>
          </a:p>
          <a:p>
            <a:pPr marL="190500" lvl="1" algn="l" rtl="0" fontAlgn="base">
              <a:spcBef>
                <a:spcPct val="50000"/>
              </a:spcBef>
              <a:spcAft>
                <a:spcPct val="0"/>
              </a:spcAft>
            </a:pPr>
            <a:r>
              <a:rPr lang="tr-TR" sz="28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d: ortalamaya göre yapılmak istenen </a:t>
            </a:r>
            <a:r>
              <a:rPr lang="tr-TR" sz="2800" kern="1200">
                <a:solidFill>
                  <a:srgbClr val="FFFFFF"/>
                </a:solidFill>
                <a:latin typeface="Symbol" pitchFamily="18" charset="2"/>
                <a:ea typeface="+mn-ea"/>
                <a:cs typeface="+mn-cs"/>
              </a:rPr>
              <a:t>±</a:t>
            </a:r>
            <a:r>
              <a:rPr lang="tr-TR" sz="28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  sapma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r>
              <a:rPr lang="tr-TR" sz="3200" kern="1200" dirty="0">
                <a:solidFill>
                  <a:srgbClr val="FFFF66"/>
                </a:solidFill>
                <a:latin typeface="Arial" pitchFamily="34" charset="0"/>
                <a:ea typeface="+mn-ea"/>
                <a:cs typeface="+mn-cs"/>
              </a:rPr>
              <a:t>Kitle ortalamasını kestirmek için örneklem büyüklüğü</a:t>
            </a:r>
            <a:endParaRPr lang="tr-TR" sz="3200" kern="1200" dirty="0">
              <a:solidFill>
                <a:srgbClr val="FFFFFF"/>
              </a:solidFill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1522413" y="3400425"/>
          <a:ext cx="3582987" cy="1277938"/>
        </p:xfrm>
        <a:graphic>
          <a:graphicData uri="http://schemas.openxmlformats.org/presentationml/2006/ole">
            <p:oleObj spid="_x0000_s4099" name="Denklem" r:id="rId4" imgW="1422360" imgH="507960" progId="Equation.3">
              <p:embed/>
            </p:oleObj>
          </a:graphicData>
        </a:graphic>
      </p:graphicFrame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410200" y="22860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Kitle büyüklüğü N   bilinmediğinde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5486400" y="35814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Kitle büyüklüğü N  bilindiğinde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>
                <a:solidFill>
                  <a:srgbClr val="000000"/>
                </a:solidFill>
              </a:rPr>
              <a:t>Uygun Örnekleme </a:t>
            </a:r>
            <a:r>
              <a:rPr lang="tr-TR" sz="4000" dirty="0" smtClean="0">
                <a:solidFill>
                  <a:srgbClr val="000000"/>
                </a:solidFill>
              </a:rPr>
              <a:t>Yöntemi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b="1" dirty="0">
                <a:solidFill>
                  <a:schemeClr val="tx1"/>
                </a:solidFill>
                <a:latin typeface="Comic Sans MS" pitchFamily="66" charset="0"/>
              </a:rPr>
              <a:t>Örneklemede </a:t>
            </a:r>
            <a:r>
              <a:rPr lang="tr-TR" sz="2400" b="1" dirty="0" smtClean="0">
                <a:solidFill>
                  <a:schemeClr val="tx1"/>
                </a:solidFill>
                <a:latin typeface="Comic Sans MS" pitchFamily="66" charset="0"/>
              </a:rPr>
              <a:t>Rasgelelik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Örneklemede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Rasgelelik, kitledeki her deneğe örnekleme seçilme yönünden eşit şans verilmesidir.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Bu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şansın eşitlenememesi durumunda; örneklemeden elde edilecek sonuçlardaki hatalar rasgele olmayacağı için  sonuçlar yanlı olur.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Örneklemede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yansız sonuçlar elde edebilmek için rasgelelik koşullarına uyulmalıdır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95600" y="1257300"/>
            <a:ext cx="3224213" cy="49530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17961" dir="2700000" algn="ctr" rotWithShape="0">
              <a:srgbClr val="FFFFCC"/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Örnekleme Yöntemleri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3495675"/>
            <a:ext cx="2387600" cy="404813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17961" dir="2700000" algn="ctr" rotWithShape="0">
              <a:srgbClr val="FFFFCC"/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Olasılıksız Örnekleme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410200" y="3419475"/>
            <a:ext cx="2362200" cy="404813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17961" dir="2700000" algn="ctr" rotWithShape="0">
              <a:srgbClr val="FFFFCC"/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Olasılıklı Örnekeleme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5321300"/>
            <a:ext cx="1524000" cy="67945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254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Kota Örneklemesi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5321300"/>
            <a:ext cx="1524000" cy="67945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254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Kartopu Örneklemesi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91000" y="5321300"/>
            <a:ext cx="1524000" cy="67945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254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B.  </a:t>
            </a:r>
            <a:r>
              <a:rPr lang="tr-TR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Rasgele</a:t>
            </a:r>
            <a:r>
              <a:rPr lang="tr-T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Örnekleme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867400" y="5321300"/>
            <a:ext cx="1524000" cy="67945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254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Tabakalı Örnekleme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543800" y="5321300"/>
            <a:ext cx="1524000" cy="679450"/>
          </a:xfrm>
          <a:prstGeom prst="rect">
            <a:avLst/>
          </a:prstGeom>
          <a:noFill/>
          <a:ln w="38100" cmpd="dbl">
            <a:solidFill>
              <a:srgbClr val="F9DAD7"/>
            </a:solidFill>
            <a:miter lim="800000"/>
            <a:headEnd/>
            <a:tailEnd/>
          </a:ln>
          <a:effectLst>
            <a:outerShdw dist="25400" algn="ctr" rotWithShape="0">
              <a:srgbClr val="FFFFCC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Küme Örneklemesi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1981200" y="2819400"/>
            <a:ext cx="0" cy="6858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81200" y="1828800"/>
            <a:ext cx="4572000" cy="990600"/>
            <a:chOff x="1248" y="624"/>
            <a:chExt cx="2880" cy="624"/>
          </a:xfrm>
        </p:grpSpPr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1248" y="1248"/>
              <a:ext cx="2880" cy="0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28398" dir="1593903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2832" y="624"/>
              <a:ext cx="0" cy="624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17961" dir="2700000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066800" y="3962400"/>
            <a:ext cx="1905000" cy="762000"/>
            <a:chOff x="672" y="1968"/>
            <a:chExt cx="1200" cy="480"/>
          </a:xfrm>
        </p:grpSpPr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1296" y="1968"/>
              <a:ext cx="0" cy="480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28398" dir="1593903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672" y="2448"/>
              <a:ext cx="1200" cy="0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28398" dir="1593903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</p:grp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066800" y="4724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971800" y="4724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953000" y="4724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629400" y="4724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8229600" y="4724400"/>
            <a:ext cx="0" cy="609600"/>
          </a:xfrm>
          <a:prstGeom prst="line">
            <a:avLst/>
          </a:prstGeom>
          <a:noFill/>
          <a:ln w="38100" cmpd="dbl">
            <a:solidFill>
              <a:srgbClr val="F9DAD7"/>
            </a:solidFill>
            <a:round/>
            <a:headEnd/>
            <a:tailEnd/>
          </a:ln>
          <a:effectLst>
            <a:outerShdw dist="28398" dir="1593903" algn="ctr" rotWithShape="0">
              <a:srgbClr val="FFFFCC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953000" y="3886200"/>
            <a:ext cx="3276600" cy="838200"/>
            <a:chOff x="3120" y="1920"/>
            <a:chExt cx="2064" cy="528"/>
          </a:xfrm>
        </p:grpSpPr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120" y="2448"/>
              <a:ext cx="2064" cy="0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28398" dir="1593903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4176" y="1920"/>
              <a:ext cx="0" cy="528"/>
            </a:xfrm>
            <a:prstGeom prst="line">
              <a:avLst/>
            </a:prstGeom>
            <a:noFill/>
            <a:ln w="38100" cmpd="dbl">
              <a:solidFill>
                <a:srgbClr val="F9DAD7"/>
              </a:solidFill>
              <a:round/>
              <a:headEnd/>
              <a:tailEnd/>
            </a:ln>
            <a:effectLst>
              <a:outerShdw dist="28398" dir="1593903" algn="ctr" rotWithShape="0">
                <a:srgbClr val="FFFFCC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>
                <a:solidFill>
                  <a:srgbClr val="000000"/>
                </a:solidFill>
              </a:rPr>
              <a:t>Olasılıklı Örnekleme </a:t>
            </a:r>
            <a:r>
              <a:rPr lang="tr-TR" sz="4000" dirty="0" smtClean="0">
                <a:solidFill>
                  <a:srgbClr val="000000"/>
                </a:solidFill>
              </a:rPr>
              <a:t>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 Olasılıklı örnekleme yöntemlerinde örnekleme seçilecek örnek birimlerine eşit şans verilir.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Örnek birimlerine eşit şans verilerek kitledeki değişkenliğin örneklemde korunması sağlanır. Böylece örneklemin kitleyi temsil yeteneği artırılmış olur. 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Kitledeki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her örnek birimine örnekleme seçilme yönünden eşit şans verebilmek için kitledeki birimler 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arasından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rasgele seçim yapılır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Rasgeleliği sağlayabilmek için rasgele sayılar tablosu yada rasgele sayı üreten bilgisayar yazılımlarından yararlanılır.</a:t>
            </a: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>
                <a:solidFill>
                  <a:srgbClr val="000000"/>
                </a:solidFill>
              </a:rPr>
              <a:t>Basit Rasgele </a:t>
            </a:r>
            <a:r>
              <a:rPr lang="tr-TR" sz="4000" dirty="0" smtClean="0">
                <a:solidFill>
                  <a:srgbClr val="000000"/>
                </a:solidFill>
              </a:rPr>
              <a:t>Örnekleme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Basit Rasgele Örnekleme, elde edilmesi istenen bilgide farklılık yaratacak herhangi faktörün olmadığı, kitledeki deneklere ulaşmanın olanaklı olduğu durumlarda basit rasgele seçim yöntemine göre örneklem oluşturulmasına denir.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Bu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yöntemde uygun örneklem büyüklüğü belirlendikten sonra, basit rasgele örnek seçim yöntemi ile örnekler seçilir. Seçim sonrası oluşan örneklem istatistikleri hesaplanarak kitle parametreleri için kestirimler yapılır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>
                <a:solidFill>
                  <a:srgbClr val="000000"/>
                </a:solidFill>
              </a:rPr>
              <a:t>Tabakalı </a:t>
            </a:r>
            <a:r>
              <a:rPr lang="tr-TR" sz="4000" dirty="0" smtClean="0">
                <a:solidFill>
                  <a:srgbClr val="000000"/>
                </a:solidFill>
              </a:rPr>
              <a:t>örnekleme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Bu örnekleme, toplanmak istenen bilginin doğruluğunu  etkliyecek faktörler olduğunda, kitleyi bu faktör gruplarına göre tabakalara ayırarak her tabakadan ayrı ayrı örneklem seçerek yapılır.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Her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tabakan ayrı örneklem seçerek, tabakaların(faktör gruplarının) kitledeki değişkenliği örneklemde de korunarak örneklemin kitleyi temsil yeteneği artırılmış olur.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Tabakalı örneklemeden iyi sonuç alabilmek için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tr-TR" sz="2000" dirty="0">
                <a:solidFill>
                  <a:schemeClr val="tx1"/>
                </a:solidFill>
                <a:latin typeface="Comic Sans MS" pitchFamily="66" charset="0"/>
              </a:rPr>
              <a:t>Tabakalar,   kendi içinde homojen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tr-TR" sz="2000" dirty="0">
                <a:solidFill>
                  <a:schemeClr val="tx1"/>
                </a:solidFill>
                <a:latin typeface="Comic Sans MS" pitchFamily="66" charset="0"/>
              </a:rPr>
              <a:t>Tabakalar,   kendi aralarında heterojen olmalıdır.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>
                <a:solidFill>
                  <a:srgbClr val="000000"/>
                </a:solidFill>
              </a:rPr>
              <a:t>Küme </a:t>
            </a:r>
            <a:r>
              <a:rPr lang="tr-TR" sz="4000" dirty="0" smtClean="0">
                <a:solidFill>
                  <a:srgbClr val="000000"/>
                </a:solidFill>
              </a:rPr>
              <a:t>Örneklemesi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381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Kitledeki deneklerin listelenemediği bu nedenle tek tek deneklere ulaşmanın olanaksız olduğu durumlarda kullanılan örnekleme yöntemidir.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Bu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yöntemde, kitle birbirine benzer deneklerden oluşan kümelere (denek grupları) ayrılır.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Bu </a:t>
            </a:r>
            <a:r>
              <a:rPr lang="tr-TR" sz="2400" dirty="0">
                <a:solidFill>
                  <a:schemeClr val="tx1"/>
                </a:solidFill>
                <a:latin typeface="Comic Sans MS" pitchFamily="66" charset="0"/>
              </a:rPr>
              <a:t>yöntemde, denek seçme yerine küme seçilerek örneklem oluşturulur.</a:t>
            </a:r>
          </a:p>
          <a:p>
            <a:pPr marL="609600" indent="-609600">
              <a:lnSpc>
                <a:spcPct val="90000"/>
              </a:lnSpc>
              <a:defRPr/>
            </a:pP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/>
              <a:t>Örneklem </a:t>
            </a:r>
            <a:r>
              <a:rPr lang="tr-TR" sz="4000" b="1" i="1" dirty="0" smtClean="0"/>
              <a:t>varyasyonu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r-TR" sz="2400" dirty="0"/>
              <a:t>Aynı toplumdan aynı büyüklükte örneklemler alsak bile </a:t>
            </a:r>
            <a:r>
              <a:rPr lang="tr-TR" sz="2400" b="1" dirty="0"/>
              <a:t>µ</a:t>
            </a:r>
            <a:r>
              <a:rPr lang="tr-TR" sz="2400" dirty="0"/>
              <a:t> ve </a:t>
            </a:r>
            <a:r>
              <a:rPr lang="tr-TR" sz="2400" b="1" dirty="0"/>
              <a:t>σ</a:t>
            </a:r>
            <a:r>
              <a:rPr lang="tr-TR" sz="2400" dirty="0"/>
              <a:t> gibi parametrelerde farklılıklar olacaktır. </a:t>
            </a:r>
            <a:endParaRPr lang="en-US" sz="2400" dirty="0" smtClean="0"/>
          </a:p>
          <a:p>
            <a:endParaRPr lang="en-US" sz="2400" dirty="0"/>
          </a:p>
          <a:p>
            <a:r>
              <a:rPr lang="tr-TR" sz="2400" dirty="0" smtClean="0"/>
              <a:t>Halbuki bi</a:t>
            </a:r>
            <a:r>
              <a:rPr lang="en-US" sz="2400" dirty="0" smtClean="0"/>
              <a:t>r</a:t>
            </a:r>
            <a:r>
              <a:rPr lang="tr-TR" sz="2400" dirty="0" smtClean="0"/>
              <a:t> </a:t>
            </a:r>
            <a:r>
              <a:rPr lang="tr-TR" sz="2400" dirty="0"/>
              <a:t>toplumla ilgili tahminlerimizin gerçek değere yakın olmasını isteriz. </a:t>
            </a:r>
            <a:endParaRPr lang="en-US" sz="2400" dirty="0" smtClean="0"/>
          </a:p>
          <a:p>
            <a:endParaRPr lang="en-US" sz="2400" dirty="0"/>
          </a:p>
          <a:p>
            <a:r>
              <a:rPr lang="tr-TR" sz="2400" dirty="0" smtClean="0"/>
              <a:t>Eğer </a:t>
            </a:r>
            <a:r>
              <a:rPr lang="tr-TR" sz="2400" dirty="0"/>
              <a:t>bu farklılıkları rakama dökebilirsek, tahminimizin hasssasiyeti konusunda bilgi olabiliriz ve böylece örnekleme hatamızın düzeyi hakkında fikrimiz olur. </a:t>
            </a:r>
            <a:endParaRPr lang="en-US" sz="2400" dirty="0"/>
          </a:p>
          <a:p>
            <a:endParaRPr lang="en-US" sz="2400" dirty="0" smtClean="0"/>
          </a:p>
          <a:p>
            <a:r>
              <a:rPr lang="tr-TR" sz="2400" dirty="0" smtClean="0"/>
              <a:t>Gerçekte </a:t>
            </a:r>
            <a:r>
              <a:rPr lang="tr-TR" sz="2400" dirty="0"/>
              <a:t>tolumdan tek bir örneklem almamıza rağmen yine de teorik dağılımlarla ilgili bilgilerimizi kullanarak toplum geneli hakkında çıkarımlar yaparız.</a:t>
            </a: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/>
              <a:t>Ortalamanın örneklem </a:t>
            </a:r>
            <a:r>
              <a:rPr lang="tr-TR" sz="4000" b="1" i="1" dirty="0" smtClean="0"/>
              <a:t>dağılımı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3962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/>
              <a:t>Toplum ortlamasını ölçmeye çalışıyoruz.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/>
              <a:t>Toplumdan </a:t>
            </a:r>
            <a:r>
              <a:rPr lang="tr-TR" sz="2400" i="1" dirty="0"/>
              <a:t>n</a:t>
            </a:r>
            <a:r>
              <a:rPr lang="tr-TR" sz="2400" dirty="0"/>
              <a:t> sayıda örneklemler alıp bunların ortalamasını hesaplayabiliriz.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/>
              <a:t>Bu </a:t>
            </a:r>
            <a:r>
              <a:rPr lang="tr-TR" sz="2400" dirty="0"/>
              <a:t>ortalamaların bir histogram grafiğini çıkarsak ortalamaların dağılımını görebiliriz.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/>
              <a:t>Buna </a:t>
            </a:r>
            <a:r>
              <a:rPr lang="tr-TR" sz="2400" b="1" dirty="0"/>
              <a:t>ortalamanın örneklem dağılımı </a:t>
            </a:r>
            <a:r>
              <a:rPr lang="tr-TR" sz="2400" dirty="0"/>
              <a:t>denir.</a:t>
            </a:r>
            <a:endParaRPr lang="en-US" sz="24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78446-D89F-4521-86F6-E458534CEAD3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4" y="762000"/>
            <a:ext cx="9075036" cy="537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</a:rPr>
              <a:t>Amaç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16763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3000" dirty="0" smtClean="0">
                <a:solidFill>
                  <a:srgbClr val="000000"/>
                </a:solidFill>
                <a:latin typeface="Calibri" pitchFamily="34" charset="0"/>
              </a:rPr>
              <a:t>Bu dersin amacı:Öğrencilerin</a:t>
            </a:r>
            <a:r>
              <a:rPr lang="en-US" sz="3000" dirty="0" smtClean="0">
                <a:solidFill>
                  <a:srgbClr val="000000"/>
                </a:solidFill>
                <a:latin typeface="Calibri" pitchFamily="34" charset="0"/>
              </a:rPr>
              <a:t> b</a:t>
            </a:r>
            <a:r>
              <a:rPr lang="tr-TR" sz="2800" dirty="0" smtClean="0"/>
              <a:t>u </a:t>
            </a:r>
            <a:r>
              <a:rPr lang="tr-TR" sz="2800" dirty="0"/>
              <a:t>konu sonunda </a:t>
            </a:r>
            <a:r>
              <a:rPr lang="tr-TR" sz="2800" dirty="0" smtClean="0"/>
              <a:t>örnekleme </a:t>
            </a:r>
            <a:r>
              <a:rPr lang="tr-TR" sz="2800" dirty="0"/>
              <a:t>ve örneklem dağılımları hakkında bilgi sahibi olması amaçlanmıştır.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tr-TR" sz="3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F3AD815-AAE7-4455-B2CB-08C9255ED378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650" y="609600"/>
            <a:ext cx="7848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r-TR" sz="2400" dirty="0"/>
              <a:t>Bu dağılıma bakarak şunları söyleyebiliriz:</a:t>
            </a:r>
            <a:endParaRPr lang="en-US" sz="2400" dirty="0"/>
          </a:p>
          <a:p>
            <a:pPr lvl="0"/>
            <a:r>
              <a:rPr lang="tr-TR" sz="2400" dirty="0"/>
              <a:t>Örneklem sayısı yeterince büyük olursa, asıl verinin nasıl dağıldığına bakılmaksızın ortalamaların dağılımı normal dağılıma yakın olur (</a:t>
            </a:r>
            <a:r>
              <a:rPr lang="tr-TR" sz="2400" i="1" dirty="0"/>
              <a:t>Central Limit Theorem</a:t>
            </a:r>
            <a:r>
              <a:rPr lang="tr-TR" sz="2400" dirty="0"/>
              <a:t>). </a:t>
            </a:r>
            <a:endParaRPr lang="en-US" sz="2400" dirty="0"/>
          </a:p>
          <a:p>
            <a:pPr lvl="0"/>
            <a:r>
              <a:rPr lang="tr-TR" sz="2400" dirty="0"/>
              <a:t>Örneklem sayısı küçükse, asıl verinin normal dağılması halinde ortalamalar normal dağılıma yakın olur. </a:t>
            </a:r>
            <a:endParaRPr lang="en-US" sz="2400" dirty="0"/>
          </a:p>
          <a:p>
            <a:pPr lvl="0"/>
            <a:r>
              <a:rPr lang="tr-TR" sz="2400" dirty="0"/>
              <a:t>Bu ortalamaların ortalaması </a:t>
            </a:r>
            <a:r>
              <a:rPr lang="tr-TR" sz="2400" b="1" dirty="0"/>
              <a:t>gerçek</a:t>
            </a:r>
            <a:r>
              <a:rPr lang="tr-TR" sz="2400" dirty="0"/>
              <a:t> (unbiased) toplum ortalamasını verir.</a:t>
            </a:r>
            <a:endParaRPr lang="en-US" sz="2400" dirty="0"/>
          </a:p>
          <a:p>
            <a:r>
              <a:rPr lang="tr-TR" sz="2400" dirty="0"/>
              <a:t>Bu dağılımın variabilitesi alınan ortalamaların standart sapmasıyla hesaplanır. </a:t>
            </a:r>
            <a:endParaRPr lang="en-US" sz="2400" dirty="0" smtClean="0"/>
          </a:p>
          <a:p>
            <a:r>
              <a:rPr lang="tr-TR" sz="2400" dirty="0" smtClean="0"/>
              <a:t>Buna </a:t>
            </a:r>
            <a:r>
              <a:rPr lang="tr-TR" sz="2400" b="1" dirty="0"/>
              <a:t>ortalamanın standart hatası</a:t>
            </a:r>
            <a:r>
              <a:rPr lang="tr-TR" sz="2400" dirty="0"/>
              <a:t> (SEM) denir. Toplumun standart sapmasını (σ) bilmemiz halinde ortalamanın standart hatası </a:t>
            </a:r>
            <a:br>
              <a:rPr lang="tr-TR" sz="2400" dirty="0"/>
            </a:br>
            <a:r>
              <a:rPr lang="tr-TR" sz="2400" b="1" dirty="0"/>
              <a:t>SEM = σ / √</a:t>
            </a:r>
            <a:r>
              <a:rPr lang="tr-TR" sz="2400" b="1" i="1" dirty="0"/>
              <a:t>n</a:t>
            </a:r>
            <a:r>
              <a:rPr lang="tr-TR" sz="2400" dirty="0"/>
              <a:t> </a:t>
            </a:r>
            <a:br>
              <a:rPr lang="tr-TR" sz="2400" dirty="0"/>
            </a:br>
            <a:r>
              <a:rPr lang="tr-TR" sz="2400" dirty="0"/>
              <a:t>formülüyle hesaplanır. 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78446-D89F-4521-86F6-E458534CEAD3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650" y="304800"/>
            <a:ext cx="78486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dirty="0"/>
              <a:t>Genelde olduğu gibi, toplumdan tek bir örneklem almışsak, toplum ortalamasının en iyi tahmini örneklemimizin ortalaması olacaktır. Bu durumda toplumun standart sapmasını da bilmediğimizden ortalamanın standart hatasını</a:t>
            </a:r>
            <a:endParaRPr lang="en-US" sz="2400" dirty="0"/>
          </a:p>
          <a:p>
            <a:r>
              <a:rPr lang="tr-TR" sz="2400" b="1" dirty="0"/>
              <a:t>SEM = </a:t>
            </a:r>
            <a:r>
              <a:rPr lang="tr-TR" sz="2400" b="1" i="1" dirty="0"/>
              <a:t>s</a:t>
            </a:r>
            <a:r>
              <a:rPr lang="tr-TR" sz="2400" b="1" dirty="0"/>
              <a:t> / √</a:t>
            </a:r>
            <a:r>
              <a:rPr lang="tr-TR" sz="2400" b="1" i="1" dirty="0"/>
              <a:t>n</a:t>
            </a:r>
            <a:r>
              <a:rPr lang="tr-TR" sz="2400" dirty="0"/>
              <a:t> formülüyle hesaplarız. </a:t>
            </a:r>
            <a:endParaRPr lang="en-US" sz="2400" dirty="0"/>
          </a:p>
          <a:p>
            <a:r>
              <a:rPr lang="tr-TR" sz="2400" dirty="0"/>
              <a:t>SEM, tahminimizin hassasiyeti konusunda bilgi verir. Tahminimizin ne kadar hassas olduğunu gösterir.</a:t>
            </a:r>
            <a:endParaRPr lang="en-US" sz="2400" dirty="0"/>
          </a:p>
          <a:p>
            <a:pPr lvl="0"/>
            <a:r>
              <a:rPr lang="tr-TR" sz="2400" dirty="0"/>
              <a:t>Büyük bir standart hata, tahminimizin hassas olmadığını gösterir.</a:t>
            </a:r>
            <a:endParaRPr lang="en-US" sz="2400" dirty="0"/>
          </a:p>
          <a:p>
            <a:pPr lvl="0"/>
            <a:r>
              <a:rPr lang="tr-TR" sz="2400" dirty="0"/>
              <a:t>Stadart hatanın küçük olması ise tahminimizin hassas olduğunu gösterir.</a:t>
            </a:r>
            <a:endParaRPr lang="en-US" sz="2400" dirty="0"/>
          </a:p>
          <a:p>
            <a:r>
              <a:rPr lang="tr-TR" sz="2400" dirty="0"/>
              <a:t>Örneklem sayısının artırılması veya verilerin variabilitesinin daha az az olması halinde standart hatayı küçültmek, yani daha hassas bir tahmin yapmak mümkündür.</a:t>
            </a:r>
            <a:endParaRPr lang="en-US" sz="2400" dirty="0"/>
          </a:p>
          <a:p>
            <a:pPr marL="609600" indent="-609600" eaLnBrk="1" hangingPunct="1"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78446-D89F-4521-86F6-E458534CEAD3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/>
              <a:t>Standart sapma mı standart hata mı</a:t>
            </a:r>
            <a:r>
              <a:rPr lang="tr-TR" sz="4000" b="1" i="1" dirty="0" smtClean="0"/>
              <a:t>?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3886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/>
              <a:t>Bu iki parametre birbirine benzer görünse de farklı amaçlarla kullanılırlar.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/>
              <a:t>Standart </a:t>
            </a:r>
            <a:r>
              <a:rPr lang="tr-TR" sz="2400" dirty="0"/>
              <a:t>sapma verilerdeki varyasyonu (ortalamadan sapmayı) gösterir ve bu bilgiyi göstermek istediğimizde kullanılmalıdır.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/>
              <a:t>Buna </a:t>
            </a:r>
            <a:r>
              <a:rPr lang="tr-TR" sz="2400" dirty="0"/>
              <a:t>karşın standart hata, örneklem ortalamasının hassasiyetini gösterir ve ölçümümüzün hassasiyetini vurgulamak istediğimizde kullanılmalıdır.</a:t>
            </a: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/>
              <a:t>Orantının örneklem dağılımı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sz="2400" dirty="0"/>
              <a:t>Araştırmamızda toplumdaki bir ortantıyı incelediğimizi düşünelim. Topmumdan </a:t>
            </a:r>
            <a:r>
              <a:rPr lang="tr-TR" sz="2400" i="1" dirty="0"/>
              <a:t>n</a:t>
            </a:r>
            <a:r>
              <a:rPr lang="tr-TR" sz="2400" dirty="0"/>
              <a:t> sayıda örneklem almamız ve orantımızın </a:t>
            </a:r>
            <a:r>
              <a:rPr lang="tr-TR" sz="2400" i="1" dirty="0"/>
              <a:t>p</a:t>
            </a:r>
            <a:r>
              <a:rPr lang="tr-TR" sz="2400" dirty="0"/>
              <a:t> olması halinde toplum ortalaması </a:t>
            </a:r>
            <a:r>
              <a:rPr lang="tr-TR" sz="2400" i="1" dirty="0"/>
              <a:t>π</a:t>
            </a:r>
            <a:r>
              <a:rPr lang="tr-TR" sz="2400" dirty="0"/>
              <a:t> için en iyi tahmin </a:t>
            </a:r>
            <a:endParaRPr lang="en-US" sz="2400" dirty="0"/>
          </a:p>
          <a:p>
            <a:r>
              <a:rPr lang="tr-TR" sz="2400" i="1" dirty="0"/>
              <a:t>p = r / n</a:t>
            </a:r>
            <a:endParaRPr lang="en-US" sz="2400" dirty="0"/>
          </a:p>
          <a:p>
            <a:r>
              <a:rPr lang="tr-TR" sz="2400" dirty="0"/>
              <a:t>şeklinde hesaplanabilir (</a:t>
            </a:r>
            <a:r>
              <a:rPr lang="tr-TR" sz="2400" i="1" dirty="0"/>
              <a:t>r</a:t>
            </a:r>
            <a:r>
              <a:rPr lang="tr-TR" sz="2400" dirty="0"/>
              <a:t>, toplumda araştırdğımız özelliğe sahip kişilerin sayısı). Eğer toplumdan tekrarlayan </a:t>
            </a:r>
            <a:r>
              <a:rPr lang="tr-TR" sz="2400" i="1" dirty="0"/>
              <a:t>n</a:t>
            </a:r>
            <a:r>
              <a:rPr lang="tr-TR" sz="2400" dirty="0"/>
              <a:t> sayıda örneklemler alsak ve ortantılarımızın histogram grafiklerini çizsek, sonuçta ortaya çıkan </a:t>
            </a:r>
            <a:r>
              <a:rPr lang="tr-TR" sz="2400" b="1" dirty="0"/>
              <a:t>orantının örneklem dağılımının</a:t>
            </a:r>
            <a:r>
              <a:rPr lang="tr-TR" sz="2400" dirty="0"/>
              <a:t> ortalaması </a:t>
            </a:r>
            <a:r>
              <a:rPr lang="tr-TR" sz="2400" b="1" dirty="0"/>
              <a:t>π</a:t>
            </a:r>
            <a:r>
              <a:rPr lang="tr-TR" sz="2400" dirty="0"/>
              <a:t> olup normal dağılıma yakın olacaktır. Bu orantıların standart sapmasına </a:t>
            </a:r>
            <a:r>
              <a:rPr lang="tr-TR" sz="2400" b="1" dirty="0"/>
              <a:t>orantının standart hatası</a:t>
            </a:r>
            <a:r>
              <a:rPr lang="tr-TR" sz="2400" dirty="0"/>
              <a:t> [SE(</a:t>
            </a:r>
            <a:r>
              <a:rPr lang="tr-TR" sz="2400" i="1" dirty="0"/>
              <a:t>p</a:t>
            </a:r>
            <a:r>
              <a:rPr lang="tr-TR" sz="2400" dirty="0"/>
              <a:t>)] denir. </a:t>
            </a: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/>
              <a:t>Tek bir örneklem aldığımızda şöyle hesaplanır: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tr-TR" dirty="0" smtClean="0"/>
              <a:t>Bu</a:t>
            </a:r>
            <a:r>
              <a:rPr lang="tr-TR" dirty="0"/>
              <a:t>, tahmin ettiğimiz </a:t>
            </a:r>
            <a:r>
              <a:rPr lang="tr-TR" i="1" dirty="0"/>
              <a:t>π </a:t>
            </a:r>
            <a:r>
              <a:rPr lang="tr-TR" dirty="0"/>
              <a:t>değerinin hassasiyetini gösterir. </a:t>
            </a:r>
            <a:endParaRPr lang="en-US" dirty="0" smtClean="0"/>
          </a:p>
          <a:p>
            <a:r>
              <a:rPr lang="tr-TR" dirty="0" smtClean="0"/>
              <a:t>Küçük </a:t>
            </a:r>
            <a:r>
              <a:rPr lang="tr-TR" dirty="0"/>
              <a:t>bir standart hata daha hassas bir ölçüme işaret eder.</a:t>
            </a:r>
            <a:endParaRPr lang="en-US" dirty="0"/>
          </a:p>
          <a:p>
            <a:endParaRPr lang="tr-T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33600"/>
            <a:ext cx="32766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dirty="0" smtClean="0">
                <a:solidFill>
                  <a:srgbClr val="000000"/>
                </a:solidFill>
              </a:rPr>
              <a:t>Alıştırmalar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Bir araştırmada 250 kişiden alınan kan örneklerinin biyokimyasal analizine göre ortalama açlık kan şekeri 85,7 mg/</a:t>
            </a:r>
            <a:r>
              <a:rPr lang="tr-TR" sz="2400" dirty="0" err="1" smtClean="0">
                <a:solidFill>
                  <a:schemeClr val="tx1"/>
                </a:solidFill>
                <a:latin typeface="Comic Sans MS" pitchFamily="66" charset="0"/>
              </a:rPr>
              <a:t>dl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 standart sapması 25,4 mg/</a:t>
            </a:r>
            <a:r>
              <a:rPr lang="tr-TR" sz="2400" dirty="0" err="1" smtClean="0">
                <a:solidFill>
                  <a:schemeClr val="tx1"/>
                </a:solidFill>
                <a:latin typeface="Comic Sans MS" pitchFamily="66" charset="0"/>
              </a:rPr>
              <a:t>dl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 bulunmuştur. Aynı araştırmada kişilerin %15’inde şeker hastalığı saptanmıştır. Ankete katılanların % 20’si şeker hastalığı hakkında bilgisini “iyi” olarak belirtirken % 15’i “hiç bilgisinin olmadığını” belirtmiştir.  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Paragrafta geçen veri tiplerini tartışın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Açlık kan şekerinin </a:t>
            </a:r>
            <a:r>
              <a:rPr lang="tr-TR" sz="2400" dirty="0" err="1" smtClean="0">
                <a:solidFill>
                  <a:schemeClr val="tx1"/>
                </a:solidFill>
                <a:latin typeface="Comic Sans MS" pitchFamily="66" charset="0"/>
              </a:rPr>
              <a:t>SEM’ni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 hesaplayarak yorumlayın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Şeker hastası olanların </a:t>
            </a:r>
            <a:r>
              <a:rPr lang="tr-TR" sz="2400" dirty="0" err="1" smtClean="0">
                <a:solidFill>
                  <a:schemeClr val="tx1"/>
                </a:solidFill>
                <a:latin typeface="Comic Sans MS" pitchFamily="66" charset="0"/>
              </a:rPr>
              <a:t>SEP’ini</a:t>
            </a: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 hesaplayarak yorumlayın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400" dirty="0" smtClean="0">
                <a:solidFill>
                  <a:schemeClr val="tx1"/>
                </a:solidFill>
                <a:latin typeface="Comic Sans MS" pitchFamily="66" charset="0"/>
              </a:rPr>
              <a:t>Kan şekeri ortalaması ile birlikte SM mi yoksa SEM mi verelim? Neden?</a:t>
            </a: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/>
            <a:r>
              <a:rPr lang="tr-TR" dirty="0" smtClean="0"/>
              <a:t>Cevaplar</a:t>
            </a:r>
          </a:p>
          <a:p>
            <a:pPr marL="514350" indent="-514350">
              <a:buNone/>
            </a:pPr>
            <a:r>
              <a:rPr lang="tr-TR" dirty="0" smtClean="0"/>
              <a:t>Veri tipleri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Açlık kan şekeri ortalaması=nümerik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Şeker hastası olan kişi sayısı=Nominal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Ankete katılanların şeker hastalığı hakkındaki bilgileri=</a:t>
            </a:r>
            <a:r>
              <a:rPr lang="tr-TR" dirty="0" err="1" smtClean="0"/>
              <a:t>Ordinal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/>
            <a:r>
              <a:rPr lang="tr-TR" sz="2800" dirty="0" smtClean="0"/>
              <a:t>Sadece açlık kan şekeri ortalaması  verilmiş ve örneklemde gruplar arası bir karşılaştırma yapılmadığından bu örnekte SEM verilmesi gerekir</a:t>
            </a:r>
            <a:endParaRPr lang="tr-T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0"/>
            <a:ext cx="4707924" cy="6858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114800"/>
            <a:ext cx="66294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000000"/>
                </a:solidFill>
              </a:rPr>
              <a:t>Öğrenim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Hedefleri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1"/>
            <a:ext cx="8229600" cy="2971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sz="2400" dirty="0"/>
              <a:t>Hedefler: Bu konu sonunda </a:t>
            </a:r>
            <a:r>
              <a:rPr lang="en-US" sz="2400" dirty="0" err="1" smtClean="0"/>
              <a:t>öğrencilerin</a:t>
            </a:r>
            <a:r>
              <a:rPr lang="tr-TR" sz="2400" dirty="0" smtClean="0"/>
              <a:t> </a:t>
            </a:r>
            <a:r>
              <a:rPr lang="tr-TR" sz="2400" dirty="0"/>
              <a:t>aşağıdaki hedeflere ulaşması beklenmektedir:</a:t>
            </a:r>
            <a:endParaRPr lang="en-US" sz="2400" dirty="0"/>
          </a:p>
          <a:p>
            <a:pPr lvl="0"/>
            <a:r>
              <a:rPr lang="tr-TR" sz="2400" dirty="0"/>
              <a:t>Neden örnekleme yaptığımızı </a:t>
            </a:r>
            <a:r>
              <a:rPr lang="tr-TR" sz="2400" dirty="0" smtClean="0"/>
              <a:t>açıklayabilmek</a:t>
            </a:r>
            <a:endParaRPr lang="en-US" sz="2400" dirty="0" smtClean="0"/>
          </a:p>
          <a:p>
            <a:pPr lvl="0"/>
            <a:r>
              <a:rPr lang="en-US" sz="2400" dirty="0" err="1" smtClean="0"/>
              <a:t>Örneklem</a:t>
            </a:r>
            <a:r>
              <a:rPr lang="en-US" sz="2400" dirty="0" smtClean="0"/>
              <a:t> </a:t>
            </a:r>
            <a:r>
              <a:rPr lang="en-US" sz="2400" dirty="0" err="1" smtClean="0"/>
              <a:t>hacmini</a:t>
            </a:r>
            <a:r>
              <a:rPr lang="en-US" sz="2400" dirty="0" smtClean="0"/>
              <a:t> </a:t>
            </a:r>
            <a:r>
              <a:rPr lang="en-US" sz="2400" dirty="0" err="1" smtClean="0"/>
              <a:t>etkileyen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faktörleri</a:t>
            </a:r>
            <a:r>
              <a:rPr lang="en-US" sz="2400" dirty="0" smtClean="0"/>
              <a:t> </a:t>
            </a:r>
            <a:r>
              <a:rPr lang="en-US" sz="2400" dirty="0" err="1" smtClean="0"/>
              <a:t>sayabilmek</a:t>
            </a:r>
            <a:r>
              <a:rPr lang="en-US" sz="2400" dirty="0" smtClean="0"/>
              <a:t> </a:t>
            </a:r>
            <a:endParaRPr lang="en-US" sz="2400" dirty="0"/>
          </a:p>
          <a:p>
            <a:pPr lvl="0"/>
            <a:r>
              <a:rPr lang="tr-TR" sz="2400" dirty="0"/>
              <a:t>Örnekleme çeşitlerini açıklayabilmek</a:t>
            </a:r>
            <a:endParaRPr lang="en-US" sz="2400" dirty="0"/>
          </a:p>
          <a:p>
            <a:pPr lvl="0"/>
            <a:r>
              <a:rPr lang="tr-TR" sz="2400" dirty="0"/>
              <a:t>SEM ve SEP formüllerini yazabilmek</a:t>
            </a:r>
            <a:endParaRPr lang="en-US" sz="2400" dirty="0"/>
          </a:p>
          <a:p>
            <a:pPr lvl="0"/>
            <a:r>
              <a:rPr lang="tr-TR" sz="2400" dirty="0"/>
              <a:t>SD ve SEM kullanım alanlarını açıklayabilmek</a:t>
            </a:r>
            <a:endParaRPr lang="en-US" sz="24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9A5892-6581-4733-BA41-E426BCED06F2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650" y="928688"/>
            <a:ext cx="7848600" cy="44053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defRPr/>
            </a:pPr>
            <a:r>
              <a:rPr lang="tr-TR" sz="2400" dirty="0"/>
              <a:t>İstatistik yaparken genelde bir toplumun tamamı hakkında bilgi toplamak ve yorum yapmak isteriz. </a:t>
            </a:r>
            <a:endParaRPr lang="en-US" sz="2400" dirty="0" smtClean="0"/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r>
              <a:rPr lang="tr-TR" sz="2400" dirty="0" smtClean="0"/>
              <a:t>Ancak</a:t>
            </a:r>
            <a:r>
              <a:rPr lang="tr-TR" sz="2400" dirty="0"/>
              <a:t>, toplumun tamamından veri elde etmek gerek zaman, gerekse ekonomik açıdan genelde mümkün olmaz. </a:t>
            </a:r>
            <a:endParaRPr lang="en-US" sz="2400" dirty="0" smtClean="0"/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r>
              <a:rPr lang="tr-TR" sz="2400" dirty="0" smtClean="0"/>
              <a:t>Bu </a:t>
            </a:r>
            <a:r>
              <a:rPr lang="tr-TR" sz="2400" dirty="0"/>
              <a:t>nedenle toplumu temsil edecek bir örneklemden veri toplar ve o verileri kullanarak toplum hakkında çıkarımlar yaparız.</a:t>
            </a:r>
            <a:endParaRPr lang="en-US" sz="2400" dirty="0"/>
          </a:p>
          <a:p>
            <a:pPr marL="609600" indent="-609600" eaLnBrk="1" hangingPunct="1"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78446-D89F-4521-86F6-E458534CEAD3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650" y="928688"/>
            <a:ext cx="7848600" cy="42529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defRPr/>
            </a:pPr>
            <a:r>
              <a:rPr lang="tr-TR" sz="2400" dirty="0"/>
              <a:t>Toplumdan bir örneklem aldığımızda örneklemimizin toplumu tamamen temsil edemeyeceğini tahmin edebiliriz. </a:t>
            </a:r>
            <a:endParaRPr lang="en-US" sz="2400" dirty="0" smtClean="0"/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r>
              <a:rPr lang="tr-TR" sz="2400" dirty="0" smtClean="0"/>
              <a:t>Toplumun </a:t>
            </a:r>
            <a:r>
              <a:rPr lang="tr-TR" sz="2400" dirty="0"/>
              <a:t>sadece bir kısmını inceleyerek bir örnekleme hatası oluşturmuş oluyoruz. </a:t>
            </a:r>
            <a:endParaRPr lang="en-US" sz="2400" dirty="0" smtClean="0"/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r>
              <a:rPr lang="tr-TR" sz="2400" dirty="0" smtClean="0"/>
              <a:t>Bu </a:t>
            </a:r>
            <a:r>
              <a:rPr lang="en-US" sz="2400" dirty="0" err="1" smtClean="0"/>
              <a:t>derste</a:t>
            </a:r>
            <a:r>
              <a:rPr lang="en-US" sz="2400" dirty="0" smtClean="0"/>
              <a:t> </a:t>
            </a:r>
            <a:r>
              <a:rPr lang="tr-TR" sz="2400" dirty="0" smtClean="0"/>
              <a:t>teorik </a:t>
            </a:r>
            <a:r>
              <a:rPr lang="tr-TR" sz="2400" dirty="0"/>
              <a:t>dağılımları kullanarak bu hatayı hesaplamayı öğreneceğiz.</a:t>
            </a:r>
            <a:endParaRPr lang="en-US" sz="2400" dirty="0"/>
          </a:p>
          <a:p>
            <a:pPr marL="609600" indent="-609600" eaLnBrk="1" hangingPunct="1"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78446-D89F-4521-86F6-E458534CEAD3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191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sz="2800" b="1" dirty="0" smtClean="0">
                <a:latin typeface="Arial" pitchFamily="34" charset="0"/>
                <a:cs typeface="Times New Roman" pitchFamily="18" charset="0"/>
              </a:rPr>
              <a:t>Örneklem </a:t>
            </a:r>
            <a:r>
              <a:rPr lang="en-US" sz="2800" b="1" dirty="0" err="1" smtClean="0">
                <a:latin typeface="Arial" pitchFamily="34" charset="0"/>
                <a:cs typeface="Times New Roman" pitchFamily="18" charset="0"/>
              </a:rPr>
              <a:t>Hacmini</a:t>
            </a:r>
            <a:r>
              <a:rPr lang="tr-TR" sz="2800" b="1" dirty="0" smtClean="0">
                <a:latin typeface="Arial" pitchFamily="34" charset="0"/>
                <a:cs typeface="Times New Roman" pitchFamily="18" charset="0"/>
              </a:rPr>
              <a:t> Etkileyen Faktörler</a:t>
            </a:r>
            <a:r>
              <a:rPr lang="tr-TR" sz="2800" dirty="0" smtClean="0">
                <a:latin typeface="Arial" pitchFamily="34" charset="0"/>
              </a:rPr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10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Veri tipi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Kategorik  : Yüzde ya da oran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Sayısal      : Ortalama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Yaygınlık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 </a:t>
            </a:r>
            <a:r>
              <a:rPr lang="tr-TR" sz="2800" dirty="0" smtClean="0">
                <a:cs typeface="Times New Roman" pitchFamily="18" charset="0"/>
              </a:rPr>
              <a:t>Alfa (α) önemlilik düzeyi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cs typeface="Times New Roman" pitchFamily="18" charset="0"/>
              </a:rPr>
              <a:t>Testin gücü (1-</a:t>
            </a:r>
            <a:r>
              <a:rPr lang="el-GR" sz="2800" dirty="0" smtClean="0">
                <a:cs typeface="Times New Roman" pitchFamily="18" charset="0"/>
              </a:rPr>
              <a:t>β</a:t>
            </a:r>
            <a:r>
              <a:rPr lang="tr-TR" sz="2800" dirty="0" smtClean="0">
                <a:cs typeface="Times New Roman" pitchFamily="18" charset="0"/>
              </a:rPr>
              <a:t>)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cs typeface="Times New Roman" pitchFamily="18" charset="0"/>
              </a:rPr>
              <a:t>Etki Genişliği (Δ)</a:t>
            </a:r>
            <a:endParaRPr lang="tr-TR" sz="2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tr-TR" sz="2400" dirty="0" smtClean="0"/>
              <a:t>Hipotez t</a:t>
            </a:r>
            <a:r>
              <a:rPr lang="tr-TR" sz="2400" dirty="0" smtClean="0">
                <a:cs typeface="Times New Roman" pitchFamily="18" charset="0"/>
              </a:rPr>
              <a:t>est</a:t>
            </a:r>
            <a:r>
              <a:rPr lang="tr-TR" sz="2400" dirty="0" smtClean="0"/>
              <a:t>i</a:t>
            </a:r>
            <a:r>
              <a:rPr lang="tr-TR" sz="2400" dirty="0" smtClean="0">
                <a:cs typeface="Times New Roman" pitchFamily="18" charset="0"/>
              </a:rPr>
              <a:t> sonucunda doğru olarak saptayabilmek istediğimiz </a:t>
            </a:r>
            <a:r>
              <a:rPr lang="tr-TR" sz="2400" dirty="0" smtClean="0"/>
              <a:t>en küçük</a:t>
            </a:r>
            <a:r>
              <a:rPr lang="tr-TR" sz="2400" dirty="0" smtClean="0">
                <a:cs typeface="Times New Roman" pitchFamily="18" charset="0"/>
              </a:rPr>
              <a:t> değişiklik miktar</a:t>
            </a:r>
            <a:r>
              <a:rPr lang="tr-TR" sz="2400" dirty="0" smtClean="0"/>
              <a:t>ı</a:t>
            </a:r>
            <a:r>
              <a:rPr lang="tr-TR" sz="2400" dirty="0" smtClean="0">
                <a:cs typeface="Times New Roman" pitchFamily="18" charset="0"/>
              </a:rPr>
              <a:t>d</a:t>
            </a:r>
            <a:r>
              <a:rPr lang="tr-TR" sz="2400" dirty="0" smtClean="0"/>
              <a:t>ı</a:t>
            </a:r>
            <a:r>
              <a:rPr lang="tr-TR" sz="2400" dirty="0" smtClean="0">
                <a:cs typeface="Times New Roman" pitchFamily="18" charset="0"/>
              </a:rPr>
              <a:t>r. Diğer bir </a:t>
            </a:r>
            <a:r>
              <a:rPr lang="tr-TR" sz="2400" dirty="0" smtClean="0"/>
              <a:t>deyişle, </a:t>
            </a:r>
            <a:r>
              <a:rPr lang="tr-TR" sz="2400" dirty="0" smtClean="0">
                <a:cs typeface="Times New Roman" pitchFamily="18" charset="0"/>
              </a:rPr>
              <a:t>yokluk hipotezinde ve alternatif hipotezde belirtilen değerler arasındaki farktır.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Kitlenin büyüklüğü</a:t>
            </a:r>
            <a:r>
              <a:rPr lang="en-US" sz="2800" dirty="0" smtClean="0"/>
              <a:t> (N)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>
                <a:latin typeface="Arial" pitchFamily="34" charset="0"/>
              </a:rPr>
              <a:t>Kitle oranını kestirmek için örneklem büyüklüğü 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33400" y="4575175"/>
            <a:ext cx="838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>
                <a:latin typeface="Arial" pitchFamily="34" charset="0"/>
              </a:rPr>
              <a:t>n: örnekleme alınacak birey sayısı</a:t>
            </a:r>
          </a:p>
          <a:p>
            <a:pPr eaLnBrk="0" hangingPunct="0"/>
            <a:r>
              <a:rPr lang="tr-TR">
                <a:latin typeface="Arial" pitchFamily="34" charset="0"/>
              </a:rPr>
              <a:t>p: incelenen olayın görülüş sıklığı</a:t>
            </a:r>
          </a:p>
          <a:p>
            <a:pPr eaLnBrk="0" hangingPunct="0"/>
            <a:r>
              <a:rPr lang="tr-TR">
                <a:latin typeface="Arial" pitchFamily="34" charset="0"/>
              </a:rPr>
              <a:t>t: belirli serbestlik derecesinde ve saptanan yanılma düzeyinde t tablo değeri</a:t>
            </a:r>
          </a:p>
          <a:p>
            <a:pPr eaLnBrk="0" hangingPunct="0"/>
            <a:r>
              <a:rPr lang="tr-TR">
                <a:latin typeface="Arial" pitchFamily="34" charset="0"/>
              </a:rPr>
              <a:t>d: olayın görülüş sıklığına göre yapılmak istenen </a:t>
            </a:r>
            <a:r>
              <a:rPr lang="tr-TR">
                <a:latin typeface="Arial" pitchFamily="34" charset="0"/>
                <a:sym typeface="Symbol" pitchFamily="18" charset="2"/>
              </a:rPr>
              <a:t> sapma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44051" name="Object 19"/>
          <p:cNvGraphicFramePr>
            <a:graphicFrameLocks/>
          </p:cNvGraphicFramePr>
          <p:nvPr/>
        </p:nvGraphicFramePr>
        <p:xfrm>
          <a:off x="588963" y="1019175"/>
          <a:ext cx="3776662" cy="1773238"/>
        </p:xfrm>
        <a:graphic>
          <a:graphicData uri="http://schemas.openxmlformats.org/presentationml/2006/ole">
            <p:oleObj spid="_x0000_s1026" name="Denklem" r:id="rId3" imgW="1054080" imgH="469800" progId="Equation.3">
              <p:embed/>
            </p:oleObj>
          </a:graphicData>
        </a:graphic>
      </p:graphicFrame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6172200" y="13716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Arial" pitchFamily="34" charset="0"/>
              </a:rPr>
              <a:t>Kitle büyüklüğü N   bilinmediğinde</a:t>
            </a:r>
          </a:p>
        </p:txBody>
      </p:sp>
      <p:graphicFrame>
        <p:nvGraphicFramePr>
          <p:cNvPr id="44053" name="Object 21"/>
          <p:cNvGraphicFramePr>
            <a:graphicFrameLocks noChangeAspect="1"/>
          </p:cNvGraphicFramePr>
          <p:nvPr/>
        </p:nvGraphicFramePr>
        <p:xfrm>
          <a:off x="773113" y="2895600"/>
          <a:ext cx="5018087" cy="1433513"/>
        </p:xfrm>
        <a:graphic>
          <a:graphicData uri="http://schemas.openxmlformats.org/presentationml/2006/ole">
            <p:oleObj spid="_x0000_s1027" name="Denklem" r:id="rId4" imgW="1688760" imgH="482400" progId="Equation.3">
              <p:embed/>
            </p:oleObj>
          </a:graphicData>
        </a:graphic>
      </p:graphicFrame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6172200" y="31242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Arial" pitchFamily="34" charset="0"/>
              </a:rPr>
              <a:t>Kitle büyüklüğü N  bilindiğinde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4572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chemeClr val="tx2"/>
                </a:solidFill>
                <a:latin typeface="Arial" pitchFamily="34" charset="0"/>
              </a:rPr>
              <a:t>ÖRNEK:</a:t>
            </a:r>
          </a:p>
          <a:p>
            <a:pPr>
              <a:spcBef>
                <a:spcPct val="50000"/>
              </a:spcBef>
            </a:pPr>
            <a:endParaRPr lang="tr-TR" sz="32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09600" y="1187451"/>
            <a:ext cx="8534400" cy="41025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2800" b="1" dirty="0"/>
              <a:t>      </a:t>
            </a:r>
            <a:r>
              <a:rPr lang="tr-TR" sz="2400" dirty="0">
                <a:latin typeface="Arial" pitchFamily="34" charset="0"/>
              </a:rPr>
              <a:t>Malnütrisyon oranının p=0.15 olduğu daha önce yapılan bir çalışmada saptanmış olsun. </a:t>
            </a:r>
          </a:p>
          <a:p>
            <a:pPr marL="457200" indent="-457200">
              <a:lnSpc>
                <a:spcPct val="120000"/>
              </a:lnSpc>
              <a:spcBef>
                <a:spcPct val="50000"/>
              </a:spcBef>
            </a:pPr>
            <a:r>
              <a:rPr lang="tr-TR" sz="2400" dirty="0">
                <a:latin typeface="Arial" pitchFamily="34" charset="0"/>
              </a:rPr>
              <a:t>     Bir araştırıcı yapacağı araştırmada bu değerin </a:t>
            </a:r>
            <a:r>
              <a:rPr lang="tr-TR" sz="2400" dirty="0">
                <a:latin typeface="Symbol" pitchFamily="18" charset="2"/>
              </a:rPr>
              <a:t>±</a:t>
            </a:r>
            <a:r>
              <a:rPr lang="tr-TR" sz="2400" dirty="0">
                <a:latin typeface="Arial" pitchFamily="34" charset="0"/>
              </a:rPr>
              <a:t> 0.05 “d” sınırları içinde yani, bulacağı değerin 0.10 – 0.20 arasında olmasını, </a:t>
            </a:r>
          </a:p>
          <a:p>
            <a:pPr marL="457200" indent="-457200">
              <a:lnSpc>
                <a:spcPct val="120000"/>
              </a:lnSpc>
              <a:spcBef>
                <a:spcPct val="50000"/>
              </a:spcBef>
            </a:pPr>
            <a:r>
              <a:rPr lang="tr-TR" sz="2400" dirty="0">
                <a:latin typeface="Arial" pitchFamily="34" charset="0"/>
              </a:rPr>
              <a:t>     Bu sınırlar arasına </a:t>
            </a:r>
            <a:r>
              <a:rPr lang="tr-TR" sz="2400" dirty="0">
                <a:latin typeface="Arial" pitchFamily="34" charset="0"/>
                <a:sym typeface="Symbol" pitchFamily="18" charset="2"/>
              </a:rPr>
              <a:t></a:t>
            </a:r>
            <a:r>
              <a:rPr lang="tr-TR" sz="2400" dirty="0">
                <a:latin typeface="Arial" pitchFamily="34" charset="0"/>
              </a:rPr>
              <a:t>=0.05 yanılma düzeyinde     başka bir ifadeyle %95 güvenirlikle bulunmasını istemektedir. </a:t>
            </a:r>
          </a:p>
          <a:p>
            <a:pPr marL="457200" indent="-457200">
              <a:lnSpc>
                <a:spcPct val="200000"/>
              </a:lnSpc>
            </a:pPr>
            <a:r>
              <a:rPr lang="tr-TR" sz="2400" dirty="0">
                <a:latin typeface="Arial" pitchFamily="34" charset="0"/>
              </a:rPr>
              <a:t>	Araştırıcı çalışmayı kaç kişi üzerinde yürütmelidir?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5242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3488" name="Object 0"/>
          <p:cNvGraphicFramePr>
            <a:graphicFrameLocks/>
          </p:cNvGraphicFramePr>
          <p:nvPr/>
        </p:nvGraphicFramePr>
        <p:xfrm>
          <a:off x="1905000" y="762000"/>
          <a:ext cx="4965700" cy="1295400"/>
        </p:xfrm>
        <a:graphic>
          <a:graphicData uri="http://schemas.openxmlformats.org/presentationml/2006/ole">
            <p:oleObj spid="_x0000_s2050" name="Denklem" r:id="rId3" imgW="4584600" imgH="1029960" progId="Equation.3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" y="2362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latin typeface="Comic Sans MS" pitchFamily="66" charset="0"/>
              </a:rPr>
              <a:t>Sonuç: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3124200"/>
            <a:ext cx="9144000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sz="3200">
                <a:latin typeface="Comic Sans MS" pitchFamily="66" charset="0"/>
              </a:rPr>
              <a:t>Toplumda 0.15 oranında görülen bir olayın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sz="3200">
                <a:latin typeface="Comic Sans MS" pitchFamily="66" charset="0"/>
              </a:rPr>
              <a:t> % 95 olasılıkla 0.10-0.20 sınırları arasında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sz="3200">
                <a:latin typeface="Comic Sans MS" pitchFamily="66" charset="0"/>
              </a:rPr>
              <a:t>incelemesi isteniyorsa en az “196” birey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sz="3200">
                <a:latin typeface="Comic Sans MS" pitchFamily="66" charset="0"/>
              </a:rPr>
              <a:t>üzerinde  çalışılmalıdır.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tr-TR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ğ Saldırısı">
  <a:themeElements>
    <a:clrScheme name="Ağ Saldırısı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Ağ Saldırısı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ğ Saldırısı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ğ Saldırısı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ğ Saldırısı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ğ Saldırısı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ğ Saldırısı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ğ Saldırısı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1347</Words>
  <Application>Microsoft Office PowerPoint</Application>
  <PresentationFormat>On-screen Show (4:3)</PresentationFormat>
  <Paragraphs>200</Paragraphs>
  <Slides>26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Default Design</vt:lpstr>
      <vt:lpstr>Ağ Saldırısı</vt:lpstr>
      <vt:lpstr>Denklem</vt:lpstr>
      <vt:lpstr>Örnekleme ve Örneklem Dağılımları</vt:lpstr>
      <vt:lpstr>Amaç</vt:lpstr>
      <vt:lpstr>Öğrenim Hedefleri</vt:lpstr>
      <vt:lpstr>Slide 4</vt:lpstr>
      <vt:lpstr>Slide 5</vt:lpstr>
      <vt:lpstr>Örneklem Hacmini Etkileyen Faktörler </vt:lpstr>
      <vt:lpstr>Slide 7</vt:lpstr>
      <vt:lpstr>Slide 8</vt:lpstr>
      <vt:lpstr>Slide 9</vt:lpstr>
      <vt:lpstr>Slide 10</vt:lpstr>
      <vt:lpstr>Uygun Örnekleme Yöntemi</vt:lpstr>
      <vt:lpstr>Slide 12</vt:lpstr>
      <vt:lpstr>Olasılıklı Örnekleme Yöntemleri</vt:lpstr>
      <vt:lpstr>Basit Rasgele Örnekleme</vt:lpstr>
      <vt:lpstr>Tabakalı örnekleme</vt:lpstr>
      <vt:lpstr>Küme Örneklemesi</vt:lpstr>
      <vt:lpstr>Örneklem varyasyonu</vt:lpstr>
      <vt:lpstr>Ortalamanın örneklem dağılımı</vt:lpstr>
      <vt:lpstr>Slide 19</vt:lpstr>
      <vt:lpstr>Slide 20</vt:lpstr>
      <vt:lpstr>Slide 21</vt:lpstr>
      <vt:lpstr>Standart sapma mı standart hata mı?</vt:lpstr>
      <vt:lpstr>Orantının örneklem dağılımı</vt:lpstr>
      <vt:lpstr>Slide 24</vt:lpstr>
      <vt:lpstr>Alıştırmalar </vt:lpstr>
      <vt:lpstr>Slide 26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Hata ayıklama ve uç değerler</dc:title>
  <dc:creator>Huseyin Kaya</dc:creator>
  <cp:lastModifiedBy>Huseyin Kaya</cp:lastModifiedBy>
  <cp:revision>32</cp:revision>
  <dcterms:created xsi:type="dcterms:W3CDTF">2009-12-09T10:50:57Z</dcterms:created>
  <dcterms:modified xsi:type="dcterms:W3CDTF">2009-12-10T10:09:06Z</dcterms:modified>
</cp:coreProperties>
</file>