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57" r:id="rId3"/>
    <p:sldId id="258" r:id="rId4"/>
    <p:sldId id="259" r:id="rId5"/>
    <p:sldId id="260" r:id="rId6"/>
    <p:sldId id="274" r:id="rId7"/>
    <p:sldId id="261" r:id="rId8"/>
    <p:sldId id="262" r:id="rId9"/>
    <p:sldId id="263" r:id="rId10"/>
    <p:sldId id="264" r:id="rId11"/>
    <p:sldId id="265" r:id="rId12"/>
    <p:sldId id="266" r:id="rId13"/>
    <p:sldId id="267" r:id="rId14"/>
    <p:sldId id="268" r:id="rId15"/>
    <p:sldId id="269" r:id="rId16"/>
    <p:sldId id="275" r:id="rId17"/>
    <p:sldId id="271" r:id="rId18"/>
    <p:sldId id="276" r:id="rId19"/>
    <p:sldId id="273" r:id="rId20"/>
    <p:sldId id="277" r:id="rId21"/>
    <p:sldId id="272"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5079" autoAdjust="0"/>
  </p:normalViewPr>
  <p:slideViewPr>
    <p:cSldViewPr>
      <p:cViewPr varScale="1">
        <p:scale>
          <a:sx n="46" d="100"/>
          <a:sy n="46" d="100"/>
        </p:scale>
        <p:origin x="-17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BA4CA6-58C1-4BEC-A38D-99E3BC377DB3}" type="datetimeFigureOut">
              <a:rPr lang="tr-TR" smtClean="0"/>
              <a:pPr/>
              <a:t>10.11.2009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462F79-F733-4B7F-BA3B-AB4DFD4701F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2462F79-F733-4B7F-BA3B-AB4DFD4701FE}" type="slidenum">
              <a:rPr lang="tr-TR" smtClean="0"/>
              <a:pPr/>
              <a:t>1</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42462F79-F733-4B7F-BA3B-AB4DFD4701FE}" type="slidenum">
              <a:rPr lang="tr-TR" smtClean="0"/>
              <a:pPr/>
              <a:t>3</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Makale yazımında buna dikkat etmeliyiz. Değişken yerine parametre terimini kullanmak sık yapılan yanlışlardandır.</a:t>
            </a:r>
            <a:endParaRPr lang="tr-TR" dirty="0"/>
          </a:p>
        </p:txBody>
      </p:sp>
      <p:sp>
        <p:nvSpPr>
          <p:cNvPr id="4" name="3 Slayt Numarası Yer Tutucusu"/>
          <p:cNvSpPr>
            <a:spLocks noGrp="1"/>
          </p:cNvSpPr>
          <p:nvPr>
            <p:ph type="sldNum" sz="quarter" idx="10"/>
          </p:nvPr>
        </p:nvSpPr>
        <p:spPr/>
        <p:txBody>
          <a:bodyPr/>
          <a:lstStyle/>
          <a:p>
            <a:fld id="{42462F79-F733-4B7F-BA3B-AB4DFD4701FE}" type="slidenum">
              <a:rPr lang="tr-TR" smtClean="0"/>
              <a:pPr/>
              <a:t>7</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Örneğin ağrı şiddetini araştırdığımız bir ankette 1’den 7’ye kadar bir görsel </a:t>
            </a:r>
            <a:r>
              <a:rPr lang="tr-TR" dirty="0" err="1" smtClean="0"/>
              <a:t>analog</a:t>
            </a:r>
            <a:r>
              <a:rPr lang="tr-TR" dirty="0" smtClean="0"/>
              <a:t> skala kullanmış olabiliriz. Tanım olarak bu, sıralı kategorik bir değişken olmakla birlikte çeşitli gruplar arasında ağrı şiddetini karşılaştırmak için ortalamaları almamızda bir sakınca yoktur.</a:t>
            </a:r>
            <a:endParaRPr lang="tr-TR" dirty="0"/>
          </a:p>
        </p:txBody>
      </p:sp>
      <p:sp>
        <p:nvSpPr>
          <p:cNvPr id="4" name="3 Slayt Numarası Yer Tutucusu"/>
          <p:cNvSpPr>
            <a:spLocks noGrp="1"/>
          </p:cNvSpPr>
          <p:nvPr>
            <p:ph type="sldNum" sz="quarter" idx="10"/>
          </p:nvPr>
        </p:nvSpPr>
        <p:spPr/>
        <p:txBody>
          <a:bodyPr/>
          <a:lstStyle/>
          <a:p>
            <a:fld id="{42462F79-F733-4B7F-BA3B-AB4DFD4701FE}" type="slidenum">
              <a:rPr lang="tr-TR" smtClean="0"/>
              <a:pPr/>
              <a:t>12</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t>Veri çeşitlerini ayırt etmede önemli bir nokta da veri toplama sırasında karşımıza çıkmaktadır.  </a:t>
            </a:r>
            <a:endParaRPr lang="tr-TR" dirty="0"/>
          </a:p>
        </p:txBody>
      </p:sp>
      <p:sp>
        <p:nvSpPr>
          <p:cNvPr id="4" name="3 Slayt Numarası Yer Tutucusu"/>
          <p:cNvSpPr>
            <a:spLocks noGrp="1"/>
          </p:cNvSpPr>
          <p:nvPr>
            <p:ph type="sldNum" sz="quarter" idx="10"/>
          </p:nvPr>
        </p:nvSpPr>
        <p:spPr/>
        <p:txBody>
          <a:bodyPr/>
          <a:lstStyle/>
          <a:p>
            <a:fld id="{42462F79-F733-4B7F-BA3B-AB4DFD4701FE}" type="slidenum">
              <a:rPr lang="tr-TR" smtClean="0"/>
              <a:pPr/>
              <a:t>14</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Bazen verilerimizin kesin durumu hakkında bilgimiz olmayabilir. Bu durumda durdurulmuş (</a:t>
            </a:r>
            <a:r>
              <a:rPr lang="tr-TR" dirty="0" err="1" smtClean="0"/>
              <a:t>censored</a:t>
            </a:r>
            <a:r>
              <a:rPr lang="tr-TR" dirty="0" smtClean="0"/>
              <a:t>, gizli) veriden bahsedebiliriz. Verilerimizin durdurulmuş olması istatistik açıdan istenmeyen bir durumdur. Mümkünse verinin gerçek değerini elde etmeliyiz veya sonuçlarımızı yazarken bu durumu belirtmeliyiz. </a:t>
            </a:r>
          </a:p>
          <a:p>
            <a:r>
              <a:rPr lang="tr-TR" dirty="0" smtClean="0"/>
              <a:t>Parmaktan kolesterol ölçümü yapan cihazların genelde 70 mg/</a:t>
            </a:r>
            <a:r>
              <a:rPr lang="tr-TR" dirty="0" err="1" smtClean="0"/>
              <a:t>dl</a:t>
            </a:r>
            <a:r>
              <a:rPr lang="tr-TR" dirty="0" smtClean="0"/>
              <a:t> ve altındaki değerleri okuyamayıp “</a:t>
            </a:r>
            <a:r>
              <a:rPr lang="tr-TR" dirty="0" err="1" smtClean="0"/>
              <a:t>low</a:t>
            </a:r>
            <a:r>
              <a:rPr lang="tr-TR" dirty="0" smtClean="0"/>
              <a:t>” olarak belirtmesini örnek olarak verebiliriz.</a:t>
            </a:r>
          </a:p>
          <a:p>
            <a:r>
              <a:rPr lang="tr-TR" dirty="0" smtClean="0"/>
              <a:t>Bu durumda ölçmek istediğimiz değişkenin son durumu hakkında veri elde edemeyebiliriz. Örneğin, iki farklı girişimin kilo vermedeki etkisini araştırdığımızı ve hastalarımızın her ay kilolarını ölçtüğümüzü düşünelim. Belli bir aşamada hastanın ayrılması durumunda araştırmanın sonlanma noktasındaki veriyi elde edemeyeceğiz</a:t>
            </a:r>
            <a:endParaRPr lang="tr-TR" dirty="0"/>
          </a:p>
        </p:txBody>
      </p:sp>
      <p:sp>
        <p:nvSpPr>
          <p:cNvPr id="4" name="3 Slayt Numarası Yer Tutucusu"/>
          <p:cNvSpPr>
            <a:spLocks noGrp="1"/>
          </p:cNvSpPr>
          <p:nvPr>
            <p:ph type="sldNum" sz="quarter" idx="10"/>
          </p:nvPr>
        </p:nvSpPr>
        <p:spPr/>
        <p:txBody>
          <a:bodyPr/>
          <a:lstStyle/>
          <a:p>
            <a:fld id="{42462F79-F733-4B7F-BA3B-AB4DFD4701FE}" type="slidenum">
              <a:rPr lang="tr-TR" smtClean="0"/>
              <a:pPr/>
              <a:t>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73116257-DCCC-4C7C-88AF-0A31EA36315C}" type="datetime1">
              <a:rPr lang="tr-TR" smtClean="0"/>
              <a:pPr/>
              <a:t>10.11.2009</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
        <p:nvSpPr>
          <p:cNvPr id="6" name="5 Slayt Numarası Yer Tutucusu"/>
          <p:cNvSpPr>
            <a:spLocks noGrp="1"/>
          </p:cNvSpPr>
          <p:nvPr>
            <p:ph type="sldNum" sz="quarter" idx="12"/>
          </p:nvPr>
        </p:nvSpPr>
        <p:spPr/>
        <p:txBody>
          <a:bodyPr/>
          <a:lstStyle/>
          <a:p>
            <a:fld id="{FAC63498-F784-48E1-9748-E18306E4D0AD}"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F60BD6D-F9FA-48BB-A876-C9EBF72C9974}" type="datetime1">
              <a:rPr lang="tr-TR" smtClean="0"/>
              <a:pPr/>
              <a:t>10.11.2009</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
        <p:nvSpPr>
          <p:cNvPr id="6" name="5 Slayt Numarası Yer Tutucusu"/>
          <p:cNvSpPr>
            <a:spLocks noGrp="1"/>
          </p:cNvSpPr>
          <p:nvPr>
            <p:ph type="sldNum" sz="quarter" idx="12"/>
          </p:nvPr>
        </p:nvSpPr>
        <p:spPr/>
        <p:txBody>
          <a:bodyPr/>
          <a:lstStyle/>
          <a:p>
            <a:fld id="{FAC63498-F784-48E1-9748-E18306E4D0AD}"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250678D-8D72-460A-AA81-16D0B2B4CF40}" type="datetime1">
              <a:rPr lang="tr-TR" smtClean="0"/>
              <a:pPr/>
              <a:t>10.11.2009</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
        <p:nvSpPr>
          <p:cNvPr id="6" name="5 Slayt Numarası Yer Tutucusu"/>
          <p:cNvSpPr>
            <a:spLocks noGrp="1"/>
          </p:cNvSpPr>
          <p:nvPr>
            <p:ph type="sldNum" sz="quarter" idx="12"/>
          </p:nvPr>
        </p:nvSpPr>
        <p:spPr/>
        <p:txBody>
          <a:bodyPr/>
          <a:lstStyle/>
          <a:p>
            <a:fld id="{FAC63498-F784-48E1-9748-E18306E4D0AD}"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E0D24AA-C313-4657-9FAC-497CB6DAA4D4}" type="datetime1">
              <a:rPr lang="tr-TR" smtClean="0"/>
              <a:pPr/>
              <a:t>10.11.2009</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
        <p:nvSpPr>
          <p:cNvPr id="6" name="5 Slayt Numarası Yer Tutucusu"/>
          <p:cNvSpPr>
            <a:spLocks noGrp="1"/>
          </p:cNvSpPr>
          <p:nvPr>
            <p:ph type="sldNum" sz="quarter" idx="12"/>
          </p:nvPr>
        </p:nvSpPr>
        <p:spPr/>
        <p:txBody>
          <a:bodyPr/>
          <a:lstStyle/>
          <a:p>
            <a:fld id="{FAC63498-F784-48E1-9748-E18306E4D0AD}"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6DF6919-72AF-4189-A1DB-91C07C04AF41}" type="datetime1">
              <a:rPr lang="tr-TR" smtClean="0"/>
              <a:pPr/>
              <a:t>10.11.2009</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
        <p:nvSpPr>
          <p:cNvPr id="6" name="5 Slayt Numarası Yer Tutucusu"/>
          <p:cNvSpPr>
            <a:spLocks noGrp="1"/>
          </p:cNvSpPr>
          <p:nvPr>
            <p:ph type="sldNum" sz="quarter" idx="12"/>
          </p:nvPr>
        </p:nvSpPr>
        <p:spPr/>
        <p:txBody>
          <a:bodyPr/>
          <a:lstStyle/>
          <a:p>
            <a:fld id="{FAC63498-F784-48E1-9748-E18306E4D0AD}"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0DEEC8B-4F32-4F47-ACC8-4ECEB7D47C91}" type="datetime1">
              <a:rPr lang="tr-TR" smtClean="0"/>
              <a:pPr/>
              <a:t>10.11.2009</a:t>
            </a:fld>
            <a:endParaRPr lang="tr-TR"/>
          </a:p>
        </p:txBody>
      </p:sp>
      <p:sp>
        <p:nvSpPr>
          <p:cNvPr id="6" name="5 Altbilgi Yer Tutucusu"/>
          <p:cNvSpPr>
            <a:spLocks noGrp="1"/>
          </p:cNvSpPr>
          <p:nvPr>
            <p:ph type="ftr" sz="quarter" idx="11"/>
          </p:nvPr>
        </p:nvSpPr>
        <p:spPr/>
        <p:txBody>
          <a:bodyPr/>
          <a:lstStyle/>
          <a:p>
            <a:r>
              <a:rPr lang="tr-TR" smtClean="0"/>
              <a:t>1. sınıf Biyoistatistik 2009-2010</a:t>
            </a:r>
            <a:endParaRPr lang="tr-TR"/>
          </a:p>
        </p:txBody>
      </p:sp>
      <p:sp>
        <p:nvSpPr>
          <p:cNvPr id="7" name="6 Slayt Numarası Yer Tutucusu"/>
          <p:cNvSpPr>
            <a:spLocks noGrp="1"/>
          </p:cNvSpPr>
          <p:nvPr>
            <p:ph type="sldNum" sz="quarter" idx="12"/>
          </p:nvPr>
        </p:nvSpPr>
        <p:spPr/>
        <p:txBody>
          <a:bodyPr/>
          <a:lstStyle/>
          <a:p>
            <a:fld id="{FAC63498-F784-48E1-9748-E18306E4D0AD}"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A2E170C-8EC9-4FE4-A169-498BD0DEDF0D}" type="datetime1">
              <a:rPr lang="tr-TR" smtClean="0"/>
              <a:pPr/>
              <a:t>10.11.2009</a:t>
            </a:fld>
            <a:endParaRPr lang="tr-TR"/>
          </a:p>
        </p:txBody>
      </p:sp>
      <p:sp>
        <p:nvSpPr>
          <p:cNvPr id="8" name="7 Altbilgi Yer Tutucusu"/>
          <p:cNvSpPr>
            <a:spLocks noGrp="1"/>
          </p:cNvSpPr>
          <p:nvPr>
            <p:ph type="ftr" sz="quarter" idx="11"/>
          </p:nvPr>
        </p:nvSpPr>
        <p:spPr/>
        <p:txBody>
          <a:bodyPr/>
          <a:lstStyle/>
          <a:p>
            <a:r>
              <a:rPr lang="tr-TR" smtClean="0"/>
              <a:t>1. sınıf Biyoistatistik 2009-2010</a:t>
            </a:r>
            <a:endParaRPr lang="tr-TR"/>
          </a:p>
        </p:txBody>
      </p:sp>
      <p:sp>
        <p:nvSpPr>
          <p:cNvPr id="9" name="8 Slayt Numarası Yer Tutucusu"/>
          <p:cNvSpPr>
            <a:spLocks noGrp="1"/>
          </p:cNvSpPr>
          <p:nvPr>
            <p:ph type="sldNum" sz="quarter" idx="12"/>
          </p:nvPr>
        </p:nvSpPr>
        <p:spPr/>
        <p:txBody>
          <a:bodyPr/>
          <a:lstStyle/>
          <a:p>
            <a:fld id="{FAC63498-F784-48E1-9748-E18306E4D0AD}"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9E37916-A56D-418C-8BFF-BDA827DE5E9A}" type="datetime1">
              <a:rPr lang="tr-TR" smtClean="0"/>
              <a:pPr/>
              <a:t>10.11.2009</a:t>
            </a:fld>
            <a:endParaRPr lang="tr-TR"/>
          </a:p>
        </p:txBody>
      </p:sp>
      <p:sp>
        <p:nvSpPr>
          <p:cNvPr id="4" name="3 Altbilgi Yer Tutucusu"/>
          <p:cNvSpPr>
            <a:spLocks noGrp="1"/>
          </p:cNvSpPr>
          <p:nvPr>
            <p:ph type="ftr" sz="quarter" idx="11"/>
          </p:nvPr>
        </p:nvSpPr>
        <p:spPr/>
        <p:txBody>
          <a:bodyPr/>
          <a:lstStyle/>
          <a:p>
            <a:r>
              <a:rPr lang="tr-TR" smtClean="0"/>
              <a:t>1. sınıf Biyoistatistik 2009-2010</a:t>
            </a:r>
            <a:endParaRPr lang="tr-TR"/>
          </a:p>
        </p:txBody>
      </p:sp>
      <p:sp>
        <p:nvSpPr>
          <p:cNvPr id="5" name="4 Slayt Numarası Yer Tutucusu"/>
          <p:cNvSpPr>
            <a:spLocks noGrp="1"/>
          </p:cNvSpPr>
          <p:nvPr>
            <p:ph type="sldNum" sz="quarter" idx="12"/>
          </p:nvPr>
        </p:nvSpPr>
        <p:spPr/>
        <p:txBody>
          <a:bodyPr/>
          <a:lstStyle/>
          <a:p>
            <a:fld id="{FAC63498-F784-48E1-9748-E18306E4D0AD}"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C5D6500-9D4E-4098-8036-62C7DBD50914}" type="datetime1">
              <a:rPr lang="tr-TR" smtClean="0"/>
              <a:pPr/>
              <a:t>10.11.2009</a:t>
            </a:fld>
            <a:endParaRPr lang="tr-TR"/>
          </a:p>
        </p:txBody>
      </p:sp>
      <p:sp>
        <p:nvSpPr>
          <p:cNvPr id="3" name="2 Altbilgi Yer Tutucusu"/>
          <p:cNvSpPr>
            <a:spLocks noGrp="1"/>
          </p:cNvSpPr>
          <p:nvPr>
            <p:ph type="ftr" sz="quarter" idx="11"/>
          </p:nvPr>
        </p:nvSpPr>
        <p:spPr/>
        <p:txBody>
          <a:bodyPr/>
          <a:lstStyle/>
          <a:p>
            <a:r>
              <a:rPr lang="tr-TR" smtClean="0"/>
              <a:t>1. sınıf Biyoistatistik 2009-2010</a:t>
            </a:r>
            <a:endParaRPr lang="tr-TR"/>
          </a:p>
        </p:txBody>
      </p:sp>
      <p:sp>
        <p:nvSpPr>
          <p:cNvPr id="4" name="3 Slayt Numarası Yer Tutucusu"/>
          <p:cNvSpPr>
            <a:spLocks noGrp="1"/>
          </p:cNvSpPr>
          <p:nvPr>
            <p:ph type="sldNum" sz="quarter" idx="12"/>
          </p:nvPr>
        </p:nvSpPr>
        <p:spPr/>
        <p:txBody>
          <a:bodyPr/>
          <a:lstStyle/>
          <a:p>
            <a:fld id="{FAC63498-F784-48E1-9748-E18306E4D0AD}"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CED1840F-F1CA-4AC2-B4DD-D00339773429}" type="datetime1">
              <a:rPr lang="tr-TR" smtClean="0"/>
              <a:pPr/>
              <a:t>10.11.2009</a:t>
            </a:fld>
            <a:endParaRPr lang="tr-TR"/>
          </a:p>
        </p:txBody>
      </p:sp>
      <p:sp>
        <p:nvSpPr>
          <p:cNvPr id="6" name="5 Altbilgi Yer Tutucusu"/>
          <p:cNvSpPr>
            <a:spLocks noGrp="1"/>
          </p:cNvSpPr>
          <p:nvPr>
            <p:ph type="ftr" sz="quarter" idx="11"/>
          </p:nvPr>
        </p:nvSpPr>
        <p:spPr/>
        <p:txBody>
          <a:bodyPr/>
          <a:lstStyle/>
          <a:p>
            <a:r>
              <a:rPr lang="tr-TR" smtClean="0"/>
              <a:t>1. sınıf Biyoistatistik 2009-2010</a:t>
            </a:r>
            <a:endParaRPr lang="tr-TR"/>
          </a:p>
        </p:txBody>
      </p:sp>
      <p:sp>
        <p:nvSpPr>
          <p:cNvPr id="7" name="6 Slayt Numarası Yer Tutucusu"/>
          <p:cNvSpPr>
            <a:spLocks noGrp="1"/>
          </p:cNvSpPr>
          <p:nvPr>
            <p:ph type="sldNum" sz="quarter" idx="12"/>
          </p:nvPr>
        </p:nvSpPr>
        <p:spPr/>
        <p:txBody>
          <a:bodyPr/>
          <a:lstStyle/>
          <a:p>
            <a:fld id="{FAC63498-F784-48E1-9748-E18306E4D0AD}"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492CC284-D982-4019-B2B8-9955B063544A}" type="datetime1">
              <a:rPr lang="tr-TR" smtClean="0"/>
              <a:pPr/>
              <a:t>10.11.2009</a:t>
            </a:fld>
            <a:endParaRPr lang="tr-TR"/>
          </a:p>
        </p:txBody>
      </p:sp>
      <p:sp>
        <p:nvSpPr>
          <p:cNvPr id="6" name="5 Altbilgi Yer Tutucusu"/>
          <p:cNvSpPr>
            <a:spLocks noGrp="1"/>
          </p:cNvSpPr>
          <p:nvPr>
            <p:ph type="ftr" sz="quarter" idx="11"/>
          </p:nvPr>
        </p:nvSpPr>
        <p:spPr/>
        <p:txBody>
          <a:bodyPr/>
          <a:lstStyle/>
          <a:p>
            <a:r>
              <a:rPr lang="tr-TR" smtClean="0"/>
              <a:t>1. sınıf Biyoistatistik 2009-2010</a:t>
            </a:r>
            <a:endParaRPr lang="tr-TR"/>
          </a:p>
        </p:txBody>
      </p:sp>
      <p:sp>
        <p:nvSpPr>
          <p:cNvPr id="7" name="6 Slayt Numarası Yer Tutucusu"/>
          <p:cNvSpPr>
            <a:spLocks noGrp="1"/>
          </p:cNvSpPr>
          <p:nvPr>
            <p:ph type="sldNum" sz="quarter" idx="12"/>
          </p:nvPr>
        </p:nvSpPr>
        <p:spPr/>
        <p:txBody>
          <a:bodyPr/>
          <a:lstStyle/>
          <a:p>
            <a:fld id="{FAC63498-F784-48E1-9748-E18306E4D0AD}"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1A28F-1DEA-4BB9-831F-D3BCFD6502F7}" type="datetime1">
              <a:rPr lang="tr-TR" smtClean="0"/>
              <a:pPr/>
              <a:t>10.11.2009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1. sınıf Biyoistatistik 2009-2010</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C63498-F784-48E1-9748-E18306E4D0AD}"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714480" y="1857364"/>
            <a:ext cx="6000792" cy="1470025"/>
          </a:xfrm>
        </p:spPr>
        <p:style>
          <a:lnRef idx="2">
            <a:schemeClr val="dk1"/>
          </a:lnRef>
          <a:fillRef idx="1">
            <a:schemeClr val="lt1"/>
          </a:fillRef>
          <a:effectRef idx="0">
            <a:schemeClr val="dk1"/>
          </a:effectRef>
          <a:fontRef idx="minor">
            <a:schemeClr val="dk1"/>
          </a:fontRef>
        </p:style>
        <p:txBody>
          <a:bodyPr>
            <a:noAutofit/>
          </a:bodyPr>
          <a:lstStyle/>
          <a:p>
            <a:r>
              <a:rPr lang="tr-TR" dirty="0"/>
              <a:t>Veri çeşitleri</a:t>
            </a:r>
          </a:p>
        </p:txBody>
      </p:sp>
      <p:sp>
        <p:nvSpPr>
          <p:cNvPr id="3" name="2 Alt Başlık"/>
          <p:cNvSpPr>
            <a:spLocks noGrp="1"/>
          </p:cNvSpPr>
          <p:nvPr>
            <p:ph type="subTitle" idx="1"/>
          </p:nvPr>
        </p:nvSpPr>
        <p:spPr>
          <a:xfrm>
            <a:off x="1714480" y="3886200"/>
            <a:ext cx="6057920" cy="900122"/>
          </a:xfrm>
          <a:solidFill>
            <a:schemeClr val="bg1"/>
          </a:solidFill>
        </p:spPr>
        <p:style>
          <a:lnRef idx="2">
            <a:schemeClr val="dk1"/>
          </a:lnRef>
          <a:fillRef idx="1">
            <a:schemeClr val="lt1"/>
          </a:fillRef>
          <a:effectRef idx="0">
            <a:schemeClr val="dk1"/>
          </a:effectRef>
          <a:fontRef idx="minor">
            <a:schemeClr val="dk1"/>
          </a:fontRef>
        </p:style>
        <p:txBody>
          <a:bodyPr lIns="252000" tIns="144000" rIns="108000">
            <a:noAutofit/>
          </a:bodyPr>
          <a:lstStyle/>
          <a:p>
            <a:r>
              <a:rPr lang="tr-T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Yrd. Doç. Dr Hamit ACEMOĞLU</a:t>
            </a:r>
            <a:endParaRPr lang="tr-T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1"/>
          </a:solidFill>
        </p:spPr>
        <p:style>
          <a:lnRef idx="2">
            <a:schemeClr val="dk1"/>
          </a:lnRef>
          <a:fillRef idx="1">
            <a:schemeClr val="lt1"/>
          </a:fillRef>
          <a:effectRef idx="0">
            <a:schemeClr val="dk1"/>
          </a:effectRef>
          <a:fontRef idx="minor">
            <a:schemeClr val="dk1"/>
          </a:fontRef>
        </p:style>
        <p:txBody>
          <a:bodyPr/>
          <a:lstStyle/>
          <a:p>
            <a:r>
              <a:rPr lang="tr-TR" dirty="0" err="1" smtClean="0"/>
              <a:t>Numerik</a:t>
            </a:r>
            <a:r>
              <a:rPr lang="tr-TR" dirty="0" smtClean="0"/>
              <a:t> değişken</a:t>
            </a:r>
            <a:endParaRPr lang="tr-TR" dirty="0"/>
          </a:p>
        </p:txBody>
      </p:sp>
      <p:sp>
        <p:nvSpPr>
          <p:cNvPr id="3" name="2 İçerik Yer Tutucusu"/>
          <p:cNvSpPr>
            <a:spLocks noGrp="1"/>
          </p:cNvSpPr>
          <p:nvPr>
            <p:ph idx="1"/>
          </p:nvPr>
        </p:nvSpPr>
        <p:spPr>
          <a:xfrm>
            <a:off x="457200" y="1600201"/>
            <a:ext cx="8229600" cy="4043378"/>
          </a:xfrm>
        </p:spPr>
        <p:style>
          <a:lnRef idx="2">
            <a:schemeClr val="dk1"/>
          </a:lnRef>
          <a:fillRef idx="1">
            <a:schemeClr val="lt1"/>
          </a:fillRef>
          <a:effectRef idx="0">
            <a:schemeClr val="dk1"/>
          </a:effectRef>
          <a:fontRef idx="minor">
            <a:schemeClr val="dk1"/>
          </a:fontRef>
        </p:style>
        <p:txBody>
          <a:bodyPr/>
          <a:lstStyle/>
          <a:p>
            <a:r>
              <a:rPr lang="tr-TR" dirty="0"/>
              <a:t>Değişkenimiz, sınıflardan oluşmak yerine belli sayıları alan </a:t>
            </a:r>
            <a:r>
              <a:rPr lang="tr-TR" dirty="0" err="1"/>
              <a:t>numerik</a:t>
            </a:r>
            <a:r>
              <a:rPr lang="tr-TR" dirty="0"/>
              <a:t> bir değişken de olabilir. </a:t>
            </a:r>
            <a:endParaRPr lang="tr-TR" dirty="0" smtClean="0"/>
          </a:p>
          <a:p>
            <a:r>
              <a:rPr lang="tr-TR" dirty="0" smtClean="0"/>
              <a:t>Bu </a:t>
            </a:r>
            <a:r>
              <a:rPr lang="tr-TR" dirty="0"/>
              <a:t>durumda da alınan değer </a:t>
            </a:r>
            <a:r>
              <a:rPr lang="tr-TR" b="1" dirty="0"/>
              <a:t>tam sayılı</a:t>
            </a:r>
            <a:r>
              <a:rPr lang="tr-TR" dirty="0"/>
              <a:t> </a:t>
            </a:r>
            <a:r>
              <a:rPr lang="tr-TR" dirty="0" smtClean="0"/>
              <a:t>(kesikli-</a:t>
            </a:r>
            <a:r>
              <a:rPr lang="tr-TR" dirty="0" err="1" smtClean="0"/>
              <a:t>discret</a:t>
            </a:r>
            <a:r>
              <a:rPr lang="tr-TR" dirty="0"/>
              <a:t>) (Kaç kez doktora gittiniz? [4 kez] Hastane kaç yataklı? [60 yataklı] gibi) </a:t>
            </a:r>
            <a:r>
              <a:rPr lang="tr-TR" dirty="0" smtClean="0"/>
              <a:t>veya</a:t>
            </a:r>
          </a:p>
          <a:p>
            <a:r>
              <a:rPr lang="tr-TR" b="1" dirty="0" smtClean="0"/>
              <a:t>sürekli</a:t>
            </a:r>
            <a:r>
              <a:rPr lang="tr-TR" dirty="0" smtClean="0"/>
              <a:t> </a:t>
            </a:r>
            <a:r>
              <a:rPr lang="tr-TR" dirty="0"/>
              <a:t>(</a:t>
            </a:r>
            <a:r>
              <a:rPr lang="tr-TR" dirty="0" err="1"/>
              <a:t>continuous</a:t>
            </a:r>
            <a:r>
              <a:rPr lang="tr-TR" dirty="0"/>
              <a:t>) (Boy [165,5 cm], Hemoglobin değeri [14,3 mg/</a:t>
            </a:r>
            <a:r>
              <a:rPr lang="tr-TR" dirty="0" err="1"/>
              <a:t>dl</a:t>
            </a:r>
            <a:r>
              <a:rPr lang="tr-TR" dirty="0"/>
              <a:t>] gibi) olabilir.</a:t>
            </a:r>
          </a:p>
        </p:txBody>
      </p:sp>
      <p:sp>
        <p:nvSpPr>
          <p:cNvPr id="4" name="3 Slayt Numarası Yer Tutucusu"/>
          <p:cNvSpPr>
            <a:spLocks noGrp="1"/>
          </p:cNvSpPr>
          <p:nvPr>
            <p:ph type="sldNum" sz="quarter" idx="12"/>
          </p:nvPr>
        </p:nvSpPr>
        <p:spPr/>
        <p:txBody>
          <a:bodyPr/>
          <a:lstStyle/>
          <a:p>
            <a:fld id="{FAC63498-F784-48E1-9748-E18306E4D0AD}" type="slidenum">
              <a:rPr lang="tr-TR" smtClean="0"/>
              <a:pPr/>
              <a:t>10</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1"/>
            <a:ext cx="8229600" cy="3614749"/>
          </a:xfrm>
        </p:spPr>
        <p:style>
          <a:lnRef idx="2">
            <a:schemeClr val="dk1"/>
          </a:lnRef>
          <a:fillRef idx="1">
            <a:schemeClr val="lt1"/>
          </a:fillRef>
          <a:effectRef idx="0">
            <a:schemeClr val="dk1"/>
          </a:effectRef>
          <a:fontRef idx="minor">
            <a:schemeClr val="dk1"/>
          </a:fontRef>
        </p:style>
        <p:txBody>
          <a:bodyPr/>
          <a:lstStyle/>
          <a:p>
            <a:r>
              <a:rPr lang="tr-TR" dirty="0"/>
              <a:t>Değişken çeşitlerini </a:t>
            </a:r>
            <a:r>
              <a:rPr lang="tr-TR" dirty="0" smtClean="0"/>
              <a:t>ayırt edebilmek </a:t>
            </a:r>
            <a:r>
              <a:rPr lang="tr-TR" dirty="0"/>
              <a:t>kullanılacak istatistiksel yöntemi seçerken ve </a:t>
            </a:r>
            <a:r>
              <a:rPr lang="tr-TR" dirty="0" err="1"/>
              <a:t>SPSS’te</a:t>
            </a:r>
            <a:r>
              <a:rPr lang="tr-TR" dirty="0"/>
              <a:t> analiz yaparken önemli olacak</a:t>
            </a:r>
            <a:r>
              <a:rPr lang="tr-TR" dirty="0" smtClean="0"/>
              <a:t>.</a:t>
            </a:r>
          </a:p>
          <a:p>
            <a:r>
              <a:rPr lang="tr-TR" dirty="0" smtClean="0"/>
              <a:t>Kategorik </a:t>
            </a:r>
            <a:r>
              <a:rPr lang="tr-TR" dirty="0"/>
              <a:t>değişkenler sayı ve yüzde olarak gösterilirken </a:t>
            </a:r>
            <a:r>
              <a:rPr lang="tr-TR" dirty="0" err="1"/>
              <a:t>numerik</a:t>
            </a:r>
            <a:r>
              <a:rPr lang="tr-TR" dirty="0"/>
              <a:t> değişkenler ortalama ve standart sapma gibi </a:t>
            </a:r>
            <a:r>
              <a:rPr lang="tr-TR" dirty="0" smtClean="0"/>
              <a:t>ölçütlerle </a:t>
            </a:r>
            <a:r>
              <a:rPr lang="tr-TR" dirty="0"/>
              <a:t>gösterilir.</a:t>
            </a:r>
          </a:p>
        </p:txBody>
      </p:sp>
      <p:sp>
        <p:nvSpPr>
          <p:cNvPr id="4" name="3 Slayt Numarası Yer Tutucusu"/>
          <p:cNvSpPr>
            <a:spLocks noGrp="1"/>
          </p:cNvSpPr>
          <p:nvPr>
            <p:ph type="sldNum" sz="quarter" idx="12"/>
          </p:nvPr>
        </p:nvSpPr>
        <p:spPr/>
        <p:txBody>
          <a:bodyPr/>
          <a:lstStyle/>
          <a:p>
            <a:fld id="{FAC63498-F784-48E1-9748-E18306E4D0AD}" type="slidenum">
              <a:rPr lang="tr-TR" smtClean="0"/>
              <a:pPr/>
              <a:t>11</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411807"/>
          </a:xfrm>
        </p:spPr>
        <p:style>
          <a:lnRef idx="2">
            <a:schemeClr val="dk1"/>
          </a:lnRef>
          <a:fillRef idx="1">
            <a:schemeClr val="lt1"/>
          </a:fillRef>
          <a:effectRef idx="0">
            <a:schemeClr val="dk1"/>
          </a:effectRef>
          <a:fontRef idx="minor">
            <a:schemeClr val="dk1"/>
          </a:fontRef>
        </p:style>
        <p:txBody>
          <a:bodyPr>
            <a:normAutofit/>
          </a:bodyPr>
          <a:lstStyle/>
          <a:p>
            <a:r>
              <a:rPr lang="tr-TR" dirty="0"/>
              <a:t>Kategorik ve </a:t>
            </a:r>
            <a:r>
              <a:rPr lang="tr-TR" dirty="0" err="1"/>
              <a:t>numerik</a:t>
            </a:r>
            <a:r>
              <a:rPr lang="tr-TR" dirty="0"/>
              <a:t> verilerin ayırımı genellikle kesin olmakla birlikte bazen sıralı değişkenlerde kategori sayısı fazla olabilir. Bu durumlarda sıralı değişkenler kategorikmiş gibi muamele görebilir. </a:t>
            </a:r>
            <a:endParaRPr lang="tr-TR" dirty="0" smtClean="0"/>
          </a:p>
          <a:p>
            <a:r>
              <a:rPr lang="tr-TR" dirty="0"/>
              <a:t>Diğer taraftan, değişkenler SPSS tarafından </a:t>
            </a:r>
            <a:r>
              <a:rPr lang="tr-TR" dirty="0" err="1"/>
              <a:t>ordinal</a:t>
            </a:r>
            <a:r>
              <a:rPr lang="tr-TR" dirty="0"/>
              <a:t>, nominal ve </a:t>
            </a:r>
            <a:r>
              <a:rPr lang="tr-TR" dirty="0" err="1"/>
              <a:t>numerik</a:t>
            </a:r>
            <a:r>
              <a:rPr lang="tr-TR" dirty="0"/>
              <a:t> olarak ayırt edilir (tam sayılı ve sürekli </a:t>
            </a:r>
            <a:r>
              <a:rPr lang="tr-TR" dirty="0" err="1"/>
              <a:t>numerik</a:t>
            </a:r>
            <a:r>
              <a:rPr lang="tr-TR" dirty="0"/>
              <a:t> veriler aynı şekilde işlem görür).</a:t>
            </a:r>
            <a:endParaRPr lang="tr-TR" dirty="0" smtClean="0"/>
          </a:p>
          <a:p>
            <a:endParaRPr lang="tr-TR" dirty="0"/>
          </a:p>
          <a:p>
            <a:endParaRPr lang="tr-TR" dirty="0"/>
          </a:p>
        </p:txBody>
      </p:sp>
      <p:sp>
        <p:nvSpPr>
          <p:cNvPr id="4" name="3 Slayt Numarası Yer Tutucusu"/>
          <p:cNvSpPr>
            <a:spLocks noGrp="1"/>
          </p:cNvSpPr>
          <p:nvPr>
            <p:ph type="sldNum" sz="quarter" idx="12"/>
          </p:nvPr>
        </p:nvSpPr>
        <p:spPr/>
        <p:txBody>
          <a:bodyPr/>
          <a:lstStyle/>
          <a:p>
            <a:fld id="{FAC63498-F784-48E1-9748-E18306E4D0AD}" type="slidenum">
              <a:rPr lang="tr-TR" smtClean="0"/>
              <a:pPr/>
              <a:t>12</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fld id="{FAC63498-F784-48E1-9748-E18306E4D0AD}" type="slidenum">
              <a:rPr lang="tr-TR" smtClean="0"/>
              <a:pPr/>
              <a:t>13</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pic>
        <p:nvPicPr>
          <p:cNvPr id="6" name="5 İçerik Yer Tutucusu"/>
          <p:cNvPicPr>
            <a:picLocks noGrp="1"/>
          </p:cNvPicPr>
          <p:nvPr>
            <p:ph idx="1"/>
          </p:nvPr>
        </p:nvPicPr>
        <p:blipFill>
          <a:blip r:embed="rId2" cstate="print"/>
          <a:srcRect/>
          <a:stretch>
            <a:fillRect/>
          </a:stretch>
        </p:blipFill>
        <p:spPr bwMode="auto">
          <a:xfrm>
            <a:off x="1541503" y="714356"/>
            <a:ext cx="5959455" cy="541180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14356"/>
            <a:ext cx="8229600" cy="5214974"/>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tr-TR" dirty="0" smtClean="0"/>
              <a:t>Veri toplarken değişkenimizin </a:t>
            </a:r>
            <a:r>
              <a:rPr lang="tr-TR" dirty="0" err="1"/>
              <a:t>numerik</a:t>
            </a:r>
            <a:r>
              <a:rPr lang="tr-TR" dirty="0"/>
              <a:t> olması halinde veriyi de </a:t>
            </a:r>
            <a:r>
              <a:rPr lang="tr-TR" dirty="0" err="1"/>
              <a:t>numerik</a:t>
            </a:r>
            <a:r>
              <a:rPr lang="tr-TR" dirty="0"/>
              <a:t> olarak toplamalıyız. Sınıflandırma yapmak istersek daha sonra kategorilere ayırabiliriz. </a:t>
            </a:r>
            <a:endParaRPr lang="tr-TR" dirty="0" smtClean="0"/>
          </a:p>
          <a:p>
            <a:endParaRPr lang="tr-TR" dirty="0" smtClean="0"/>
          </a:p>
          <a:p>
            <a:r>
              <a:rPr lang="tr-TR" dirty="0" smtClean="0"/>
              <a:t>Örneğin</a:t>
            </a:r>
            <a:r>
              <a:rPr lang="tr-TR" dirty="0"/>
              <a:t>, yaş değişkenini sorgulayan bir ankette açık uçlu bir şekilde </a:t>
            </a:r>
            <a:endParaRPr lang="tr-TR" dirty="0" smtClean="0"/>
          </a:p>
          <a:p>
            <a:r>
              <a:rPr lang="tr-TR" i="1" dirty="0" smtClean="0"/>
              <a:t>“</a:t>
            </a:r>
            <a:r>
              <a:rPr lang="tr-TR" i="1" dirty="0"/>
              <a:t>Kaç yaşındasınız?:______” sorulmalıdır. </a:t>
            </a:r>
            <a:endParaRPr lang="tr-TR" i="1" dirty="0" smtClean="0"/>
          </a:p>
          <a:p>
            <a:endParaRPr lang="tr-TR" dirty="0"/>
          </a:p>
          <a:p>
            <a:r>
              <a:rPr lang="tr-TR" i="1" dirty="0"/>
              <a:t>Sorumuz “Kaç yaşındasınız? a) 20’den az, b) 20-40, c) 41-60 d) 60’dan fazla” </a:t>
            </a:r>
            <a:r>
              <a:rPr lang="tr-TR" dirty="0" smtClean="0"/>
              <a:t>şeklinde </a:t>
            </a:r>
            <a:r>
              <a:rPr lang="tr-TR" dirty="0"/>
              <a:t>olmamalıdır.</a:t>
            </a:r>
          </a:p>
          <a:p>
            <a:endParaRPr lang="tr-TR" dirty="0"/>
          </a:p>
        </p:txBody>
      </p:sp>
      <p:sp>
        <p:nvSpPr>
          <p:cNvPr id="4" name="3 Slayt Numarası Yer Tutucusu"/>
          <p:cNvSpPr>
            <a:spLocks noGrp="1"/>
          </p:cNvSpPr>
          <p:nvPr>
            <p:ph type="sldNum" sz="quarter" idx="12"/>
          </p:nvPr>
        </p:nvSpPr>
        <p:spPr/>
        <p:txBody>
          <a:bodyPr/>
          <a:lstStyle/>
          <a:p>
            <a:fld id="{FAC63498-F784-48E1-9748-E18306E4D0AD}" type="slidenum">
              <a:rPr lang="tr-TR" smtClean="0"/>
              <a:pPr/>
              <a:t>14</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96908"/>
          </a:xfrm>
          <a:solidFill>
            <a:schemeClr val="bg1"/>
          </a:solidFill>
        </p:spPr>
        <p:style>
          <a:lnRef idx="2">
            <a:schemeClr val="dk1"/>
          </a:lnRef>
          <a:fillRef idx="1">
            <a:schemeClr val="lt1"/>
          </a:fillRef>
          <a:effectRef idx="0">
            <a:schemeClr val="dk1"/>
          </a:effectRef>
          <a:fontRef idx="minor">
            <a:schemeClr val="dk1"/>
          </a:fontRef>
        </p:style>
        <p:txBody>
          <a:bodyPr tIns="324000">
            <a:noAutofit/>
          </a:bodyPr>
          <a:lstStyle/>
          <a:p>
            <a:r>
              <a:rPr lang="tr-TR" sz="3600" b="1" i="1" dirty="0" smtClean="0"/>
              <a:t>Türetilmiş veriler</a:t>
            </a:r>
            <a:r>
              <a:rPr lang="tr-TR" b="1" i="1" dirty="0" smtClean="0"/>
              <a:t/>
            </a:r>
            <a:br>
              <a:rPr lang="tr-TR" b="1" i="1" dirty="0" smtClean="0"/>
            </a:br>
            <a:endParaRPr lang="tr-TR" dirty="0"/>
          </a:p>
        </p:txBody>
      </p:sp>
      <p:sp>
        <p:nvSpPr>
          <p:cNvPr id="3" name="2 İçerik Yer Tutucusu"/>
          <p:cNvSpPr>
            <a:spLocks noGrp="1"/>
          </p:cNvSpPr>
          <p:nvPr>
            <p:ph idx="1"/>
          </p:nvPr>
        </p:nvSpPr>
        <p:spPr>
          <a:xfrm>
            <a:off x="457200" y="1357298"/>
            <a:ext cx="8229600" cy="4768865"/>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tr-TR" dirty="0" smtClean="0"/>
              <a:t>Tıpta </a:t>
            </a:r>
            <a:r>
              <a:rPr lang="tr-TR" dirty="0"/>
              <a:t>yüzde, oran, orantı ve hız gibi türetilmiş verilerle de sıkça karşılaşırız. </a:t>
            </a:r>
          </a:p>
          <a:p>
            <a:r>
              <a:rPr lang="tr-TR" dirty="0"/>
              <a:t>Hastalarımızın durumlarındaki değişimleri takip etmek için bulgularımızı genellikle </a:t>
            </a:r>
            <a:r>
              <a:rPr lang="tr-TR" b="1" dirty="0"/>
              <a:t>yüzde</a:t>
            </a:r>
            <a:r>
              <a:rPr lang="tr-TR" dirty="0"/>
              <a:t> olarak ifade ederiz. Örneğin </a:t>
            </a:r>
          </a:p>
          <a:p>
            <a:r>
              <a:rPr lang="tr-TR" i="1" dirty="0"/>
              <a:t>“Astımlı hastamızın FEV1 değerlerinde tedavi sonrasında %30 iyileşme oldu” </a:t>
            </a:r>
            <a:r>
              <a:rPr lang="tr-TR" i="1" dirty="0" smtClean="0"/>
              <a:t> </a:t>
            </a:r>
            <a:r>
              <a:rPr lang="tr-TR" dirty="0" smtClean="0"/>
              <a:t>deriz</a:t>
            </a:r>
            <a:r>
              <a:rPr lang="tr-TR" dirty="0"/>
              <a:t>. </a:t>
            </a:r>
          </a:p>
          <a:p>
            <a:r>
              <a:rPr lang="tr-TR" dirty="0"/>
              <a:t>Bir bütünün iki parçasının birbirine bölünmesiyle </a:t>
            </a:r>
            <a:r>
              <a:rPr lang="tr-TR" b="1" dirty="0"/>
              <a:t>oran</a:t>
            </a:r>
            <a:r>
              <a:rPr lang="tr-TR" dirty="0"/>
              <a:t> (</a:t>
            </a:r>
            <a:r>
              <a:rPr lang="tr-TR" dirty="0" err="1"/>
              <a:t>ratio</a:t>
            </a:r>
            <a:r>
              <a:rPr lang="tr-TR" dirty="0"/>
              <a:t>) elde edilir. Örneğin,</a:t>
            </a:r>
          </a:p>
          <a:p>
            <a:r>
              <a:rPr lang="tr-TR" i="1" dirty="0"/>
              <a:t>“Araştırmamızdaki </a:t>
            </a:r>
            <a:r>
              <a:rPr lang="tr-TR" i="1" dirty="0" smtClean="0"/>
              <a:t>kadın/erkek </a:t>
            </a:r>
            <a:r>
              <a:rPr lang="tr-TR" i="1" dirty="0"/>
              <a:t>oranı 225/212 idi</a:t>
            </a:r>
            <a:r>
              <a:rPr lang="tr-TR" i="1" dirty="0" smtClean="0"/>
              <a:t>”.</a:t>
            </a:r>
            <a:endParaRPr lang="tr-TR" dirty="0"/>
          </a:p>
        </p:txBody>
      </p:sp>
      <p:sp>
        <p:nvSpPr>
          <p:cNvPr id="4" name="3 Slayt Numarası Yer Tutucusu"/>
          <p:cNvSpPr>
            <a:spLocks noGrp="1"/>
          </p:cNvSpPr>
          <p:nvPr>
            <p:ph type="sldNum" sz="quarter" idx="12"/>
          </p:nvPr>
        </p:nvSpPr>
        <p:spPr/>
        <p:txBody>
          <a:bodyPr/>
          <a:lstStyle/>
          <a:p>
            <a:fld id="{FAC63498-F784-48E1-9748-E18306E4D0AD}" type="slidenum">
              <a:rPr lang="tr-TR" smtClean="0"/>
              <a:pPr/>
              <a:t>15</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3214688" y="2395538"/>
            <a:ext cx="9144000" cy="0"/>
          </a:xfrm>
          <a:prstGeom prst="rect">
            <a:avLst/>
          </a:prstGeom>
          <a:noFill/>
          <a:ln w="9525">
            <a:noFill/>
            <a:miter lim="800000"/>
            <a:headEnd/>
            <a:tailEnd/>
          </a:ln>
        </p:spPr>
        <p:txBody>
          <a:bodyPr>
            <a:spAutoFit/>
          </a:bodyPr>
          <a:lstStyle/>
          <a:p>
            <a:pPr>
              <a:defRPr/>
            </a:pPr>
            <a:endParaRPr lang="tr-TR" sz="2400">
              <a:solidFill>
                <a:srgbClr val="EAEAEA"/>
              </a:solidFill>
              <a:latin typeface="Arial Narrow" pitchFamily="34" charset="0"/>
              <a:cs typeface="+mn-cs"/>
            </a:endParaRPr>
          </a:p>
        </p:txBody>
      </p:sp>
      <p:sp>
        <p:nvSpPr>
          <p:cNvPr id="19459" name="Rectangle 3"/>
          <p:cNvSpPr>
            <a:spLocks noChangeArrowheads="1"/>
          </p:cNvSpPr>
          <p:nvPr/>
        </p:nvSpPr>
        <p:spPr bwMode="auto">
          <a:xfrm>
            <a:off x="3563938" y="2420938"/>
            <a:ext cx="9144000" cy="0"/>
          </a:xfrm>
          <a:prstGeom prst="rect">
            <a:avLst/>
          </a:prstGeom>
          <a:noFill/>
          <a:ln w="9525">
            <a:noFill/>
            <a:miter lim="800000"/>
            <a:headEnd/>
            <a:tailEnd/>
          </a:ln>
        </p:spPr>
        <p:txBody>
          <a:bodyPr>
            <a:spAutoFit/>
          </a:bodyPr>
          <a:lstStyle/>
          <a:p>
            <a:pPr>
              <a:defRPr/>
            </a:pPr>
            <a:endParaRPr lang="tr-TR" sz="2400">
              <a:solidFill>
                <a:srgbClr val="EAEAEA"/>
              </a:solidFill>
              <a:latin typeface="Arial Narrow" pitchFamily="34" charset="0"/>
              <a:cs typeface="+mn-cs"/>
            </a:endParaRPr>
          </a:p>
        </p:txBody>
      </p:sp>
      <p:sp>
        <p:nvSpPr>
          <p:cNvPr id="19460" name="Oval 4"/>
          <p:cNvSpPr>
            <a:spLocks noChangeArrowheads="1"/>
          </p:cNvSpPr>
          <p:nvPr/>
        </p:nvSpPr>
        <p:spPr bwMode="auto">
          <a:xfrm>
            <a:off x="914400" y="228600"/>
            <a:ext cx="1943100" cy="2057400"/>
          </a:xfrm>
          <a:prstGeom prst="ellipse">
            <a:avLst/>
          </a:prstGeom>
          <a:ln>
            <a:headEnd/>
            <a:tailEnd/>
          </a:ln>
        </p:spPr>
        <p:style>
          <a:lnRef idx="2">
            <a:schemeClr val="accent2"/>
          </a:lnRef>
          <a:fillRef idx="1">
            <a:schemeClr val="lt1"/>
          </a:fillRef>
          <a:effectRef idx="0">
            <a:schemeClr val="accent2"/>
          </a:effectRef>
          <a:fontRef idx="minor">
            <a:schemeClr val="dk1"/>
          </a:fontRef>
        </p:style>
        <p:txBody>
          <a:bodyPr/>
          <a:lstStyle/>
          <a:p>
            <a:pPr>
              <a:defRPr/>
            </a:pPr>
            <a:endParaRPr lang="tr-TR" sz="2400">
              <a:solidFill>
                <a:srgbClr val="EAEAEA"/>
              </a:solidFill>
              <a:latin typeface="Arial Narrow" pitchFamily="34" charset="0"/>
              <a:cs typeface="+mn-cs"/>
            </a:endParaRPr>
          </a:p>
        </p:txBody>
      </p:sp>
      <p:sp>
        <p:nvSpPr>
          <p:cNvPr id="19461" name="Line 5"/>
          <p:cNvSpPr>
            <a:spLocks noChangeShapeType="1"/>
          </p:cNvSpPr>
          <p:nvPr/>
        </p:nvSpPr>
        <p:spPr bwMode="auto">
          <a:xfrm flipV="1">
            <a:off x="1828800" y="357188"/>
            <a:ext cx="528638" cy="938212"/>
          </a:xfrm>
          <a:prstGeom prst="line">
            <a:avLst/>
          </a:prstGeom>
          <a:noFill/>
          <a:ln w="9525">
            <a:solidFill>
              <a:srgbClr val="000000"/>
            </a:solidFill>
            <a:round/>
            <a:headEnd/>
            <a:tailEnd/>
          </a:ln>
        </p:spPr>
        <p:txBody>
          <a:bodyPr/>
          <a:lstStyle/>
          <a:p>
            <a:pPr>
              <a:defRPr/>
            </a:pPr>
            <a:endParaRPr lang="tr-TR" sz="2400">
              <a:solidFill>
                <a:srgbClr val="EAEAEA"/>
              </a:solidFill>
              <a:latin typeface="Arial Narrow" pitchFamily="34" charset="0"/>
              <a:cs typeface="+mn-cs"/>
            </a:endParaRPr>
          </a:p>
        </p:txBody>
      </p:sp>
      <p:sp>
        <p:nvSpPr>
          <p:cNvPr id="19462" name="Line 6"/>
          <p:cNvSpPr>
            <a:spLocks noChangeShapeType="1"/>
          </p:cNvSpPr>
          <p:nvPr/>
        </p:nvSpPr>
        <p:spPr bwMode="auto">
          <a:xfrm>
            <a:off x="1828800" y="1295400"/>
            <a:ext cx="1028700" cy="0"/>
          </a:xfrm>
          <a:prstGeom prst="line">
            <a:avLst/>
          </a:prstGeom>
          <a:noFill/>
          <a:ln w="9525">
            <a:solidFill>
              <a:srgbClr val="000000"/>
            </a:solidFill>
            <a:round/>
            <a:headEnd/>
            <a:tailEnd/>
          </a:ln>
        </p:spPr>
        <p:txBody>
          <a:bodyPr/>
          <a:lstStyle/>
          <a:p>
            <a:pPr>
              <a:defRPr/>
            </a:pPr>
            <a:endParaRPr lang="tr-TR" sz="2400">
              <a:solidFill>
                <a:srgbClr val="EAEAEA"/>
              </a:solidFill>
              <a:latin typeface="Arial Narrow" pitchFamily="34" charset="0"/>
              <a:cs typeface="+mn-cs"/>
            </a:endParaRPr>
          </a:p>
        </p:txBody>
      </p:sp>
      <p:sp>
        <p:nvSpPr>
          <p:cNvPr id="19463" name="Text Box 7"/>
          <p:cNvSpPr txBox="1">
            <a:spLocks noChangeArrowheads="1"/>
          </p:cNvSpPr>
          <p:nvPr/>
        </p:nvSpPr>
        <p:spPr bwMode="auto">
          <a:xfrm>
            <a:off x="1371600" y="1524000"/>
            <a:ext cx="342900" cy="342900"/>
          </a:xfrm>
          <a:prstGeom prst="rect">
            <a:avLst/>
          </a:prstGeom>
          <a:solidFill>
            <a:srgbClr val="CC99FF"/>
          </a:solidFill>
          <a:ln w="9525">
            <a:solidFill>
              <a:srgbClr val="CC99FF"/>
            </a:solidFill>
            <a:miter lim="800000"/>
            <a:headEnd/>
            <a:tailEnd/>
          </a:ln>
        </p:spPr>
        <p:txBody>
          <a:bodyPr/>
          <a:lstStyle/>
          <a:p>
            <a:pPr eaLnBrk="0" hangingPunct="0">
              <a:defRPr/>
            </a:pPr>
            <a:r>
              <a:rPr lang="tr-TR" sz="2000">
                <a:solidFill>
                  <a:srgbClr val="00007A"/>
                </a:solidFill>
                <a:latin typeface="Times New Roman" pitchFamily="18" charset="0"/>
                <a:cs typeface="+mn-cs"/>
              </a:rPr>
              <a:t>a</a:t>
            </a:r>
            <a:endParaRPr lang="en-US" sz="1200">
              <a:solidFill>
                <a:srgbClr val="EAEAEA"/>
              </a:solidFill>
              <a:latin typeface="Times New Roman" pitchFamily="18" charset="0"/>
              <a:cs typeface="+mn-cs"/>
            </a:endParaRPr>
          </a:p>
          <a:p>
            <a:pPr eaLnBrk="0" hangingPunct="0">
              <a:defRPr/>
            </a:pPr>
            <a:endParaRPr lang="en-US" sz="2400">
              <a:solidFill>
                <a:srgbClr val="EAEAEA"/>
              </a:solidFill>
              <a:latin typeface="Times New Roman" pitchFamily="18" charset="0"/>
              <a:cs typeface="+mn-cs"/>
            </a:endParaRPr>
          </a:p>
        </p:txBody>
      </p:sp>
      <p:sp>
        <p:nvSpPr>
          <p:cNvPr id="19464" name="Text Box 8"/>
          <p:cNvSpPr txBox="1">
            <a:spLocks noChangeArrowheads="1"/>
          </p:cNvSpPr>
          <p:nvPr/>
        </p:nvSpPr>
        <p:spPr bwMode="auto">
          <a:xfrm>
            <a:off x="2209800" y="838200"/>
            <a:ext cx="457200" cy="342900"/>
          </a:xfrm>
          <a:prstGeom prst="rect">
            <a:avLst/>
          </a:prstGeom>
          <a:solidFill>
            <a:srgbClr val="CC99FF"/>
          </a:solidFill>
          <a:ln w="9525">
            <a:solidFill>
              <a:srgbClr val="CC99FF"/>
            </a:solidFill>
            <a:miter lim="800000"/>
            <a:headEnd/>
            <a:tailEnd/>
          </a:ln>
        </p:spPr>
        <p:txBody>
          <a:bodyPr/>
          <a:lstStyle/>
          <a:p>
            <a:pPr eaLnBrk="0" hangingPunct="0">
              <a:defRPr/>
            </a:pPr>
            <a:r>
              <a:rPr lang="tr-TR" sz="2000">
                <a:solidFill>
                  <a:srgbClr val="00007A"/>
                </a:solidFill>
                <a:latin typeface="Times New Roman" pitchFamily="18" charset="0"/>
                <a:cs typeface="+mn-cs"/>
              </a:rPr>
              <a:t>b</a:t>
            </a:r>
            <a:endParaRPr lang="en-US" sz="1200">
              <a:solidFill>
                <a:srgbClr val="EAEAEA"/>
              </a:solidFill>
              <a:latin typeface="Times New Roman" pitchFamily="18" charset="0"/>
              <a:cs typeface="+mn-cs"/>
            </a:endParaRPr>
          </a:p>
          <a:p>
            <a:pPr eaLnBrk="0" hangingPunct="0">
              <a:defRPr/>
            </a:pPr>
            <a:endParaRPr lang="en-US" sz="2400">
              <a:solidFill>
                <a:srgbClr val="EAEAEA"/>
              </a:solidFill>
              <a:latin typeface="Times New Roman" pitchFamily="18" charset="0"/>
              <a:cs typeface="+mn-cs"/>
            </a:endParaRPr>
          </a:p>
        </p:txBody>
      </p:sp>
      <p:sp>
        <p:nvSpPr>
          <p:cNvPr id="19465" name="Rectangle 9"/>
          <p:cNvSpPr>
            <a:spLocks noChangeArrowheads="1"/>
          </p:cNvSpPr>
          <p:nvPr/>
        </p:nvSpPr>
        <p:spPr bwMode="auto">
          <a:xfrm>
            <a:off x="1943100" y="4238625"/>
            <a:ext cx="9144000" cy="0"/>
          </a:xfrm>
          <a:prstGeom prst="rect">
            <a:avLst/>
          </a:prstGeom>
          <a:noFill/>
          <a:ln w="9525">
            <a:noFill/>
            <a:miter lim="800000"/>
            <a:headEnd/>
            <a:tailEnd/>
          </a:ln>
        </p:spPr>
        <p:txBody>
          <a:bodyPr>
            <a:spAutoFit/>
          </a:bodyPr>
          <a:lstStyle/>
          <a:p>
            <a:pPr>
              <a:defRPr/>
            </a:pPr>
            <a:endParaRPr lang="tr-TR" sz="2400">
              <a:solidFill>
                <a:srgbClr val="EAEAEA"/>
              </a:solidFill>
              <a:latin typeface="Arial Narrow" pitchFamily="34" charset="0"/>
              <a:cs typeface="+mn-cs"/>
            </a:endParaRPr>
          </a:p>
        </p:txBody>
      </p:sp>
      <p:sp>
        <p:nvSpPr>
          <p:cNvPr id="19466" name="Rectangle 10"/>
          <p:cNvSpPr>
            <a:spLocks noChangeArrowheads="1"/>
          </p:cNvSpPr>
          <p:nvPr/>
        </p:nvSpPr>
        <p:spPr bwMode="auto">
          <a:xfrm>
            <a:off x="1943100" y="2047875"/>
            <a:ext cx="9144000" cy="0"/>
          </a:xfrm>
          <a:prstGeom prst="rect">
            <a:avLst/>
          </a:prstGeom>
          <a:noFill/>
          <a:ln w="9525">
            <a:noFill/>
            <a:miter lim="800000"/>
            <a:headEnd/>
            <a:tailEnd/>
          </a:ln>
        </p:spPr>
        <p:txBody>
          <a:bodyPr>
            <a:spAutoFit/>
          </a:bodyPr>
          <a:lstStyle/>
          <a:p>
            <a:pPr>
              <a:defRPr/>
            </a:pPr>
            <a:endParaRPr lang="tr-TR" sz="2400">
              <a:solidFill>
                <a:srgbClr val="EAEAEA"/>
              </a:solidFill>
              <a:latin typeface="Arial Narrow" pitchFamily="34" charset="0"/>
              <a:cs typeface="+mn-cs"/>
            </a:endParaRPr>
          </a:p>
        </p:txBody>
      </p:sp>
      <p:graphicFrame>
        <p:nvGraphicFramePr>
          <p:cNvPr id="44057" name="Group 25"/>
          <p:cNvGraphicFramePr>
            <a:graphicFrameLocks noGrp="1"/>
          </p:cNvGraphicFramePr>
          <p:nvPr/>
        </p:nvGraphicFramePr>
        <p:xfrm>
          <a:off x="2971800" y="2286000"/>
          <a:ext cx="533400" cy="1143000"/>
        </p:xfrm>
        <a:graphic>
          <a:graphicData uri="http://schemas.openxmlformats.org/drawingml/2006/table">
            <a:tbl>
              <a:tblPr/>
              <a:tblGrid>
                <a:gridCol w="533400"/>
              </a:tblGrid>
              <a:tr h="1143000">
                <a:tc>
                  <a:txBody>
                    <a:body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itchFamily="2" charset="2"/>
                        <a:buNone/>
                        <a:tabLst/>
                      </a:pPr>
                      <a:endParaRPr kumimoji="0" lang="tr-TR" sz="1200" b="0" i="0" u="none" strike="noStrike" cap="none" normalizeH="0" baseline="0" dirty="0" smtClean="0">
                        <a:ln>
                          <a:noFill/>
                        </a:ln>
                        <a:solidFill>
                          <a:schemeClr val="tx1"/>
                        </a:solidFill>
                        <a:effectLst/>
                        <a:latin typeface="Tahoma"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16" name="2 İçerik Yer Tutucusu"/>
          <p:cNvSpPr txBox="1">
            <a:spLocks/>
          </p:cNvSpPr>
          <p:nvPr/>
        </p:nvSpPr>
        <p:spPr bwMode="auto">
          <a:xfrm>
            <a:off x="357188" y="3000375"/>
            <a:ext cx="8358187" cy="1643063"/>
          </a:xfrm>
          <a:prstGeom prst="rect">
            <a:avLst/>
          </a:prstGeom>
          <a:solidFill>
            <a:srgbClr val="C7C7DF"/>
          </a:solidFill>
          <a:ln w="9525">
            <a:solidFill>
              <a:srgbClr val="C7C7DF">
                <a:lumMod val="25000"/>
              </a:srgbClr>
            </a:solidFill>
            <a:miter lim="800000"/>
            <a:headEnd/>
            <a:tailEnd/>
          </a:ln>
        </p:spPr>
        <p:txBody>
          <a:bodyPr/>
          <a:lstStyle/>
          <a:p>
            <a:pPr marL="342900" indent="-342900">
              <a:spcBef>
                <a:spcPts val="0"/>
              </a:spcBef>
              <a:buSzPct val="90000"/>
              <a:defRPr/>
            </a:pPr>
            <a:r>
              <a:rPr lang="tr-TR" sz="2400" kern="0" dirty="0">
                <a:solidFill>
                  <a:srgbClr val="545472"/>
                </a:solidFill>
                <a:latin typeface="Comic Sans MS"/>
                <a:cs typeface="+mn-cs"/>
              </a:rPr>
              <a:t>				</a:t>
            </a:r>
            <a:r>
              <a:rPr lang="tr-TR" sz="2000" kern="0" dirty="0">
                <a:solidFill>
                  <a:srgbClr val="545472"/>
                </a:solidFill>
                <a:latin typeface="Comic Sans MS"/>
                <a:cs typeface="+mn-cs"/>
              </a:rPr>
              <a:t>Bir toplumda belirli bir anda veya süre</a:t>
            </a:r>
          </a:p>
          <a:p>
            <a:pPr marL="342900" indent="-342900" algn="just">
              <a:spcBef>
                <a:spcPts val="0"/>
              </a:spcBef>
              <a:buSzPct val="90000"/>
              <a:defRPr/>
            </a:pPr>
            <a:r>
              <a:rPr lang="tr-TR" sz="2000" b="1" kern="0" dirty="0">
                <a:solidFill>
                  <a:srgbClr val="545472"/>
                </a:solidFill>
                <a:latin typeface="Comic Sans MS"/>
                <a:cs typeface="+mn-cs"/>
              </a:rPr>
              <a:t>ORAN (RATIO)=    </a:t>
            </a:r>
            <a:r>
              <a:rPr lang="tr-TR" sz="2000" kern="0" dirty="0">
                <a:solidFill>
                  <a:srgbClr val="545472"/>
                </a:solidFill>
                <a:latin typeface="Comic Sans MS"/>
                <a:cs typeface="+mn-cs"/>
              </a:rPr>
              <a:t>	</a:t>
            </a:r>
            <a:r>
              <a:rPr lang="tr-TR" sz="2000" u="sng" kern="0" dirty="0">
                <a:solidFill>
                  <a:srgbClr val="545472"/>
                </a:solidFill>
                <a:latin typeface="Comic Sans MS"/>
                <a:cs typeface="+mn-cs"/>
              </a:rPr>
              <a:t>	içinde görülen “a” olay sayısı</a:t>
            </a:r>
            <a:r>
              <a:rPr lang="tr-TR" sz="2000" kern="0" dirty="0">
                <a:solidFill>
                  <a:srgbClr val="545472"/>
                </a:solidFill>
                <a:latin typeface="Comic Sans MS"/>
                <a:cs typeface="+mn-cs"/>
              </a:rPr>
              <a:t>	x k</a:t>
            </a:r>
          </a:p>
          <a:p>
            <a:pPr marL="342900" indent="-342900">
              <a:spcBef>
                <a:spcPts val="0"/>
              </a:spcBef>
              <a:buSzPct val="90000"/>
              <a:defRPr/>
            </a:pPr>
            <a:r>
              <a:rPr lang="tr-TR" sz="2000" kern="0" dirty="0">
                <a:solidFill>
                  <a:srgbClr val="545472"/>
                </a:solidFill>
                <a:latin typeface="Comic Sans MS"/>
                <a:cs typeface="+mn-cs"/>
              </a:rPr>
              <a:t>				Aynı toplumda aynı anda veya sürede görülen 				“b” olay sayısı </a:t>
            </a:r>
          </a:p>
        </p:txBody>
      </p:sp>
      <p:sp>
        <p:nvSpPr>
          <p:cNvPr id="16399" name="16 Metin kutusu"/>
          <p:cNvSpPr txBox="1">
            <a:spLocks noChangeArrowheads="1"/>
          </p:cNvSpPr>
          <p:nvPr/>
        </p:nvSpPr>
        <p:spPr bwMode="auto">
          <a:xfrm>
            <a:off x="3429000" y="5286375"/>
            <a:ext cx="3000375" cy="708025"/>
          </a:xfrm>
          <a:prstGeom prst="rect">
            <a:avLst/>
          </a:prstGeom>
          <a:noFill/>
          <a:ln w="9525">
            <a:noFill/>
            <a:miter lim="800000"/>
            <a:headEnd/>
            <a:tailEnd/>
          </a:ln>
        </p:spPr>
        <p:txBody>
          <a:bodyPr>
            <a:spAutoFit/>
          </a:bodyPr>
          <a:lstStyle/>
          <a:p>
            <a:r>
              <a:rPr lang="tr-TR" sz="2000" b="1">
                <a:latin typeface="Comic Sans MS" pitchFamily="66" charset="0"/>
              </a:rPr>
              <a:t>Oran = </a:t>
            </a:r>
            <a:r>
              <a:rPr lang="tr-TR" sz="2000" b="1" u="sng">
                <a:latin typeface="Comic Sans MS" pitchFamily="66" charset="0"/>
              </a:rPr>
              <a:t>   b  </a:t>
            </a:r>
            <a:r>
              <a:rPr lang="tr-TR" sz="2000" b="1">
                <a:latin typeface="Comic Sans MS" pitchFamily="66" charset="0"/>
              </a:rPr>
              <a:t>  	</a:t>
            </a:r>
            <a:r>
              <a:rPr lang="tr-TR" sz="2000" b="1" u="sng">
                <a:latin typeface="Comic Sans MS" pitchFamily="66" charset="0"/>
              </a:rPr>
              <a:t>    </a:t>
            </a:r>
          </a:p>
          <a:p>
            <a:r>
              <a:rPr lang="tr-TR" sz="2000" b="1">
                <a:latin typeface="Comic Sans MS" pitchFamily="66" charset="0"/>
              </a:rPr>
              <a:t>            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000660"/>
          </a:xfrm>
        </p:spPr>
        <p:style>
          <a:lnRef idx="2">
            <a:schemeClr val="dk1"/>
          </a:lnRef>
          <a:fillRef idx="1">
            <a:schemeClr val="lt1"/>
          </a:fillRef>
          <a:effectRef idx="0">
            <a:schemeClr val="dk1"/>
          </a:effectRef>
          <a:fontRef idx="minor">
            <a:schemeClr val="dk1"/>
          </a:fontRef>
        </p:style>
        <p:txBody>
          <a:bodyPr>
            <a:normAutofit/>
          </a:bodyPr>
          <a:lstStyle/>
          <a:p>
            <a:r>
              <a:rPr lang="tr-TR" dirty="0" smtClean="0"/>
              <a:t>Bütünün parçalarından birinin bütüne bölünmesine ise </a:t>
            </a:r>
            <a:r>
              <a:rPr lang="tr-TR" b="1" dirty="0" smtClean="0"/>
              <a:t>orantı</a:t>
            </a:r>
            <a:r>
              <a:rPr lang="tr-TR" dirty="0" smtClean="0"/>
              <a:t> (</a:t>
            </a:r>
            <a:r>
              <a:rPr lang="tr-TR" dirty="0" err="1" smtClean="0"/>
              <a:t>proportion</a:t>
            </a:r>
            <a:r>
              <a:rPr lang="tr-TR" dirty="0" smtClean="0"/>
              <a:t>) denilir. </a:t>
            </a:r>
          </a:p>
          <a:p>
            <a:endParaRPr lang="tr-TR" dirty="0" smtClean="0"/>
          </a:p>
          <a:p>
            <a:r>
              <a:rPr lang="tr-TR" dirty="0" smtClean="0"/>
              <a:t>Örneğin,</a:t>
            </a:r>
          </a:p>
          <a:p>
            <a:r>
              <a:rPr lang="tr-TR" i="1" dirty="0" smtClean="0"/>
              <a:t>“Araştırmamıza katılanların 225/437’si kadındı”. </a:t>
            </a:r>
          </a:p>
          <a:p>
            <a:r>
              <a:rPr lang="tr-TR" i="1" dirty="0" smtClean="0"/>
              <a:t>Orantıyı yüzde olarak ta ifade edebiliriz. Bu durumda “Araştırmamıza katılanların %51,5’i (225/437) kadındı.”  </a:t>
            </a:r>
            <a:r>
              <a:rPr lang="tr-TR" dirty="0" smtClean="0"/>
              <a:t>deriz.</a:t>
            </a:r>
          </a:p>
          <a:p>
            <a:endParaRPr lang="tr-TR" dirty="0"/>
          </a:p>
        </p:txBody>
      </p:sp>
      <p:sp>
        <p:nvSpPr>
          <p:cNvPr id="4" name="3 Slayt Numarası Yer Tutucusu"/>
          <p:cNvSpPr>
            <a:spLocks noGrp="1"/>
          </p:cNvSpPr>
          <p:nvPr>
            <p:ph type="sldNum" sz="quarter" idx="12"/>
          </p:nvPr>
        </p:nvSpPr>
        <p:spPr/>
        <p:txBody>
          <a:bodyPr/>
          <a:lstStyle/>
          <a:p>
            <a:fld id="{FAC63498-F784-48E1-9748-E18306E4D0AD}" type="slidenum">
              <a:rPr lang="tr-TR" smtClean="0"/>
              <a:pPr/>
              <a:t>17</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3214688" y="2395538"/>
            <a:ext cx="9144000" cy="0"/>
          </a:xfrm>
          <a:prstGeom prst="rect">
            <a:avLst/>
          </a:prstGeom>
          <a:noFill/>
          <a:ln w="9525">
            <a:noFill/>
            <a:miter lim="800000"/>
            <a:headEnd/>
            <a:tailEnd/>
          </a:ln>
        </p:spPr>
        <p:txBody>
          <a:bodyPr>
            <a:spAutoFit/>
          </a:bodyPr>
          <a:lstStyle/>
          <a:p>
            <a:pPr>
              <a:defRPr/>
            </a:pPr>
            <a:endParaRPr lang="tr-TR" sz="2400">
              <a:solidFill>
                <a:srgbClr val="EAEAEA"/>
              </a:solidFill>
              <a:latin typeface="Arial Narrow" pitchFamily="34" charset="0"/>
              <a:cs typeface="+mn-cs"/>
            </a:endParaRPr>
          </a:p>
        </p:txBody>
      </p:sp>
      <p:sp>
        <p:nvSpPr>
          <p:cNvPr id="18435" name="Rectangle 3"/>
          <p:cNvSpPr>
            <a:spLocks noChangeArrowheads="1"/>
          </p:cNvSpPr>
          <p:nvPr/>
        </p:nvSpPr>
        <p:spPr bwMode="auto">
          <a:xfrm>
            <a:off x="3214688" y="2395538"/>
            <a:ext cx="9144000" cy="0"/>
          </a:xfrm>
          <a:prstGeom prst="rect">
            <a:avLst/>
          </a:prstGeom>
          <a:noFill/>
          <a:ln w="9525">
            <a:noFill/>
            <a:miter lim="800000"/>
            <a:headEnd/>
            <a:tailEnd/>
          </a:ln>
        </p:spPr>
        <p:txBody>
          <a:bodyPr>
            <a:spAutoFit/>
          </a:bodyPr>
          <a:lstStyle/>
          <a:p>
            <a:pPr>
              <a:defRPr/>
            </a:pPr>
            <a:endParaRPr lang="tr-TR" sz="2400">
              <a:solidFill>
                <a:srgbClr val="EAEAEA"/>
              </a:solidFill>
              <a:latin typeface="Arial Narrow" pitchFamily="34" charset="0"/>
              <a:cs typeface="+mn-cs"/>
            </a:endParaRPr>
          </a:p>
        </p:txBody>
      </p:sp>
      <p:sp>
        <p:nvSpPr>
          <p:cNvPr id="18436" name="Oval 4"/>
          <p:cNvSpPr>
            <a:spLocks noChangeArrowheads="1"/>
          </p:cNvSpPr>
          <p:nvPr/>
        </p:nvSpPr>
        <p:spPr bwMode="auto">
          <a:xfrm>
            <a:off x="914400" y="228600"/>
            <a:ext cx="1943100" cy="2057400"/>
          </a:xfrm>
          <a:prstGeom prst="ellipse">
            <a:avLst/>
          </a:prstGeom>
          <a:ln>
            <a:headEnd/>
            <a:tailEnd/>
          </a:ln>
        </p:spPr>
        <p:style>
          <a:lnRef idx="2">
            <a:schemeClr val="dk1"/>
          </a:lnRef>
          <a:fillRef idx="1">
            <a:schemeClr val="lt1"/>
          </a:fillRef>
          <a:effectRef idx="0">
            <a:schemeClr val="dk1"/>
          </a:effectRef>
          <a:fontRef idx="minor">
            <a:schemeClr val="dk1"/>
          </a:fontRef>
        </p:style>
        <p:txBody>
          <a:bodyPr/>
          <a:lstStyle/>
          <a:p>
            <a:pPr>
              <a:defRPr/>
            </a:pPr>
            <a:endParaRPr lang="tr-TR" sz="2400">
              <a:solidFill>
                <a:srgbClr val="EAEAEA"/>
              </a:solidFill>
              <a:latin typeface="Arial Narrow" pitchFamily="34" charset="0"/>
              <a:cs typeface="+mn-cs"/>
            </a:endParaRPr>
          </a:p>
        </p:txBody>
      </p:sp>
      <p:sp>
        <p:nvSpPr>
          <p:cNvPr id="18437" name="Line 5"/>
          <p:cNvSpPr>
            <a:spLocks noChangeShapeType="1"/>
          </p:cNvSpPr>
          <p:nvPr/>
        </p:nvSpPr>
        <p:spPr bwMode="auto">
          <a:xfrm flipV="1">
            <a:off x="1828800" y="357188"/>
            <a:ext cx="457200" cy="938212"/>
          </a:xfrm>
          <a:prstGeom prst="line">
            <a:avLst/>
          </a:prstGeom>
          <a:noFill/>
          <a:ln w="9525">
            <a:solidFill>
              <a:srgbClr val="000000"/>
            </a:solidFill>
            <a:round/>
            <a:headEnd/>
            <a:tailEnd/>
          </a:ln>
        </p:spPr>
        <p:txBody>
          <a:bodyPr/>
          <a:lstStyle/>
          <a:p>
            <a:pPr>
              <a:defRPr/>
            </a:pPr>
            <a:endParaRPr lang="tr-TR" sz="2400">
              <a:solidFill>
                <a:srgbClr val="EAEAEA"/>
              </a:solidFill>
              <a:latin typeface="Arial Narrow" pitchFamily="34" charset="0"/>
              <a:cs typeface="+mn-cs"/>
            </a:endParaRPr>
          </a:p>
        </p:txBody>
      </p:sp>
      <p:sp>
        <p:nvSpPr>
          <p:cNvPr id="18438" name="Line 6"/>
          <p:cNvSpPr>
            <a:spLocks noChangeShapeType="1"/>
          </p:cNvSpPr>
          <p:nvPr/>
        </p:nvSpPr>
        <p:spPr bwMode="auto">
          <a:xfrm>
            <a:off x="1828800" y="1295400"/>
            <a:ext cx="1028700" cy="0"/>
          </a:xfrm>
          <a:prstGeom prst="line">
            <a:avLst/>
          </a:prstGeom>
          <a:noFill/>
          <a:ln w="9525">
            <a:solidFill>
              <a:srgbClr val="000000"/>
            </a:solidFill>
            <a:round/>
            <a:headEnd/>
            <a:tailEnd/>
          </a:ln>
        </p:spPr>
        <p:txBody>
          <a:bodyPr/>
          <a:lstStyle/>
          <a:p>
            <a:pPr>
              <a:defRPr/>
            </a:pPr>
            <a:endParaRPr lang="tr-TR" sz="2400">
              <a:solidFill>
                <a:srgbClr val="EAEAEA"/>
              </a:solidFill>
              <a:latin typeface="Arial Narrow" pitchFamily="34" charset="0"/>
              <a:cs typeface="+mn-cs"/>
            </a:endParaRPr>
          </a:p>
        </p:txBody>
      </p:sp>
      <p:sp>
        <p:nvSpPr>
          <p:cNvPr id="18439" name="Text Box 7"/>
          <p:cNvSpPr txBox="1">
            <a:spLocks noChangeArrowheads="1"/>
          </p:cNvSpPr>
          <p:nvPr/>
        </p:nvSpPr>
        <p:spPr bwMode="auto">
          <a:xfrm>
            <a:off x="1371600" y="1524000"/>
            <a:ext cx="342900" cy="342900"/>
          </a:xfrm>
          <a:prstGeom prst="rect">
            <a:avLst/>
          </a:prstGeom>
          <a:solidFill>
            <a:srgbClr val="CC99FF"/>
          </a:solidFill>
          <a:ln w="9525">
            <a:solidFill>
              <a:srgbClr val="CC99FF"/>
            </a:solidFill>
            <a:miter lim="800000"/>
            <a:headEnd/>
            <a:tailEnd/>
          </a:ln>
        </p:spPr>
        <p:txBody>
          <a:bodyPr/>
          <a:lstStyle/>
          <a:p>
            <a:pPr eaLnBrk="0" hangingPunct="0">
              <a:defRPr/>
            </a:pPr>
            <a:r>
              <a:rPr lang="tr-TR" sz="2000">
                <a:solidFill>
                  <a:srgbClr val="00007A"/>
                </a:solidFill>
                <a:latin typeface="Times New Roman" pitchFamily="18" charset="0"/>
                <a:cs typeface="+mn-cs"/>
              </a:rPr>
              <a:t>a</a:t>
            </a:r>
            <a:endParaRPr lang="en-US" sz="1200">
              <a:solidFill>
                <a:srgbClr val="EAEAEA"/>
              </a:solidFill>
              <a:latin typeface="Times New Roman" pitchFamily="18" charset="0"/>
              <a:cs typeface="+mn-cs"/>
            </a:endParaRPr>
          </a:p>
          <a:p>
            <a:pPr eaLnBrk="0" hangingPunct="0">
              <a:defRPr/>
            </a:pPr>
            <a:endParaRPr lang="en-US" sz="2400">
              <a:solidFill>
                <a:srgbClr val="EAEAEA"/>
              </a:solidFill>
              <a:latin typeface="Times New Roman" pitchFamily="18" charset="0"/>
              <a:cs typeface="+mn-cs"/>
            </a:endParaRPr>
          </a:p>
        </p:txBody>
      </p:sp>
      <p:sp>
        <p:nvSpPr>
          <p:cNvPr id="18440" name="Text Box 8"/>
          <p:cNvSpPr txBox="1">
            <a:spLocks noChangeArrowheads="1"/>
          </p:cNvSpPr>
          <p:nvPr/>
        </p:nvSpPr>
        <p:spPr bwMode="auto">
          <a:xfrm>
            <a:off x="2209800" y="838200"/>
            <a:ext cx="457200" cy="342900"/>
          </a:xfrm>
          <a:prstGeom prst="rect">
            <a:avLst/>
          </a:prstGeom>
          <a:solidFill>
            <a:srgbClr val="CC99FF"/>
          </a:solidFill>
          <a:ln w="9525">
            <a:solidFill>
              <a:srgbClr val="CC99FF"/>
            </a:solidFill>
            <a:miter lim="800000"/>
            <a:headEnd/>
            <a:tailEnd/>
          </a:ln>
        </p:spPr>
        <p:txBody>
          <a:bodyPr/>
          <a:lstStyle/>
          <a:p>
            <a:pPr eaLnBrk="0" hangingPunct="0">
              <a:defRPr/>
            </a:pPr>
            <a:r>
              <a:rPr lang="tr-TR" sz="2000">
                <a:solidFill>
                  <a:srgbClr val="00007A"/>
                </a:solidFill>
                <a:latin typeface="Times New Roman" pitchFamily="18" charset="0"/>
                <a:cs typeface="+mn-cs"/>
              </a:rPr>
              <a:t>b</a:t>
            </a:r>
            <a:endParaRPr lang="en-US" sz="1200">
              <a:solidFill>
                <a:srgbClr val="EAEAEA"/>
              </a:solidFill>
              <a:latin typeface="Times New Roman" pitchFamily="18" charset="0"/>
              <a:cs typeface="+mn-cs"/>
            </a:endParaRPr>
          </a:p>
          <a:p>
            <a:pPr eaLnBrk="0" hangingPunct="0">
              <a:defRPr/>
            </a:pPr>
            <a:endParaRPr lang="en-US" sz="2400">
              <a:solidFill>
                <a:srgbClr val="EAEAEA"/>
              </a:solidFill>
              <a:latin typeface="Times New Roman" pitchFamily="18" charset="0"/>
              <a:cs typeface="+mn-cs"/>
            </a:endParaRPr>
          </a:p>
        </p:txBody>
      </p:sp>
      <p:sp>
        <p:nvSpPr>
          <p:cNvPr id="18441" name="Rectangle 9"/>
          <p:cNvSpPr>
            <a:spLocks noChangeArrowheads="1"/>
          </p:cNvSpPr>
          <p:nvPr/>
        </p:nvSpPr>
        <p:spPr bwMode="auto">
          <a:xfrm>
            <a:off x="1943100" y="4238625"/>
            <a:ext cx="9144000" cy="0"/>
          </a:xfrm>
          <a:prstGeom prst="rect">
            <a:avLst/>
          </a:prstGeom>
          <a:noFill/>
          <a:ln w="9525">
            <a:noFill/>
            <a:miter lim="800000"/>
            <a:headEnd/>
            <a:tailEnd/>
          </a:ln>
        </p:spPr>
        <p:txBody>
          <a:bodyPr>
            <a:spAutoFit/>
          </a:bodyPr>
          <a:lstStyle/>
          <a:p>
            <a:pPr>
              <a:defRPr/>
            </a:pPr>
            <a:endParaRPr lang="tr-TR" sz="2400">
              <a:solidFill>
                <a:srgbClr val="EAEAEA"/>
              </a:solidFill>
              <a:latin typeface="Arial Narrow" pitchFamily="34" charset="0"/>
              <a:cs typeface="+mn-cs"/>
            </a:endParaRPr>
          </a:p>
        </p:txBody>
      </p:sp>
      <p:sp>
        <p:nvSpPr>
          <p:cNvPr id="18442" name="Rectangle 10"/>
          <p:cNvSpPr>
            <a:spLocks noChangeArrowheads="1"/>
          </p:cNvSpPr>
          <p:nvPr/>
        </p:nvSpPr>
        <p:spPr bwMode="auto">
          <a:xfrm>
            <a:off x="1943100" y="2047875"/>
            <a:ext cx="9144000" cy="0"/>
          </a:xfrm>
          <a:prstGeom prst="rect">
            <a:avLst/>
          </a:prstGeom>
          <a:noFill/>
          <a:ln w="9525">
            <a:noFill/>
            <a:miter lim="800000"/>
            <a:headEnd/>
            <a:tailEnd/>
          </a:ln>
        </p:spPr>
        <p:txBody>
          <a:bodyPr>
            <a:spAutoFit/>
          </a:bodyPr>
          <a:lstStyle/>
          <a:p>
            <a:pPr>
              <a:defRPr/>
            </a:pPr>
            <a:endParaRPr lang="tr-TR" sz="2400">
              <a:solidFill>
                <a:srgbClr val="EAEAEA"/>
              </a:solidFill>
              <a:latin typeface="Arial Narrow" pitchFamily="34" charset="0"/>
              <a:cs typeface="+mn-cs"/>
            </a:endParaRPr>
          </a:p>
        </p:txBody>
      </p:sp>
      <p:sp>
        <p:nvSpPr>
          <p:cNvPr id="15371" name="Text Box 31"/>
          <p:cNvSpPr>
            <a:spLocks noGrp="1" noChangeArrowheads="1"/>
          </p:cNvSpPr>
          <p:nvPr>
            <p:ph type="title" idx="4294967295"/>
          </p:nvPr>
        </p:nvSpPr>
        <p:spPr>
          <a:xfrm>
            <a:off x="4071938" y="785813"/>
            <a:ext cx="4714875" cy="1143000"/>
          </a:xfrm>
          <a:noFill/>
        </p:spPr>
        <p:txBody>
          <a:bodyPr/>
          <a:lstStyle/>
          <a:p>
            <a:pPr algn="l" eaLnBrk="1" hangingPunct="1"/>
            <a:r>
              <a:rPr lang="tr-TR" sz="2000" smtClean="0">
                <a:solidFill>
                  <a:schemeClr val="tx1"/>
                </a:solidFill>
              </a:rPr>
              <a:t>a=sağlam grup</a:t>
            </a:r>
            <a:br>
              <a:rPr lang="tr-TR" sz="2000" smtClean="0">
                <a:solidFill>
                  <a:schemeClr val="tx1"/>
                </a:solidFill>
              </a:rPr>
            </a:br>
            <a:r>
              <a:rPr lang="tr-TR" sz="2000" smtClean="0">
                <a:solidFill>
                  <a:schemeClr val="tx1"/>
                </a:solidFill>
              </a:rPr>
              <a:t>b=hastalık veya olayla karşılaşan grup</a:t>
            </a:r>
            <a:br>
              <a:rPr lang="tr-TR" sz="2000" smtClean="0">
                <a:solidFill>
                  <a:schemeClr val="tx1"/>
                </a:solidFill>
              </a:rPr>
            </a:br>
            <a:r>
              <a:rPr lang="tr-TR" sz="2000" smtClean="0">
                <a:solidFill>
                  <a:schemeClr val="tx1"/>
                </a:solidFill>
              </a:rPr>
              <a:t>a+b=risk altındaki grup (toplum)</a:t>
            </a:r>
            <a:endParaRPr lang="en-US" sz="2000" smtClean="0">
              <a:solidFill>
                <a:schemeClr val="tx1"/>
              </a:solidFill>
            </a:endParaRPr>
          </a:p>
        </p:txBody>
      </p:sp>
      <p:sp>
        <p:nvSpPr>
          <p:cNvPr id="18452" name="Text Box 60"/>
          <p:cNvSpPr txBox="1">
            <a:spLocks noChangeArrowheads="1"/>
          </p:cNvSpPr>
          <p:nvPr/>
        </p:nvSpPr>
        <p:spPr bwMode="auto">
          <a:xfrm>
            <a:off x="3276600" y="4941888"/>
            <a:ext cx="2797175" cy="1016000"/>
          </a:xfrm>
          <a:prstGeom prst="rect">
            <a:avLst/>
          </a:prstGeom>
          <a:noFill/>
          <a:ln w="9525">
            <a:noFill/>
            <a:miter lim="800000"/>
            <a:headEnd/>
            <a:tailEnd/>
          </a:ln>
        </p:spPr>
        <p:txBody>
          <a:bodyPr wrap="none">
            <a:spAutoFit/>
          </a:bodyPr>
          <a:lstStyle/>
          <a:p>
            <a:pPr>
              <a:defRPr/>
            </a:pPr>
            <a:r>
              <a:rPr lang="tr-TR" sz="2000" b="1" dirty="0">
                <a:latin typeface="Comic Sans MS" pitchFamily="66" charset="0"/>
                <a:cs typeface="+mn-cs"/>
              </a:rPr>
              <a:t>            b</a:t>
            </a:r>
          </a:p>
          <a:p>
            <a:pPr>
              <a:defRPr/>
            </a:pPr>
            <a:r>
              <a:rPr lang="tr-TR" sz="2000" b="1" dirty="0">
                <a:latin typeface="Comic Sans MS" pitchFamily="66" charset="0"/>
                <a:cs typeface="+mn-cs"/>
              </a:rPr>
              <a:t>Orantı= 	   X k</a:t>
            </a:r>
          </a:p>
          <a:p>
            <a:pPr>
              <a:defRPr/>
            </a:pPr>
            <a:r>
              <a:rPr lang="en-US" sz="2000" b="1" dirty="0">
                <a:latin typeface="Comic Sans MS" pitchFamily="66" charset="0"/>
                <a:cs typeface="+mn-cs"/>
              </a:rPr>
              <a:t>	</a:t>
            </a:r>
            <a:r>
              <a:rPr lang="tr-TR" sz="2000" b="1" dirty="0">
                <a:latin typeface="Comic Sans MS" pitchFamily="66" charset="0"/>
                <a:cs typeface="+mn-cs"/>
              </a:rPr>
              <a:t>   a+b	</a:t>
            </a:r>
          </a:p>
        </p:txBody>
      </p:sp>
      <p:sp>
        <p:nvSpPr>
          <p:cNvPr id="18453" name="Line 61"/>
          <p:cNvSpPr>
            <a:spLocks noChangeShapeType="1"/>
          </p:cNvSpPr>
          <p:nvPr/>
        </p:nvSpPr>
        <p:spPr bwMode="auto">
          <a:xfrm>
            <a:off x="4500563" y="5429250"/>
            <a:ext cx="720725" cy="0"/>
          </a:xfrm>
          <a:prstGeom prst="line">
            <a:avLst/>
          </a:prstGeom>
          <a:noFill/>
          <a:ln w="53975">
            <a:solidFill>
              <a:schemeClr val="tx1"/>
            </a:solidFill>
            <a:miter lim="800000"/>
            <a:headEnd/>
            <a:tailEnd/>
          </a:ln>
        </p:spPr>
        <p:txBody>
          <a:bodyPr wrap="none"/>
          <a:lstStyle/>
          <a:p>
            <a:pPr>
              <a:defRPr/>
            </a:pPr>
            <a:endParaRPr lang="tr-TR" sz="2400">
              <a:solidFill>
                <a:srgbClr val="EAEAEA"/>
              </a:solidFill>
              <a:latin typeface="Arial Narrow" pitchFamily="34" charset="0"/>
              <a:cs typeface="+mn-cs"/>
            </a:endParaRPr>
          </a:p>
        </p:txBody>
      </p:sp>
      <p:sp>
        <p:nvSpPr>
          <p:cNvPr id="17" name="2 İçerik Yer Tutucusu"/>
          <p:cNvSpPr txBox="1">
            <a:spLocks/>
          </p:cNvSpPr>
          <p:nvPr/>
        </p:nvSpPr>
        <p:spPr bwMode="auto">
          <a:xfrm>
            <a:off x="285750" y="2643188"/>
            <a:ext cx="8572500" cy="1643062"/>
          </a:xfrm>
          <a:prstGeom prst="rect">
            <a:avLst/>
          </a:prstGeom>
          <a:ln>
            <a:headEnd/>
            <a:tailEnd/>
          </a:ln>
        </p:spPr>
        <p:style>
          <a:lnRef idx="2">
            <a:schemeClr val="dk1"/>
          </a:lnRef>
          <a:fillRef idx="1">
            <a:schemeClr val="lt1"/>
          </a:fillRef>
          <a:effectRef idx="0">
            <a:schemeClr val="dk1"/>
          </a:effectRef>
          <a:fontRef idx="minor">
            <a:schemeClr val="dk1"/>
          </a:fontRef>
        </p:style>
        <p:txBody>
          <a:bodyPr/>
          <a:lstStyle/>
          <a:p>
            <a:pPr marL="342900" indent="-342900">
              <a:spcBef>
                <a:spcPts val="0"/>
              </a:spcBef>
              <a:buSzPct val="90000"/>
              <a:defRPr/>
            </a:pPr>
            <a:r>
              <a:rPr lang="tr-TR" sz="2400" kern="0" dirty="0">
                <a:solidFill>
                  <a:srgbClr val="545472"/>
                </a:solidFill>
                <a:latin typeface="Comic Sans MS"/>
              </a:rPr>
              <a:t>				    </a:t>
            </a:r>
            <a:r>
              <a:rPr lang="tr-TR" sz="2000" kern="0" dirty="0">
                <a:solidFill>
                  <a:srgbClr val="545472"/>
                </a:solidFill>
                <a:latin typeface="Comic Sans MS"/>
              </a:rPr>
              <a:t>Bir toplumda belirli bir anda veya süre</a:t>
            </a:r>
          </a:p>
          <a:p>
            <a:pPr marL="342900" indent="-342900" algn="just">
              <a:spcBef>
                <a:spcPts val="0"/>
              </a:spcBef>
              <a:buSzPct val="90000"/>
              <a:defRPr/>
            </a:pPr>
            <a:r>
              <a:rPr lang="tr-TR" sz="2000" b="1" kern="0" dirty="0">
                <a:solidFill>
                  <a:srgbClr val="545472"/>
                </a:solidFill>
                <a:latin typeface="Comic Sans MS"/>
              </a:rPr>
              <a:t>ORANTI </a:t>
            </a:r>
            <a:r>
              <a:rPr lang="tr-TR" b="1" kern="0" dirty="0">
                <a:solidFill>
                  <a:srgbClr val="545472"/>
                </a:solidFill>
                <a:latin typeface="Comic Sans MS"/>
              </a:rPr>
              <a:t>(PROPORTION)</a:t>
            </a:r>
            <a:r>
              <a:rPr lang="tr-TR" sz="2000" b="1" kern="0" dirty="0">
                <a:solidFill>
                  <a:srgbClr val="545472"/>
                </a:solidFill>
                <a:latin typeface="Comic Sans MS"/>
              </a:rPr>
              <a:t>= </a:t>
            </a:r>
            <a:r>
              <a:rPr lang="tr-TR" sz="2000" u="sng" kern="0" dirty="0">
                <a:solidFill>
                  <a:srgbClr val="545472"/>
                </a:solidFill>
                <a:latin typeface="Comic Sans MS"/>
              </a:rPr>
              <a:t>içinde görülen belirli bir olay sayısı</a:t>
            </a:r>
            <a:r>
              <a:rPr lang="tr-TR" sz="2000" kern="0" dirty="0">
                <a:solidFill>
                  <a:srgbClr val="545472"/>
                </a:solidFill>
                <a:latin typeface="Comic Sans MS"/>
              </a:rPr>
              <a:t>	   x   k				      Aynı toplumda aynı anda veya sürede				        çeşitli nedenlerle olan başvuru sayısı</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340369"/>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tr-TR" dirty="0" smtClean="0"/>
              <a:t>Birey sayıları zamanla ilişkili olarak ifade edilmesi durumunda </a:t>
            </a:r>
            <a:r>
              <a:rPr lang="tr-TR" b="1" dirty="0" smtClean="0"/>
              <a:t>hız</a:t>
            </a:r>
            <a:r>
              <a:rPr lang="tr-TR" dirty="0" smtClean="0"/>
              <a:t>’dan (rate) bahsederiz. Hız, epidemiyolojik çalışmalarda sıkça kullanılan bir terimdir. </a:t>
            </a:r>
          </a:p>
          <a:p>
            <a:r>
              <a:rPr lang="tr-TR" i="1" dirty="0" err="1" smtClean="0"/>
              <a:t>Neonatal</a:t>
            </a:r>
            <a:r>
              <a:rPr lang="tr-TR" i="1" dirty="0" smtClean="0"/>
              <a:t> ölüm hızı</a:t>
            </a:r>
            <a:r>
              <a:rPr lang="tr-TR" dirty="0" smtClean="0"/>
              <a:t> (bir yıl içerisinde 0-28 günlükken ölen bebek sayısı/ bir yıldaki toplam doğum sayısı), </a:t>
            </a:r>
            <a:r>
              <a:rPr lang="tr-TR" i="1" dirty="0" smtClean="0"/>
              <a:t>kaba doğum hızı</a:t>
            </a:r>
            <a:r>
              <a:rPr lang="tr-TR" dirty="0" smtClean="0"/>
              <a:t> (her 1.000 kişilik nüfus başına yıllık </a:t>
            </a:r>
            <a:r>
              <a:rPr lang="tr-TR" i="1" dirty="0" smtClean="0"/>
              <a:t>doğum</a:t>
            </a:r>
            <a:r>
              <a:rPr lang="tr-TR" dirty="0" smtClean="0"/>
              <a:t> sayısı) </a:t>
            </a:r>
          </a:p>
          <a:p>
            <a:r>
              <a:rPr lang="tr-TR" dirty="0" smtClean="0"/>
              <a:t>hız terimine örnek olarak verilebilir. Diğer taraftan dilimizde “hız” olarak ifade edilen </a:t>
            </a:r>
            <a:r>
              <a:rPr lang="tr-TR" i="1" dirty="0" smtClean="0"/>
              <a:t>anne ölüm hızı</a:t>
            </a:r>
            <a:r>
              <a:rPr lang="tr-TR" dirty="0" smtClean="0"/>
              <a:t> (belli bir dönemde meydana gelen </a:t>
            </a:r>
            <a:r>
              <a:rPr lang="tr-TR" i="1" dirty="0" smtClean="0"/>
              <a:t>anne</a:t>
            </a:r>
            <a:r>
              <a:rPr lang="tr-TR" dirty="0" smtClean="0"/>
              <a:t> ölümlerinin aynı dönemdeki canlı doğumlara bölünmesi) aslında bir orandır.</a:t>
            </a:r>
          </a:p>
          <a:p>
            <a:endParaRPr lang="tr-TR" dirty="0"/>
          </a:p>
        </p:txBody>
      </p:sp>
      <p:sp>
        <p:nvSpPr>
          <p:cNvPr id="4" name="3 Slayt Numarası Yer Tutucusu"/>
          <p:cNvSpPr>
            <a:spLocks noGrp="1"/>
          </p:cNvSpPr>
          <p:nvPr>
            <p:ph type="sldNum" sz="quarter" idx="12"/>
          </p:nvPr>
        </p:nvSpPr>
        <p:spPr/>
        <p:txBody>
          <a:bodyPr/>
          <a:lstStyle/>
          <a:p>
            <a:fld id="{FAC63498-F784-48E1-9748-E18306E4D0AD}" type="slidenum">
              <a:rPr lang="tr-TR" smtClean="0"/>
              <a:pPr/>
              <a:t>19</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a:solidFill>
            <a:schemeClr val="bg1"/>
          </a:solidFill>
        </p:spPr>
        <p:style>
          <a:lnRef idx="2">
            <a:schemeClr val="dk1"/>
          </a:lnRef>
          <a:fillRef idx="1">
            <a:schemeClr val="lt1"/>
          </a:fillRef>
          <a:effectRef idx="0">
            <a:schemeClr val="dk1"/>
          </a:effectRef>
          <a:fontRef idx="minor">
            <a:schemeClr val="dk1"/>
          </a:fontRef>
        </p:style>
        <p:txBody>
          <a:bodyPr>
            <a:normAutofit/>
          </a:bodyPr>
          <a:lstStyle/>
          <a:p>
            <a:r>
              <a:rPr lang="tr-TR" sz="4000" dirty="0" smtClean="0"/>
              <a:t>Öğrenim Hedefleri</a:t>
            </a:r>
            <a:endParaRPr lang="tr-TR" sz="4000" dirty="0"/>
          </a:p>
        </p:txBody>
      </p:sp>
      <p:sp>
        <p:nvSpPr>
          <p:cNvPr id="3" name="2 İçerik Yer Tutucusu"/>
          <p:cNvSpPr>
            <a:spLocks noGrp="1"/>
          </p:cNvSpPr>
          <p:nvPr>
            <p:ph idx="1"/>
          </p:nvPr>
        </p:nvSpPr>
        <p:spPr>
          <a:xfrm>
            <a:off x="457200" y="1285860"/>
            <a:ext cx="8229600" cy="5000660"/>
          </a:xfrm>
        </p:spPr>
        <p:style>
          <a:lnRef idx="2">
            <a:schemeClr val="dk1"/>
          </a:lnRef>
          <a:fillRef idx="1">
            <a:schemeClr val="lt1"/>
          </a:fillRef>
          <a:effectRef idx="0">
            <a:schemeClr val="dk1"/>
          </a:effectRef>
          <a:fontRef idx="minor">
            <a:schemeClr val="dk1"/>
          </a:fontRef>
        </p:style>
        <p:txBody>
          <a:bodyPr>
            <a:normAutofit lnSpcReduction="10000"/>
          </a:bodyPr>
          <a:lstStyle/>
          <a:p>
            <a:r>
              <a:rPr lang="tr-TR" dirty="0" smtClean="0"/>
              <a:t>Bu </a:t>
            </a:r>
            <a:r>
              <a:rPr lang="tr-TR" dirty="0"/>
              <a:t>konu sonunda </a:t>
            </a:r>
            <a:r>
              <a:rPr lang="tr-TR" dirty="0" smtClean="0"/>
              <a:t>öğrencilerin </a:t>
            </a:r>
            <a:r>
              <a:rPr lang="tr-TR" dirty="0"/>
              <a:t>aşağıdaki hedeflere ulaşması beklenmektedir:</a:t>
            </a:r>
          </a:p>
          <a:p>
            <a:pPr marL="514350" lvl="0" indent="-514350">
              <a:buFont typeface="+mj-lt"/>
              <a:buAutoNum type="arabicPeriod"/>
            </a:pPr>
            <a:r>
              <a:rPr lang="tr-TR" dirty="0"/>
              <a:t>Aşağıdaki terimleri tanımlayabilmeli</a:t>
            </a:r>
          </a:p>
          <a:p>
            <a:pPr lvl="1"/>
            <a:r>
              <a:rPr lang="tr-TR" dirty="0"/>
              <a:t>Veri</a:t>
            </a:r>
          </a:p>
          <a:p>
            <a:pPr lvl="1"/>
            <a:r>
              <a:rPr lang="tr-TR" dirty="0"/>
              <a:t>Değişken</a:t>
            </a:r>
          </a:p>
          <a:p>
            <a:pPr lvl="1"/>
            <a:r>
              <a:rPr lang="tr-TR" dirty="0"/>
              <a:t>Parametre</a:t>
            </a:r>
          </a:p>
          <a:p>
            <a:pPr lvl="1"/>
            <a:r>
              <a:rPr lang="tr-TR" dirty="0"/>
              <a:t>Toplum</a:t>
            </a:r>
          </a:p>
          <a:p>
            <a:pPr lvl="1"/>
            <a:r>
              <a:rPr lang="tr-TR" dirty="0"/>
              <a:t>Örneklem</a:t>
            </a:r>
          </a:p>
          <a:p>
            <a:pPr lvl="1"/>
            <a:r>
              <a:rPr lang="tr-TR" dirty="0" smtClean="0"/>
              <a:t>İstatistik</a:t>
            </a:r>
          </a:p>
          <a:p>
            <a:pPr lvl="1"/>
            <a:r>
              <a:rPr lang="tr-TR" dirty="0" err="1" smtClean="0"/>
              <a:t>Censored</a:t>
            </a:r>
            <a:r>
              <a:rPr lang="tr-TR" dirty="0" smtClean="0"/>
              <a:t> (durdurulmuş) veri</a:t>
            </a:r>
            <a:endParaRPr lang="tr-TR" dirty="0"/>
          </a:p>
          <a:p>
            <a:endParaRPr lang="tr-TR" dirty="0"/>
          </a:p>
        </p:txBody>
      </p:sp>
      <p:sp>
        <p:nvSpPr>
          <p:cNvPr id="4" name="3 Slayt Numarası Yer Tutucusu"/>
          <p:cNvSpPr>
            <a:spLocks noGrp="1"/>
          </p:cNvSpPr>
          <p:nvPr>
            <p:ph type="sldNum" sz="quarter" idx="12"/>
          </p:nvPr>
        </p:nvSpPr>
        <p:spPr/>
        <p:txBody>
          <a:bodyPr/>
          <a:lstStyle/>
          <a:p>
            <a:fld id="{FAC63498-F784-48E1-9748-E18306E4D0AD}" type="slidenum">
              <a:rPr lang="tr-TR" smtClean="0"/>
              <a:pPr/>
              <a:t>2</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ChangeArrowheads="1"/>
          </p:cNvSpPr>
          <p:nvPr/>
        </p:nvSpPr>
        <p:spPr bwMode="auto">
          <a:xfrm>
            <a:off x="3214688" y="2395538"/>
            <a:ext cx="9144000" cy="0"/>
          </a:xfrm>
          <a:prstGeom prst="rect">
            <a:avLst/>
          </a:prstGeom>
          <a:noFill/>
          <a:ln w="9525">
            <a:noFill/>
            <a:miter lim="800000"/>
            <a:headEnd/>
            <a:tailEnd/>
          </a:ln>
        </p:spPr>
        <p:txBody>
          <a:bodyPr>
            <a:spAutoFit/>
          </a:bodyPr>
          <a:lstStyle/>
          <a:p>
            <a:pPr>
              <a:defRPr/>
            </a:pPr>
            <a:endParaRPr lang="tr-TR" sz="2400">
              <a:solidFill>
                <a:srgbClr val="EAEAEA"/>
              </a:solidFill>
              <a:latin typeface="Arial Narrow" pitchFamily="34" charset="0"/>
              <a:cs typeface="+mn-cs"/>
            </a:endParaRPr>
          </a:p>
        </p:txBody>
      </p:sp>
      <p:sp>
        <p:nvSpPr>
          <p:cNvPr id="17411" name="Rectangle 10"/>
          <p:cNvSpPr>
            <a:spLocks noChangeArrowheads="1"/>
          </p:cNvSpPr>
          <p:nvPr/>
        </p:nvSpPr>
        <p:spPr bwMode="auto">
          <a:xfrm>
            <a:off x="3214688" y="2395538"/>
            <a:ext cx="9144000" cy="0"/>
          </a:xfrm>
          <a:prstGeom prst="rect">
            <a:avLst/>
          </a:prstGeom>
          <a:noFill/>
          <a:ln w="9525">
            <a:noFill/>
            <a:miter lim="800000"/>
            <a:headEnd/>
            <a:tailEnd/>
          </a:ln>
        </p:spPr>
        <p:txBody>
          <a:bodyPr>
            <a:spAutoFit/>
          </a:bodyPr>
          <a:lstStyle/>
          <a:p>
            <a:pPr>
              <a:defRPr/>
            </a:pPr>
            <a:endParaRPr lang="tr-TR" sz="2400">
              <a:solidFill>
                <a:srgbClr val="EAEAEA"/>
              </a:solidFill>
              <a:latin typeface="Arial Narrow" pitchFamily="34" charset="0"/>
              <a:cs typeface="+mn-cs"/>
            </a:endParaRPr>
          </a:p>
        </p:txBody>
      </p:sp>
      <p:sp>
        <p:nvSpPr>
          <p:cNvPr id="17412" name="Oval 19"/>
          <p:cNvSpPr>
            <a:spLocks noChangeArrowheads="1"/>
          </p:cNvSpPr>
          <p:nvPr/>
        </p:nvSpPr>
        <p:spPr bwMode="auto">
          <a:xfrm>
            <a:off x="914400" y="228600"/>
            <a:ext cx="1943100" cy="2057400"/>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a:lstStyle/>
          <a:p>
            <a:pPr>
              <a:defRPr/>
            </a:pPr>
            <a:endParaRPr lang="tr-TR" sz="2400">
              <a:solidFill>
                <a:srgbClr val="EAEAEA"/>
              </a:solidFill>
              <a:latin typeface="Arial Narrow" pitchFamily="34" charset="0"/>
              <a:cs typeface="+mn-cs"/>
            </a:endParaRPr>
          </a:p>
        </p:txBody>
      </p:sp>
      <p:sp>
        <p:nvSpPr>
          <p:cNvPr id="17413" name="Line 24"/>
          <p:cNvSpPr>
            <a:spLocks noChangeShapeType="1"/>
          </p:cNvSpPr>
          <p:nvPr/>
        </p:nvSpPr>
        <p:spPr bwMode="auto">
          <a:xfrm flipV="1">
            <a:off x="1828800" y="357188"/>
            <a:ext cx="457200" cy="938212"/>
          </a:xfrm>
          <a:prstGeom prst="line">
            <a:avLst/>
          </a:prstGeom>
          <a:noFill/>
          <a:ln w="9525">
            <a:solidFill>
              <a:srgbClr val="000000"/>
            </a:solidFill>
            <a:round/>
            <a:headEnd/>
            <a:tailEnd/>
          </a:ln>
        </p:spPr>
        <p:txBody>
          <a:bodyPr/>
          <a:lstStyle/>
          <a:p>
            <a:pPr>
              <a:defRPr/>
            </a:pPr>
            <a:endParaRPr lang="tr-TR" sz="2400">
              <a:solidFill>
                <a:srgbClr val="EAEAEA"/>
              </a:solidFill>
              <a:latin typeface="Arial Narrow" pitchFamily="34" charset="0"/>
              <a:cs typeface="+mn-cs"/>
            </a:endParaRPr>
          </a:p>
        </p:txBody>
      </p:sp>
      <p:sp>
        <p:nvSpPr>
          <p:cNvPr id="17414" name="Line 23"/>
          <p:cNvSpPr>
            <a:spLocks noChangeShapeType="1"/>
          </p:cNvSpPr>
          <p:nvPr/>
        </p:nvSpPr>
        <p:spPr bwMode="auto">
          <a:xfrm>
            <a:off x="1828800" y="1295400"/>
            <a:ext cx="1028700" cy="0"/>
          </a:xfrm>
          <a:prstGeom prst="line">
            <a:avLst/>
          </a:prstGeom>
          <a:noFill/>
          <a:ln w="9525">
            <a:solidFill>
              <a:srgbClr val="000000"/>
            </a:solidFill>
            <a:round/>
            <a:headEnd/>
            <a:tailEnd/>
          </a:ln>
        </p:spPr>
        <p:txBody>
          <a:bodyPr/>
          <a:lstStyle/>
          <a:p>
            <a:pPr>
              <a:defRPr/>
            </a:pPr>
            <a:endParaRPr lang="tr-TR" sz="2400">
              <a:solidFill>
                <a:srgbClr val="EAEAEA"/>
              </a:solidFill>
              <a:latin typeface="Arial Narrow" pitchFamily="34" charset="0"/>
              <a:cs typeface="+mn-cs"/>
            </a:endParaRPr>
          </a:p>
        </p:txBody>
      </p:sp>
      <p:sp>
        <p:nvSpPr>
          <p:cNvPr id="17415" name="Text Box 22"/>
          <p:cNvSpPr txBox="1">
            <a:spLocks noChangeArrowheads="1"/>
          </p:cNvSpPr>
          <p:nvPr/>
        </p:nvSpPr>
        <p:spPr bwMode="auto">
          <a:xfrm>
            <a:off x="1371600" y="1524000"/>
            <a:ext cx="342900" cy="34290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lstStyle/>
          <a:p>
            <a:pPr eaLnBrk="0" hangingPunct="0">
              <a:defRPr/>
            </a:pPr>
            <a:r>
              <a:rPr lang="tr-TR" sz="2000" dirty="0">
                <a:solidFill>
                  <a:srgbClr val="00007A"/>
                </a:solidFill>
                <a:latin typeface="Times New Roman" pitchFamily="18" charset="0"/>
                <a:cs typeface="+mn-cs"/>
              </a:rPr>
              <a:t>a</a:t>
            </a:r>
            <a:endParaRPr lang="en-US" sz="1200" dirty="0">
              <a:solidFill>
                <a:srgbClr val="EAEAEA"/>
              </a:solidFill>
              <a:latin typeface="Times New Roman" pitchFamily="18" charset="0"/>
              <a:cs typeface="+mn-cs"/>
            </a:endParaRPr>
          </a:p>
          <a:p>
            <a:pPr eaLnBrk="0" hangingPunct="0">
              <a:defRPr/>
            </a:pPr>
            <a:endParaRPr lang="en-US" sz="2400" dirty="0">
              <a:solidFill>
                <a:srgbClr val="EAEAEA"/>
              </a:solidFill>
              <a:latin typeface="Times New Roman" pitchFamily="18" charset="0"/>
              <a:cs typeface="+mn-cs"/>
            </a:endParaRPr>
          </a:p>
        </p:txBody>
      </p:sp>
      <p:sp>
        <p:nvSpPr>
          <p:cNvPr id="17416" name="Text Box 25"/>
          <p:cNvSpPr txBox="1">
            <a:spLocks noChangeArrowheads="1"/>
          </p:cNvSpPr>
          <p:nvPr/>
        </p:nvSpPr>
        <p:spPr bwMode="auto">
          <a:xfrm>
            <a:off x="2209800" y="838200"/>
            <a:ext cx="457200" cy="34290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lstStyle/>
          <a:p>
            <a:pPr eaLnBrk="0" hangingPunct="0">
              <a:defRPr/>
            </a:pPr>
            <a:r>
              <a:rPr lang="tr-TR" sz="2000" dirty="0">
                <a:solidFill>
                  <a:srgbClr val="00007A"/>
                </a:solidFill>
                <a:latin typeface="Times New Roman" pitchFamily="18" charset="0"/>
                <a:cs typeface="+mn-cs"/>
              </a:rPr>
              <a:t>b</a:t>
            </a:r>
            <a:endParaRPr lang="en-US" sz="1200" dirty="0">
              <a:solidFill>
                <a:srgbClr val="EAEAEA"/>
              </a:solidFill>
              <a:latin typeface="Times New Roman" pitchFamily="18" charset="0"/>
              <a:cs typeface="+mn-cs"/>
            </a:endParaRPr>
          </a:p>
          <a:p>
            <a:pPr eaLnBrk="0" hangingPunct="0">
              <a:defRPr/>
            </a:pPr>
            <a:endParaRPr lang="en-US" sz="2400" dirty="0">
              <a:solidFill>
                <a:srgbClr val="EAEAEA"/>
              </a:solidFill>
              <a:latin typeface="Times New Roman" pitchFamily="18" charset="0"/>
              <a:cs typeface="+mn-cs"/>
            </a:endParaRPr>
          </a:p>
        </p:txBody>
      </p:sp>
      <p:sp>
        <p:nvSpPr>
          <p:cNvPr id="17417" name="Rectangle 29"/>
          <p:cNvSpPr>
            <a:spLocks noChangeArrowheads="1"/>
          </p:cNvSpPr>
          <p:nvPr/>
        </p:nvSpPr>
        <p:spPr bwMode="auto">
          <a:xfrm>
            <a:off x="1943100" y="4238625"/>
            <a:ext cx="9144000" cy="0"/>
          </a:xfrm>
          <a:prstGeom prst="rect">
            <a:avLst/>
          </a:prstGeom>
          <a:noFill/>
          <a:ln w="9525">
            <a:noFill/>
            <a:miter lim="800000"/>
            <a:headEnd/>
            <a:tailEnd/>
          </a:ln>
        </p:spPr>
        <p:txBody>
          <a:bodyPr>
            <a:spAutoFit/>
          </a:bodyPr>
          <a:lstStyle/>
          <a:p>
            <a:pPr>
              <a:defRPr/>
            </a:pPr>
            <a:endParaRPr lang="tr-TR" sz="2400">
              <a:solidFill>
                <a:srgbClr val="EAEAEA"/>
              </a:solidFill>
              <a:latin typeface="Arial Narrow" pitchFamily="34" charset="0"/>
              <a:cs typeface="+mn-cs"/>
            </a:endParaRPr>
          </a:p>
        </p:txBody>
      </p:sp>
      <p:sp>
        <p:nvSpPr>
          <p:cNvPr id="17418" name="Rectangle 33"/>
          <p:cNvSpPr>
            <a:spLocks noChangeArrowheads="1"/>
          </p:cNvSpPr>
          <p:nvPr/>
        </p:nvSpPr>
        <p:spPr bwMode="auto">
          <a:xfrm>
            <a:off x="1943100" y="2047875"/>
            <a:ext cx="9144000" cy="0"/>
          </a:xfrm>
          <a:prstGeom prst="rect">
            <a:avLst/>
          </a:prstGeom>
          <a:noFill/>
          <a:ln w="9525">
            <a:noFill/>
            <a:miter lim="800000"/>
            <a:headEnd/>
            <a:tailEnd/>
          </a:ln>
        </p:spPr>
        <p:txBody>
          <a:bodyPr>
            <a:spAutoFit/>
          </a:bodyPr>
          <a:lstStyle/>
          <a:p>
            <a:pPr>
              <a:defRPr/>
            </a:pPr>
            <a:endParaRPr lang="tr-TR" sz="2400">
              <a:solidFill>
                <a:srgbClr val="EAEAEA"/>
              </a:solidFill>
              <a:latin typeface="Arial Narrow" pitchFamily="34" charset="0"/>
              <a:cs typeface="+mn-cs"/>
            </a:endParaRPr>
          </a:p>
        </p:txBody>
      </p:sp>
      <p:graphicFrame>
        <p:nvGraphicFramePr>
          <p:cNvPr id="11425" name="Group 161"/>
          <p:cNvGraphicFramePr>
            <a:graphicFrameLocks noGrp="1"/>
          </p:cNvGraphicFramePr>
          <p:nvPr/>
        </p:nvGraphicFramePr>
        <p:xfrm>
          <a:off x="2971800" y="2286000"/>
          <a:ext cx="533400" cy="1143000"/>
        </p:xfrm>
        <a:graphic>
          <a:graphicData uri="http://schemas.openxmlformats.org/drawingml/2006/table">
            <a:tbl>
              <a:tblPr/>
              <a:tblGrid>
                <a:gridCol w="533400"/>
              </a:tblGrid>
              <a:tr h="1143000">
                <a:tc>
                  <a:txBody>
                    <a:bodyPr/>
                    <a:lstStyle/>
                    <a:p>
                      <a:pPr marL="0" marR="0" lvl="0" indent="0" algn="l" defTabSz="914400" rtl="0" eaLnBrk="1" fontAlgn="base" latinLnBrk="0" hangingPunct="1">
                        <a:lnSpc>
                          <a:spcPct val="100000"/>
                        </a:lnSpc>
                        <a:spcBef>
                          <a:spcPct val="20000"/>
                        </a:spcBef>
                        <a:spcAft>
                          <a:spcPct val="0"/>
                        </a:spcAft>
                        <a:buClr>
                          <a:srgbClr val="FFFF00"/>
                        </a:buClr>
                        <a:buSzPct val="80000"/>
                        <a:buFont typeface="Wingdings" pitchFamily="2" charset="2"/>
                        <a:buNone/>
                        <a:tabLst/>
                      </a:pPr>
                      <a:endParaRPr kumimoji="0" lang="tr-TR" sz="1200" b="0" i="0" u="none" strike="noStrike" cap="none" normalizeH="0" baseline="0" smtClean="0">
                        <a:ln>
                          <a:noFill/>
                        </a:ln>
                        <a:solidFill>
                          <a:schemeClr val="tx1"/>
                        </a:solidFill>
                        <a:effectLst/>
                        <a:latin typeface="Tahoma" pitchFamily="34" charset="0"/>
                      </a:endParaRPr>
                    </a:p>
                  </a:txBody>
                  <a:tcPr anchor="ctr" horzOverflow="overflow">
                    <a:lnL cap="flat">
                      <a:noFill/>
                    </a:lnL>
                    <a:lnR cap="flat">
                      <a:noFill/>
                    </a:lnR>
                    <a:lnT cap="flat">
                      <a:noFill/>
                    </a:lnT>
                    <a:lnB cap="flat">
                      <a:noFill/>
                    </a:lnB>
                    <a:lnTlToBr>
                      <a:noFill/>
                    </a:lnTlToBr>
                    <a:lnBlToTr>
                      <a:noFill/>
                    </a:lnBlToTr>
                    <a:noFill/>
                  </a:tcPr>
                </a:tc>
              </a:tr>
            </a:tbl>
          </a:graphicData>
        </a:graphic>
      </p:graphicFrame>
      <p:sp>
        <p:nvSpPr>
          <p:cNvPr id="14349" name="Text Box 162"/>
          <p:cNvSpPr>
            <a:spLocks noGrp="1" noChangeArrowheads="1"/>
          </p:cNvSpPr>
          <p:nvPr>
            <p:ph type="title" idx="4294967295"/>
          </p:nvPr>
        </p:nvSpPr>
        <p:spPr>
          <a:xfrm>
            <a:off x="3714750" y="785813"/>
            <a:ext cx="4648200" cy="1143000"/>
          </a:xfrm>
          <a:noFill/>
        </p:spPr>
        <p:txBody>
          <a:bodyPr/>
          <a:lstStyle/>
          <a:p>
            <a:pPr algn="l" eaLnBrk="1" hangingPunct="1"/>
            <a:r>
              <a:rPr lang="tr-TR" sz="2000" smtClean="0">
                <a:solidFill>
                  <a:schemeClr val="tx1"/>
                </a:solidFill>
              </a:rPr>
              <a:t>a=sağlam grup</a:t>
            </a:r>
            <a:br>
              <a:rPr lang="tr-TR" sz="2000" smtClean="0">
                <a:solidFill>
                  <a:schemeClr val="tx1"/>
                </a:solidFill>
              </a:rPr>
            </a:br>
            <a:r>
              <a:rPr lang="tr-TR" sz="2000" smtClean="0">
                <a:solidFill>
                  <a:schemeClr val="tx1"/>
                </a:solidFill>
              </a:rPr>
              <a:t>b=hastalık veya olayla karşılaşan grup</a:t>
            </a:r>
            <a:br>
              <a:rPr lang="tr-TR" sz="2000" smtClean="0">
                <a:solidFill>
                  <a:schemeClr val="tx1"/>
                </a:solidFill>
              </a:rPr>
            </a:br>
            <a:r>
              <a:rPr lang="tr-TR" sz="2000" smtClean="0">
                <a:solidFill>
                  <a:schemeClr val="tx1"/>
                </a:solidFill>
              </a:rPr>
              <a:t>a+b=risk altındaki grup (toplum)</a:t>
            </a:r>
            <a:endParaRPr lang="en-US" sz="2000" smtClean="0">
              <a:solidFill>
                <a:schemeClr val="tx1"/>
              </a:solidFill>
            </a:endParaRPr>
          </a:p>
        </p:txBody>
      </p:sp>
      <p:sp>
        <p:nvSpPr>
          <p:cNvPr id="15" name="2 İçerik Yer Tutucusu"/>
          <p:cNvSpPr txBox="1">
            <a:spLocks/>
          </p:cNvSpPr>
          <p:nvPr/>
        </p:nvSpPr>
        <p:spPr bwMode="auto">
          <a:xfrm>
            <a:off x="428625" y="3071813"/>
            <a:ext cx="8358188" cy="1714500"/>
          </a:xfrm>
          <a:prstGeom prst="rect">
            <a:avLst/>
          </a:prstGeom>
          <a:ln>
            <a:headEnd/>
            <a:tailEnd/>
          </a:ln>
        </p:spPr>
        <p:style>
          <a:lnRef idx="3">
            <a:schemeClr val="lt1"/>
          </a:lnRef>
          <a:fillRef idx="1">
            <a:schemeClr val="dk1"/>
          </a:fillRef>
          <a:effectRef idx="1">
            <a:schemeClr val="dk1"/>
          </a:effectRef>
          <a:fontRef idx="minor">
            <a:schemeClr val="lt1"/>
          </a:fontRef>
        </p:style>
        <p:txBody>
          <a:bodyPr/>
          <a:lstStyle/>
          <a:p>
            <a:pPr marL="342900" indent="-342900">
              <a:spcBef>
                <a:spcPts val="0"/>
              </a:spcBef>
              <a:buSzPct val="90000"/>
              <a:defRPr/>
            </a:pPr>
            <a:r>
              <a:rPr lang="tr-TR" sz="2400" kern="0" dirty="0">
                <a:latin typeface="Comic Sans MS" pitchFamily="66" charset="0"/>
                <a:cs typeface="+mn-cs"/>
              </a:rPr>
              <a:t>			    </a:t>
            </a:r>
            <a:r>
              <a:rPr lang="tr-TR" sz="2000" kern="0" dirty="0">
                <a:latin typeface="Comic Sans MS" pitchFamily="66" charset="0"/>
                <a:cs typeface="+mn-cs"/>
              </a:rPr>
              <a:t>Bir toplumda belirli bir anda veya süre</a:t>
            </a:r>
          </a:p>
          <a:p>
            <a:pPr marL="342900" indent="-342900">
              <a:spcBef>
                <a:spcPts val="0"/>
              </a:spcBef>
              <a:buSzPct val="90000"/>
              <a:defRPr/>
            </a:pPr>
            <a:r>
              <a:rPr lang="tr-TR" sz="2000" b="1" kern="0" dirty="0">
                <a:latin typeface="Comic Sans MS" pitchFamily="66" charset="0"/>
                <a:cs typeface="+mn-cs"/>
              </a:rPr>
              <a:t>HIZ (RATE)=   </a:t>
            </a:r>
            <a:r>
              <a:rPr lang="tr-TR" sz="2000" u="sng" kern="0" dirty="0">
                <a:latin typeface="Comic Sans MS" pitchFamily="66" charset="0"/>
                <a:cs typeface="+mn-cs"/>
              </a:rPr>
              <a:t>içinde hasta kişi veya olay sayısı	  </a:t>
            </a:r>
            <a:r>
              <a:rPr lang="tr-TR" sz="2000" kern="0" dirty="0">
                <a:latin typeface="Comic Sans MS" pitchFamily="66" charset="0"/>
                <a:cs typeface="+mn-cs"/>
              </a:rPr>
              <a:t>	  x k</a:t>
            </a:r>
          </a:p>
          <a:p>
            <a:pPr marL="342900" indent="-342900">
              <a:spcBef>
                <a:spcPts val="0"/>
              </a:spcBef>
              <a:buSzPct val="90000"/>
              <a:defRPr/>
            </a:pPr>
            <a:r>
              <a:rPr lang="tr-TR" sz="2000" kern="0" dirty="0">
                <a:latin typeface="Comic Sans MS" pitchFamily="66" charset="0"/>
                <a:cs typeface="+mn-cs"/>
              </a:rPr>
              <a:t>			  Aynı toplumun aynı anda veya süredeki toplam 		      nüfusu, araştırmaya katılan kişi veya 				risk altındaki kişi sayısı</a:t>
            </a:r>
          </a:p>
        </p:txBody>
      </p:sp>
      <p:sp>
        <p:nvSpPr>
          <p:cNvPr id="14351" name="15 Metin kutusu"/>
          <p:cNvSpPr txBox="1">
            <a:spLocks noChangeArrowheads="1"/>
          </p:cNvSpPr>
          <p:nvPr/>
        </p:nvSpPr>
        <p:spPr bwMode="auto">
          <a:xfrm>
            <a:off x="2857500" y="5214938"/>
            <a:ext cx="3000375" cy="708025"/>
          </a:xfrm>
          <a:prstGeom prst="rect">
            <a:avLst/>
          </a:prstGeom>
          <a:noFill/>
          <a:ln w="9525">
            <a:noFill/>
            <a:miter lim="800000"/>
            <a:headEnd/>
            <a:tailEnd/>
          </a:ln>
        </p:spPr>
        <p:txBody>
          <a:bodyPr>
            <a:spAutoFit/>
          </a:bodyPr>
          <a:lstStyle/>
          <a:p>
            <a:r>
              <a:rPr lang="tr-TR" sz="2000" b="1">
                <a:latin typeface="Comic Sans MS" pitchFamily="66" charset="0"/>
              </a:rPr>
              <a:t>Hız   = </a:t>
            </a:r>
            <a:r>
              <a:rPr lang="tr-TR" sz="2000" b="1" u="sng">
                <a:latin typeface="Comic Sans MS" pitchFamily="66" charset="0"/>
              </a:rPr>
              <a:t>   b  </a:t>
            </a:r>
            <a:r>
              <a:rPr lang="tr-TR" sz="2000" b="1">
                <a:latin typeface="Comic Sans MS" pitchFamily="66" charset="0"/>
              </a:rPr>
              <a:t>  x k  	</a:t>
            </a:r>
            <a:r>
              <a:rPr lang="tr-TR" sz="2000" b="1" u="sng">
                <a:latin typeface="Comic Sans MS" pitchFamily="66" charset="0"/>
              </a:rPr>
              <a:t>    </a:t>
            </a:r>
          </a:p>
          <a:p>
            <a:r>
              <a:rPr lang="tr-TR" sz="2000" b="1">
                <a:latin typeface="Comic Sans MS" pitchFamily="66" charset="0"/>
              </a:rPr>
              <a:t>          a+b</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71480"/>
            <a:ext cx="8229600" cy="5554683"/>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tr-TR" b="1" i="1" dirty="0"/>
              <a:t>Durdurulmuş (</a:t>
            </a:r>
            <a:r>
              <a:rPr lang="tr-TR" b="1" i="1" dirty="0" err="1"/>
              <a:t>censored</a:t>
            </a:r>
            <a:r>
              <a:rPr lang="tr-TR" b="1" i="1" dirty="0"/>
              <a:t>) veri</a:t>
            </a:r>
          </a:p>
          <a:p>
            <a:r>
              <a:rPr lang="tr-TR" dirty="0" smtClean="0"/>
              <a:t>İki </a:t>
            </a:r>
            <a:r>
              <a:rPr lang="tr-TR" dirty="0"/>
              <a:t>şekilde durdurulmuş veri söz konusu olabilir:</a:t>
            </a:r>
          </a:p>
          <a:p>
            <a:pPr marL="514350" lvl="0" indent="-514350">
              <a:buFont typeface="+mj-lt"/>
              <a:buAutoNum type="arabicPeriod"/>
            </a:pPr>
            <a:r>
              <a:rPr lang="tr-TR" dirty="0"/>
              <a:t>Ölçümle elde edeceğimiz veriler için ölçüm aracımızın belli bir değerin üzerini veya aşağısını saptayamaması durumunda. </a:t>
            </a:r>
            <a:r>
              <a:rPr lang="tr-TR" dirty="0" err="1"/>
              <a:t>Laboratuvarımızın</a:t>
            </a:r>
            <a:r>
              <a:rPr lang="tr-TR" dirty="0"/>
              <a:t> sonuçları bildirirken aşırı yüksek ve aşırı düşük değerleri “</a:t>
            </a:r>
            <a:r>
              <a:rPr lang="tr-TR" dirty="0" err="1"/>
              <a:t>hi</a:t>
            </a:r>
            <a:r>
              <a:rPr lang="tr-TR" dirty="0"/>
              <a:t>” veya “</a:t>
            </a:r>
            <a:r>
              <a:rPr lang="tr-TR" dirty="0" err="1"/>
              <a:t>low</a:t>
            </a:r>
            <a:r>
              <a:rPr lang="tr-TR" dirty="0"/>
              <a:t>” olarak ifade edip gerçek değerini </a:t>
            </a:r>
            <a:r>
              <a:rPr lang="tr-TR" dirty="0" smtClean="0"/>
              <a:t>verememesi. </a:t>
            </a:r>
            <a:endParaRPr lang="tr-TR" dirty="0"/>
          </a:p>
          <a:p>
            <a:pPr marL="514350" indent="-514350">
              <a:buFont typeface="+mj-lt"/>
              <a:buAutoNum type="arabicPeriod"/>
            </a:pPr>
            <a:r>
              <a:rPr lang="tr-TR" dirty="0"/>
              <a:t>Bazen de araştırmamız tamamlanmadan çeşitli nedenlerle (ölüm, yer değiştirme, araştırmaya katılmamaya karar verme...) hastalarımız ayrılabilirler. </a:t>
            </a:r>
          </a:p>
        </p:txBody>
      </p:sp>
      <p:sp>
        <p:nvSpPr>
          <p:cNvPr id="4" name="3 Slayt Numarası Yer Tutucusu"/>
          <p:cNvSpPr>
            <a:spLocks noGrp="1"/>
          </p:cNvSpPr>
          <p:nvPr>
            <p:ph type="sldNum" sz="quarter" idx="12"/>
          </p:nvPr>
        </p:nvSpPr>
        <p:spPr/>
        <p:txBody>
          <a:bodyPr/>
          <a:lstStyle/>
          <a:p>
            <a:fld id="{FAC63498-F784-48E1-9748-E18306E4D0AD}" type="slidenum">
              <a:rPr lang="tr-TR" smtClean="0"/>
              <a:pPr/>
              <a:t>21</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100142" y="928671"/>
            <a:ext cx="6900882" cy="3857652"/>
          </a:xfrm>
        </p:spPr>
        <p:style>
          <a:lnRef idx="2">
            <a:schemeClr val="dk1"/>
          </a:lnRef>
          <a:fillRef idx="1">
            <a:schemeClr val="lt1"/>
          </a:fillRef>
          <a:effectRef idx="0">
            <a:schemeClr val="dk1"/>
          </a:effectRef>
          <a:fontRef idx="minor">
            <a:schemeClr val="dk1"/>
          </a:fontRef>
        </p:style>
        <p:txBody>
          <a:bodyPr>
            <a:normAutofit/>
          </a:bodyPr>
          <a:lstStyle/>
          <a:p>
            <a:pPr marL="514350" lvl="0" indent="-514350">
              <a:buFont typeface="+mj-lt"/>
              <a:buAutoNum type="arabicPeriod" startAt="2"/>
            </a:pPr>
            <a:r>
              <a:rPr lang="tr-TR" dirty="0" smtClean="0"/>
              <a:t>Değişkenleri sınıflandırabilmeli</a:t>
            </a:r>
          </a:p>
          <a:p>
            <a:pPr marL="514350" lvl="0" indent="-514350">
              <a:buFont typeface="+mj-lt"/>
              <a:buAutoNum type="arabicPeriod" startAt="3"/>
            </a:pPr>
            <a:r>
              <a:rPr lang="tr-TR" dirty="0" smtClean="0"/>
              <a:t>Aşağıdaki türetilmiş veri çeşitlerini açıklayabilmeli</a:t>
            </a:r>
          </a:p>
          <a:p>
            <a:pPr lvl="1"/>
            <a:r>
              <a:rPr lang="tr-TR" dirty="0" smtClean="0"/>
              <a:t>Yüzde</a:t>
            </a:r>
          </a:p>
          <a:p>
            <a:pPr lvl="1"/>
            <a:r>
              <a:rPr lang="tr-TR" dirty="0" smtClean="0"/>
              <a:t>Oran</a:t>
            </a:r>
          </a:p>
          <a:p>
            <a:pPr lvl="1"/>
            <a:r>
              <a:rPr lang="tr-TR" dirty="0" smtClean="0"/>
              <a:t>Orantı</a:t>
            </a:r>
          </a:p>
          <a:p>
            <a:pPr lvl="1"/>
            <a:r>
              <a:rPr lang="tr-TR" dirty="0" smtClean="0"/>
              <a:t>Hız</a:t>
            </a:r>
            <a:endParaRPr lang="tr-TR" dirty="0"/>
          </a:p>
        </p:txBody>
      </p:sp>
      <p:sp>
        <p:nvSpPr>
          <p:cNvPr id="4" name="3 Slayt Numarası Yer Tutucusu"/>
          <p:cNvSpPr>
            <a:spLocks noGrp="1"/>
          </p:cNvSpPr>
          <p:nvPr>
            <p:ph type="sldNum" sz="quarter" idx="12"/>
          </p:nvPr>
        </p:nvSpPr>
        <p:spPr/>
        <p:txBody>
          <a:bodyPr/>
          <a:lstStyle/>
          <a:p>
            <a:fld id="{FAC63498-F784-48E1-9748-E18306E4D0AD}" type="slidenum">
              <a:rPr lang="tr-TR" smtClean="0"/>
              <a:pPr/>
              <a:t>3</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85804" y="1071547"/>
            <a:ext cx="8229600" cy="4214842"/>
          </a:xfrm>
        </p:spPr>
        <p:style>
          <a:lnRef idx="2">
            <a:schemeClr val="dk1"/>
          </a:lnRef>
          <a:fillRef idx="1">
            <a:schemeClr val="lt1"/>
          </a:fillRef>
          <a:effectRef idx="0">
            <a:schemeClr val="dk1"/>
          </a:effectRef>
          <a:fontRef idx="minor">
            <a:schemeClr val="dk1"/>
          </a:fontRef>
        </p:style>
        <p:txBody>
          <a:bodyPr tIns="180000"/>
          <a:lstStyle/>
          <a:p>
            <a:r>
              <a:rPr lang="tr-TR" i="1" dirty="0"/>
              <a:t>2500 öğrencisi olan bir okuldaki [evren ya da </a:t>
            </a:r>
            <a:r>
              <a:rPr lang="tr-TR" b="1" i="1" dirty="0"/>
              <a:t>toplum</a:t>
            </a:r>
            <a:r>
              <a:rPr lang="tr-TR" i="1" dirty="0"/>
              <a:t>] öğrencilerden rastgele seçilen 250 öğrencide [</a:t>
            </a:r>
            <a:r>
              <a:rPr lang="tr-TR" b="1" i="1" dirty="0"/>
              <a:t>örneklem</a:t>
            </a:r>
            <a:r>
              <a:rPr lang="tr-TR" i="1" dirty="0"/>
              <a:t>] boy ve ağırlık </a:t>
            </a:r>
            <a:r>
              <a:rPr lang="tr-TR" b="1" i="1" dirty="0"/>
              <a:t>değişken</a:t>
            </a:r>
            <a:r>
              <a:rPr lang="tr-TR" i="1" dirty="0"/>
              <a:t>leri hakkında </a:t>
            </a:r>
            <a:r>
              <a:rPr lang="tr-TR" b="1" i="1" dirty="0"/>
              <a:t>veri</a:t>
            </a:r>
            <a:r>
              <a:rPr lang="tr-TR" i="1" dirty="0"/>
              <a:t> toplamaya karar verdiğimizi düşünelim. Öğrencilerin boy ve kilolarını inceleyerek şişmanlık durumlarının </a:t>
            </a:r>
            <a:r>
              <a:rPr lang="tr-TR" b="1" i="1" dirty="0"/>
              <a:t>istatistik</a:t>
            </a:r>
            <a:r>
              <a:rPr lang="tr-TR" i="1" dirty="0"/>
              <a:t> analizini yapmayı hedefleyebiliriz</a:t>
            </a:r>
            <a:r>
              <a:rPr lang="tr-TR" i="1" dirty="0" smtClean="0"/>
              <a:t>.</a:t>
            </a:r>
            <a:endParaRPr lang="tr-TR" dirty="0" smtClean="0"/>
          </a:p>
          <a:p>
            <a:endParaRPr lang="tr-TR" dirty="0"/>
          </a:p>
        </p:txBody>
      </p:sp>
      <p:sp>
        <p:nvSpPr>
          <p:cNvPr id="4" name="3 Slayt Numarası Yer Tutucusu"/>
          <p:cNvSpPr>
            <a:spLocks noGrp="1"/>
          </p:cNvSpPr>
          <p:nvPr>
            <p:ph type="sldNum" sz="quarter" idx="12"/>
          </p:nvPr>
        </p:nvSpPr>
        <p:spPr/>
        <p:txBody>
          <a:bodyPr/>
          <a:lstStyle/>
          <a:p>
            <a:fld id="{FAC63498-F784-48E1-9748-E18306E4D0AD}" type="slidenum">
              <a:rPr lang="tr-TR" smtClean="0"/>
              <a:pPr/>
              <a:t>4</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42918"/>
            <a:ext cx="8229600" cy="5483245"/>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tr-TR" dirty="0"/>
              <a:t>Araştırma yapmadaki öncelikli amaç bir konuyla ilgili veri (data) toplamaktır. Türkçe sözlükte “</a:t>
            </a:r>
            <a:r>
              <a:rPr lang="tr-TR" b="1" dirty="0"/>
              <a:t>veri</a:t>
            </a:r>
            <a:r>
              <a:rPr lang="tr-TR" dirty="0"/>
              <a:t>”, “Bir araştırmanın, bir tartışmanın, bir muhakemenin temeli olan ana </a:t>
            </a:r>
            <a:r>
              <a:rPr lang="tr-TR" dirty="0" err="1"/>
              <a:t>öge</a:t>
            </a:r>
            <a:r>
              <a:rPr lang="tr-TR" dirty="0"/>
              <a:t>, </a:t>
            </a:r>
            <a:r>
              <a:rPr lang="tr-TR" dirty="0" smtClean="0"/>
              <a:t>done</a:t>
            </a:r>
            <a:r>
              <a:rPr lang="tr-TR" dirty="0"/>
              <a:t>” olarak tanımlanmaktadır. </a:t>
            </a:r>
          </a:p>
          <a:p>
            <a:endParaRPr lang="tr-TR" dirty="0" smtClean="0"/>
          </a:p>
          <a:p>
            <a:r>
              <a:rPr lang="tr-TR" dirty="0" smtClean="0"/>
              <a:t>Verilerimizi </a:t>
            </a:r>
            <a:r>
              <a:rPr lang="tr-TR" dirty="0"/>
              <a:t>elde ettiğimiz kaynağın tamamına “</a:t>
            </a:r>
            <a:r>
              <a:rPr lang="tr-TR" b="1" dirty="0"/>
              <a:t>toplum</a:t>
            </a:r>
            <a:r>
              <a:rPr lang="tr-TR" dirty="0"/>
              <a:t>” veya “</a:t>
            </a:r>
            <a:r>
              <a:rPr lang="tr-TR" b="1" dirty="0"/>
              <a:t>evren</a:t>
            </a:r>
            <a:r>
              <a:rPr lang="tr-TR" dirty="0"/>
              <a:t>” denir. </a:t>
            </a:r>
            <a:endParaRPr lang="tr-TR" dirty="0" smtClean="0"/>
          </a:p>
          <a:p>
            <a:endParaRPr lang="tr-TR" dirty="0" smtClean="0"/>
          </a:p>
          <a:p>
            <a:r>
              <a:rPr lang="tr-TR" dirty="0" smtClean="0"/>
              <a:t>Toplumun </a:t>
            </a:r>
            <a:r>
              <a:rPr lang="tr-TR" dirty="0"/>
              <a:t>hakkında veri topladığımız özelliklerine ise “</a:t>
            </a:r>
            <a:r>
              <a:rPr lang="tr-TR" b="1" dirty="0"/>
              <a:t>değişken</a:t>
            </a:r>
            <a:r>
              <a:rPr lang="tr-TR" dirty="0"/>
              <a:t>” adı verilir. </a:t>
            </a:r>
            <a:r>
              <a:rPr lang="tr-TR" dirty="0" smtClean="0"/>
              <a:t>Değişkenleri birbirine olan etkileri açısından </a:t>
            </a:r>
            <a:r>
              <a:rPr lang="tr-TR" b="1" dirty="0" smtClean="0"/>
              <a:t>bağımlı değişken</a:t>
            </a:r>
            <a:r>
              <a:rPr lang="tr-TR" dirty="0" smtClean="0"/>
              <a:t> ve </a:t>
            </a:r>
            <a:r>
              <a:rPr lang="tr-TR" b="1" dirty="0" smtClean="0"/>
              <a:t>bağımsız değişken</a:t>
            </a:r>
            <a:r>
              <a:rPr lang="tr-TR" dirty="0" smtClean="0"/>
              <a:t> olarak sınıflandırabiliriz.</a:t>
            </a:r>
            <a:endParaRPr lang="tr-TR" dirty="0"/>
          </a:p>
          <a:p>
            <a:endParaRPr lang="tr-TR" dirty="0"/>
          </a:p>
        </p:txBody>
      </p:sp>
      <p:sp>
        <p:nvSpPr>
          <p:cNvPr id="4" name="3 Slayt Numarası Yer Tutucusu"/>
          <p:cNvSpPr>
            <a:spLocks noGrp="1"/>
          </p:cNvSpPr>
          <p:nvPr>
            <p:ph type="sldNum" sz="quarter" idx="12"/>
          </p:nvPr>
        </p:nvSpPr>
        <p:spPr/>
        <p:txBody>
          <a:bodyPr/>
          <a:lstStyle/>
          <a:p>
            <a:fld id="{FAC63498-F784-48E1-9748-E18306E4D0AD}" type="slidenum">
              <a:rPr lang="tr-TR" smtClean="0"/>
              <a:pPr/>
              <a:t>5</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68288"/>
            <a:ext cx="8229600" cy="1398587"/>
          </a:xfrm>
        </p:spPr>
        <p:txBody>
          <a:bodyPr/>
          <a:lstStyle/>
          <a:p>
            <a:pPr>
              <a:defRPr/>
            </a:pPr>
            <a:endParaRPr lang="tr-TR"/>
          </a:p>
        </p:txBody>
      </p:sp>
      <p:sp>
        <p:nvSpPr>
          <p:cNvPr id="20483" name="2 İçerik Yer Tutucusu"/>
          <p:cNvSpPr>
            <a:spLocks noGrp="1"/>
          </p:cNvSpPr>
          <p:nvPr>
            <p:ph idx="1"/>
          </p:nvPr>
        </p:nvSpPr>
        <p:spPr>
          <a:xfrm>
            <a:off x="428625" y="285750"/>
            <a:ext cx="8301038" cy="5786438"/>
          </a:xfrm>
        </p:spPr>
        <p:style>
          <a:lnRef idx="2">
            <a:schemeClr val="dk1"/>
          </a:lnRef>
          <a:fillRef idx="1">
            <a:schemeClr val="lt1"/>
          </a:fillRef>
          <a:effectRef idx="0">
            <a:schemeClr val="dk1"/>
          </a:effectRef>
          <a:fontRef idx="minor">
            <a:schemeClr val="dk1"/>
          </a:fontRef>
        </p:style>
        <p:txBody>
          <a:bodyPr/>
          <a:lstStyle/>
          <a:p>
            <a:pPr>
              <a:buFont typeface="Wingdings 2" pitchFamily="18" charset="2"/>
              <a:buNone/>
            </a:pPr>
            <a:r>
              <a:rPr lang="tr-TR" dirty="0" smtClean="0"/>
              <a:t>Örneğin </a:t>
            </a:r>
          </a:p>
          <a:p>
            <a:r>
              <a:rPr lang="tr-TR" dirty="0" smtClean="0"/>
              <a:t>Kan basıncı ile </a:t>
            </a:r>
          </a:p>
          <a:p>
            <a:r>
              <a:rPr lang="tr-TR" dirty="0" smtClean="0"/>
              <a:t>Yaş, </a:t>
            </a:r>
          </a:p>
          <a:p>
            <a:r>
              <a:rPr lang="tr-TR" dirty="0" smtClean="0"/>
              <a:t>Cins, </a:t>
            </a:r>
          </a:p>
          <a:p>
            <a:r>
              <a:rPr lang="tr-TR" dirty="0" smtClean="0"/>
              <a:t>Sigara içme, </a:t>
            </a:r>
          </a:p>
          <a:p>
            <a:r>
              <a:rPr lang="tr-TR" dirty="0" smtClean="0"/>
              <a:t>Diyet alışkanlıkları, </a:t>
            </a:r>
          </a:p>
          <a:p>
            <a:r>
              <a:rPr lang="tr-TR" dirty="0" err="1" smtClean="0"/>
              <a:t>Sosyo</a:t>
            </a:r>
            <a:r>
              <a:rPr lang="tr-TR" dirty="0" smtClean="0"/>
              <a:t>-ekonomik durum, </a:t>
            </a:r>
          </a:p>
          <a:p>
            <a:r>
              <a:rPr lang="tr-TR" dirty="0" smtClean="0"/>
              <a:t>Yerleşim yeri gibi özellikler arasında ilişkilerin araştırıldığı bir çalışmada </a:t>
            </a:r>
            <a:r>
              <a:rPr lang="tr-TR" b="1" dirty="0" smtClean="0"/>
              <a:t>kan basıncı bağımlı</a:t>
            </a:r>
            <a:r>
              <a:rPr lang="tr-TR" dirty="0" smtClean="0"/>
              <a:t>, </a:t>
            </a:r>
            <a:r>
              <a:rPr lang="tr-TR" b="1" dirty="0" smtClean="0"/>
              <a:t>diğerleri bağımsız değişkenlerdir</a:t>
            </a:r>
          </a:p>
          <a:p>
            <a:endParaRPr lang="tr-TR" dirty="0" smtClean="0"/>
          </a:p>
        </p:txBody>
      </p:sp>
      <p:sp>
        <p:nvSpPr>
          <p:cNvPr id="20485" name="4 Slayt Numarası Yer Tutucusu"/>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4ADBD9F-A3D5-4DB0-9FB7-E5A59A354AD9}" type="slidenum">
              <a:rPr lang="tr-TR" smtClean="0"/>
              <a:pPr/>
              <a:t>6</a:t>
            </a:fld>
            <a:endParaRPr lang="tr-TR"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143535"/>
          </a:xfrm>
        </p:spPr>
        <p:style>
          <a:lnRef idx="2">
            <a:schemeClr val="dk1"/>
          </a:lnRef>
          <a:fillRef idx="1">
            <a:schemeClr val="lt1"/>
          </a:fillRef>
          <a:effectRef idx="0">
            <a:schemeClr val="dk1"/>
          </a:effectRef>
          <a:fontRef idx="minor">
            <a:schemeClr val="dk1"/>
          </a:fontRef>
        </p:style>
        <p:txBody>
          <a:bodyPr>
            <a:normAutofit/>
          </a:bodyPr>
          <a:lstStyle/>
          <a:p>
            <a:r>
              <a:rPr lang="tr-TR" dirty="0"/>
              <a:t>İnceleyeceğimiz değişkeni toplumun tamamında araştırmak için kaynak, zaman ve imkanlarımız çoğunlukla yetersiz olacağından genelde toplumu temsil edebilecek bir grup birey yani “</a:t>
            </a:r>
            <a:r>
              <a:rPr lang="tr-TR" b="1" dirty="0"/>
              <a:t>örneklem</a:t>
            </a:r>
            <a:r>
              <a:rPr lang="tr-TR" dirty="0"/>
              <a:t>” hakkında veri toplarız. </a:t>
            </a:r>
            <a:endParaRPr lang="tr-TR" dirty="0" smtClean="0"/>
          </a:p>
          <a:p>
            <a:r>
              <a:rPr lang="tr-TR" dirty="0" smtClean="0"/>
              <a:t>Eğer </a:t>
            </a:r>
            <a:r>
              <a:rPr lang="tr-TR" dirty="0"/>
              <a:t>incelediğimiz değişken hakkında toplumun tamamından veri toplamışsak o zaman “değişken” ifadesi yerine “</a:t>
            </a:r>
            <a:r>
              <a:rPr lang="tr-TR" b="1" dirty="0"/>
              <a:t>parametre</a:t>
            </a:r>
            <a:r>
              <a:rPr lang="tr-TR" dirty="0"/>
              <a:t>” kullanmak daha uygun olur</a:t>
            </a:r>
            <a:r>
              <a:rPr lang="tr-TR" dirty="0" smtClean="0"/>
              <a:t>.</a:t>
            </a:r>
            <a:endParaRPr lang="tr-TR" dirty="0"/>
          </a:p>
        </p:txBody>
      </p:sp>
      <p:sp>
        <p:nvSpPr>
          <p:cNvPr id="4" name="3 Slayt Numarası Yer Tutucusu"/>
          <p:cNvSpPr>
            <a:spLocks noGrp="1"/>
          </p:cNvSpPr>
          <p:nvPr>
            <p:ph type="sldNum" sz="quarter" idx="12"/>
          </p:nvPr>
        </p:nvSpPr>
        <p:spPr/>
        <p:txBody>
          <a:bodyPr/>
          <a:lstStyle/>
          <a:p>
            <a:fld id="{FAC63498-F784-48E1-9748-E18306E4D0AD}" type="slidenum">
              <a:rPr lang="tr-TR" smtClean="0"/>
              <a:pPr/>
              <a:t>7</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00201"/>
            <a:ext cx="8229600" cy="3471874"/>
          </a:xfrm>
        </p:spPr>
        <p:style>
          <a:lnRef idx="2">
            <a:schemeClr val="dk1"/>
          </a:lnRef>
          <a:fillRef idx="1">
            <a:schemeClr val="lt1"/>
          </a:fillRef>
          <a:effectRef idx="0">
            <a:schemeClr val="dk1"/>
          </a:effectRef>
          <a:fontRef idx="minor">
            <a:schemeClr val="dk1"/>
          </a:fontRef>
        </p:style>
        <p:txBody>
          <a:bodyPr>
            <a:normAutofit fontScale="92500"/>
          </a:bodyPr>
          <a:lstStyle/>
          <a:p>
            <a:r>
              <a:rPr lang="tr-TR" dirty="0"/>
              <a:t>Elde ettiğimiz verileri yöntemli bir biçimde toplayıp sayı olarak belirtme, özetleme, analiz etme ve sonuç çıkarma işine ise “</a:t>
            </a:r>
            <a:r>
              <a:rPr lang="tr-TR" b="1" dirty="0"/>
              <a:t>istatistik</a:t>
            </a:r>
            <a:r>
              <a:rPr lang="tr-TR" dirty="0"/>
              <a:t>” denir</a:t>
            </a:r>
            <a:r>
              <a:rPr lang="tr-TR" dirty="0" smtClean="0"/>
              <a:t>.</a:t>
            </a:r>
          </a:p>
          <a:p>
            <a:endParaRPr lang="tr-TR" dirty="0" smtClean="0"/>
          </a:p>
          <a:p>
            <a:r>
              <a:rPr lang="tr-TR" dirty="0" smtClean="0"/>
              <a:t>Değişkenler toplama yöntemine (sayma-ölçme) göre </a:t>
            </a:r>
            <a:r>
              <a:rPr lang="tr-TR" b="1" dirty="0"/>
              <a:t>kategorik</a:t>
            </a:r>
            <a:r>
              <a:rPr lang="tr-TR" dirty="0"/>
              <a:t> ve </a:t>
            </a:r>
            <a:r>
              <a:rPr lang="tr-TR" b="1" dirty="0" err="1"/>
              <a:t>numerik</a:t>
            </a:r>
            <a:r>
              <a:rPr lang="tr-TR" dirty="0"/>
              <a:t> olarak ikiye ayrılır.</a:t>
            </a:r>
          </a:p>
        </p:txBody>
      </p:sp>
      <p:sp>
        <p:nvSpPr>
          <p:cNvPr id="4" name="3 Slayt Numarası Yer Tutucusu"/>
          <p:cNvSpPr>
            <a:spLocks noGrp="1"/>
          </p:cNvSpPr>
          <p:nvPr>
            <p:ph type="sldNum" sz="quarter" idx="12"/>
          </p:nvPr>
        </p:nvSpPr>
        <p:spPr/>
        <p:txBody>
          <a:bodyPr/>
          <a:lstStyle/>
          <a:p>
            <a:fld id="{FAC63498-F784-48E1-9748-E18306E4D0AD}" type="slidenum">
              <a:rPr lang="tr-TR" smtClean="0"/>
              <a:pPr/>
              <a:t>8</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solidFill>
            <a:schemeClr val="bg1"/>
          </a:solidFill>
        </p:spPr>
        <p:style>
          <a:lnRef idx="2">
            <a:schemeClr val="dk1"/>
          </a:lnRef>
          <a:fillRef idx="1">
            <a:schemeClr val="lt1"/>
          </a:fillRef>
          <a:effectRef idx="0">
            <a:schemeClr val="dk1"/>
          </a:effectRef>
          <a:fontRef idx="minor">
            <a:schemeClr val="dk1"/>
          </a:fontRef>
        </p:style>
        <p:txBody>
          <a:bodyPr/>
          <a:lstStyle/>
          <a:p>
            <a:r>
              <a:rPr lang="tr-TR" dirty="0" smtClean="0"/>
              <a:t>Kategorik değişkenler</a:t>
            </a:r>
            <a:endParaRPr lang="tr-TR" dirty="0"/>
          </a:p>
        </p:txBody>
      </p:sp>
      <p:sp>
        <p:nvSpPr>
          <p:cNvPr id="3" name="2 İçerik Yer Tutucusu"/>
          <p:cNvSpPr>
            <a:spLocks noGrp="1"/>
          </p:cNvSpPr>
          <p:nvPr>
            <p:ph idx="1"/>
          </p:nvPr>
        </p:nvSpPr>
        <p:spPr/>
        <p:style>
          <a:lnRef idx="2">
            <a:schemeClr val="dk1"/>
          </a:lnRef>
          <a:fillRef idx="1">
            <a:schemeClr val="lt1"/>
          </a:fillRef>
          <a:effectRef idx="0">
            <a:schemeClr val="dk1"/>
          </a:effectRef>
          <a:fontRef idx="minor">
            <a:schemeClr val="dk1"/>
          </a:fontRef>
        </p:style>
        <p:txBody>
          <a:bodyPr>
            <a:normAutofit fontScale="85000" lnSpcReduction="20000"/>
          </a:bodyPr>
          <a:lstStyle/>
          <a:p>
            <a:r>
              <a:rPr lang="tr-TR" b="1" dirty="0" smtClean="0"/>
              <a:t>Nominal</a:t>
            </a:r>
            <a:r>
              <a:rPr lang="tr-TR" dirty="0" smtClean="0"/>
              <a:t> </a:t>
            </a:r>
            <a:r>
              <a:rPr lang="tr-TR" dirty="0"/>
              <a:t>(Atanmış) ve </a:t>
            </a:r>
            <a:r>
              <a:rPr lang="tr-TR" b="1" dirty="0" err="1"/>
              <a:t>Ordinal</a:t>
            </a:r>
            <a:r>
              <a:rPr lang="tr-TR" dirty="0"/>
              <a:t> (Sıralı) olmak üzere ikiye ayrılır. </a:t>
            </a:r>
            <a:endParaRPr lang="tr-TR" dirty="0" smtClean="0"/>
          </a:p>
          <a:p>
            <a:r>
              <a:rPr lang="tr-TR" dirty="0" smtClean="0"/>
              <a:t>Nominal </a:t>
            </a:r>
            <a:r>
              <a:rPr lang="tr-TR" dirty="0"/>
              <a:t>değişkenlerde hangi kategorinin önce geleceği araştırmacının atamasına bağlıdır (</a:t>
            </a:r>
            <a:r>
              <a:rPr lang="tr-TR" dirty="0" smtClean="0"/>
              <a:t>1=kadın, </a:t>
            </a:r>
            <a:r>
              <a:rPr lang="tr-TR" dirty="0"/>
              <a:t>2=erkek olabileceği gibi 1=erkek, </a:t>
            </a:r>
            <a:r>
              <a:rPr lang="tr-TR" dirty="0" smtClean="0"/>
              <a:t>2=kadın </a:t>
            </a:r>
            <a:r>
              <a:rPr lang="tr-TR" dirty="0"/>
              <a:t>da olabilir). </a:t>
            </a:r>
            <a:endParaRPr lang="tr-TR" dirty="0" smtClean="0"/>
          </a:p>
          <a:p>
            <a:r>
              <a:rPr lang="tr-TR" dirty="0" smtClean="0"/>
              <a:t>Sıralı </a:t>
            </a:r>
            <a:r>
              <a:rPr lang="tr-TR" dirty="0"/>
              <a:t>değişkenlerde ise küçükten büyüğe, ya da büyükten küçüğe doğru bir sıra vardır (</a:t>
            </a:r>
            <a:r>
              <a:rPr lang="tr-TR" dirty="0" smtClean="0"/>
              <a:t>1=zayıf</a:t>
            </a:r>
            <a:r>
              <a:rPr lang="tr-TR" dirty="0"/>
              <a:t>, 2=normal, 3=kilolu, 4=şişman, 5=aşırı şişman gibi). </a:t>
            </a:r>
            <a:r>
              <a:rPr lang="tr-TR" dirty="0" smtClean="0"/>
              <a:t>Belli </a:t>
            </a:r>
            <a:r>
              <a:rPr lang="tr-TR" dirty="0"/>
              <a:t>bir sıralama (büyükten küçüğe gibi) </a:t>
            </a:r>
            <a:r>
              <a:rPr lang="tr-TR" dirty="0" smtClean="0"/>
              <a:t>vardır.</a:t>
            </a:r>
          </a:p>
          <a:p>
            <a:r>
              <a:rPr lang="tr-TR" dirty="0"/>
              <a:t>Bir kategorik değişkenin sadece iki özelliği olması halinde ona </a:t>
            </a:r>
            <a:r>
              <a:rPr lang="tr-TR" dirty="0" err="1"/>
              <a:t>binary</a:t>
            </a:r>
            <a:r>
              <a:rPr lang="tr-TR" dirty="0"/>
              <a:t> (</a:t>
            </a:r>
            <a:r>
              <a:rPr lang="tr-TR" b="1" dirty="0"/>
              <a:t>ikili</a:t>
            </a:r>
            <a:r>
              <a:rPr lang="tr-TR" dirty="0"/>
              <a:t>) veya </a:t>
            </a:r>
            <a:r>
              <a:rPr lang="tr-TR" dirty="0" err="1"/>
              <a:t>dichotomous</a:t>
            </a:r>
            <a:r>
              <a:rPr lang="tr-TR" dirty="0"/>
              <a:t> (</a:t>
            </a:r>
            <a:r>
              <a:rPr lang="tr-TR" b="1" dirty="0" err="1"/>
              <a:t>dikotom</a:t>
            </a:r>
            <a:r>
              <a:rPr lang="tr-TR" dirty="0"/>
              <a:t>) değişken denir (evet/hayır; canlı/ölü gibi).</a:t>
            </a:r>
          </a:p>
        </p:txBody>
      </p:sp>
      <p:sp>
        <p:nvSpPr>
          <p:cNvPr id="4" name="3 Slayt Numarası Yer Tutucusu"/>
          <p:cNvSpPr>
            <a:spLocks noGrp="1"/>
          </p:cNvSpPr>
          <p:nvPr>
            <p:ph type="sldNum" sz="quarter" idx="12"/>
          </p:nvPr>
        </p:nvSpPr>
        <p:spPr/>
        <p:txBody>
          <a:bodyPr/>
          <a:lstStyle/>
          <a:p>
            <a:fld id="{FAC63498-F784-48E1-9748-E18306E4D0AD}" type="slidenum">
              <a:rPr lang="tr-TR" smtClean="0"/>
              <a:pPr/>
              <a:t>9</a:t>
            </a:fld>
            <a:endParaRPr lang="tr-TR"/>
          </a:p>
        </p:txBody>
      </p:sp>
      <p:sp>
        <p:nvSpPr>
          <p:cNvPr id="5" name="4 Altbilgi Yer Tutucusu"/>
          <p:cNvSpPr>
            <a:spLocks noGrp="1"/>
          </p:cNvSpPr>
          <p:nvPr>
            <p:ph type="ftr" sz="quarter" idx="11"/>
          </p:nvPr>
        </p:nvSpPr>
        <p:spPr/>
        <p:txBody>
          <a:bodyPr/>
          <a:lstStyle/>
          <a:p>
            <a:r>
              <a:rPr lang="tr-TR" smtClean="0"/>
              <a:t>1. sınıf Biyoistatistik 2009-2010</a:t>
            </a:r>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1167</Words>
  <Application>Microsoft Office PowerPoint</Application>
  <PresentationFormat>Ekran Gösterisi (4:3)</PresentationFormat>
  <Paragraphs>142</Paragraphs>
  <Slides>21</Slides>
  <Notes>6</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Ofis Teması</vt:lpstr>
      <vt:lpstr>Veri çeşitleri</vt:lpstr>
      <vt:lpstr>Öğrenim Hedefleri</vt:lpstr>
      <vt:lpstr>Slayt 3</vt:lpstr>
      <vt:lpstr>Slayt 4</vt:lpstr>
      <vt:lpstr>Slayt 5</vt:lpstr>
      <vt:lpstr>Slayt 6</vt:lpstr>
      <vt:lpstr>Slayt 7</vt:lpstr>
      <vt:lpstr>Slayt 8</vt:lpstr>
      <vt:lpstr>Kategorik değişkenler</vt:lpstr>
      <vt:lpstr>Numerik değişken</vt:lpstr>
      <vt:lpstr>Slayt 11</vt:lpstr>
      <vt:lpstr>Slayt 12</vt:lpstr>
      <vt:lpstr>Slayt 13</vt:lpstr>
      <vt:lpstr>Slayt 14</vt:lpstr>
      <vt:lpstr>Türetilmiş veriler </vt:lpstr>
      <vt:lpstr>Slayt 16</vt:lpstr>
      <vt:lpstr>Slayt 17</vt:lpstr>
      <vt:lpstr>a=sağlam grup b=hastalık veya olayla karşılaşan grup a+b=risk altındaki grup (toplum)</vt:lpstr>
      <vt:lpstr>Slayt 19</vt:lpstr>
      <vt:lpstr>a=sağlam grup b=hastalık veya olayla karşılaşan grup a+b=risk altındaki grup (toplum)</vt:lpstr>
      <vt:lpstr>Slayt 21</vt:lpstr>
    </vt:vector>
  </TitlesOfParts>
  <Company>Tıp Eğitimi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Veri çeşitleri</dc:title>
  <dc:creator>Dr Hamit Acemoğlu</dc:creator>
  <cp:lastModifiedBy>zekeriya</cp:lastModifiedBy>
  <cp:revision>43</cp:revision>
  <dcterms:created xsi:type="dcterms:W3CDTF">2009-11-09T11:22:05Z</dcterms:created>
  <dcterms:modified xsi:type="dcterms:W3CDTF">2009-11-10T11:47:07Z</dcterms:modified>
</cp:coreProperties>
</file>