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3"/>
  </p:notesMasterIdLst>
  <p:sldIdLst>
    <p:sldId id="258" r:id="rId2"/>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33"/>
    <a:srgbClr val="E2004B"/>
    <a:srgbClr val="BC003F"/>
    <a:srgbClr val="FFB7CF"/>
    <a:srgbClr val="2B8156"/>
    <a:srgbClr val="489A69"/>
    <a:srgbClr val="003366"/>
    <a:srgbClr val="17087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088" autoAdjust="0"/>
    <p:restoredTop sz="94581" autoAdjust="0"/>
  </p:normalViewPr>
  <p:slideViewPr>
    <p:cSldViewPr>
      <p:cViewPr>
        <p:scale>
          <a:sx n="100" d="100"/>
          <a:sy n="100" d="100"/>
        </p:scale>
        <p:origin x="-432" y="54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2D6FA15B-B16B-4336-A3A2-FE1944CE9A55}" type="datetimeFigureOut">
              <a:rPr lang="tr-TR"/>
              <a:pPr>
                <a:defRPr/>
              </a:pPr>
              <a:t>08.03.2013</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endParaRPr lang="tr-TR" noProof="0"/>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B40E1E8D-D9D7-4B27-86C1-54B4AE85F4AB}" type="slidenum">
              <a:rPr lang="tr-TR"/>
              <a:pPr>
                <a:defRPr/>
              </a:pPr>
              <a:t>‹#›</a:t>
            </a:fld>
            <a:endParaRPr 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ayt Görüntüsü Yer Tutucusu 1"/>
          <p:cNvSpPr>
            <a:spLocks noGrp="1" noRot="1" noChangeAspect="1" noTextEdit="1"/>
          </p:cNvSpPr>
          <p:nvPr>
            <p:ph type="sldImg"/>
          </p:nvPr>
        </p:nvSpPr>
        <p:spPr bwMode="auto">
          <a:noFill/>
          <a:ln>
            <a:solidFill>
              <a:srgbClr val="000000"/>
            </a:solidFill>
            <a:miter lim="800000"/>
            <a:headEnd/>
            <a:tailEnd/>
          </a:ln>
        </p:spPr>
      </p:sp>
      <p:sp>
        <p:nvSpPr>
          <p:cNvPr id="15362" name="Not Yer Tutucusu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15363" name="Slayt Numarası Yer Tutucus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FF4A384-9B6D-47DF-9EE1-DC19EF23F9AD}" type="slidenum">
              <a:rPr lang="tr-TR" sz="400" smtClean="0">
                <a:latin typeface="Arial" charset="0"/>
              </a:rPr>
              <a:pPr fontAlgn="base">
                <a:spcBef>
                  <a:spcPct val="0"/>
                </a:spcBef>
                <a:spcAft>
                  <a:spcPct val="0"/>
                </a:spcAft>
              </a:pPr>
              <a:t>1</a:t>
            </a:fld>
            <a:endParaRPr lang="tr-TR" sz="400"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lvl1pPr>
              <a:defRPr/>
            </a:lvl1pPr>
          </a:lstStyle>
          <a:p>
            <a:pPr>
              <a:defRPr/>
            </a:pPr>
            <a:fld id="{14795AB9-1EA5-4B30-934E-8EA608FAD121}" type="datetimeFigureOut">
              <a:rPr lang="tr-TR"/>
              <a:pPr>
                <a:defRPr/>
              </a:pPr>
              <a:t>08.03.2013</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596D1D04-7D1D-4268-9838-30779E8E0FAA}"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559CDCC6-319A-4FE1-AB40-A8C47959B9C1}" type="datetimeFigureOut">
              <a:rPr lang="tr-TR"/>
              <a:pPr>
                <a:defRPr/>
              </a:pPr>
              <a:t>08.03.2013</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A053F3FB-543E-464E-B9FB-AE27FA3B9656}"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9FCD91B9-14CB-458B-BE6A-C26A189A2022}" type="datetimeFigureOut">
              <a:rPr lang="tr-TR"/>
              <a:pPr>
                <a:defRPr/>
              </a:pPr>
              <a:t>08.03.2013</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E5180E1E-CB19-4164-98DF-ADDB16C637B3}"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375FFD07-CC6C-4406-9184-3C8502F0B608}" type="datetimeFigureOut">
              <a:rPr lang="tr-TR"/>
              <a:pPr>
                <a:defRPr/>
              </a:pPr>
              <a:t>08.03.2013</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42513E2E-B5C2-46FD-BBF0-D7A1AB1D8C6F}"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lvl1pPr>
              <a:defRPr/>
            </a:lvl1pPr>
          </a:lstStyle>
          <a:p>
            <a:pPr>
              <a:defRPr/>
            </a:pPr>
            <a:fld id="{02FE3FFE-876D-45E2-BBE4-2B96C040BEC3}" type="datetimeFigureOut">
              <a:rPr lang="tr-TR"/>
              <a:pPr>
                <a:defRPr/>
              </a:pPr>
              <a:t>08.03.2013</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C61FF258-E586-4921-A6ED-84BFD8CF5E62}"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3"/>
          <p:cNvSpPr>
            <a:spLocks noGrp="1"/>
          </p:cNvSpPr>
          <p:nvPr>
            <p:ph type="dt" sz="half" idx="10"/>
          </p:nvPr>
        </p:nvSpPr>
        <p:spPr/>
        <p:txBody>
          <a:bodyPr/>
          <a:lstStyle>
            <a:lvl1pPr>
              <a:defRPr/>
            </a:lvl1pPr>
          </a:lstStyle>
          <a:p>
            <a:pPr>
              <a:defRPr/>
            </a:pPr>
            <a:fld id="{6AE2719E-EF39-4500-AF24-6588E1083772}" type="datetimeFigureOut">
              <a:rPr lang="tr-TR"/>
              <a:pPr>
                <a:defRPr/>
              </a:pPr>
              <a:t>08.03.2013</a:t>
            </a:fld>
            <a:endParaRPr lang="tr-TR"/>
          </a:p>
        </p:txBody>
      </p:sp>
      <p:sp>
        <p:nvSpPr>
          <p:cNvPr id="6" name="Altbilgi Yer Tutucusu 4"/>
          <p:cNvSpPr>
            <a:spLocks noGrp="1"/>
          </p:cNvSpPr>
          <p:nvPr>
            <p:ph type="ftr" sz="quarter" idx="11"/>
          </p:nvPr>
        </p:nvSpPr>
        <p:spPr/>
        <p:txBody>
          <a:bodyPr/>
          <a:lstStyle>
            <a:lvl1pPr>
              <a:defRPr/>
            </a:lvl1pPr>
          </a:lstStyle>
          <a:p>
            <a:pPr>
              <a:defRPr/>
            </a:pPr>
            <a:endParaRPr lang="tr-TR"/>
          </a:p>
        </p:txBody>
      </p:sp>
      <p:sp>
        <p:nvSpPr>
          <p:cNvPr id="7" name="Slayt Numarası Yer Tutucusu 5"/>
          <p:cNvSpPr>
            <a:spLocks noGrp="1"/>
          </p:cNvSpPr>
          <p:nvPr>
            <p:ph type="sldNum" sz="quarter" idx="12"/>
          </p:nvPr>
        </p:nvSpPr>
        <p:spPr/>
        <p:txBody>
          <a:bodyPr/>
          <a:lstStyle>
            <a:lvl1pPr>
              <a:defRPr/>
            </a:lvl1pPr>
          </a:lstStyle>
          <a:p>
            <a:pPr>
              <a:defRPr/>
            </a:pPr>
            <a:fld id="{B051D942-7C28-482B-B4BE-800A6B9D5BBB}"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3"/>
          <p:cNvSpPr>
            <a:spLocks noGrp="1"/>
          </p:cNvSpPr>
          <p:nvPr>
            <p:ph type="dt" sz="half" idx="10"/>
          </p:nvPr>
        </p:nvSpPr>
        <p:spPr/>
        <p:txBody>
          <a:bodyPr/>
          <a:lstStyle>
            <a:lvl1pPr>
              <a:defRPr/>
            </a:lvl1pPr>
          </a:lstStyle>
          <a:p>
            <a:pPr>
              <a:defRPr/>
            </a:pPr>
            <a:fld id="{0E5FFB0E-17DA-4890-99FD-BF8A16B18484}" type="datetimeFigureOut">
              <a:rPr lang="tr-TR"/>
              <a:pPr>
                <a:defRPr/>
              </a:pPr>
              <a:t>08.03.2013</a:t>
            </a:fld>
            <a:endParaRPr lang="tr-TR"/>
          </a:p>
        </p:txBody>
      </p:sp>
      <p:sp>
        <p:nvSpPr>
          <p:cNvPr id="8" name="Altbilgi Yer Tutucusu 4"/>
          <p:cNvSpPr>
            <a:spLocks noGrp="1"/>
          </p:cNvSpPr>
          <p:nvPr>
            <p:ph type="ftr" sz="quarter" idx="11"/>
          </p:nvPr>
        </p:nvSpPr>
        <p:spPr/>
        <p:txBody>
          <a:bodyPr/>
          <a:lstStyle>
            <a:lvl1pPr>
              <a:defRPr/>
            </a:lvl1pPr>
          </a:lstStyle>
          <a:p>
            <a:pPr>
              <a:defRPr/>
            </a:pPr>
            <a:endParaRPr lang="tr-TR"/>
          </a:p>
        </p:txBody>
      </p:sp>
      <p:sp>
        <p:nvSpPr>
          <p:cNvPr id="9" name="Slayt Numarası Yer Tutucusu 5"/>
          <p:cNvSpPr>
            <a:spLocks noGrp="1"/>
          </p:cNvSpPr>
          <p:nvPr>
            <p:ph type="sldNum" sz="quarter" idx="12"/>
          </p:nvPr>
        </p:nvSpPr>
        <p:spPr/>
        <p:txBody>
          <a:bodyPr/>
          <a:lstStyle>
            <a:lvl1pPr>
              <a:defRPr/>
            </a:lvl1pPr>
          </a:lstStyle>
          <a:p>
            <a:pPr>
              <a:defRPr/>
            </a:pPr>
            <a:fld id="{453FFF18-7366-4CAC-B2C3-1F35415A3841}"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3"/>
          <p:cNvSpPr>
            <a:spLocks noGrp="1"/>
          </p:cNvSpPr>
          <p:nvPr>
            <p:ph type="dt" sz="half" idx="10"/>
          </p:nvPr>
        </p:nvSpPr>
        <p:spPr/>
        <p:txBody>
          <a:bodyPr/>
          <a:lstStyle>
            <a:lvl1pPr>
              <a:defRPr/>
            </a:lvl1pPr>
          </a:lstStyle>
          <a:p>
            <a:pPr>
              <a:defRPr/>
            </a:pPr>
            <a:fld id="{4AAAB850-1A54-47C2-B697-CC345E40110A}" type="datetimeFigureOut">
              <a:rPr lang="tr-TR"/>
              <a:pPr>
                <a:defRPr/>
              </a:pPr>
              <a:t>08.03.2013</a:t>
            </a:fld>
            <a:endParaRPr lang="tr-TR"/>
          </a:p>
        </p:txBody>
      </p:sp>
      <p:sp>
        <p:nvSpPr>
          <p:cNvPr id="4" name="Altbilgi Yer Tutucusu 4"/>
          <p:cNvSpPr>
            <a:spLocks noGrp="1"/>
          </p:cNvSpPr>
          <p:nvPr>
            <p:ph type="ftr" sz="quarter" idx="11"/>
          </p:nvPr>
        </p:nvSpPr>
        <p:spPr/>
        <p:txBody>
          <a:bodyPr/>
          <a:lstStyle>
            <a:lvl1pPr>
              <a:defRPr/>
            </a:lvl1pPr>
          </a:lstStyle>
          <a:p>
            <a:pPr>
              <a:defRPr/>
            </a:pPr>
            <a:endParaRPr lang="tr-TR"/>
          </a:p>
        </p:txBody>
      </p:sp>
      <p:sp>
        <p:nvSpPr>
          <p:cNvPr id="5" name="Slayt Numarası Yer Tutucusu 5"/>
          <p:cNvSpPr>
            <a:spLocks noGrp="1"/>
          </p:cNvSpPr>
          <p:nvPr>
            <p:ph type="sldNum" sz="quarter" idx="12"/>
          </p:nvPr>
        </p:nvSpPr>
        <p:spPr/>
        <p:txBody>
          <a:bodyPr/>
          <a:lstStyle>
            <a:lvl1pPr>
              <a:defRPr/>
            </a:lvl1pPr>
          </a:lstStyle>
          <a:p>
            <a:pPr>
              <a:defRPr/>
            </a:pPr>
            <a:fld id="{5E5096AD-3170-4EFC-88F4-26699E615C36}"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3"/>
          <p:cNvSpPr>
            <a:spLocks noGrp="1"/>
          </p:cNvSpPr>
          <p:nvPr>
            <p:ph type="dt" sz="half" idx="10"/>
          </p:nvPr>
        </p:nvSpPr>
        <p:spPr/>
        <p:txBody>
          <a:bodyPr/>
          <a:lstStyle>
            <a:lvl1pPr>
              <a:defRPr/>
            </a:lvl1pPr>
          </a:lstStyle>
          <a:p>
            <a:pPr>
              <a:defRPr/>
            </a:pPr>
            <a:fld id="{683B71EA-B920-4A91-93C9-3AC230F87303}" type="datetimeFigureOut">
              <a:rPr lang="tr-TR"/>
              <a:pPr>
                <a:defRPr/>
              </a:pPr>
              <a:t>08.03.2013</a:t>
            </a:fld>
            <a:endParaRPr lang="tr-TR"/>
          </a:p>
        </p:txBody>
      </p:sp>
      <p:sp>
        <p:nvSpPr>
          <p:cNvPr id="3" name="Altbilgi Yer Tutucusu 4"/>
          <p:cNvSpPr>
            <a:spLocks noGrp="1"/>
          </p:cNvSpPr>
          <p:nvPr>
            <p:ph type="ftr" sz="quarter" idx="11"/>
          </p:nvPr>
        </p:nvSpPr>
        <p:spPr/>
        <p:txBody>
          <a:bodyPr/>
          <a:lstStyle>
            <a:lvl1pPr>
              <a:defRPr/>
            </a:lvl1pPr>
          </a:lstStyle>
          <a:p>
            <a:pPr>
              <a:defRPr/>
            </a:pPr>
            <a:endParaRPr lang="tr-TR"/>
          </a:p>
        </p:txBody>
      </p:sp>
      <p:sp>
        <p:nvSpPr>
          <p:cNvPr id="4" name="Slayt Numarası Yer Tutucusu 5"/>
          <p:cNvSpPr>
            <a:spLocks noGrp="1"/>
          </p:cNvSpPr>
          <p:nvPr>
            <p:ph type="sldNum" sz="quarter" idx="12"/>
          </p:nvPr>
        </p:nvSpPr>
        <p:spPr/>
        <p:txBody>
          <a:bodyPr/>
          <a:lstStyle>
            <a:lvl1pPr>
              <a:defRPr/>
            </a:lvl1pPr>
          </a:lstStyle>
          <a:p>
            <a:pPr>
              <a:defRPr/>
            </a:pPr>
            <a:fld id="{189577F5-D2AE-4F3B-8318-281B72FAE7F8}"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3"/>
          <p:cNvSpPr>
            <a:spLocks noGrp="1"/>
          </p:cNvSpPr>
          <p:nvPr>
            <p:ph type="dt" sz="half" idx="10"/>
          </p:nvPr>
        </p:nvSpPr>
        <p:spPr/>
        <p:txBody>
          <a:bodyPr/>
          <a:lstStyle>
            <a:lvl1pPr>
              <a:defRPr/>
            </a:lvl1pPr>
          </a:lstStyle>
          <a:p>
            <a:pPr>
              <a:defRPr/>
            </a:pPr>
            <a:fld id="{DFA43011-9E8D-4D1E-919A-2AFE2F87E799}" type="datetimeFigureOut">
              <a:rPr lang="tr-TR"/>
              <a:pPr>
                <a:defRPr/>
              </a:pPr>
              <a:t>08.03.2013</a:t>
            </a:fld>
            <a:endParaRPr lang="tr-TR"/>
          </a:p>
        </p:txBody>
      </p:sp>
      <p:sp>
        <p:nvSpPr>
          <p:cNvPr id="6" name="Altbilgi Yer Tutucusu 4"/>
          <p:cNvSpPr>
            <a:spLocks noGrp="1"/>
          </p:cNvSpPr>
          <p:nvPr>
            <p:ph type="ftr" sz="quarter" idx="11"/>
          </p:nvPr>
        </p:nvSpPr>
        <p:spPr/>
        <p:txBody>
          <a:bodyPr/>
          <a:lstStyle>
            <a:lvl1pPr>
              <a:defRPr/>
            </a:lvl1pPr>
          </a:lstStyle>
          <a:p>
            <a:pPr>
              <a:defRPr/>
            </a:pPr>
            <a:endParaRPr lang="tr-TR"/>
          </a:p>
        </p:txBody>
      </p:sp>
      <p:sp>
        <p:nvSpPr>
          <p:cNvPr id="7" name="Slayt Numarası Yer Tutucusu 5"/>
          <p:cNvSpPr>
            <a:spLocks noGrp="1"/>
          </p:cNvSpPr>
          <p:nvPr>
            <p:ph type="sldNum" sz="quarter" idx="12"/>
          </p:nvPr>
        </p:nvSpPr>
        <p:spPr/>
        <p:txBody>
          <a:bodyPr/>
          <a:lstStyle>
            <a:lvl1pPr>
              <a:defRPr/>
            </a:lvl1pPr>
          </a:lstStyle>
          <a:p>
            <a:pPr>
              <a:defRPr/>
            </a:pPr>
            <a:fld id="{B10F9B97-B88C-4AD5-AD66-0B9D05E1A3F1}"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3"/>
          <p:cNvSpPr>
            <a:spLocks noGrp="1"/>
          </p:cNvSpPr>
          <p:nvPr>
            <p:ph type="dt" sz="half" idx="10"/>
          </p:nvPr>
        </p:nvSpPr>
        <p:spPr/>
        <p:txBody>
          <a:bodyPr/>
          <a:lstStyle>
            <a:lvl1pPr>
              <a:defRPr/>
            </a:lvl1pPr>
          </a:lstStyle>
          <a:p>
            <a:pPr>
              <a:defRPr/>
            </a:pPr>
            <a:fld id="{294F4AF5-44BA-4F90-84B8-1D765838F576}" type="datetimeFigureOut">
              <a:rPr lang="tr-TR"/>
              <a:pPr>
                <a:defRPr/>
              </a:pPr>
              <a:t>08.03.2013</a:t>
            </a:fld>
            <a:endParaRPr lang="tr-TR"/>
          </a:p>
        </p:txBody>
      </p:sp>
      <p:sp>
        <p:nvSpPr>
          <p:cNvPr id="6" name="Altbilgi Yer Tutucusu 4"/>
          <p:cNvSpPr>
            <a:spLocks noGrp="1"/>
          </p:cNvSpPr>
          <p:nvPr>
            <p:ph type="ftr" sz="quarter" idx="11"/>
          </p:nvPr>
        </p:nvSpPr>
        <p:spPr/>
        <p:txBody>
          <a:bodyPr/>
          <a:lstStyle>
            <a:lvl1pPr>
              <a:defRPr/>
            </a:lvl1pPr>
          </a:lstStyle>
          <a:p>
            <a:pPr>
              <a:defRPr/>
            </a:pPr>
            <a:endParaRPr lang="tr-TR"/>
          </a:p>
        </p:txBody>
      </p:sp>
      <p:sp>
        <p:nvSpPr>
          <p:cNvPr id="7" name="Slayt Numarası Yer Tutucusu 5"/>
          <p:cNvSpPr>
            <a:spLocks noGrp="1"/>
          </p:cNvSpPr>
          <p:nvPr>
            <p:ph type="sldNum" sz="quarter" idx="12"/>
          </p:nvPr>
        </p:nvSpPr>
        <p:spPr/>
        <p:txBody>
          <a:bodyPr/>
          <a:lstStyle>
            <a:lvl1pPr>
              <a:defRPr/>
            </a:lvl1pPr>
          </a:lstStyle>
          <a:p>
            <a:pPr>
              <a:defRPr/>
            </a:pPr>
            <a:fld id="{4EC42EE4-54A3-4C3A-8074-150191535605}"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Başlık Yer Tutucusu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Metin Yer Tutucusu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03142234-CBB4-44BB-8E70-CA5943C91D34}" type="datetimeFigureOut">
              <a:rPr lang="tr-TR"/>
              <a:pPr>
                <a:defRPr/>
              </a:pPr>
              <a:t>08.03.2013</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F23D620-E849-4889-959A-867F000E22C0}"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96" r:id="rId1"/>
    <p:sldLayoutId id="2147483695" r:id="rId2"/>
    <p:sldLayoutId id="2147483694" r:id="rId3"/>
    <p:sldLayoutId id="2147483693" r:id="rId4"/>
    <p:sldLayoutId id="2147483692" r:id="rId5"/>
    <p:sldLayoutId id="2147483691" r:id="rId6"/>
    <p:sldLayoutId id="2147483690" r:id="rId7"/>
    <p:sldLayoutId id="2147483689" r:id="rId8"/>
    <p:sldLayoutId id="2147483688" r:id="rId9"/>
    <p:sldLayoutId id="2147483687" r:id="rId10"/>
    <p:sldLayoutId id="2147483686"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2"/>
          <p:cNvSpPr>
            <a:spLocks noChangeArrowheads="1"/>
          </p:cNvSpPr>
          <p:nvPr/>
        </p:nvSpPr>
        <p:spPr bwMode="auto">
          <a:xfrm>
            <a:off x="0" y="0"/>
            <a:ext cx="9144000" cy="6916738"/>
          </a:xfrm>
          <a:prstGeom prst="rect">
            <a:avLst/>
          </a:prstGeom>
          <a:noFill/>
          <a:ln w="9525">
            <a:solidFill>
              <a:schemeClr val="tx1"/>
            </a:solidFill>
            <a:miter lim="800000"/>
            <a:headEnd/>
            <a:tailEnd/>
          </a:ln>
        </p:spPr>
        <p:txBody>
          <a:bodyPr wrap="none" lIns="29023" tIns="14512" rIns="29023" bIns="14512" anchor="ctr"/>
          <a:lstStyle/>
          <a:p>
            <a:pPr fontAlgn="auto">
              <a:spcBef>
                <a:spcPts val="0"/>
              </a:spcBef>
              <a:spcAft>
                <a:spcPts val="0"/>
              </a:spcAft>
              <a:defRPr/>
            </a:pPr>
            <a:endParaRPr lang="tr-TR">
              <a:latin typeface="+mn-lt"/>
            </a:endParaRPr>
          </a:p>
        </p:txBody>
      </p:sp>
      <p:pic>
        <p:nvPicPr>
          <p:cNvPr id="1026" name="Picture 2"/>
          <p:cNvPicPr>
            <a:picLocks noChangeAspect="1" noChangeArrowheads="1"/>
          </p:cNvPicPr>
          <p:nvPr/>
        </p:nvPicPr>
        <p:blipFill rotWithShape="1">
          <a:blip r:embed="rId3">
            <a:duotone>
              <a:schemeClr val="bg2">
                <a:shade val="45000"/>
                <a:satMod val="135000"/>
              </a:schemeClr>
              <a:prstClr val="white"/>
            </a:duotone>
            <a:extLst/>
          </a:blip>
          <a:srcRect/>
          <a:stretch/>
        </p:blipFill>
        <p:spPr bwMode="auto">
          <a:xfrm>
            <a:off x="8684" y="-36376"/>
            <a:ext cx="9129453" cy="6843432"/>
          </a:xfrm>
          <a:prstGeom prst="rect">
            <a:avLst/>
          </a:prstGeom>
          <a:noFill/>
          <a:ln>
            <a:noFill/>
          </a:ln>
        </p:spPr>
      </p:pic>
      <p:sp>
        <p:nvSpPr>
          <p:cNvPr id="2054" name="Rectangle 6"/>
          <p:cNvSpPr>
            <a:spLocks noChangeArrowheads="1"/>
          </p:cNvSpPr>
          <p:nvPr/>
        </p:nvSpPr>
        <p:spPr bwMode="auto">
          <a:xfrm>
            <a:off x="307975" y="3573463"/>
            <a:ext cx="4295775" cy="223837"/>
          </a:xfrm>
          <a:prstGeom prst="rect">
            <a:avLst/>
          </a:prstGeom>
          <a:noFill/>
          <a:ln w="25400" algn="ctr">
            <a:solidFill>
              <a:srgbClr val="990033"/>
            </a:solidFill>
            <a:miter lim="800000"/>
            <a:headEnd/>
            <a:tailEnd/>
          </a:ln>
        </p:spPr>
        <p:txBody>
          <a:bodyPr lIns="91423" tIns="45711" rIns="91423" bIns="45711"/>
          <a:lstStyle/>
          <a:p>
            <a:pPr defTabSz="912813">
              <a:lnSpc>
                <a:spcPct val="80000"/>
              </a:lnSpc>
              <a:spcBef>
                <a:spcPct val="20000"/>
              </a:spcBef>
              <a:defRPr/>
            </a:pPr>
            <a:r>
              <a:rPr lang="tr-TR" sz="1200" b="1">
                <a:solidFill>
                  <a:srgbClr val="990033"/>
                </a:solidFill>
                <a:latin typeface="+mn-lt"/>
              </a:rPr>
              <a:t>YÖNTEM</a:t>
            </a:r>
          </a:p>
        </p:txBody>
      </p:sp>
      <p:sp>
        <p:nvSpPr>
          <p:cNvPr id="14340" name="Rectangle 10"/>
          <p:cNvSpPr>
            <a:spLocks noChangeArrowheads="1"/>
          </p:cNvSpPr>
          <p:nvPr/>
        </p:nvSpPr>
        <p:spPr bwMode="auto">
          <a:xfrm>
            <a:off x="307975" y="3798888"/>
            <a:ext cx="4295775" cy="2943225"/>
          </a:xfrm>
          <a:prstGeom prst="rect">
            <a:avLst/>
          </a:prstGeom>
          <a:noFill/>
          <a:ln w="25400" algn="ctr">
            <a:solidFill>
              <a:srgbClr val="990033"/>
            </a:solidFill>
            <a:miter lim="800000"/>
            <a:headEnd/>
            <a:tailEnd/>
          </a:ln>
        </p:spPr>
        <p:txBody>
          <a:bodyPr lIns="91423" tIns="45711" rIns="91423" bIns="45711"/>
          <a:lstStyle/>
          <a:p>
            <a:r>
              <a:rPr lang="tr-TR" sz="800" i="1">
                <a:solidFill>
                  <a:srgbClr val="002060"/>
                </a:solidFill>
                <a:latin typeface="Arial" charset="0"/>
                <a:cs typeface="Arial" charset="0"/>
              </a:rPr>
              <a:t> </a:t>
            </a:r>
            <a:r>
              <a:rPr lang="tr-TR" sz="800" b="1" u="sng">
                <a:solidFill>
                  <a:srgbClr val="003366"/>
                </a:solidFill>
                <a:latin typeface="Arial" charset="0"/>
                <a:cs typeface="Arial" charset="0"/>
              </a:rPr>
              <a:t>ARAŞTIRMA TÜRÜ: </a:t>
            </a:r>
            <a:r>
              <a:rPr lang="tr-TR" sz="800" b="1">
                <a:solidFill>
                  <a:srgbClr val="003366"/>
                </a:solidFill>
                <a:latin typeface="Arial" charset="0"/>
                <a:cs typeface="Arial" charset="0"/>
              </a:rPr>
              <a:t>Gözlemsel ve kesitsel</a:t>
            </a:r>
          </a:p>
          <a:p>
            <a:r>
              <a:rPr lang="tr-TR" sz="800" b="1" u="sng">
                <a:solidFill>
                  <a:srgbClr val="003366"/>
                </a:solidFill>
                <a:latin typeface="Arial" charset="0"/>
                <a:cs typeface="Arial" charset="0"/>
              </a:rPr>
              <a:t> ARAŞTIRMA SORUSU VE HİPOTEZLER: </a:t>
            </a:r>
            <a:r>
              <a:rPr lang="tr-TR" sz="800" b="1">
                <a:solidFill>
                  <a:srgbClr val="003366"/>
                </a:solidFill>
                <a:latin typeface="Arial" charset="0"/>
              </a:rPr>
              <a:t>Pre-klinik dönem öğrencileri ile klinik dönem öğrencilerinin mesleğe bakış açıları arasındaki fark var mıdır ?</a:t>
            </a:r>
            <a:endParaRPr lang="tr-TR" sz="800" b="1" u="sng">
              <a:solidFill>
                <a:srgbClr val="003366"/>
              </a:solidFill>
              <a:latin typeface="Arial" charset="0"/>
              <a:cs typeface="Arial" charset="0"/>
            </a:endParaRPr>
          </a:p>
          <a:p>
            <a:r>
              <a:rPr lang="tr-TR" sz="800" b="1" u="sng">
                <a:solidFill>
                  <a:srgbClr val="003366"/>
                </a:solidFill>
                <a:latin typeface="Arial" charset="0"/>
              </a:rPr>
              <a:t>H0</a:t>
            </a:r>
            <a:r>
              <a:rPr lang="tr-TR" sz="800" b="1">
                <a:solidFill>
                  <a:srgbClr val="003366"/>
                </a:solidFill>
                <a:latin typeface="Arial" charset="0"/>
              </a:rPr>
              <a:t>: Klinik eğitimi ve temel tıp bilimleri eğitimi alan öğrencilerin mesleğe bakış açıları arasında fark yoktur.</a:t>
            </a:r>
          </a:p>
          <a:p>
            <a:r>
              <a:rPr lang="tr-TR" sz="800" b="1" u="sng">
                <a:solidFill>
                  <a:srgbClr val="003366"/>
                </a:solidFill>
                <a:latin typeface="Arial" charset="0"/>
              </a:rPr>
              <a:t>H1</a:t>
            </a:r>
            <a:r>
              <a:rPr lang="tr-TR" sz="800" b="1">
                <a:solidFill>
                  <a:srgbClr val="003366"/>
                </a:solidFill>
                <a:latin typeface="Arial" charset="0"/>
              </a:rPr>
              <a:t>: Klinik eğitimi ve temel tıp bilimleri eğitimi alan öğrencilerin mesleğe bakış açıları arasında fark vardır.</a:t>
            </a:r>
          </a:p>
          <a:p>
            <a:r>
              <a:rPr lang="tr-TR" sz="800" b="1" u="sng">
                <a:solidFill>
                  <a:srgbClr val="003366"/>
                </a:solidFill>
                <a:latin typeface="Arial" charset="0"/>
                <a:cs typeface="Arial" charset="0"/>
              </a:rPr>
              <a:t>EVREN: </a:t>
            </a:r>
            <a:r>
              <a:rPr lang="tr-TR" sz="800" b="1">
                <a:solidFill>
                  <a:srgbClr val="003366"/>
                </a:solidFill>
                <a:latin typeface="Arial" charset="0"/>
              </a:rPr>
              <a:t>Bu ankette Atatürk Üniversitesi Tıp Fakültesi’nde 1-6. sınıflar arası okuyan öğrenciler evren olarak seçilmiştir.</a:t>
            </a:r>
          </a:p>
          <a:p>
            <a:r>
              <a:rPr lang="tr-TR" sz="800" b="1" u="sng">
                <a:solidFill>
                  <a:srgbClr val="003366"/>
                </a:solidFill>
                <a:latin typeface="Arial" charset="0"/>
              </a:rPr>
              <a:t>ÖRNEKLEM: </a:t>
            </a:r>
            <a:r>
              <a:rPr lang="tr-TR" sz="800" b="1">
                <a:solidFill>
                  <a:srgbClr val="003366"/>
                </a:solidFill>
                <a:latin typeface="Arial" charset="0"/>
              </a:rPr>
              <a:t>Atatürk Üniversitesi’nde eğitimlerine devam eden 30 klinik ve 30 pre-klinik öğrencisi cinsiyet oranlarının eşit olması dikkate alınarak tabakalı örnekleme yöntemiyle örneklem seçilmiştir.</a:t>
            </a:r>
          </a:p>
          <a:p>
            <a:r>
              <a:rPr lang="tr-TR" sz="800" b="1" u="sng">
                <a:solidFill>
                  <a:srgbClr val="003366"/>
                </a:solidFill>
                <a:latin typeface="Arial" charset="0"/>
              </a:rPr>
              <a:t>DEĞİŞKENLER: </a:t>
            </a:r>
            <a:endParaRPr lang="tr-TR" sz="800" b="1">
              <a:solidFill>
                <a:srgbClr val="003366"/>
              </a:solidFill>
              <a:latin typeface="Arial" charset="0"/>
            </a:endParaRPr>
          </a:p>
          <a:p>
            <a:r>
              <a:rPr lang="tr-TR" sz="800" b="1">
                <a:solidFill>
                  <a:srgbClr val="003366"/>
                </a:solidFill>
                <a:latin typeface="Arial" charset="0"/>
              </a:rPr>
              <a:t>Doktorluk mesleğini seçtiği için memnun olma durumu</a:t>
            </a:r>
            <a:r>
              <a:rPr lang="tr-TR" sz="800">
                <a:solidFill>
                  <a:srgbClr val="003366"/>
                </a:solidFill>
                <a:latin typeface="Arial" charset="0"/>
              </a:rPr>
              <a:t> </a:t>
            </a:r>
          </a:p>
          <a:p>
            <a:r>
              <a:rPr lang="tr-TR" sz="800" b="1">
                <a:solidFill>
                  <a:srgbClr val="003366"/>
                </a:solidFill>
                <a:latin typeface="Arial" charset="0"/>
              </a:rPr>
              <a:t>Fakültede alınan eğitimin yeterliliği</a:t>
            </a:r>
          </a:p>
          <a:p>
            <a:r>
              <a:rPr lang="tr-TR" sz="800" b="1">
                <a:solidFill>
                  <a:srgbClr val="003366"/>
                </a:solidFill>
                <a:latin typeface="Arial" charset="0"/>
              </a:rPr>
              <a:t>İnsanlarla olan ilişkilerin başarıya olan etkisine inanma</a:t>
            </a:r>
          </a:p>
          <a:p>
            <a:r>
              <a:rPr lang="tr-TR" sz="800" b="1">
                <a:solidFill>
                  <a:srgbClr val="003366"/>
                </a:solidFill>
                <a:latin typeface="Arial" charset="0"/>
                <a:cs typeface="Arial" charset="0"/>
              </a:rPr>
              <a:t>Doktorluğun toplumdaki saygınlığına inanma</a:t>
            </a:r>
          </a:p>
          <a:p>
            <a:r>
              <a:rPr lang="tr-TR" sz="800" b="1">
                <a:solidFill>
                  <a:srgbClr val="003366"/>
                </a:solidFill>
                <a:latin typeface="Arial" charset="0"/>
                <a:cs typeface="Arial" charset="0"/>
              </a:rPr>
              <a:t>Mesleğin gelecekteki durumu</a:t>
            </a:r>
          </a:p>
          <a:p>
            <a:r>
              <a:rPr lang="tr-TR" sz="800" b="1">
                <a:solidFill>
                  <a:srgbClr val="003366"/>
                </a:solidFill>
                <a:latin typeface="Arial" charset="0"/>
                <a:cs typeface="Arial" charset="0"/>
              </a:rPr>
              <a:t>Mezuniyet sonrası arkadaşlara güvenme durumu</a:t>
            </a:r>
          </a:p>
          <a:p>
            <a:r>
              <a:rPr lang="tr-TR" sz="800" b="1">
                <a:solidFill>
                  <a:srgbClr val="003366"/>
                </a:solidFill>
                <a:latin typeface="Arial" charset="0"/>
                <a:cs typeface="Arial" charset="0"/>
              </a:rPr>
              <a:t>Sosyal medya haberlerinin mesleğe etkisine inanma</a:t>
            </a:r>
          </a:p>
          <a:p>
            <a:r>
              <a:rPr lang="tr-TR" sz="800" b="1">
                <a:solidFill>
                  <a:srgbClr val="003366"/>
                </a:solidFill>
                <a:latin typeface="Arial" charset="0"/>
                <a:cs typeface="Arial" charset="0"/>
              </a:rPr>
              <a:t>Çalışma saatlerinin yoğunluğunun mesleki başarıya etkisine inanma</a:t>
            </a:r>
          </a:p>
          <a:p>
            <a:r>
              <a:rPr lang="tr-TR" sz="800" b="1">
                <a:solidFill>
                  <a:srgbClr val="003366"/>
                </a:solidFill>
                <a:latin typeface="Arial" charset="0"/>
                <a:cs typeface="Arial" charset="0"/>
              </a:rPr>
              <a:t>Yabancı dilin tıp eğitimindeki önemine inanma</a:t>
            </a:r>
          </a:p>
          <a:p>
            <a:r>
              <a:rPr lang="tr-TR" sz="800" b="1">
                <a:solidFill>
                  <a:srgbClr val="003366"/>
                </a:solidFill>
                <a:latin typeface="Arial" charset="0"/>
                <a:cs typeface="Arial" charset="0"/>
              </a:rPr>
              <a:t>Temel tıp bilimleri dalında uzmanlık yapma isteği</a:t>
            </a:r>
          </a:p>
          <a:p>
            <a:endParaRPr lang="tr-TR" sz="1200" b="1" i="1">
              <a:solidFill>
                <a:srgbClr val="003366"/>
              </a:solidFill>
              <a:latin typeface="Arial" charset="0"/>
              <a:cs typeface="Arial" charset="0"/>
            </a:endParaRPr>
          </a:p>
          <a:p>
            <a:endParaRPr lang="tr-TR" sz="1200" i="1">
              <a:solidFill>
                <a:srgbClr val="003366"/>
              </a:solidFill>
              <a:latin typeface="Arial" charset="0"/>
              <a:cs typeface="Arial" charset="0"/>
            </a:endParaRPr>
          </a:p>
        </p:txBody>
      </p:sp>
      <p:sp>
        <p:nvSpPr>
          <p:cNvPr id="16390" name="Rectangle 12"/>
          <p:cNvSpPr>
            <a:spLocks noChangeArrowheads="1"/>
          </p:cNvSpPr>
          <p:nvPr/>
        </p:nvSpPr>
        <p:spPr bwMode="auto">
          <a:xfrm>
            <a:off x="4606925" y="4025900"/>
            <a:ext cx="4176713" cy="215900"/>
          </a:xfrm>
          <a:prstGeom prst="rect">
            <a:avLst/>
          </a:prstGeom>
          <a:noFill/>
          <a:ln w="25400" algn="ctr">
            <a:solidFill>
              <a:srgbClr val="990033"/>
            </a:solidFill>
            <a:miter lim="800000"/>
            <a:headEnd/>
            <a:tailEnd/>
          </a:ln>
        </p:spPr>
        <p:txBody>
          <a:bodyPr lIns="91423" tIns="45711" rIns="91423" bIns="45711"/>
          <a:lstStyle/>
          <a:p>
            <a:pPr defTabSz="912813">
              <a:lnSpc>
                <a:spcPct val="80000"/>
              </a:lnSpc>
              <a:spcBef>
                <a:spcPct val="20000"/>
              </a:spcBef>
              <a:defRPr/>
            </a:pPr>
            <a:r>
              <a:rPr lang="tr-TR" sz="1200" b="1" i="1" dirty="0">
                <a:solidFill>
                  <a:srgbClr val="990033"/>
                </a:solidFill>
                <a:latin typeface="+mn-lt"/>
              </a:rPr>
              <a:t>TARTIŞMA VE SONUÇ</a:t>
            </a:r>
          </a:p>
        </p:txBody>
      </p:sp>
      <p:sp>
        <p:nvSpPr>
          <p:cNvPr id="2057" name="Rectangle 15"/>
          <p:cNvSpPr>
            <a:spLocks noChangeArrowheads="1"/>
          </p:cNvSpPr>
          <p:nvPr/>
        </p:nvSpPr>
        <p:spPr bwMode="auto">
          <a:xfrm>
            <a:off x="4606925" y="1628775"/>
            <a:ext cx="4176713" cy="2376488"/>
          </a:xfrm>
          <a:prstGeom prst="rect">
            <a:avLst/>
          </a:prstGeom>
          <a:noFill/>
          <a:ln w="25400" algn="ctr">
            <a:solidFill>
              <a:srgbClr val="990033"/>
            </a:solidFill>
            <a:miter lim="800000"/>
            <a:headEnd/>
            <a:tailEnd/>
          </a:ln>
        </p:spPr>
        <p:txBody>
          <a:bodyPr lIns="91423" tIns="45711" rIns="91423" bIns="45711"/>
          <a:lstStyle/>
          <a:p>
            <a:pPr>
              <a:defRPr/>
            </a:pPr>
            <a:endParaRPr lang="tr-TR" sz="1200" b="1">
              <a:latin typeface="+mn-lt"/>
            </a:endParaRPr>
          </a:p>
        </p:txBody>
      </p:sp>
      <p:sp>
        <p:nvSpPr>
          <p:cNvPr id="14343" name="Rectangle 18"/>
          <p:cNvSpPr>
            <a:spLocks noChangeArrowheads="1"/>
          </p:cNvSpPr>
          <p:nvPr/>
        </p:nvSpPr>
        <p:spPr bwMode="auto">
          <a:xfrm>
            <a:off x="4611688" y="4260850"/>
            <a:ext cx="4171950" cy="1328738"/>
          </a:xfrm>
          <a:prstGeom prst="rect">
            <a:avLst/>
          </a:prstGeom>
          <a:noFill/>
          <a:ln w="25400" algn="ctr">
            <a:solidFill>
              <a:srgbClr val="990033"/>
            </a:solidFill>
            <a:miter lim="800000"/>
            <a:headEnd/>
            <a:tailEnd/>
          </a:ln>
        </p:spPr>
        <p:txBody>
          <a:bodyPr lIns="91423" tIns="45711" rIns="91423" bIns="45711"/>
          <a:lstStyle/>
          <a:p>
            <a:r>
              <a:rPr lang="tr-TR" sz="800" b="1" u="sng">
                <a:solidFill>
                  <a:srgbClr val="003366"/>
                </a:solidFill>
                <a:latin typeface="Arial" charset="0"/>
              </a:rPr>
              <a:t>TARTIŞMA: </a:t>
            </a:r>
            <a:r>
              <a:rPr lang="tr-TR" sz="800" b="1">
                <a:solidFill>
                  <a:srgbClr val="003366"/>
                </a:solidFill>
                <a:latin typeface="Arial" charset="0"/>
              </a:rPr>
              <a:t>Bu bulgular klinik eğitimi alan öğrencilerle temel tıp bilimleri eğitimi alan öğrenciler arasında, mesleğe bakış açıları arasında herhangi bir düşünce farklılığı olmadığını göstermiştir. Araştırmamız bizden önce yapılan çalışmalarla karşılaştırılmıştır. Özdemir ve arkadaşlarının  çalışmaları da bizim çalışmamızla benzer sonuçları vermiştir.(2)</a:t>
            </a:r>
            <a:endParaRPr lang="tr-TR">
              <a:solidFill>
                <a:srgbClr val="003366"/>
              </a:solidFill>
            </a:endParaRPr>
          </a:p>
          <a:p>
            <a:endParaRPr lang="tr-TR" sz="800" b="1" u="sng">
              <a:solidFill>
                <a:srgbClr val="003366"/>
              </a:solidFill>
              <a:latin typeface="Arial" charset="0"/>
            </a:endParaRPr>
          </a:p>
          <a:p>
            <a:r>
              <a:rPr lang="tr-TR" sz="800" b="1" u="sng">
                <a:solidFill>
                  <a:srgbClr val="003366"/>
                </a:solidFill>
                <a:latin typeface="Arial" charset="0"/>
              </a:rPr>
              <a:t>SONUÇ: </a:t>
            </a:r>
            <a:r>
              <a:rPr lang="tr-TR" sz="800" b="1">
                <a:solidFill>
                  <a:srgbClr val="003366"/>
                </a:solidFill>
                <a:latin typeface="Arial" charset="0"/>
              </a:rPr>
              <a:t>Yaptığımız araştırmada temel tıp bilimleri öğrencileri ile klinik tıp bilimleri öğrencilerinin mesleğe bakış açıları arasında fark olmadığı ortaya çıkmıştır. Bu konu daha kapsamlı sorularla ve daha geniş bir kitle ile yeniden araştırılmalıdır.</a:t>
            </a:r>
          </a:p>
        </p:txBody>
      </p:sp>
      <p:pic>
        <p:nvPicPr>
          <p:cNvPr id="14344" name="Picture 23" descr="ATA"/>
          <p:cNvPicPr>
            <a:picLocks noChangeAspect="1" noChangeArrowheads="1"/>
          </p:cNvPicPr>
          <p:nvPr/>
        </p:nvPicPr>
        <p:blipFill>
          <a:blip r:embed="rId4"/>
          <a:srcRect/>
          <a:stretch>
            <a:fillRect/>
          </a:stretch>
        </p:blipFill>
        <p:spPr bwMode="auto">
          <a:xfrm>
            <a:off x="179388" y="141288"/>
            <a:ext cx="1152525" cy="1038225"/>
          </a:xfrm>
          <a:prstGeom prst="rect">
            <a:avLst/>
          </a:prstGeom>
          <a:noFill/>
          <a:ln w="9525">
            <a:solidFill>
              <a:schemeClr val="tx1"/>
            </a:solidFill>
            <a:miter lim="800000"/>
            <a:headEnd/>
            <a:tailEnd/>
          </a:ln>
        </p:spPr>
      </p:pic>
      <p:pic>
        <p:nvPicPr>
          <p:cNvPr id="14345" name="Picture 24" descr="TIP"/>
          <p:cNvPicPr>
            <a:picLocks noChangeAspect="1" noChangeArrowheads="1"/>
          </p:cNvPicPr>
          <p:nvPr/>
        </p:nvPicPr>
        <p:blipFill>
          <a:blip r:embed="rId5"/>
          <a:srcRect/>
          <a:stretch>
            <a:fillRect/>
          </a:stretch>
        </p:blipFill>
        <p:spPr bwMode="auto">
          <a:xfrm>
            <a:off x="7843838" y="150813"/>
            <a:ext cx="1133475" cy="1068387"/>
          </a:xfrm>
          <a:prstGeom prst="rect">
            <a:avLst/>
          </a:prstGeom>
          <a:noFill/>
          <a:ln w="9525">
            <a:solidFill>
              <a:schemeClr val="tx1"/>
            </a:solidFill>
            <a:miter lim="800000"/>
            <a:headEnd/>
            <a:tailEnd/>
          </a:ln>
        </p:spPr>
      </p:pic>
      <p:sp>
        <p:nvSpPr>
          <p:cNvPr id="4" name="Rectangle 15"/>
          <p:cNvSpPr>
            <a:spLocks noChangeArrowheads="1"/>
          </p:cNvSpPr>
          <p:nvPr/>
        </p:nvSpPr>
        <p:spPr bwMode="auto">
          <a:xfrm>
            <a:off x="250825" y="5395913"/>
            <a:ext cx="4297363" cy="1462087"/>
          </a:xfrm>
          <a:prstGeom prst="rect">
            <a:avLst/>
          </a:prstGeom>
          <a:noFill/>
          <a:ln>
            <a:noFill/>
            <a:headEnd/>
            <a:tailEnd/>
          </a:ln>
        </p:spPr>
        <p:style>
          <a:lnRef idx="2">
            <a:schemeClr val="accent2"/>
          </a:lnRef>
          <a:fillRef idx="1">
            <a:schemeClr val="lt1"/>
          </a:fillRef>
          <a:effectRef idx="0">
            <a:schemeClr val="accent2"/>
          </a:effectRef>
          <a:fontRef idx="minor">
            <a:schemeClr val="dk1"/>
          </a:fontRef>
        </p:style>
        <p:txBody>
          <a:bodyPr lIns="91423" tIns="45711" rIns="91423" bIns="45711"/>
          <a:lstStyle/>
          <a:p>
            <a:pPr fontAlgn="auto">
              <a:spcBef>
                <a:spcPct val="20000"/>
              </a:spcBef>
              <a:spcAft>
                <a:spcPts val="0"/>
              </a:spcAft>
              <a:defRPr/>
            </a:pPr>
            <a:endParaRPr lang="tr-TR" sz="1000" i="1" dirty="0">
              <a:solidFill>
                <a:srgbClr val="002060"/>
              </a:solidFill>
            </a:endParaRPr>
          </a:p>
        </p:txBody>
      </p:sp>
      <p:sp>
        <p:nvSpPr>
          <p:cNvPr id="2065" name="Rectangle 4"/>
          <p:cNvSpPr>
            <a:spLocks noChangeArrowheads="1"/>
          </p:cNvSpPr>
          <p:nvPr/>
        </p:nvSpPr>
        <p:spPr bwMode="auto">
          <a:xfrm>
            <a:off x="306388" y="1652588"/>
            <a:ext cx="4297362" cy="1901825"/>
          </a:xfrm>
          <a:prstGeom prst="rect">
            <a:avLst/>
          </a:prstGeom>
          <a:noFill/>
          <a:ln>
            <a:solidFill>
              <a:srgbClr val="990033"/>
            </a:solidFill>
            <a:headEnd/>
            <a:tailEnd/>
          </a:ln>
        </p:spPr>
        <p:style>
          <a:lnRef idx="2">
            <a:schemeClr val="accent2"/>
          </a:lnRef>
          <a:fillRef idx="1">
            <a:schemeClr val="lt1"/>
          </a:fillRef>
          <a:effectRef idx="0">
            <a:schemeClr val="accent2"/>
          </a:effectRef>
          <a:fontRef idx="minor">
            <a:schemeClr val="dk1"/>
          </a:fontRef>
        </p:style>
        <p:txBody>
          <a:bodyPr lIns="91423" tIns="45711" rIns="91423" bIns="45711"/>
          <a:lstStyle/>
          <a:p>
            <a:pPr>
              <a:defRPr/>
            </a:pPr>
            <a:r>
              <a:rPr lang="tr-TR" sz="800" b="1">
                <a:solidFill>
                  <a:srgbClr val="002060"/>
                </a:solidFill>
                <a:latin typeface="Arial" charset="0"/>
                <a:cs typeface="Arial" charset="0"/>
              </a:rPr>
              <a:t>Altı yıldan oluşan tıp eğitiminde, ilk üç yıl temel tıp bilimleri dersleri verilir. Son üç yıllık eğitim ise klinik dönem eğitimidir. Tıp eğitiminin temel ilkesi toplumun sağlık ihtiyaçlarını karşılayabilecek, yeterli bilgi ve beceriye sahip, yenilikçi hekimler yetiştirebilmektir. Hekimlik tarihi insanlık tarihinin başlangıcına kadar dayanır. İnsanlığın gelişimiyle beraber bu mesleğe bakış açısı, hekimlik anlayışı ve mesleğin uygulanışı zamanla değişmiştir.</a:t>
            </a:r>
          </a:p>
        </p:txBody>
      </p:sp>
      <p:sp>
        <p:nvSpPr>
          <p:cNvPr id="14348" name="Rectangle 18"/>
          <p:cNvSpPr>
            <a:spLocks noChangeArrowheads="1"/>
          </p:cNvSpPr>
          <p:nvPr/>
        </p:nvSpPr>
        <p:spPr bwMode="auto">
          <a:xfrm>
            <a:off x="4629150" y="5805488"/>
            <a:ext cx="4157663" cy="936625"/>
          </a:xfrm>
          <a:prstGeom prst="rect">
            <a:avLst/>
          </a:prstGeom>
          <a:noFill/>
          <a:ln w="25400" algn="ctr">
            <a:solidFill>
              <a:srgbClr val="990033"/>
            </a:solidFill>
            <a:miter lim="800000"/>
            <a:headEnd/>
            <a:tailEnd/>
          </a:ln>
        </p:spPr>
        <p:txBody>
          <a:bodyPr lIns="91423" tIns="45711" rIns="91423" bIns="45711"/>
          <a:lstStyle/>
          <a:p>
            <a:r>
              <a:rPr lang="tr-TR" sz="800" b="1">
                <a:solidFill>
                  <a:srgbClr val="003366"/>
                </a:solidFill>
                <a:latin typeface="Arial" charset="0"/>
              </a:rPr>
              <a:t>1. Aktürk Z., Acemoğlu H.: Sağlık Çalışanları İçin Araştırma ve Pratik İstatistik Örnek Problemler ve SPSS Çözümleri. İstanbul 2011</a:t>
            </a:r>
          </a:p>
          <a:p>
            <a:r>
              <a:rPr lang="tr-TR" sz="800" b="1">
                <a:solidFill>
                  <a:srgbClr val="003366"/>
                </a:solidFill>
                <a:latin typeface="Arial" charset="0"/>
              </a:rPr>
              <a:t>2. http://www.uludagtipdergisi.org/pdf/pdf_UTF_170.pdf(Uluda</a:t>
            </a:r>
            <a:r>
              <a:rPr lang="tr-TR" sz="800">
                <a:solidFill>
                  <a:srgbClr val="003366"/>
                </a:solidFill>
                <a:latin typeface="Arial" charset="0"/>
              </a:rPr>
              <a:t>ğ </a:t>
            </a:r>
            <a:r>
              <a:rPr lang="tr-TR" sz="800" b="1">
                <a:solidFill>
                  <a:srgbClr val="003366"/>
                </a:solidFill>
                <a:latin typeface="Arial" charset="0"/>
              </a:rPr>
              <a:t>Üniversitesi Tıp Fakültesini Tercih Eden Ö</a:t>
            </a:r>
            <a:r>
              <a:rPr lang="tr-TR" sz="800">
                <a:solidFill>
                  <a:srgbClr val="003366"/>
                </a:solidFill>
                <a:latin typeface="Arial" charset="0"/>
              </a:rPr>
              <a:t>ğ</a:t>
            </a:r>
            <a:r>
              <a:rPr lang="tr-TR" sz="800" b="1">
                <a:solidFill>
                  <a:srgbClr val="003366"/>
                </a:solidFill>
                <a:latin typeface="Arial" charset="0"/>
              </a:rPr>
              <a:t>rencilerin Kimi Sosyo-Demografik Özellikleri ve Mesleğe Bakış Açıları)</a:t>
            </a:r>
          </a:p>
          <a:p>
            <a:r>
              <a:rPr lang="tr-TR" sz="800" b="1">
                <a:solidFill>
                  <a:srgbClr val="003366"/>
                </a:solidFill>
                <a:latin typeface="Arial" charset="0"/>
              </a:rPr>
              <a:t>3. Kalaça S. (ed). İnteraktif çalışma modülü: Eğitim yönlendiricileri için el kitabı. İstanbul: Marmara Üniversitesi Tıp Fakültesi Basımevi, 2000. </a:t>
            </a:r>
          </a:p>
        </p:txBody>
      </p:sp>
      <p:sp>
        <p:nvSpPr>
          <p:cNvPr id="14349" name="Yuvarlatılmış Dikdörtgen 2"/>
          <p:cNvSpPr>
            <a:spLocks noChangeArrowheads="1"/>
          </p:cNvSpPr>
          <p:nvPr/>
        </p:nvSpPr>
        <p:spPr bwMode="auto">
          <a:xfrm>
            <a:off x="1871663" y="76200"/>
            <a:ext cx="5400675" cy="692150"/>
          </a:xfrm>
          <a:prstGeom prst="roundRect">
            <a:avLst>
              <a:gd name="adj" fmla="val 16667"/>
            </a:avLst>
          </a:prstGeom>
          <a:solidFill>
            <a:srgbClr val="990033"/>
          </a:solidFill>
          <a:ln w="25400" algn="ctr">
            <a:solidFill>
              <a:srgbClr val="385D8A"/>
            </a:solidFill>
            <a:round/>
            <a:headEnd/>
            <a:tailEnd/>
          </a:ln>
        </p:spPr>
        <p:txBody>
          <a:bodyPr lIns="29023" tIns="14512" rIns="29023" bIns="14512" anchor="ctr"/>
          <a:lstStyle/>
          <a:p>
            <a:pPr algn="ctr"/>
            <a:r>
              <a:rPr lang="tr-TR" sz="1300" b="1" i="1">
                <a:solidFill>
                  <a:srgbClr val="FFFFFF"/>
                </a:solidFill>
                <a:latin typeface="Calibri" pitchFamily="34" charset="0"/>
              </a:rPr>
              <a:t>TEMEL TIP BİLİMLERİ ÖĞRENCİLERİ İLE KLİNİK BİLİMLER ÖĞRENCİLERİ ARASINDA MESLEĞE BAKIŞ AÇISINDAN FARK VAR MIDIR?</a:t>
            </a:r>
          </a:p>
        </p:txBody>
      </p:sp>
      <p:sp>
        <p:nvSpPr>
          <p:cNvPr id="14350" name="Oval 5"/>
          <p:cNvSpPr>
            <a:spLocks noChangeArrowheads="1"/>
          </p:cNvSpPr>
          <p:nvPr/>
        </p:nvSpPr>
        <p:spPr bwMode="auto">
          <a:xfrm>
            <a:off x="1871663" y="836613"/>
            <a:ext cx="5324475" cy="504825"/>
          </a:xfrm>
          <a:prstGeom prst="ellipse">
            <a:avLst/>
          </a:prstGeom>
          <a:solidFill>
            <a:srgbClr val="990033"/>
          </a:solidFill>
          <a:ln w="25400" algn="ctr">
            <a:solidFill>
              <a:srgbClr val="385D8A"/>
            </a:solidFill>
            <a:round/>
            <a:headEnd/>
            <a:tailEnd/>
          </a:ln>
        </p:spPr>
        <p:txBody>
          <a:bodyPr lIns="29023" tIns="14512" rIns="29023" bIns="14512" anchor="ctr"/>
          <a:lstStyle/>
          <a:p>
            <a:pPr algn="ctr"/>
            <a:endParaRPr lang="tr-TR" sz="800">
              <a:solidFill>
                <a:srgbClr val="FFFFFF"/>
              </a:solidFill>
              <a:latin typeface="Calibri" pitchFamily="34" charset="0"/>
            </a:endParaRPr>
          </a:p>
          <a:p>
            <a:pPr algn="ctr"/>
            <a:r>
              <a:rPr lang="tr-TR" sz="800" b="1">
                <a:solidFill>
                  <a:srgbClr val="FFFFFF"/>
                </a:solidFill>
                <a:latin typeface="Calibri" pitchFamily="34" charset="0"/>
              </a:rPr>
              <a:t>SUNANLAR</a:t>
            </a:r>
            <a:r>
              <a:rPr lang="tr-TR" sz="800">
                <a:solidFill>
                  <a:srgbClr val="FFFFFF"/>
                </a:solidFill>
                <a:latin typeface="Calibri" pitchFamily="34" charset="0"/>
              </a:rPr>
              <a:t>: Batuhan TAVEL, Recep KAPLAN, Onur AKTAŞ</a:t>
            </a:r>
          </a:p>
          <a:p>
            <a:pPr algn="ctr"/>
            <a:r>
              <a:rPr lang="tr-TR" sz="800" b="1">
                <a:solidFill>
                  <a:srgbClr val="FFFFFF"/>
                </a:solidFill>
                <a:latin typeface="Calibri" pitchFamily="34" charset="0"/>
              </a:rPr>
              <a:t>HAZIRLAYANLAR: </a:t>
            </a:r>
            <a:r>
              <a:rPr lang="tr-TR" sz="800">
                <a:solidFill>
                  <a:srgbClr val="FFFFFF"/>
                </a:solidFill>
                <a:latin typeface="Calibri" pitchFamily="34" charset="0"/>
              </a:rPr>
              <a:t>Havva KARATAŞ, Sümeyye Hilal BÖLÜKBAŞI, Duygu YILDIZ, Ahmet Buğra ÖZTAŞYONAR, İsmail Furkan ŞİMŞEK</a:t>
            </a:r>
          </a:p>
          <a:p>
            <a:pPr algn="ctr"/>
            <a:r>
              <a:rPr lang="tr-TR" sz="800" b="1">
                <a:solidFill>
                  <a:srgbClr val="FFFFFF"/>
                </a:solidFill>
                <a:latin typeface="Calibri" pitchFamily="34" charset="0"/>
              </a:rPr>
              <a:t>DANIŞMAN</a:t>
            </a:r>
            <a:r>
              <a:rPr lang="tr-TR" sz="800">
                <a:solidFill>
                  <a:srgbClr val="FFFFFF"/>
                </a:solidFill>
                <a:latin typeface="Calibri" pitchFamily="34" charset="0"/>
              </a:rPr>
              <a:t>: YRD. DOÇ. DR. ZAHİDE KOŞAN</a:t>
            </a:r>
          </a:p>
          <a:p>
            <a:pPr algn="ctr"/>
            <a:endParaRPr lang="tr-TR" sz="800">
              <a:solidFill>
                <a:srgbClr val="FFFFFF"/>
              </a:solidFill>
              <a:latin typeface="Calibri" pitchFamily="34" charset="0"/>
            </a:endParaRPr>
          </a:p>
        </p:txBody>
      </p:sp>
      <p:sp>
        <p:nvSpPr>
          <p:cNvPr id="14351" name="Rectangle 6"/>
          <p:cNvSpPr>
            <a:spLocks noChangeArrowheads="1"/>
          </p:cNvSpPr>
          <p:nvPr/>
        </p:nvSpPr>
        <p:spPr bwMode="auto">
          <a:xfrm>
            <a:off x="304800" y="1412875"/>
            <a:ext cx="4295775" cy="223838"/>
          </a:xfrm>
          <a:prstGeom prst="rect">
            <a:avLst/>
          </a:prstGeom>
          <a:noFill/>
          <a:ln w="25400" algn="ctr">
            <a:solidFill>
              <a:srgbClr val="990033"/>
            </a:solidFill>
            <a:miter lim="800000"/>
            <a:headEnd/>
            <a:tailEnd/>
          </a:ln>
        </p:spPr>
        <p:txBody>
          <a:bodyPr lIns="91423" tIns="45711" rIns="91423" bIns="45711"/>
          <a:lstStyle/>
          <a:p>
            <a:pPr defTabSz="912813">
              <a:lnSpc>
                <a:spcPct val="80000"/>
              </a:lnSpc>
              <a:spcBef>
                <a:spcPct val="20000"/>
              </a:spcBef>
            </a:pPr>
            <a:r>
              <a:rPr lang="tr-TR" sz="1200" b="1">
                <a:solidFill>
                  <a:srgbClr val="990033"/>
                </a:solidFill>
                <a:latin typeface="Calibri" pitchFamily="34" charset="0"/>
              </a:rPr>
              <a:t>GİRİŞ</a:t>
            </a:r>
          </a:p>
        </p:txBody>
      </p:sp>
      <p:sp>
        <p:nvSpPr>
          <p:cNvPr id="16409" name="Rectangle 12"/>
          <p:cNvSpPr>
            <a:spLocks noChangeArrowheads="1"/>
          </p:cNvSpPr>
          <p:nvPr/>
        </p:nvSpPr>
        <p:spPr bwMode="auto">
          <a:xfrm>
            <a:off x="4610100" y="5600700"/>
            <a:ext cx="4173538" cy="206375"/>
          </a:xfrm>
          <a:prstGeom prst="rect">
            <a:avLst/>
          </a:prstGeom>
          <a:noFill/>
          <a:ln w="25400" algn="ctr">
            <a:solidFill>
              <a:srgbClr val="990033"/>
            </a:solidFill>
            <a:miter lim="800000"/>
            <a:headEnd/>
            <a:tailEnd/>
          </a:ln>
        </p:spPr>
        <p:txBody>
          <a:bodyPr lIns="91423" tIns="45711" rIns="91423" bIns="45711"/>
          <a:lstStyle/>
          <a:p>
            <a:pPr defTabSz="912813">
              <a:lnSpc>
                <a:spcPct val="80000"/>
              </a:lnSpc>
              <a:spcBef>
                <a:spcPct val="20000"/>
              </a:spcBef>
              <a:defRPr/>
            </a:pPr>
            <a:r>
              <a:rPr lang="tr-TR" sz="1200" b="1" i="1">
                <a:solidFill>
                  <a:srgbClr val="990033"/>
                </a:solidFill>
                <a:latin typeface="+mn-lt"/>
              </a:rPr>
              <a:t>KAYNAKLAR</a:t>
            </a:r>
          </a:p>
        </p:txBody>
      </p:sp>
      <p:pic>
        <p:nvPicPr>
          <p:cNvPr id="16410" name="Picture 26"/>
          <p:cNvPicPr>
            <a:picLocks noChangeAspect="1" noChangeArrowheads="1"/>
          </p:cNvPicPr>
          <p:nvPr/>
        </p:nvPicPr>
        <p:blipFill>
          <a:blip r:embed="rId6"/>
          <a:srcRect/>
          <a:stretch>
            <a:fillRect/>
          </a:stretch>
        </p:blipFill>
        <p:spPr bwMode="auto">
          <a:xfrm>
            <a:off x="3432940" y="5236652"/>
            <a:ext cx="955316" cy="1065451"/>
          </a:xfrm>
          <a:prstGeom prst="rect">
            <a:avLst/>
          </a:prstGeom>
          <a:ln>
            <a:noFill/>
          </a:ln>
          <a:effectLst>
            <a:softEdge rad="112500"/>
          </a:effectLst>
        </p:spPr>
      </p:pic>
      <p:pic>
        <p:nvPicPr>
          <p:cNvPr id="16412" name="Picture 28"/>
          <p:cNvPicPr>
            <a:picLocks noChangeAspect="1" noChangeArrowheads="1"/>
          </p:cNvPicPr>
          <p:nvPr/>
        </p:nvPicPr>
        <p:blipFill>
          <a:blip r:embed="rId7"/>
          <a:srcRect/>
          <a:stretch>
            <a:fillRect/>
          </a:stretch>
        </p:blipFill>
        <p:spPr bwMode="auto">
          <a:xfrm>
            <a:off x="7959370" y="2068418"/>
            <a:ext cx="748421" cy="1133664"/>
          </a:xfrm>
          <a:prstGeom prst="rect">
            <a:avLst/>
          </a:prstGeom>
          <a:ln>
            <a:noFill/>
          </a:ln>
          <a:effectLst>
            <a:softEdge rad="112500"/>
          </a:effectLst>
        </p:spPr>
      </p:pic>
      <p:sp>
        <p:nvSpPr>
          <p:cNvPr id="2" name="Rectangle 6"/>
          <p:cNvSpPr>
            <a:spLocks noChangeArrowheads="1"/>
          </p:cNvSpPr>
          <p:nvPr/>
        </p:nvSpPr>
        <p:spPr bwMode="auto">
          <a:xfrm>
            <a:off x="4606925" y="1412875"/>
            <a:ext cx="4176713" cy="223838"/>
          </a:xfrm>
          <a:prstGeom prst="rect">
            <a:avLst/>
          </a:prstGeom>
          <a:noFill/>
          <a:ln w="25400" algn="ctr">
            <a:solidFill>
              <a:srgbClr val="990033"/>
            </a:solidFill>
            <a:miter lim="800000"/>
            <a:headEnd/>
            <a:tailEnd/>
          </a:ln>
        </p:spPr>
        <p:txBody>
          <a:bodyPr lIns="91423" tIns="45711" rIns="91423" bIns="45711"/>
          <a:lstStyle/>
          <a:p>
            <a:pPr defTabSz="912813">
              <a:lnSpc>
                <a:spcPct val="80000"/>
              </a:lnSpc>
              <a:spcBef>
                <a:spcPct val="20000"/>
              </a:spcBef>
              <a:defRPr/>
            </a:pPr>
            <a:r>
              <a:rPr lang="tr-TR" sz="1200" b="1">
                <a:solidFill>
                  <a:srgbClr val="990033"/>
                </a:solidFill>
                <a:latin typeface="+mn-lt"/>
              </a:rPr>
              <a:t>BULGULAR</a:t>
            </a:r>
          </a:p>
        </p:txBody>
      </p:sp>
      <p:sp>
        <p:nvSpPr>
          <p:cNvPr id="14356" name="Text Box 25"/>
          <p:cNvSpPr txBox="1">
            <a:spLocks noChangeArrowheads="1"/>
          </p:cNvSpPr>
          <p:nvPr/>
        </p:nvSpPr>
        <p:spPr bwMode="auto">
          <a:xfrm>
            <a:off x="4643438" y="1628775"/>
            <a:ext cx="4033837" cy="2538413"/>
          </a:xfrm>
          <a:prstGeom prst="rect">
            <a:avLst/>
          </a:prstGeom>
          <a:noFill/>
          <a:ln w="9525">
            <a:noFill/>
            <a:miter lim="800000"/>
            <a:headEnd/>
            <a:tailEnd/>
          </a:ln>
        </p:spPr>
        <p:txBody>
          <a:bodyPr>
            <a:spAutoFit/>
          </a:bodyPr>
          <a:lstStyle/>
          <a:p>
            <a:pPr>
              <a:spcBef>
                <a:spcPct val="50000"/>
              </a:spcBef>
            </a:pPr>
            <a:r>
              <a:rPr lang="tr-TR" sz="800" b="1">
                <a:solidFill>
                  <a:srgbClr val="003366"/>
                </a:solidFill>
                <a:latin typeface="Arial" charset="0"/>
              </a:rPr>
              <a:t>Klinik eğitimi alan öğrencilerle temel tıp bilimleri eğitimi alan öğrencilerin, mesleğe bakış açıları arasında fark olup olmadığını anlamak amacıyla ki kare analizi uygulanmıştır. Sonuçlar SPSS 18 paketine göre yapılmıştır. Frekans, ortalama ve standart sapma verilmiştir.</a:t>
            </a:r>
            <a:r>
              <a:rPr lang="tr-TR" sz="800">
                <a:solidFill>
                  <a:srgbClr val="003366"/>
                </a:solidFill>
                <a:latin typeface="Arial" charset="0"/>
              </a:rPr>
              <a:t> </a:t>
            </a:r>
          </a:p>
          <a:p>
            <a:pPr>
              <a:spcBef>
                <a:spcPct val="50000"/>
              </a:spcBef>
            </a:pPr>
            <a:r>
              <a:rPr lang="tr-TR" sz="800" b="1">
                <a:solidFill>
                  <a:srgbClr val="003366"/>
                </a:solidFill>
                <a:latin typeface="Arial" charset="0"/>
              </a:rPr>
              <a:t>Yapılan ankete göre öğrencilerin; </a:t>
            </a:r>
          </a:p>
          <a:p>
            <a:pPr>
              <a:spcBef>
                <a:spcPct val="50000"/>
              </a:spcBef>
            </a:pPr>
            <a:r>
              <a:rPr lang="tr-TR" sz="800" b="1">
                <a:solidFill>
                  <a:srgbClr val="003366"/>
                </a:solidFill>
                <a:latin typeface="Arial" charset="0"/>
              </a:rPr>
              <a:t>%31,7’sinin mesleği seçtiği için çok memnun olduğu,</a:t>
            </a:r>
          </a:p>
          <a:p>
            <a:r>
              <a:rPr lang="tr-TR" sz="800" b="1">
                <a:solidFill>
                  <a:srgbClr val="003366"/>
                </a:solidFill>
                <a:latin typeface="Arial" charset="0"/>
              </a:rPr>
              <a:t>%38,3’ünün eğitimin kısmen yeterli olduğunu düşündüğü,</a:t>
            </a:r>
          </a:p>
          <a:p>
            <a:r>
              <a:rPr lang="tr-TR" sz="800" b="1">
                <a:solidFill>
                  <a:srgbClr val="003366"/>
                </a:solidFill>
                <a:latin typeface="Arial" charset="0"/>
              </a:rPr>
              <a:t>%43,3’ünün insanlarla olan ilişkilerin başarıyı etkilediğine inandığı, </a:t>
            </a:r>
          </a:p>
          <a:p>
            <a:r>
              <a:rPr lang="tr-TR" sz="800" b="1">
                <a:solidFill>
                  <a:srgbClr val="003366"/>
                </a:solidFill>
                <a:latin typeface="Arial" charset="0"/>
              </a:rPr>
              <a:t>%45’inin doktorluğun toplumdaki saygınlığına inandığı,</a:t>
            </a:r>
          </a:p>
          <a:p>
            <a:r>
              <a:rPr lang="tr-TR" sz="800" b="1">
                <a:solidFill>
                  <a:srgbClr val="003366"/>
                </a:solidFill>
                <a:latin typeface="Arial" charset="0"/>
              </a:rPr>
              <a:t>%36,7’sinin mesleğin gelecekteki durumunu kötü olarak göründüğü,</a:t>
            </a:r>
          </a:p>
          <a:p>
            <a:r>
              <a:rPr lang="tr-TR" sz="800" b="1">
                <a:solidFill>
                  <a:srgbClr val="003366"/>
                </a:solidFill>
                <a:latin typeface="Arial" charset="0"/>
              </a:rPr>
              <a:t>%40’ının mezuniyet sonrası meslek arkadaşlarına kısmen güvendiği,</a:t>
            </a:r>
          </a:p>
          <a:p>
            <a:r>
              <a:rPr lang="tr-TR" sz="800" b="1">
                <a:solidFill>
                  <a:srgbClr val="003366"/>
                </a:solidFill>
                <a:latin typeface="Arial" charset="0"/>
              </a:rPr>
              <a:t>% 36,7’sinin yabancı dilin önemine inandığı,</a:t>
            </a:r>
          </a:p>
          <a:p>
            <a:r>
              <a:rPr lang="tr-TR" sz="800" b="1">
                <a:solidFill>
                  <a:srgbClr val="003366"/>
                </a:solidFill>
                <a:latin typeface="Arial" charset="0"/>
              </a:rPr>
              <a:t>%56,7’sının sosyal medya haberlerinin mesleği etkilediğine inandığı, </a:t>
            </a:r>
          </a:p>
          <a:p>
            <a:r>
              <a:rPr lang="tr-TR" sz="800" b="1">
                <a:solidFill>
                  <a:srgbClr val="003366"/>
                </a:solidFill>
                <a:latin typeface="Arial" charset="0"/>
              </a:rPr>
              <a:t>%31,7’sinin temel tıp bilimleri üzerine uzmanlık düşünmediği,</a:t>
            </a:r>
          </a:p>
          <a:p>
            <a:r>
              <a:rPr lang="tr-TR" sz="800" b="1">
                <a:solidFill>
                  <a:srgbClr val="003366"/>
                </a:solidFill>
                <a:latin typeface="Arial" charset="0"/>
              </a:rPr>
              <a:t>%55’inin çalışma saatlerinin yoğunluğunun mesleki başarıyı etkilediğine inandığı tespit edilmiştir. </a:t>
            </a:r>
          </a:p>
          <a:p>
            <a:r>
              <a:rPr lang="tr-TR" sz="800" b="1">
                <a:solidFill>
                  <a:srgbClr val="003366"/>
                </a:solidFill>
                <a:latin typeface="Arial" charset="0"/>
              </a:rPr>
              <a:t>Ancak farklı düşünen öğrencilerle aralarındaki fark istatistiksel olarak anlamlı bir değer ifade etmemektedir.(p&gt;0.05)</a:t>
            </a:r>
          </a:p>
          <a:p>
            <a:endParaRPr lang="tr-TR" sz="800" b="1">
              <a:solidFill>
                <a:srgbClr val="003366"/>
              </a:solidFill>
              <a:latin typeface="Arial" charset="0"/>
            </a:endParaRPr>
          </a:p>
        </p:txBody>
      </p:sp>
      <p:pic>
        <p:nvPicPr>
          <p:cNvPr id="14357" name="Picture 31" descr="galenhippocratesavicenna"/>
          <p:cNvPicPr>
            <a:picLocks noChangeAspect="1" noChangeArrowheads="1"/>
          </p:cNvPicPr>
          <p:nvPr/>
        </p:nvPicPr>
        <p:blipFill>
          <a:blip r:embed="rId8"/>
          <a:srcRect/>
          <a:stretch>
            <a:fillRect/>
          </a:stretch>
        </p:blipFill>
        <p:spPr bwMode="auto">
          <a:xfrm>
            <a:off x="395288" y="2449513"/>
            <a:ext cx="2159000" cy="1068387"/>
          </a:xfrm>
          <a:prstGeom prst="rect">
            <a:avLst/>
          </a:prstGeom>
          <a:noFill/>
          <a:ln w="9525">
            <a:noFill/>
            <a:miter lim="800000"/>
            <a:headEnd/>
            <a:tailEnd/>
          </a:ln>
        </p:spPr>
      </p:pic>
      <p:sp>
        <p:nvSpPr>
          <p:cNvPr id="14358" name="Text Box 35"/>
          <p:cNvSpPr txBox="1">
            <a:spLocks noChangeArrowheads="1"/>
          </p:cNvSpPr>
          <p:nvPr/>
        </p:nvSpPr>
        <p:spPr bwMode="auto">
          <a:xfrm>
            <a:off x="2484438" y="2349500"/>
            <a:ext cx="2016125" cy="366713"/>
          </a:xfrm>
          <a:prstGeom prst="rect">
            <a:avLst/>
          </a:prstGeom>
          <a:noFill/>
          <a:ln w="9525">
            <a:noFill/>
            <a:miter lim="800000"/>
            <a:headEnd/>
            <a:tailEnd/>
          </a:ln>
        </p:spPr>
        <p:txBody>
          <a:bodyPr>
            <a:spAutoFit/>
          </a:bodyPr>
          <a:lstStyle/>
          <a:p>
            <a:pPr>
              <a:spcBef>
                <a:spcPct val="50000"/>
              </a:spcBef>
            </a:pPr>
            <a:r>
              <a:rPr lang="tr-TR"/>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255</TotalTime>
  <Words>507</Words>
  <Application>Microsoft Office PowerPoint</Application>
  <PresentationFormat>Ekran Gösterisi (4:3)</PresentationFormat>
  <Paragraphs>49</Paragraphs>
  <Slides>1</Slides>
  <Notes>1</Notes>
  <HiddenSlides>0</HiddenSlides>
  <MMClips>0</MMClips>
  <ScaleCrop>false</ScaleCrop>
  <HeadingPairs>
    <vt:vector size="6" baseType="variant">
      <vt:variant>
        <vt:lpstr>Kullanılan Yazı Tipleri</vt:lpstr>
      </vt:variant>
      <vt:variant>
        <vt:i4>3</vt:i4>
      </vt:variant>
      <vt:variant>
        <vt:lpstr>Tasarım Şablonu</vt:lpstr>
      </vt:variant>
      <vt:variant>
        <vt:i4>1</vt:i4>
      </vt:variant>
      <vt:variant>
        <vt:lpstr>Slayt Başlıkları</vt:lpstr>
      </vt:variant>
      <vt:variant>
        <vt:i4>1</vt:i4>
      </vt:variant>
    </vt:vector>
  </HeadingPairs>
  <TitlesOfParts>
    <vt:vector size="5" baseType="lpstr">
      <vt:lpstr>Tahoma</vt:lpstr>
      <vt:lpstr>Arial</vt:lpstr>
      <vt:lpstr>Calibri</vt:lpstr>
      <vt:lpstr>Ofis Teması</vt:lpstr>
      <vt:lpstr>Slayt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Guest</dc:creator>
  <cp:lastModifiedBy>BILGISAYAR</cp:lastModifiedBy>
  <cp:revision>44</cp:revision>
  <dcterms:created xsi:type="dcterms:W3CDTF">2013-02-27T08:40:22Z</dcterms:created>
  <dcterms:modified xsi:type="dcterms:W3CDTF">2013-03-08T00:29:41Z</dcterms:modified>
</cp:coreProperties>
</file>