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15" r:id="rId3"/>
    <p:sldId id="265" r:id="rId4"/>
    <p:sldId id="266" r:id="rId5"/>
    <p:sldId id="268" r:id="rId6"/>
    <p:sldId id="272" r:id="rId7"/>
    <p:sldId id="273" r:id="rId8"/>
    <p:sldId id="274" r:id="rId9"/>
    <p:sldId id="297" r:id="rId10"/>
    <p:sldId id="282" r:id="rId11"/>
    <p:sldId id="295" r:id="rId12"/>
    <p:sldId id="301" r:id="rId13"/>
    <p:sldId id="299" r:id="rId14"/>
    <p:sldId id="276" r:id="rId15"/>
    <p:sldId id="304" r:id="rId16"/>
    <p:sldId id="278" r:id="rId17"/>
    <p:sldId id="280" r:id="rId18"/>
    <p:sldId id="284" r:id="rId19"/>
    <p:sldId id="293" r:id="rId20"/>
    <p:sldId id="287" r:id="rId21"/>
    <p:sldId id="289" r:id="rId22"/>
    <p:sldId id="291" r:id="rId23"/>
    <p:sldId id="319" r:id="rId24"/>
    <p:sldId id="306" r:id="rId25"/>
    <p:sldId id="309" r:id="rId26"/>
    <p:sldId id="317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FE3"/>
    <a:srgbClr val="356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6" autoAdjust="0"/>
    <p:restoredTop sz="94660"/>
  </p:normalViewPr>
  <p:slideViewPr>
    <p:cSldViewPr>
      <p:cViewPr>
        <p:scale>
          <a:sx n="60" d="100"/>
          <a:sy n="60" d="100"/>
        </p:scale>
        <p:origin x="-58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al__ma_Sayfas_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_al__ma_Sayfas_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_al__ma_Sayfas_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_al__ma_Sayfas_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_al__ma_Sayfas_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_al__ma_Sayfas_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_al__ma_Sayfas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_al__ma_Sayfas_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_al__ma_Sayfas_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_al__ma_Sayfas_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_al__ma_Sayfas_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_al__ma_Sayfas_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_al__ma_Sayfas_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_al__ma_Sayfas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39321473704676"/>
          <c:y val="6.5917021416215901E-2"/>
          <c:w val="0.70698745990084577"/>
          <c:h val="0.72643656167759219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13"/>
          <c:dLbls>
            <c:dLbl>
              <c:idx val="0"/>
              <c:layout>
                <c:manualLayout>
                  <c:x val="-0.12137150908466038"/>
                  <c:y val="9.5881128948635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023815110885913"/>
                  <c:y val="-0.10557951122714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854038284427382"/>
                  <c:y val="-0.20619892542803886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63,6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Sayfa1!$A$2:$A$5</c:f>
              <c:strCache>
                <c:ptCount val="4"/>
                <c:pt idx="0">
                  <c:v>1. Çeyrek</c:v>
                </c:pt>
                <c:pt idx="1">
                  <c:v>2. Çeyrek</c:v>
                </c:pt>
                <c:pt idx="2">
                  <c:v>3. Çeyrek</c:v>
                </c:pt>
                <c:pt idx="3">
                  <c:v>4. Çeyrek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18.2</c:v>
                </c:pt>
                <c:pt idx="1">
                  <c:v>18.2</c:v>
                </c:pt>
                <c:pt idx="2">
                  <c:v>63.6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494313210848889E-4"/>
          <c:y val="0.10739637067293763"/>
          <c:w val="0.70698745990084577"/>
          <c:h val="0.81326758526306842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11"/>
          <c:dLbls>
            <c:dLbl>
              <c:idx val="0"/>
              <c:layout>
                <c:manualLayout>
                  <c:x val="-0.27601955137552253"/>
                  <c:y val="-9.987907545863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676314766209782"/>
                  <c:y val="-0.151629608991500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793817439486734E-2"/>
                  <c:y val="6.238031552622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9319772528433945E-2"/>
                  <c:y val="9.5460126386362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Sayfa1!$A$2:$A$5</c:f>
              <c:strCache>
                <c:ptCount val="4"/>
                <c:pt idx="0">
                  <c:v>1. Çeyrek</c:v>
                </c:pt>
                <c:pt idx="1">
                  <c:v>2. Çeyrek</c:v>
                </c:pt>
                <c:pt idx="2">
                  <c:v>3. Çeyrek</c:v>
                </c:pt>
                <c:pt idx="3">
                  <c:v>4. Çeyrek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52.3</c:v>
                </c:pt>
                <c:pt idx="1">
                  <c:v>36.4</c:v>
                </c:pt>
                <c:pt idx="2">
                  <c:v>4.5</c:v>
                </c:pt>
                <c:pt idx="3">
                  <c:v>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19"/>
          <c:dPt>
            <c:idx val="1"/>
            <c:bubble3D val="0"/>
          </c:dPt>
          <c:dLbls>
            <c:dLbl>
              <c:idx val="0"/>
              <c:layout>
                <c:manualLayout>
                  <c:x val="-0.23400465418223457"/>
                  <c:y val="-0.425167558503161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451571232757028E-2"/>
                  <c:y val="5.0462588088582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41209147901343E-2"/>
                  <c:y val="8.456142180266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Sayfa1!$A$2:$A$5</c:f>
              <c:strCache>
                <c:ptCount val="4"/>
                <c:pt idx="0">
                  <c:v>1. Çeyrek</c:v>
                </c:pt>
                <c:pt idx="1">
                  <c:v>2. Çeyrek</c:v>
                </c:pt>
                <c:pt idx="2">
                  <c:v>3. Çeyrek</c:v>
                </c:pt>
                <c:pt idx="3">
                  <c:v>4. Çeyrek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86.4</c:v>
                </c:pt>
                <c:pt idx="1">
                  <c:v>4.5</c:v>
                </c:pt>
                <c:pt idx="2">
                  <c:v>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301254151388623"/>
          <c:y val="0.18008559628873139"/>
          <c:w val="0.70698745990084577"/>
          <c:h val="0.81991436285339914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5"/>
          <c:dPt>
            <c:idx val="0"/>
            <c:bubble3D val="0"/>
            <c:explosion val="11"/>
          </c:dPt>
          <c:dLbls>
            <c:dLbl>
              <c:idx val="0"/>
              <c:layout>
                <c:manualLayout>
                  <c:x val="-0.12307041440625752"/>
                  <c:y val="-0.41001481179284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216496791596537E-2"/>
                  <c:y val="9.2256994383174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Sayfa1!$A$2:$A$5</c:f>
              <c:strCache>
                <c:ptCount val="4"/>
                <c:pt idx="0">
                  <c:v>1. Çeyrek</c:v>
                </c:pt>
                <c:pt idx="1">
                  <c:v>2. Çeyrek</c:v>
                </c:pt>
                <c:pt idx="2">
                  <c:v>3. Çeyrek</c:v>
                </c:pt>
                <c:pt idx="3">
                  <c:v>4. Çeyrek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95.5</c:v>
                </c:pt>
                <c:pt idx="1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19140662972748E-2"/>
          <c:y val="1.1991260202524848E-2"/>
          <c:w val="0.70698745990084577"/>
          <c:h val="0.81326758526306897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0.21205574997569754"/>
                  <c:y val="6.227514453830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206097501701178E-2"/>
                  <c:y val="-0.36645858571976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1245078740157478"/>
                  <c:y val="4.1016685288854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546344901331781E-2"/>
                  <c:y val="0.10979652286154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Sayfa1!$A$2:$A$5</c:f>
              <c:strCache>
                <c:ptCount val="4"/>
                <c:pt idx="0">
                  <c:v>1. Çeyrek</c:v>
                </c:pt>
                <c:pt idx="1">
                  <c:v>2. Çeyrek</c:v>
                </c:pt>
                <c:pt idx="2">
                  <c:v>3. Çeyrek</c:v>
                </c:pt>
                <c:pt idx="3">
                  <c:v>4. Çeyrek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36.4</c:v>
                </c:pt>
                <c:pt idx="1">
                  <c:v>29.5</c:v>
                </c:pt>
                <c:pt idx="2">
                  <c:v>27.3</c:v>
                </c:pt>
                <c:pt idx="3">
                  <c:v>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245066588898727E-2"/>
          <c:y val="0.19762357756791207"/>
          <c:w val="0.70698745990084577"/>
          <c:h val="0.72643656167759219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0.24550417815626749"/>
                  <c:y val="-0.11228677259756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51720388710325"/>
                  <c:y val="9.9076564056672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974952923251999E-2"/>
                  <c:y val="5.9412142932672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Sayfa1!$A$2:$A$5</c:f>
              <c:strCache>
                <c:ptCount val="4"/>
                <c:pt idx="0">
                  <c:v>1. Çeyrek</c:v>
                </c:pt>
                <c:pt idx="1">
                  <c:v>2. Çeyrek</c:v>
                </c:pt>
                <c:pt idx="2">
                  <c:v>3. Çeyrek</c:v>
                </c:pt>
                <c:pt idx="3">
                  <c:v>4. Çeyrek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59.1</c:v>
                </c:pt>
                <c:pt idx="1">
                  <c:v>34.1</c:v>
                </c:pt>
                <c:pt idx="2">
                  <c:v>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8"/>
          <c:dLbls>
            <c:dLbl>
              <c:idx val="0"/>
              <c:layout>
                <c:manualLayout>
                  <c:x val="-0.17563344512491494"/>
                  <c:y val="6.34585390998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652206668610875"/>
                  <c:y val="-0.32014291765089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342787012734516E-2"/>
                  <c:y val="6.5325545082891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59021094585399E-2"/>
                  <c:y val="8.9579830855886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Sayfa1!$A$2:$A$5</c:f>
              <c:strCache>
                <c:ptCount val="4"/>
                <c:pt idx="0">
                  <c:v>1. Çeyrek</c:v>
                </c:pt>
                <c:pt idx="1">
                  <c:v>2. Çeyrek</c:v>
                </c:pt>
                <c:pt idx="2">
                  <c:v>3. Çeyrek</c:v>
                </c:pt>
                <c:pt idx="3">
                  <c:v>4. Çeyrek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34.1</c:v>
                </c:pt>
                <c:pt idx="1">
                  <c:v>50</c:v>
                </c:pt>
                <c:pt idx="2">
                  <c:v>11.4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3"/>
          <c:dLbls>
            <c:dLbl>
              <c:idx val="0"/>
              <c:layout>
                <c:manualLayout>
                  <c:x val="-0.27874873806292055"/>
                  <c:y val="-0.259902478212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53161725991798"/>
                  <c:y val="5.277595066508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980543224665915E-2"/>
                  <c:y val="0.10447058449218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Sayfa1!$A$2:$A$5</c:f>
              <c:strCache>
                <c:ptCount val="4"/>
                <c:pt idx="0">
                  <c:v>1. Çeyrek</c:v>
                </c:pt>
                <c:pt idx="1">
                  <c:v>2. Çeyrek</c:v>
                </c:pt>
                <c:pt idx="2">
                  <c:v>3. Çeyrek</c:v>
                </c:pt>
                <c:pt idx="3">
                  <c:v>4. Çeyrek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75</c:v>
                </c:pt>
                <c:pt idx="1">
                  <c:v>22.7</c:v>
                </c:pt>
                <c:pt idx="2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442597453096224E-2"/>
          <c:y val="0.11020240333383199"/>
          <c:w val="0.70698745990084577"/>
          <c:h val="0.81326758526306897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0.18859959380952521"/>
                  <c:y val="3.8130520747768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238314746189173"/>
                  <c:y val="-0.26783495308048083"/>
                </c:manualLayout>
              </c:layout>
              <c:tx>
                <c:rich>
                  <a:bodyPr/>
                  <a:lstStyle/>
                  <a:p>
                    <a:r>
                      <a:rPr lang="en-US" sz="2000" smtClean="0"/>
                      <a:t>3</a:t>
                    </a:r>
                    <a:r>
                      <a:rPr lang="tr-TR" sz="2000" smtClean="0"/>
                      <a:t>8</a:t>
                    </a:r>
                    <a:r>
                      <a:rPr lang="en-US" sz="2000" smtClean="0"/>
                      <a:t>,</a:t>
                    </a:r>
                    <a:r>
                      <a:rPr lang="tr-TR" sz="200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149423948936055"/>
                  <c:y val="4.9771838741735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8841347977926428E-2"/>
                  <c:y val="8.2033524644487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374797559752015E-2"/>
                  <c:y val="9.01405475118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Sayfa1!$A$2:$A$6</c:f>
              <c:strCache>
                <c:ptCount val="4"/>
                <c:pt idx="0">
                  <c:v>1. Çeyrek</c:v>
                </c:pt>
                <c:pt idx="1">
                  <c:v>2. Çeyrek</c:v>
                </c:pt>
                <c:pt idx="2">
                  <c:v>3. Çeyrek</c:v>
                </c:pt>
                <c:pt idx="3">
                  <c:v>4. Çeyrek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40.9</c:v>
                </c:pt>
                <c:pt idx="1">
                  <c:v>36.800000000000004</c:v>
                </c:pt>
                <c:pt idx="2">
                  <c:v>11.4</c:v>
                </c:pt>
                <c:pt idx="3">
                  <c:v>4.5</c:v>
                </c:pt>
                <c:pt idx="4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7"/>
          <c:dPt>
            <c:idx val="6"/>
            <c:bubble3D val="0"/>
          </c:dPt>
          <c:dLbls>
            <c:dLbl>
              <c:idx val="0"/>
              <c:layout>
                <c:manualLayout>
                  <c:x val="-2.2147200349956254E-2"/>
                  <c:y val="8.057555927876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676345144356956E-2"/>
                  <c:y val="9.7369775227945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092158792650919"/>
                  <c:y val="8.928000516133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9941951006124234"/>
                  <c:y val="-0.23305625786158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0987040682414694"/>
                  <c:y val="-0.346554755308428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731751968503937"/>
                  <c:y val="-0.164284153449774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351609798775153"/>
                  <c:y val="6.6048485151115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5239173228346453E-2"/>
                  <c:y val="5.0020956865975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6624890638670216E-2"/>
                  <c:y val="6.9309448619001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4028488626421648E-2"/>
                  <c:y val="7.8307091772513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2349518810148629E-2"/>
                  <c:y val="7.9099630288625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Sayfa1!$A$2:$A$12</c:f>
              <c:strCache>
                <c:ptCount val="4"/>
                <c:pt idx="0">
                  <c:v>1. Çeyrek</c:v>
                </c:pt>
                <c:pt idx="1">
                  <c:v>2. Çeyrek</c:v>
                </c:pt>
                <c:pt idx="2">
                  <c:v>3. Çeyrek</c:v>
                </c:pt>
                <c:pt idx="3">
                  <c:v>4. Çeyrek</c:v>
                </c:pt>
              </c:strCache>
            </c:strRef>
          </c:cat>
          <c:val>
            <c:numRef>
              <c:f>Sayfa1!$B$2:$B$12</c:f>
              <c:numCache>
                <c:formatCode>General</c:formatCode>
                <c:ptCount val="11"/>
                <c:pt idx="0">
                  <c:v>4.5</c:v>
                </c:pt>
                <c:pt idx="1">
                  <c:v>2.2999999999999998</c:v>
                </c:pt>
                <c:pt idx="2">
                  <c:v>15.9</c:v>
                </c:pt>
                <c:pt idx="3">
                  <c:v>25</c:v>
                </c:pt>
                <c:pt idx="4">
                  <c:v>15.9</c:v>
                </c:pt>
                <c:pt idx="5">
                  <c:v>13.6</c:v>
                </c:pt>
                <c:pt idx="6">
                  <c:v>11.4</c:v>
                </c:pt>
                <c:pt idx="7">
                  <c:v>4.5</c:v>
                </c:pt>
                <c:pt idx="8">
                  <c:v>2.2999999999999998</c:v>
                </c:pt>
                <c:pt idx="9">
                  <c:v>2.2999999999999998</c:v>
                </c:pt>
                <c:pt idx="10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245066588898796E-2"/>
          <c:y val="0.1073963706729376"/>
          <c:w val="0.70698745990084577"/>
          <c:h val="0.8132675852630683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-2.8348400894332597E-2"/>
                  <c:y val="8.6773798194991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8085733206960245"/>
                  <c:y val="-0.13478590081271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5587391853796054"/>
                  <c:y val="-0.24151655680791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269198989015257"/>
                  <c:y val="0.133615542150919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Sayfa1!$A$2:$A$5</c:f>
              <c:strCache>
                <c:ptCount val="4"/>
                <c:pt idx="0">
                  <c:v>1. Çeyrek</c:v>
                </c:pt>
                <c:pt idx="1">
                  <c:v>2. Çeyrek</c:v>
                </c:pt>
                <c:pt idx="2">
                  <c:v>3. Çeyrek</c:v>
                </c:pt>
                <c:pt idx="3">
                  <c:v>4. Çeyrek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4.5</c:v>
                </c:pt>
                <c:pt idx="1">
                  <c:v>43.2</c:v>
                </c:pt>
                <c:pt idx="2">
                  <c:v>36.4</c:v>
                </c:pt>
                <c:pt idx="3">
                  <c:v>15.9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443082255646436"/>
          <c:w val="0.69444911633387874"/>
          <c:h val="0.81062600959348619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11"/>
          <c:dLbls>
            <c:dLbl>
              <c:idx val="0"/>
              <c:layout>
                <c:manualLayout>
                  <c:x val="-5.9109274615843005E-2"/>
                  <c:y val="0.121336711252334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0139067393529511"/>
                  <c:y val="3.4364779469122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607806709326842"/>
                  <c:y val="-0.25356023359168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080130844798217"/>
                  <c:y val="3.1166491329769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Sayfa1!$A$2:$A$5</c:f>
              <c:strCache>
                <c:ptCount val="4"/>
                <c:pt idx="0">
                  <c:v>1. Çeyrek</c:v>
                </c:pt>
                <c:pt idx="1">
                  <c:v>2. Çeyrek</c:v>
                </c:pt>
                <c:pt idx="2">
                  <c:v>3. Çeyrek</c:v>
                </c:pt>
                <c:pt idx="3">
                  <c:v>4. Çeyrek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6.8</c:v>
                </c:pt>
                <c:pt idx="1">
                  <c:v>25</c:v>
                </c:pt>
                <c:pt idx="2">
                  <c:v>25</c:v>
                </c:pt>
                <c:pt idx="3">
                  <c:v>43.2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73889374939245"/>
          <c:y val="0.11862050131651571"/>
          <c:w val="0.70698745990084577"/>
          <c:h val="0.81326758526306842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17"/>
          <c:dLbls>
            <c:dLbl>
              <c:idx val="0"/>
              <c:layout>
                <c:manualLayout>
                  <c:x val="-2.9938393117526975E-2"/>
                  <c:y val="8.5976398834899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3693520948770291"/>
                  <c:y val="1.5236315453749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927481287061346"/>
                  <c:y val="-0.32722803964592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4832810829201906"/>
                  <c:y val="0.102946930852063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Sayfa1!$A$2:$A$5</c:f>
              <c:strCache>
                <c:ptCount val="4"/>
                <c:pt idx="0">
                  <c:v>1. Çeyrek</c:v>
                </c:pt>
                <c:pt idx="1">
                  <c:v>2. Çeyrek</c:v>
                </c:pt>
                <c:pt idx="2">
                  <c:v>3. Çeyrek</c:v>
                </c:pt>
                <c:pt idx="3">
                  <c:v>4. Çeyrek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4.5</c:v>
                </c:pt>
                <c:pt idx="1">
                  <c:v>36.4</c:v>
                </c:pt>
                <c:pt idx="2">
                  <c:v>36.4</c:v>
                </c:pt>
                <c:pt idx="3">
                  <c:v>22.7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73889374939245"/>
          <c:y val="0.11862050131651571"/>
          <c:w val="0.70698745990084577"/>
          <c:h val="0.81326758526306842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11"/>
          <c:dLbls>
            <c:dLbl>
              <c:idx val="0"/>
              <c:layout>
                <c:manualLayout>
                  <c:x val="-2.839542626616123E-2"/>
                  <c:y val="8.3170366174005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5466462525517641"/>
                  <c:y val="1.6151479806617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7954596821230678"/>
                  <c:y val="-0.32784470398896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6584961602021969"/>
                  <c:y val="0.1233132042838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Sayfa1!$A$2:$A$5</c:f>
              <c:strCache>
                <c:ptCount val="4"/>
                <c:pt idx="0">
                  <c:v>1. Çeyrek</c:v>
                </c:pt>
                <c:pt idx="1">
                  <c:v>2. Çeyrek</c:v>
                </c:pt>
                <c:pt idx="2">
                  <c:v>3. Çeyrek</c:v>
                </c:pt>
                <c:pt idx="3">
                  <c:v>4. Çeyrek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4.5</c:v>
                </c:pt>
                <c:pt idx="1">
                  <c:v>36.4</c:v>
                </c:pt>
                <c:pt idx="2">
                  <c:v>36.4</c:v>
                </c:pt>
                <c:pt idx="3">
                  <c:v>22.7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0.28037</cdr:x>
      <cdr:y>0.41667</cdr:y>
    </cdr:from>
    <cdr:to>
      <cdr:x>0.51608</cdr:x>
      <cdr:y>0.51652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2160240" y="2160240"/>
          <a:ext cx="1816112" cy="517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Şehir Merkezi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0.44792</cdr:x>
      <cdr:y>0.26201</cdr:y>
    </cdr:from>
    <cdr:to>
      <cdr:x>0.62153</cdr:x>
      <cdr:y>0.35672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3686172" y="1185858"/>
          <a:ext cx="142876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0.58879</cdr:x>
      <cdr:y>0.16667</cdr:y>
    </cdr:from>
    <cdr:to>
      <cdr:x>0.70427</cdr:x>
      <cdr:y>0.2476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4536504" y="864096"/>
          <a:ext cx="889828" cy="419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İlçe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0.71963</cdr:x>
      <cdr:y>0.31944</cdr:y>
    </cdr:from>
    <cdr:to>
      <cdr:x>0.82843</cdr:x>
      <cdr:y>0.40541</cdr:y>
    </cdr:to>
    <cdr:sp macro="" textlink="">
      <cdr:nvSpPr>
        <cdr:cNvPr id="5" name="4 Metin kutusu"/>
        <cdr:cNvSpPr txBox="1"/>
      </cdr:nvSpPr>
      <cdr:spPr>
        <a:xfrm xmlns:a="http://schemas.openxmlformats.org/drawingml/2006/main">
          <a:off x="5544616" y="1656184"/>
          <a:ext cx="838352" cy="445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Köy</a:t>
          </a:r>
          <a:endParaRPr lang="tr-TR" sz="2000" dirty="0">
            <a:cs typeface="Arial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0.54249</cdr:x>
      <cdr:y>0.46139</cdr:y>
    </cdr:from>
    <cdr:to>
      <cdr:x>0.6536</cdr:x>
      <cdr:y>0.66342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4464496" y="2088232"/>
          <a:ext cx="914391" cy="9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Hiç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0.13125</cdr:x>
      <cdr:y>0.52503</cdr:y>
    </cdr:from>
    <cdr:to>
      <cdr:x>0.24236</cdr:x>
      <cdr:y>0.72706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1080120" y="2376264"/>
          <a:ext cx="914391" cy="9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Bazen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0.11375</cdr:x>
      <cdr:y>0.07955</cdr:y>
    </cdr:from>
    <cdr:to>
      <cdr:x>0.25041</cdr:x>
      <cdr:y>0.15847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936104" y="360040"/>
          <a:ext cx="1124696" cy="35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Sık sık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0.245</cdr:x>
      <cdr:y>0.04773</cdr:y>
    </cdr:from>
    <cdr:to>
      <cdr:x>0.33181</cdr:x>
      <cdr:y>0.20557</cdr:y>
    </cdr:to>
    <cdr:sp macro="" textlink="">
      <cdr:nvSpPr>
        <cdr:cNvPr id="5" name="4 Metin kutusu"/>
        <cdr:cNvSpPr txBox="1"/>
      </cdr:nvSpPr>
      <cdr:spPr>
        <a:xfrm xmlns:a="http://schemas.openxmlformats.org/drawingml/2006/main">
          <a:off x="2016224" y="216024"/>
          <a:ext cx="714411" cy="7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Her zaman</a:t>
          </a:r>
          <a:endParaRPr lang="tr-TR" sz="2000" dirty="0">
            <a:cs typeface="Arial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0.49107</cdr:x>
      <cdr:y>0.61295</cdr:y>
    </cdr:from>
    <cdr:to>
      <cdr:x>0.66468</cdr:x>
      <cdr:y>0.69187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4181674" y="2880320"/>
          <a:ext cx="1478351" cy="370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   Hiç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0.31349</cdr:x>
      <cdr:y>0.01532</cdr:y>
    </cdr:from>
    <cdr:to>
      <cdr:x>0.51644</cdr:x>
      <cdr:y>0.18894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2669506" y="72008"/>
          <a:ext cx="1728192" cy="815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>
              <a:latin typeface="Arial" pitchFamily="34" charset="0"/>
              <a:cs typeface="Arial" pitchFamily="34" charset="0"/>
            </a:rPr>
            <a:t> </a:t>
          </a:r>
          <a:r>
            <a:rPr lang="tr-TR" sz="2000" dirty="0" smtClean="0">
              <a:latin typeface="Arial" pitchFamily="34" charset="0"/>
              <a:cs typeface="Arial" pitchFamily="34" charset="0"/>
            </a:rPr>
            <a:t>  </a:t>
          </a:r>
          <a:r>
            <a:rPr lang="tr-TR" sz="2000" dirty="0" smtClean="0">
              <a:cs typeface="Arial" pitchFamily="34" charset="0"/>
            </a:rPr>
            <a:t>Her zaman   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0.19511</cdr:x>
      <cdr:y>0.07662</cdr:y>
    </cdr:from>
    <cdr:to>
      <cdr:x>0.334</cdr:x>
      <cdr:y>0.15554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1661394" y="360040"/>
          <a:ext cx="1182697" cy="370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Bazen</a:t>
          </a:r>
          <a:endParaRPr lang="tr-TR" sz="2000" dirty="0">
            <a:cs typeface="Arial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0.66585</cdr:x>
      <cdr:y>0.63866</cdr:y>
    </cdr:from>
    <cdr:to>
      <cdr:x>0.82037</cdr:x>
      <cdr:y>0.88805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71492" y="3331305"/>
          <a:ext cx="1316144" cy="1300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Hiç</a:t>
          </a:r>
        </a:p>
        <a:p xmlns:a="http://schemas.openxmlformats.org/drawingml/2006/main">
          <a:endParaRPr lang="tr-TR" sz="20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0.53059</cdr:x>
      <cdr:y>0.18309</cdr:y>
    </cdr:from>
    <cdr:to>
      <cdr:x>0.68684</cdr:x>
      <cdr:y>0.24622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4519364" y="955041"/>
          <a:ext cx="1330880" cy="329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Bazen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0.07813</cdr:x>
      <cdr:y>0.88391</cdr:y>
    </cdr:from>
    <cdr:to>
      <cdr:x>0.86806</cdr:x>
      <cdr:y>1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642942" y="4000527"/>
          <a:ext cx="6500858" cy="525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0.08681</cdr:x>
      <cdr:y>0.83099</cdr:y>
    </cdr:from>
    <cdr:to>
      <cdr:x>0.88542</cdr:x>
      <cdr:y>1</cdr:y>
    </cdr:to>
    <cdr:sp macro="" textlink="">
      <cdr:nvSpPr>
        <cdr:cNvPr id="5" name="4 Metin kutusu"/>
        <cdr:cNvSpPr txBox="1"/>
      </cdr:nvSpPr>
      <cdr:spPr>
        <a:xfrm xmlns:a="http://schemas.openxmlformats.org/drawingml/2006/main">
          <a:off x="714380" y="4214842"/>
          <a:ext cx="6572296" cy="857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0.20486</cdr:x>
      <cdr:y>0.24623</cdr:y>
    </cdr:from>
    <cdr:to>
      <cdr:x>0.35069</cdr:x>
      <cdr:y>0.52718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1685908" y="1114420"/>
          <a:ext cx="1200152" cy="1271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tr-TR" sz="20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0.07875</cdr:x>
      <cdr:y>0.27047</cdr:y>
    </cdr:from>
    <cdr:to>
      <cdr:x>0.22632</cdr:x>
      <cdr:y>0.36517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48072" y="1224136"/>
          <a:ext cx="1214442" cy="428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Sık sık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0.57749</cdr:x>
      <cdr:y>0.27047</cdr:y>
    </cdr:from>
    <cdr:to>
      <cdr:x>0.7511</cdr:x>
      <cdr:y>0.39674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4752528" y="1224136"/>
          <a:ext cx="1428741" cy="571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latin typeface="Arial" pitchFamily="34" charset="0"/>
              <a:cs typeface="Arial" pitchFamily="34" charset="0"/>
            </a:rPr>
            <a:t>   </a:t>
          </a:r>
          <a:r>
            <a:rPr lang="tr-TR" sz="2000" dirty="0" smtClean="0">
              <a:cs typeface="Arial" pitchFamily="34" charset="0"/>
            </a:rPr>
            <a:t>Hiç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0.26562</cdr:x>
      <cdr:y>0.49877</cdr:y>
    </cdr:from>
    <cdr:to>
      <cdr:x>0.53472</cdr:x>
      <cdr:y>0.60926</cdr:y>
    </cdr:to>
    <cdr:sp macro="" textlink="">
      <cdr:nvSpPr>
        <cdr:cNvPr id="5" name="4 Metin kutusu"/>
        <cdr:cNvSpPr txBox="1"/>
      </cdr:nvSpPr>
      <cdr:spPr>
        <a:xfrm xmlns:a="http://schemas.openxmlformats.org/drawingml/2006/main">
          <a:off x="2185974" y="2257428"/>
          <a:ext cx="221457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0.32375</cdr:x>
      <cdr:y>0.50912</cdr:y>
    </cdr:from>
    <cdr:to>
      <cdr:x>0.54076</cdr:x>
      <cdr:y>0.63539</cdr:y>
    </cdr:to>
    <cdr:sp macro="" textlink="">
      <cdr:nvSpPr>
        <cdr:cNvPr id="6" name="5 Metin kutusu"/>
        <cdr:cNvSpPr txBox="1"/>
      </cdr:nvSpPr>
      <cdr:spPr>
        <a:xfrm xmlns:a="http://schemas.openxmlformats.org/drawingml/2006/main">
          <a:off x="2664296" y="2304256"/>
          <a:ext cx="1785906" cy="571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Bazen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0.1925</cdr:x>
      <cdr:y>0.01591</cdr:y>
    </cdr:from>
    <cdr:to>
      <cdr:x>0.51353</cdr:x>
      <cdr:y>0.12728</cdr:y>
    </cdr:to>
    <cdr:sp macro="" textlink="">
      <cdr:nvSpPr>
        <cdr:cNvPr id="7" name="6 Metin kutusu"/>
        <cdr:cNvSpPr txBox="1"/>
      </cdr:nvSpPr>
      <cdr:spPr>
        <a:xfrm xmlns:a="http://schemas.openxmlformats.org/drawingml/2006/main">
          <a:off x="1584176" y="72008"/>
          <a:ext cx="2641958" cy="504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Her zaman</a:t>
          </a:r>
          <a:endParaRPr lang="tr-TR" sz="2000" dirty="0">
            <a:cs typeface="Arial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0.42633</cdr:x>
      <cdr:y>0.56448</cdr:y>
    </cdr:from>
    <cdr:to>
      <cdr:x>0.69863</cdr:x>
      <cdr:y>0.70654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2808312" y="3240360"/>
          <a:ext cx="1793674" cy="815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latin typeface="Arial" pitchFamily="34" charset="0"/>
              <a:cs typeface="Arial" pitchFamily="34" charset="0"/>
            </a:rPr>
            <a:t>   </a:t>
          </a:r>
          <a:r>
            <a:rPr lang="tr-TR" sz="2000" dirty="0" smtClean="0">
              <a:cs typeface="Arial" pitchFamily="34" charset="0"/>
            </a:rPr>
            <a:t>Hayır</a:t>
          </a:r>
          <a:r>
            <a:rPr lang="tr-TR" sz="2000" dirty="0" smtClean="0">
              <a:latin typeface="Arial" pitchFamily="34" charset="0"/>
              <a:cs typeface="Arial" pitchFamily="34" charset="0"/>
            </a:rPr>
            <a:t> </a:t>
          </a:r>
          <a:endParaRPr lang="tr-TR" sz="20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0.12025</cdr:x>
      <cdr:y>0.50176</cdr:y>
    </cdr:from>
    <cdr:to>
      <cdr:x>0.33726</cdr:x>
      <cdr:y>0.64382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792088" y="2880320"/>
          <a:ext cx="1429470" cy="815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latin typeface="Arial" pitchFamily="34" charset="0"/>
              <a:cs typeface="Arial" pitchFamily="34" charset="0"/>
            </a:rPr>
            <a:t>   </a:t>
          </a:r>
          <a:r>
            <a:rPr lang="tr-TR" sz="2000" dirty="0" smtClean="0">
              <a:cs typeface="Arial" pitchFamily="34" charset="0"/>
            </a:rPr>
            <a:t>Evet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0.25143</cdr:x>
      <cdr:y>0.25088</cdr:y>
    </cdr:from>
    <cdr:to>
      <cdr:x>0.47006</cdr:x>
      <cdr:y>0.32615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1656184" y="1440160"/>
          <a:ext cx="144016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Bilmiyorum</a:t>
          </a:r>
          <a:endParaRPr lang="tr-TR" sz="2000" dirty="0"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0.25375</cdr:x>
      <cdr:y>0.54094</cdr:y>
    </cdr:from>
    <cdr:to>
      <cdr:x>0.51243</cdr:x>
      <cdr:y>0.85346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2088232" y="2448272"/>
          <a:ext cx="2128833" cy="14144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r-TR" sz="2000" dirty="0" smtClean="0"/>
            <a:t>İlkokul</a:t>
          </a:r>
          <a:endParaRPr lang="tr-TR" sz="2000" dirty="0"/>
        </a:p>
      </cdr:txBody>
    </cdr:sp>
  </cdr:relSizeAnchor>
  <cdr:relSizeAnchor xmlns:cdr="http://schemas.openxmlformats.org/drawingml/2006/chartDrawing">
    <cdr:from>
      <cdr:x>0.72624</cdr:x>
      <cdr:y>0.28638</cdr:y>
    </cdr:from>
    <cdr:to>
      <cdr:x>0.83735</cdr:x>
      <cdr:y>0.38184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5976664" y="1296144"/>
          <a:ext cx="914391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r-TR" sz="2000" dirty="0" smtClean="0"/>
            <a:t>Yok</a:t>
          </a:r>
          <a:endParaRPr lang="tr-TR" sz="2000" dirty="0"/>
        </a:p>
      </cdr:txBody>
    </cdr:sp>
  </cdr:relSizeAnchor>
  <cdr:relSizeAnchor xmlns:cdr="http://schemas.openxmlformats.org/drawingml/2006/chartDrawing">
    <cdr:from>
      <cdr:x>0.2625</cdr:x>
      <cdr:y>0.04773</cdr:y>
    </cdr:from>
    <cdr:to>
      <cdr:x>0.47778</cdr:x>
      <cdr:y>0.12665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2160240" y="216024"/>
          <a:ext cx="1771668" cy="35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r-TR" sz="2000" dirty="0" smtClean="0"/>
            <a:t>Lise</a:t>
          </a:r>
          <a:endParaRPr lang="tr-TR" sz="2000" dirty="0"/>
        </a:p>
      </cdr:txBody>
    </cdr:sp>
  </cdr:relSizeAnchor>
  <cdr:relSizeAnchor xmlns:cdr="http://schemas.openxmlformats.org/drawingml/2006/chartDrawing">
    <cdr:from>
      <cdr:x>0.37624</cdr:x>
      <cdr:y>0.01591</cdr:y>
    </cdr:from>
    <cdr:to>
      <cdr:x>0.60193</cdr:x>
      <cdr:y>0.15796</cdr:y>
    </cdr:to>
    <cdr:sp macro="" textlink="">
      <cdr:nvSpPr>
        <cdr:cNvPr id="5" name="4 Metin kutusu"/>
        <cdr:cNvSpPr txBox="1"/>
      </cdr:nvSpPr>
      <cdr:spPr>
        <a:xfrm xmlns:a="http://schemas.openxmlformats.org/drawingml/2006/main">
          <a:off x="3096344" y="72008"/>
          <a:ext cx="1857339" cy="642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r-TR" sz="2000" dirty="0" smtClean="0"/>
            <a:t>Üniversite</a:t>
          </a:r>
          <a:endParaRPr lang="tr-TR" sz="2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0.46957</cdr:x>
      <cdr:y>0.54094</cdr:y>
    </cdr:from>
    <cdr:to>
      <cdr:x>0.71245</cdr:x>
      <cdr:y>0.63565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3888432" y="2448272"/>
          <a:ext cx="2011335" cy="428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latin typeface="Arial" pitchFamily="34" charset="0"/>
              <a:cs typeface="Arial" pitchFamily="34" charset="0"/>
            </a:rPr>
            <a:t>              </a:t>
          </a:r>
          <a:r>
            <a:rPr lang="tr-TR" sz="2000" dirty="0" smtClean="0">
              <a:cs typeface="Arial" pitchFamily="34" charset="0"/>
            </a:rPr>
            <a:t>Yok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0.21739</cdr:x>
      <cdr:y>0.22274</cdr:y>
    </cdr:from>
    <cdr:to>
      <cdr:x>0.39968</cdr:x>
      <cdr:y>0.30166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1800200" y="1008112"/>
          <a:ext cx="1509529" cy="35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İlkokul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0.43478</cdr:x>
      <cdr:y>0.01591</cdr:y>
    </cdr:from>
    <cdr:to>
      <cdr:x>0.56499</cdr:x>
      <cdr:y>0.09483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3600400" y="72008"/>
          <a:ext cx="1078259" cy="35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Diğer</a:t>
          </a:r>
          <a:endParaRPr lang="tr-TR" sz="2000" dirty="0"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0.1875</cdr:x>
      <cdr:y>0.53034</cdr:y>
    </cdr:from>
    <cdr:to>
      <cdr:x>0.41319</cdr:x>
      <cdr:y>0.65661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1543032" y="2400304"/>
          <a:ext cx="1857388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0.22924</cdr:x>
      <cdr:y>0.59584</cdr:y>
    </cdr:from>
    <cdr:to>
      <cdr:x>0.3964</cdr:x>
      <cdr:y>0.70633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1889956" y="2696234"/>
          <a:ext cx="1378117" cy="499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latin typeface="Arial" pitchFamily="34" charset="0"/>
              <a:cs typeface="Arial" pitchFamily="34" charset="0"/>
            </a:rPr>
            <a:t>  </a:t>
          </a:r>
          <a:r>
            <a:rPr lang="tr-TR" sz="2000" dirty="0" smtClean="0">
              <a:cs typeface="Arial" pitchFamily="34" charset="0"/>
            </a:rPr>
            <a:t>İlkokul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0.6028</cdr:x>
      <cdr:y>0.4208</cdr:y>
    </cdr:from>
    <cdr:to>
      <cdr:x>0.79377</cdr:x>
      <cdr:y>0.56286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4969736" y="1904146"/>
          <a:ext cx="1574435" cy="642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latin typeface="Arial" pitchFamily="34" charset="0"/>
              <a:cs typeface="Arial" pitchFamily="34" charset="0"/>
            </a:rPr>
            <a:t>  </a:t>
          </a:r>
          <a:r>
            <a:rPr lang="tr-TR" sz="2000" dirty="0" smtClean="0">
              <a:cs typeface="Arial" pitchFamily="34" charset="0"/>
            </a:rPr>
            <a:t>Yok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0.25694</cdr:x>
      <cdr:y>0.34093</cdr:y>
    </cdr:from>
    <cdr:to>
      <cdr:x>0.2625</cdr:x>
      <cdr:y>0.35103</cdr:y>
    </cdr:to>
    <cdr:sp macro="" textlink="">
      <cdr:nvSpPr>
        <cdr:cNvPr id="5" name="4 Metin kutusu"/>
        <cdr:cNvSpPr txBox="1"/>
      </cdr:nvSpPr>
      <cdr:spPr>
        <a:xfrm xmlns:a="http://schemas.openxmlformats.org/drawingml/2006/main">
          <a:off x="2114536" y="1543048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0.10696</cdr:x>
      <cdr:y>0.1821</cdr:y>
    </cdr:from>
    <cdr:to>
      <cdr:x>0.34134</cdr:x>
      <cdr:y>0.33994</cdr:y>
    </cdr:to>
    <cdr:sp macro="" textlink="">
      <cdr:nvSpPr>
        <cdr:cNvPr id="6" name="5 Metin kutusu"/>
        <cdr:cNvSpPr txBox="1"/>
      </cdr:nvSpPr>
      <cdr:spPr>
        <a:xfrm xmlns:a="http://schemas.openxmlformats.org/drawingml/2006/main">
          <a:off x="881844" y="824026"/>
          <a:ext cx="1932325" cy="714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Ortaokul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0.36899</cdr:x>
      <cdr:y>0.06456</cdr:y>
    </cdr:from>
    <cdr:to>
      <cdr:x>0.49052</cdr:x>
      <cdr:y>0.17504</cdr:y>
    </cdr:to>
    <cdr:sp macro="" textlink="">
      <cdr:nvSpPr>
        <cdr:cNvPr id="7" name="6 Metin kutusu"/>
        <cdr:cNvSpPr txBox="1"/>
      </cdr:nvSpPr>
      <cdr:spPr>
        <a:xfrm xmlns:a="http://schemas.openxmlformats.org/drawingml/2006/main">
          <a:off x="3042084" y="292156"/>
          <a:ext cx="1001943" cy="499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Diğer</a:t>
          </a:r>
          <a:endParaRPr lang="tr-TR" sz="2000" dirty="0"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0.63387</cdr:x>
      <cdr:y>0.43682</cdr:y>
    </cdr:from>
    <cdr:to>
      <cdr:x>0.87519</cdr:x>
      <cdr:y>0.63886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796136" y="1977033"/>
          <a:ext cx="2206631" cy="914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r-TR" sz="2000" dirty="0" smtClean="0">
              <a:latin typeface="Arial" pitchFamily="34" charset="0"/>
              <a:cs typeface="Arial" pitchFamily="34" charset="0"/>
            </a:rPr>
            <a:t>      </a:t>
          </a:r>
        </a:p>
        <a:p xmlns:a="http://schemas.openxmlformats.org/drawingml/2006/main">
          <a:r>
            <a:rPr lang="tr-TR" sz="2000" dirty="0">
              <a:latin typeface="Arial" pitchFamily="34" charset="0"/>
              <a:cs typeface="Arial" pitchFamily="34" charset="0"/>
            </a:rPr>
            <a:t> </a:t>
          </a:r>
          <a:r>
            <a:rPr lang="tr-TR" sz="2000" dirty="0" smtClean="0">
              <a:latin typeface="Arial" pitchFamily="34" charset="0"/>
              <a:cs typeface="Arial" pitchFamily="34" charset="0"/>
            </a:rPr>
            <a:t>         </a:t>
          </a:r>
          <a:r>
            <a:rPr lang="tr-TR" sz="2000" dirty="0" smtClean="0">
              <a:cs typeface="Arial" pitchFamily="34" charset="0"/>
            </a:rPr>
            <a:t>3</a:t>
          </a:r>
          <a:r>
            <a:rPr lang="tr-TR" sz="2000" dirty="0" smtClean="0">
              <a:latin typeface="Arial" pitchFamily="34" charset="0"/>
              <a:cs typeface="Arial" pitchFamily="34" charset="0"/>
            </a:rPr>
            <a:t>		</a:t>
          </a:r>
          <a:endParaRPr lang="tr-TR" sz="20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0.36613</cdr:x>
      <cdr:y>0.62774</cdr:y>
    </cdr:from>
    <cdr:to>
      <cdr:x>0.51196</cdr:x>
      <cdr:y>0.86135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3347864" y="2841129"/>
          <a:ext cx="1333470" cy="1057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2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0.16925</cdr:x>
      <cdr:y>0.405</cdr:y>
    </cdr:from>
    <cdr:to>
      <cdr:x>0.25605</cdr:x>
      <cdr:y>0.48393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1547664" y="1833017"/>
          <a:ext cx="793699" cy="357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latin typeface="Arial" pitchFamily="34" charset="0"/>
              <a:cs typeface="Arial" pitchFamily="34" charset="0"/>
            </a:rPr>
            <a:t>  </a:t>
          </a:r>
          <a:r>
            <a:rPr lang="tr-TR" sz="2000" dirty="0" smtClean="0">
              <a:cs typeface="Arial" pitchFamily="34" charset="0"/>
            </a:rPr>
            <a:t>5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0.66537</cdr:x>
      <cdr:y>0.18226</cdr:y>
    </cdr:from>
    <cdr:to>
      <cdr:x>0.77822</cdr:x>
      <cdr:y>0.2454</cdr:y>
    </cdr:to>
    <cdr:sp macro="" textlink="">
      <cdr:nvSpPr>
        <cdr:cNvPr id="5" name="4 Metin kutusu"/>
        <cdr:cNvSpPr txBox="1"/>
      </cdr:nvSpPr>
      <cdr:spPr>
        <a:xfrm xmlns:a="http://schemas.openxmlformats.org/drawingml/2006/main">
          <a:off x="6084168" y="824905"/>
          <a:ext cx="1031900" cy="285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latin typeface="Arial" pitchFamily="34" charset="0"/>
              <a:cs typeface="Arial" pitchFamily="34" charset="0"/>
            </a:rPr>
            <a:t>    </a:t>
          </a:r>
          <a:r>
            <a:rPr lang="tr-TR" sz="2000" dirty="0" smtClean="0">
              <a:cs typeface="Arial" pitchFamily="34" charset="0"/>
            </a:rPr>
            <a:t>4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0.46063</cdr:x>
      <cdr:y>0.00725</cdr:y>
    </cdr:from>
    <cdr:to>
      <cdr:x>0.50787</cdr:x>
      <cdr:y>0.10271</cdr:y>
    </cdr:to>
    <cdr:sp macro="" textlink="">
      <cdr:nvSpPr>
        <cdr:cNvPr id="6" name="5 Metin kutusu"/>
        <cdr:cNvSpPr txBox="1"/>
      </cdr:nvSpPr>
      <cdr:spPr>
        <a:xfrm xmlns:a="http://schemas.openxmlformats.org/drawingml/2006/main">
          <a:off x="4211960" y="32817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9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0.4055</cdr:x>
      <cdr:y>0.00725</cdr:y>
    </cdr:from>
    <cdr:to>
      <cdr:x>0.47638</cdr:x>
      <cdr:y>0.0868</cdr:y>
    </cdr:to>
    <cdr:sp macro="" textlink="">
      <cdr:nvSpPr>
        <cdr:cNvPr id="7" name="6 Metin kutusu"/>
        <cdr:cNvSpPr txBox="1"/>
      </cdr:nvSpPr>
      <cdr:spPr>
        <a:xfrm xmlns:a="http://schemas.openxmlformats.org/drawingml/2006/main">
          <a:off x="3707904" y="32817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10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0.35825</cdr:x>
      <cdr:y>0.02316</cdr:y>
    </cdr:from>
    <cdr:to>
      <cdr:x>0.41338</cdr:x>
      <cdr:y>0.11862</cdr:y>
    </cdr:to>
    <cdr:sp macro="" textlink="">
      <cdr:nvSpPr>
        <cdr:cNvPr id="8" name="7 Metin kutusu"/>
        <cdr:cNvSpPr txBox="1"/>
      </cdr:nvSpPr>
      <cdr:spPr>
        <a:xfrm xmlns:a="http://schemas.openxmlformats.org/drawingml/2006/main">
          <a:off x="3275856" y="104825"/>
          <a:ext cx="5040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11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0.52362</cdr:x>
      <cdr:y>0.00725</cdr:y>
    </cdr:from>
    <cdr:to>
      <cdr:x>0.55834</cdr:x>
      <cdr:y>0.0546</cdr:y>
    </cdr:to>
    <cdr:sp macro="" textlink="">
      <cdr:nvSpPr>
        <cdr:cNvPr id="9" name="8 Metin kutusu"/>
        <cdr:cNvSpPr txBox="1"/>
      </cdr:nvSpPr>
      <cdr:spPr>
        <a:xfrm xmlns:a="http://schemas.openxmlformats.org/drawingml/2006/main">
          <a:off x="4788024" y="32817"/>
          <a:ext cx="317480" cy="214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8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0.24013</cdr:x>
      <cdr:y>0.19817</cdr:y>
    </cdr:from>
    <cdr:to>
      <cdr:x>0.3009</cdr:x>
      <cdr:y>0.26131</cdr:y>
    </cdr:to>
    <cdr:sp macro="" textlink="">
      <cdr:nvSpPr>
        <cdr:cNvPr id="10" name="9 Metin kutusu"/>
        <cdr:cNvSpPr txBox="1"/>
      </cdr:nvSpPr>
      <cdr:spPr>
        <a:xfrm xmlns:a="http://schemas.openxmlformats.org/drawingml/2006/main">
          <a:off x="2195736" y="896913"/>
          <a:ext cx="555680" cy="285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6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0.31888</cdr:x>
      <cdr:y>0.05498</cdr:y>
    </cdr:from>
    <cdr:to>
      <cdr:x>0.37097</cdr:x>
      <cdr:y>0.11811</cdr:y>
    </cdr:to>
    <cdr:sp macro="" textlink="">
      <cdr:nvSpPr>
        <cdr:cNvPr id="11" name="10 Metin kutusu"/>
        <cdr:cNvSpPr txBox="1"/>
      </cdr:nvSpPr>
      <cdr:spPr>
        <a:xfrm xmlns:a="http://schemas.openxmlformats.org/drawingml/2006/main">
          <a:off x="2915816" y="248841"/>
          <a:ext cx="476311" cy="28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0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0.58662</cdr:x>
      <cdr:y>0.02316</cdr:y>
    </cdr:from>
    <cdr:to>
      <cdr:x>0.62134</cdr:x>
      <cdr:y>0.07052</cdr:y>
    </cdr:to>
    <cdr:sp macro="" textlink="">
      <cdr:nvSpPr>
        <cdr:cNvPr id="12" name="11 Metin kutusu"/>
        <cdr:cNvSpPr txBox="1"/>
      </cdr:nvSpPr>
      <cdr:spPr>
        <a:xfrm xmlns:a="http://schemas.openxmlformats.org/drawingml/2006/main">
          <a:off x="5364088" y="104825"/>
          <a:ext cx="317480" cy="2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>
              <a:cs typeface="Arial" pitchFamily="34" charset="0"/>
            </a:rPr>
            <a:t>1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0.35243</cdr:x>
      <cdr:y>0.43564</cdr:y>
    </cdr:from>
    <cdr:to>
      <cdr:x>0.46354</cdr:x>
      <cdr:y>0.63767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2900354" y="19716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0.175</cdr:x>
      <cdr:y>0.49321</cdr:y>
    </cdr:from>
    <cdr:to>
      <cdr:x>0.37465</cdr:x>
      <cdr:y>0.6037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1440160" y="2232248"/>
          <a:ext cx="1643040" cy="500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latin typeface="Arial" pitchFamily="34" charset="0"/>
              <a:cs typeface="Arial" pitchFamily="34" charset="0"/>
            </a:rPr>
            <a:t>  </a:t>
          </a:r>
          <a:r>
            <a:rPr lang="tr-TR" sz="2000" dirty="0" smtClean="0">
              <a:cs typeface="Arial" pitchFamily="34" charset="0"/>
            </a:rPr>
            <a:t>Sık sık 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0.61249</cdr:x>
      <cdr:y>0.42957</cdr:y>
    </cdr:from>
    <cdr:to>
      <cdr:x>0.82082</cdr:x>
      <cdr:y>0.54005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5040560" y="1944216"/>
          <a:ext cx="1714473" cy="500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latin typeface="Arial" pitchFamily="34" charset="0"/>
              <a:cs typeface="Arial" pitchFamily="34" charset="0"/>
            </a:rPr>
            <a:t>  </a:t>
          </a:r>
          <a:r>
            <a:rPr lang="tr-TR" sz="2000" dirty="0" smtClean="0">
              <a:cs typeface="Arial" pitchFamily="34" charset="0"/>
            </a:rPr>
            <a:t>Bazen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0.21</cdr:x>
      <cdr:y>0.06364</cdr:y>
    </cdr:from>
    <cdr:to>
      <cdr:x>0.40966</cdr:x>
      <cdr:y>0.25305</cdr:y>
    </cdr:to>
    <cdr:sp macro="" textlink="">
      <cdr:nvSpPr>
        <cdr:cNvPr id="5" name="4 Metin kutusu"/>
        <cdr:cNvSpPr txBox="1"/>
      </cdr:nvSpPr>
      <cdr:spPr>
        <a:xfrm xmlns:a="http://schemas.openxmlformats.org/drawingml/2006/main">
          <a:off x="1728192" y="288032"/>
          <a:ext cx="1643122" cy="857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 Her zaman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0.44624</cdr:x>
      <cdr:y>0.04773</cdr:y>
    </cdr:from>
    <cdr:to>
      <cdr:x>0.5834</cdr:x>
      <cdr:y>0.29712</cdr:y>
    </cdr:to>
    <cdr:sp macro="" textlink="">
      <cdr:nvSpPr>
        <cdr:cNvPr id="6" name="5 Metin kutusu"/>
        <cdr:cNvSpPr txBox="1"/>
      </cdr:nvSpPr>
      <cdr:spPr>
        <a:xfrm xmlns:a="http://schemas.openxmlformats.org/drawingml/2006/main">
          <a:off x="3672408" y="216024"/>
          <a:ext cx="1128772" cy="1128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Hiç</a:t>
          </a:r>
          <a:endParaRPr lang="tr-TR" sz="2000" dirty="0">
            <a:cs typeface="Arial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0.1875</cdr:x>
      <cdr:y>0.35672</cdr:y>
    </cdr:from>
    <cdr:to>
      <cdr:x>0.34201</cdr:x>
      <cdr:y>0.65346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1543032" y="1614486"/>
          <a:ext cx="1271590" cy="1343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0.03795</cdr:x>
      <cdr:y>0.47668</cdr:y>
    </cdr:from>
    <cdr:to>
      <cdr:x>0.37798</cdr:x>
      <cdr:y>0.60919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288032" y="2664296"/>
          <a:ext cx="2580865" cy="740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r-TR" sz="2000" dirty="0" smtClean="0">
              <a:latin typeface="Algerian" pitchFamily="82" charset="0"/>
            </a:rPr>
            <a:t>   </a:t>
          </a:r>
          <a:r>
            <a:rPr lang="tr-TR" sz="2000" dirty="0" smtClean="0">
              <a:cs typeface="Arial" pitchFamily="34" charset="0"/>
            </a:rPr>
            <a:t>Her zaman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0.37</cdr:x>
      <cdr:y>0.60552</cdr:y>
    </cdr:from>
    <cdr:to>
      <cdr:x>0.57548</cdr:x>
      <cdr:y>0.73179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2808312" y="3384376"/>
          <a:ext cx="1559605" cy="70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Bazen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0.51231</cdr:x>
      <cdr:y>0.41227</cdr:y>
    </cdr:from>
    <cdr:to>
      <cdr:x>0.70155</cdr:x>
      <cdr:y>0.53855</cdr:y>
    </cdr:to>
    <cdr:sp macro="" textlink="">
      <cdr:nvSpPr>
        <cdr:cNvPr id="5" name="4 Metin kutusu"/>
        <cdr:cNvSpPr txBox="1"/>
      </cdr:nvSpPr>
      <cdr:spPr>
        <a:xfrm xmlns:a="http://schemas.openxmlformats.org/drawingml/2006/main">
          <a:off x="3888432" y="2304256"/>
          <a:ext cx="1436343" cy="705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r-TR" sz="2000" dirty="0">
              <a:latin typeface="Arial" pitchFamily="34" charset="0"/>
              <a:cs typeface="Arial" pitchFamily="34" charset="0"/>
            </a:rPr>
            <a:t> </a:t>
          </a:r>
          <a:r>
            <a:rPr lang="tr-TR" sz="20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2000" dirty="0" smtClean="0">
              <a:cs typeface="Arial" pitchFamily="34" charset="0"/>
            </a:rPr>
            <a:t>Sık sık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0.41319</cdr:x>
      <cdr:y>0.18309</cdr:y>
    </cdr:from>
    <cdr:to>
      <cdr:x>0.51736</cdr:x>
      <cdr:y>0.30936</cdr:y>
    </cdr:to>
    <cdr:sp macro="" textlink="">
      <cdr:nvSpPr>
        <cdr:cNvPr id="6" name="5 Metin kutusu"/>
        <cdr:cNvSpPr txBox="1"/>
      </cdr:nvSpPr>
      <cdr:spPr>
        <a:xfrm xmlns:a="http://schemas.openxmlformats.org/drawingml/2006/main">
          <a:off x="3400420" y="828668"/>
          <a:ext cx="857256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0.35102</cdr:x>
      <cdr:y>0.27055</cdr:y>
    </cdr:from>
    <cdr:to>
      <cdr:x>0.43783</cdr:x>
      <cdr:y>0.45995</cdr:y>
    </cdr:to>
    <cdr:sp macro="" textlink="">
      <cdr:nvSpPr>
        <cdr:cNvPr id="7" name="6 Metin kutusu"/>
        <cdr:cNvSpPr txBox="1"/>
      </cdr:nvSpPr>
      <cdr:spPr>
        <a:xfrm xmlns:a="http://schemas.openxmlformats.org/drawingml/2006/main" flipH="1">
          <a:off x="2664296" y="1512168"/>
          <a:ext cx="658894" cy="1058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r-TR" sz="2000" dirty="0" smtClean="0">
              <a:latin typeface="Algerian" pitchFamily="82" charset="0"/>
            </a:rPr>
            <a:t> </a:t>
          </a:r>
          <a:r>
            <a:rPr lang="tr-TR" sz="2000" dirty="0" smtClean="0">
              <a:cs typeface="Arial" pitchFamily="34" charset="0"/>
            </a:rPr>
            <a:t>Hiç</a:t>
          </a:r>
          <a:endParaRPr lang="tr-TR" sz="2000" dirty="0">
            <a:cs typeface="Arial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0.245</cdr:x>
      <cdr:y>0.50912</cdr:y>
    </cdr:from>
    <cdr:to>
      <cdr:x>0.41861</cdr:x>
      <cdr:y>0.68275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2016224" y="2304256"/>
          <a:ext cx="1428741" cy="785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tr-TR" sz="2000" dirty="0" smtClean="0">
            <a:latin typeface="Algerian" pitchFamily="82" charset="0"/>
          </a:endParaRPr>
        </a:p>
        <a:p xmlns:a="http://schemas.openxmlformats.org/drawingml/2006/main">
          <a:r>
            <a:rPr lang="tr-TR" sz="2000" dirty="0">
              <a:latin typeface="Arial" pitchFamily="34" charset="0"/>
              <a:cs typeface="Arial" pitchFamily="34" charset="0"/>
            </a:rPr>
            <a:t> </a:t>
          </a:r>
          <a:r>
            <a:rPr lang="tr-TR" sz="2000" dirty="0" smtClean="0">
              <a:latin typeface="Arial" pitchFamily="34" charset="0"/>
              <a:cs typeface="Arial" pitchFamily="34" charset="0"/>
            </a:rPr>
            <a:t>  </a:t>
          </a:r>
          <a:r>
            <a:rPr lang="tr-TR" sz="2000" dirty="0" smtClean="0">
              <a:cs typeface="Arial" pitchFamily="34" charset="0"/>
            </a:rPr>
            <a:t>Bazen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0.65624</cdr:x>
      <cdr:y>0.42957</cdr:y>
    </cdr:from>
    <cdr:to>
      <cdr:x>0.76735</cdr:x>
      <cdr:y>0.6316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5400600" y="1944216"/>
          <a:ext cx="914391" cy="9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Sık sık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0.48124</cdr:x>
      <cdr:y>0.06364</cdr:y>
    </cdr:from>
    <cdr:to>
      <cdr:x>0.60972</cdr:x>
      <cdr:y>0.26567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3960440" y="288032"/>
          <a:ext cx="1057339" cy="9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Hiç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0.36979</cdr:x>
      <cdr:y>0.35672</cdr:y>
    </cdr:from>
    <cdr:to>
      <cdr:x>0.37535</cdr:x>
      <cdr:y>0.36682</cdr:y>
    </cdr:to>
    <cdr:sp macro="" textlink="">
      <cdr:nvSpPr>
        <cdr:cNvPr id="5" name="4 Metin kutusu"/>
        <cdr:cNvSpPr txBox="1"/>
      </cdr:nvSpPr>
      <cdr:spPr>
        <a:xfrm xmlns:a="http://schemas.openxmlformats.org/drawingml/2006/main">
          <a:off x="3043230" y="1614486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0.21875</cdr:x>
      <cdr:y>0.09546</cdr:y>
    </cdr:from>
    <cdr:to>
      <cdr:x>0.40972</cdr:x>
      <cdr:y>0.23751</cdr:y>
    </cdr:to>
    <cdr:sp macro="" textlink="">
      <cdr:nvSpPr>
        <cdr:cNvPr id="6" name="5 Metin kutusu"/>
        <cdr:cNvSpPr txBox="1"/>
      </cdr:nvSpPr>
      <cdr:spPr>
        <a:xfrm xmlns:a="http://schemas.openxmlformats.org/drawingml/2006/main">
          <a:off x="1800200" y="432048"/>
          <a:ext cx="1571607" cy="642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tr-TR" sz="2000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tr-TR" sz="2000" dirty="0" smtClean="0">
              <a:cs typeface="Arial" pitchFamily="34" charset="0"/>
            </a:rPr>
            <a:t>Her zaman</a:t>
          </a:r>
          <a:endParaRPr lang="tr-TR" sz="2000" dirty="0">
            <a:cs typeface="Arial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0.30625</cdr:x>
      <cdr:y>0.54094</cdr:y>
    </cdr:from>
    <cdr:to>
      <cdr:x>0.47986</cdr:x>
      <cdr:y>0.71457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2520280" y="2448272"/>
          <a:ext cx="1428741" cy="785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tr-TR" sz="2000" dirty="0" smtClean="0">
            <a:latin typeface="Algerian" pitchFamily="82" charset="0"/>
          </a:endParaRPr>
        </a:p>
        <a:p xmlns:a="http://schemas.openxmlformats.org/drawingml/2006/main">
          <a:r>
            <a:rPr lang="tr-TR" sz="2000" dirty="0">
              <a:latin typeface="Arial" pitchFamily="34" charset="0"/>
              <a:cs typeface="Arial" pitchFamily="34" charset="0"/>
            </a:rPr>
            <a:t> </a:t>
          </a:r>
          <a:r>
            <a:rPr lang="tr-TR" sz="2000" dirty="0" smtClean="0">
              <a:latin typeface="Arial" pitchFamily="34" charset="0"/>
              <a:cs typeface="Arial" pitchFamily="34" charset="0"/>
            </a:rPr>
            <a:t>  </a:t>
          </a:r>
          <a:r>
            <a:rPr lang="tr-TR" sz="2000" dirty="0" smtClean="0">
              <a:cs typeface="Arial" pitchFamily="34" charset="0"/>
            </a:rPr>
            <a:t>Bazen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0.65624</cdr:x>
      <cdr:y>0.46139</cdr:y>
    </cdr:from>
    <cdr:to>
      <cdr:x>0.76735</cdr:x>
      <cdr:y>0.66342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5400600" y="2088232"/>
          <a:ext cx="914391" cy="9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Sık sık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0.48124</cdr:x>
      <cdr:y>0.06364</cdr:y>
    </cdr:from>
    <cdr:to>
      <cdr:x>0.60972</cdr:x>
      <cdr:y>0.26567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3960440" y="288032"/>
          <a:ext cx="1057339" cy="9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r-TR" sz="2000" dirty="0" smtClean="0">
              <a:cs typeface="Arial" pitchFamily="34" charset="0"/>
            </a:rPr>
            <a:t>Hiç</a:t>
          </a:r>
          <a:endParaRPr lang="tr-TR" sz="2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0.36979</cdr:x>
      <cdr:y>0.35672</cdr:y>
    </cdr:from>
    <cdr:to>
      <cdr:x>0.37535</cdr:x>
      <cdr:y>0.36682</cdr:y>
    </cdr:to>
    <cdr:sp macro="" textlink="">
      <cdr:nvSpPr>
        <cdr:cNvPr id="5" name="4 Metin kutusu"/>
        <cdr:cNvSpPr txBox="1"/>
      </cdr:nvSpPr>
      <cdr:spPr>
        <a:xfrm xmlns:a="http://schemas.openxmlformats.org/drawingml/2006/main">
          <a:off x="3043230" y="1614486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0.21</cdr:x>
      <cdr:y>0.09546</cdr:y>
    </cdr:from>
    <cdr:to>
      <cdr:x>0.40097</cdr:x>
      <cdr:y>0.23751</cdr:y>
    </cdr:to>
    <cdr:sp macro="" textlink="">
      <cdr:nvSpPr>
        <cdr:cNvPr id="6" name="5 Metin kutusu"/>
        <cdr:cNvSpPr txBox="1"/>
      </cdr:nvSpPr>
      <cdr:spPr>
        <a:xfrm xmlns:a="http://schemas.openxmlformats.org/drawingml/2006/main">
          <a:off x="1728192" y="432048"/>
          <a:ext cx="1571607" cy="642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tr-TR" sz="2000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tr-TR" sz="2000" dirty="0" smtClean="0">
              <a:cs typeface="Arial" pitchFamily="34" charset="0"/>
            </a:rPr>
            <a:t>Her zaman</a:t>
          </a:r>
          <a:endParaRPr lang="tr-TR" sz="2000" dirty="0">
            <a:cs typeface="Arial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C42D-BDEC-4F0B-86E2-DF65F5772A36}" type="datetimeFigureOut">
              <a:rPr lang="tr-TR" smtClean="0"/>
              <a:pPr/>
              <a:t>05.03.2013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32B-8895-40B7-BAC0-32A5F10A4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C42D-BDEC-4F0B-86E2-DF65F5772A36}" type="datetimeFigureOut">
              <a:rPr lang="tr-TR" smtClean="0"/>
              <a:pPr/>
              <a:t>05.03.2013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32B-8895-40B7-BAC0-32A5F10A4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C42D-BDEC-4F0B-86E2-DF65F5772A36}" type="datetimeFigureOut">
              <a:rPr lang="tr-TR" smtClean="0"/>
              <a:pPr/>
              <a:t>05.03.2013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32B-8895-40B7-BAC0-32A5F10A4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C42D-BDEC-4F0B-86E2-DF65F5772A36}" type="datetimeFigureOut">
              <a:rPr lang="tr-TR" smtClean="0"/>
              <a:pPr/>
              <a:t>05.03.2013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32B-8895-40B7-BAC0-32A5F10A4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C42D-BDEC-4F0B-86E2-DF65F5772A36}" type="datetimeFigureOut">
              <a:rPr lang="tr-TR" smtClean="0"/>
              <a:pPr/>
              <a:t>05.03.2013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32B-8895-40B7-BAC0-32A5F10A4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C42D-BDEC-4F0B-86E2-DF65F5772A36}" type="datetimeFigureOut">
              <a:rPr lang="tr-TR" smtClean="0"/>
              <a:pPr/>
              <a:t>05.03.2013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32B-8895-40B7-BAC0-32A5F10A4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C42D-BDEC-4F0B-86E2-DF65F5772A36}" type="datetimeFigureOut">
              <a:rPr lang="tr-TR" smtClean="0"/>
              <a:pPr/>
              <a:t>05.03.2013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32B-8895-40B7-BAC0-32A5F10A4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C42D-BDEC-4F0B-86E2-DF65F5772A36}" type="datetimeFigureOut">
              <a:rPr lang="tr-TR" smtClean="0"/>
              <a:pPr/>
              <a:t>05.03.2013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32B-8895-40B7-BAC0-32A5F10A4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C42D-BDEC-4F0B-86E2-DF65F5772A36}" type="datetimeFigureOut">
              <a:rPr lang="tr-TR" smtClean="0"/>
              <a:pPr/>
              <a:t>05.03.2013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32B-8895-40B7-BAC0-32A5F10A4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C42D-BDEC-4F0B-86E2-DF65F5772A36}" type="datetimeFigureOut">
              <a:rPr lang="tr-TR" smtClean="0"/>
              <a:pPr/>
              <a:t>05.03.2013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32B-8895-40B7-BAC0-32A5F10A4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C42D-BDEC-4F0B-86E2-DF65F5772A36}" type="datetimeFigureOut">
              <a:rPr lang="tr-TR" smtClean="0"/>
              <a:pPr/>
              <a:t>05.03.2013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32B-8895-40B7-BAC0-32A5F10A4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7C42D-BDEC-4F0B-86E2-DF65F5772A36}" type="datetimeFigureOut">
              <a:rPr lang="tr-TR" smtClean="0"/>
              <a:pPr/>
              <a:t>05.03.2013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0332B-8895-40B7-BAC0-32A5F10A4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520279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OSTEOPOROZLU ve OSTEOPENİLİ KADINLARDA DEMOGRAFİK ÖZELLİKLER ve BESLENME ALIŞKANLIKLARI</a:t>
            </a:r>
            <a:endParaRPr lang="tr-TR" sz="40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>
            <a:normAutofit/>
          </a:bodyPr>
          <a:lstStyle/>
          <a:p>
            <a:r>
              <a:rPr lang="tr-TR" sz="2000" i="1" dirty="0" smtClean="0">
                <a:solidFill>
                  <a:schemeClr val="accent1">
                    <a:lumMod val="50000"/>
                  </a:schemeClr>
                </a:solidFill>
              </a:rPr>
              <a:t>Betül GÜLEBENZER, Berivan KARATAŞ, Merve ERDOĞAN</a:t>
            </a:r>
          </a:p>
          <a:p>
            <a:r>
              <a:rPr lang="tr-TR" sz="2000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Atatürk Üniversitesi Tıp Fakültesi 1. Sınıf Öğrencileri</a:t>
            </a:r>
            <a:endParaRPr lang="tr-TR" sz="20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48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tr-TR" sz="3600" dirty="0" smtClean="0"/>
              <a:t>EĞİTİM DÜZEYİ</a:t>
            </a:r>
            <a:endParaRPr lang="tr-TR" sz="36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510658"/>
              </p:ext>
            </p:extLst>
          </p:nvPr>
        </p:nvGraphicFramePr>
        <p:xfrm>
          <a:off x="395536" y="249289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tr-TR" sz="3600" dirty="0" smtClean="0"/>
              <a:t>ANNENİN EĞİTİM DÜZEYİ</a:t>
            </a:r>
            <a:endParaRPr lang="tr-TR" sz="36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4435"/>
              </p:ext>
            </p:extLst>
          </p:nvPr>
        </p:nvGraphicFramePr>
        <p:xfrm>
          <a:off x="-828600" y="1844824"/>
          <a:ext cx="828092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13576" cy="1143000"/>
          </a:xfrm>
        </p:spPr>
        <p:txBody>
          <a:bodyPr>
            <a:normAutofit/>
          </a:bodyPr>
          <a:lstStyle/>
          <a:p>
            <a:r>
              <a:rPr lang="tr-TR" sz="3600" dirty="0" smtClean="0"/>
              <a:t>BABANIN EĞİTİM DÜZEYİ </a:t>
            </a:r>
            <a:endParaRPr lang="tr-TR" sz="36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591314"/>
              </p:ext>
            </p:extLst>
          </p:nvPr>
        </p:nvGraphicFramePr>
        <p:xfrm>
          <a:off x="17748" y="2532966"/>
          <a:ext cx="8244408" cy="4525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2051720" y="2924944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cs typeface="Arial" pitchFamily="34" charset="0"/>
              </a:rPr>
              <a:t>Lise</a:t>
            </a:r>
            <a:endParaRPr lang="tr-TR" sz="2000" dirty="0">
              <a:cs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/>
          </a:bodyPr>
          <a:lstStyle/>
          <a:p>
            <a:r>
              <a:rPr lang="tr-TR" sz="3600" dirty="0" smtClean="0">
                <a:latin typeface="+mn-lt"/>
                <a:cs typeface="Arial" pitchFamily="34" charset="0"/>
              </a:rPr>
              <a:t>ÇOCUK SAYISI</a:t>
            </a:r>
            <a:endParaRPr lang="tr-TR" sz="36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974895"/>
              </p:ext>
            </p:extLst>
          </p:nvPr>
        </p:nvGraphicFramePr>
        <p:xfrm>
          <a:off x="0" y="2316063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ET ÜRÜNLERİ TÜKETİMİ</a:t>
            </a:r>
            <a:endParaRPr lang="tr-TR" sz="36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655450"/>
              </p:ext>
            </p:extLst>
          </p:nvPr>
        </p:nvGraphicFramePr>
        <p:xfrm>
          <a:off x="2339752" y="256490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SÜT VE SÜT ÜRÜNLERİ TÜKETİMİ</a:t>
            </a:r>
            <a:endParaRPr lang="tr-T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078161"/>
              </p:ext>
            </p:extLst>
          </p:nvPr>
        </p:nvGraphicFramePr>
        <p:xfrm>
          <a:off x="179512" y="1268760"/>
          <a:ext cx="7590061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4000" dirty="0" smtClean="0"/>
              <a:t>TAHIL ÜRÜNLERİ TÜKETİMİ</a:t>
            </a:r>
            <a:endParaRPr lang="tr-TR" sz="40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652166"/>
              </p:ext>
            </p:extLst>
          </p:nvPr>
        </p:nvGraphicFramePr>
        <p:xfrm>
          <a:off x="1547664" y="22048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6" name="AutoShape 2" descr="data:image/jpeg;base64,/9j/4AAQSkZJRgABAQAAAQABAAD/2wCEAAkGBhQSERUUExQWFRUWGBwXGBcYGBwcHRwYGBwXGCAcGhcYHCYeHBwkHBcYHy8gIycpLCwsFx4xNTAqNSYrLCkBCQoKDgwOGg8PGiwkHyQrKSwsKSwpLCksLCwsKSwsKSwsLCksLCwsKSwpKSkpLCwsLCwsLCwsKSwpKSwsLCwsLP/AABEIAMIBAwMBIgACEQEDEQH/xAAbAAACAwEBAQAAAAAAAAAAAAAEBQIDBgABB//EAEIQAAIBAgUCAwUGBAMHBAMAAAECEQADBAUSITFBURMiYQYycYGRFCNCobHBYnLR8BUzUgckc5LC4fFDgrKzNDWT/8QAGgEAAwEBAQEAAAAAAAAAAAAAAQIDBAAFB//EAC8RAAICAQMCBAYCAgMBAAAAAAABAhEDEiExQVEEEzJxFCJSYYHwQpFDwSMz0RX/2gAMAwEAAhEDEQA/APr01wu1QcYveoeOvenXiML/AJI8vyMq6BJu16tyh1YRzUPtI703nYvqQqxZOwablVvcocXx3qL3wOtMp4+6O8rI+gSHrnahlxC1M3R3o+ZDug+Tk7EgKs1RQ9zEKOtVDGA8Gj5kH1QfJydg0marZqgt5e9Ru4hY5oebBdQ+TkfQizb/AN/3/wCKjcftVCYpe9eviV70/n4vqR3w+TsTJqBNRXFrxIqH2pZ5pl4jF9SA/D5OxNa6ai2JTuKj9rXvR+JxfUhX4bJ2L1uVEv16UKcUoPNVXcwXvQ+KwfUh14bLXpCbj1NWFLnx696iMyUda5+NwJeo5eDy9hixiuW9Sw5ssb1A5utL/wDQ8P8AUN8Hl7Dbxa43qUDOV71C5nS9674/w/1BXg83Ybfbd6tTETWc/wAVWrlzpRTPx3hn/I74PN2NGt+prcrMjPAKsTPBSfGeH+ob4TL2NA1wVKxcFZ5s6B4ry3nIFB+NwV6hl4PL2NVrrqzf+Ojsa6p/GYO5b4PL2LyxG5qYv9ajjcMzAQNu9CXFKgD8q+eQZ79JjMZgSNhQ6vJPSo2UPURVGIvhTua1J2Ioqwtem9WXLm1K2vHYiirVyVq0WBwLEv8A0qTYjY8UKlwAkVWzy3WrJg0nYnEcVO3f09N6hibPU1G0Z2qiYdOwQcZtXW8TqqvELAA71UV0jbvvRYEkXC7vXr3KqwuKUneiXuIBvSOg00D/AGgTvUTfBoPTrO39+le4nBlRJrrOcQoXQa8Q9OKCweJirb2I6g0rYdARcXY0HdO4ir8vurcNxG506lYHhlBOkrzutK7zMDG+21K1srAuaCLg7mob7VTcf16VNMQIoDUiLoamlwcV41/maGuLG4NdQCy40GqdU1RckxUxaqiSRxeqxXlxf60GzkCrCx55o1QDx8dp2NX4e5q4pa5Dcir7OJ0iBVEhaGa3K8L0tt48zV5uya5jxCxcrqB8cjaa6hSKn0rFYsr5Y6UpR2e5qKmBtRNu47+Ybn8qjct3AVXYE814UJAUUtmWXsbI2ERSO7b1H5zT7N8F4duQZNZjAXm1eatcYsaFVaGPhwPhXKnlmYFeX3B2me/apsmsBVk/Dt61WKObKbRAM96Y4BlJAqvGYNUVYEnircKkGetVRNtNBWNwgA2pLcsEGR86tznNW0nT0oDDZozbduTVY7nJPSSvAswk01w+nTvvtS/FKFUN/e9c+YqiCTHwp2dTLbdsauNq8xtnYmahg8VrGw6c110bQTvU2mN1BsBiQvT5+tWYvFaxSzG3gmw5PSpYTHbebY0Emx6RJLe+1FpZ3AoE3TMgTvTPIwXuSZ2pdJ0mZ+9c8PGIYOsABiDsjK0jWNwOh3G44ptmt9fFJBBDSwI/iJMfKkvtVdjNCQwtyE33IuECOm4I93y9h1M1o7OAF5kuMgUaBsAAJGw47AD61bJGkvYjF2rFLMJ3qprkEenSj8zsgv5eOKE0Q461MKK2uEmKmE23q2/ikU7j+/hV1wh0kDakboJRZshqHzB1QxR9hFigMdgQRNPF9wUBK2rerXMiAIqWHw5BiJmjbloKRPJp26GSQrbD1YoUdavxdsRI/sUoe+ZpoNsVhbqCxIqQYiqrNstRvSDRkzlsCs4rqnqA6V7TakUs+j2ytttINDqjPiZUEhd6sa4puFuKLyi+CbhWvCxpAnajZ5eueI4U0DnWUQJUfGoYzPDbMhZnirBnLNbluTwIrSgrHJU1wZ9MMSZ4A+hrS4CzNuVMGKS2bk3IYb8gUxw2YKpA4Bp73GlF0M/Z9QxIO8cz3pR7UZoiXCF97jan+V4dV1sp979ayWLwg1OWMtqO9a3SgkZYK8jYBbv+IhXV5tx/4qGHwptr612TWdN4kjy1rL+DS4NhA6mujS4LSdbGNvYwtaiNwd/lVeJwZuKCOn9/OisyxFq0xW3v1IG9G5Tdmw87HeB14qgb6g+WXdKhevYUzv2YQv1AkUv9mMuYobrbjferMwxfKA7RStHcsQ5Xig91mubkcf2aNv2gz7bD9+80lC6DPG5NNcFjl5uEfCnrqhmTxuYBHS2oknt+taLKbotsJEzz8+tK8ky5b184hhFtAQoPX1ojFZqA5Kjg8Ujraib32M57bYBkzQaSLgdVdU2DLEygIHPJ76W5G1azJbSvYOgkKoIWRvPvE88eYD5dax/+0rCW3xNi4p8J7tol3IOhinlEkAkmNjAkSu3ZrgcxvWcLetwAbCsQw/F+EQYjTA2iZAEcRWnLFSjFohjumjsS/k8QeZTMEcbETvUcDaLIbhgAcCg8gtP9l0BTHiFtRPBIBYaegnTFX4hLmkCNqyaUm0aK7nuEAcszDcTVOAxZIZen7VOwvlbb0obAWIn9KDVpj1QZ407RXjMSyoBNSxDBQPT16059ncEGPisIVRt8aMEJLYXYzTZ3PIpQc18Ri0GBTD2pIa7A3UiRQly4tu1pETH61TYVcWB4/NdZCKP7NeW8qZjIpdYEMWPNPcqxPl9SYqrWngVlpw3hDcyTVhyx7gLjZQKFzTGgOqct2ovG451wwliC22kdqnXVnWLvE+P0rqIw6+UcV7TWhjatY21HjrU7pFvCYhk1bITETvHSs1mPtWbVoJyaeey2L8TAXSQ0kNIJ9K8rDilFKTLZtv7F/sxmAfChrh1N61C1jDcfsq9KU5CT4MAb6uBR+J9nrxBdNgok9+9W0rW0UcktyprzHESDJj8qsuhpOnftSW5aYXhueNyKFx+Z3NUW5Cg7tNW8rU9jtWxvcP7RJbt6WU6uDFC4q41zUQsKe/O9IsisNdYnfSOT3p74hdiobyqOPh60JbOiGnsQs3ltHTGpiJFDY67ivDAA0K5gHrHeK8vZrbQaVH3h/GQT17c715muIZdKkmRsBHGr9qdcC7hVjLbdjDhzLXC3mJr3LFW9qEQO3HSqs6x2lEtH3oG0j6mqcoLeKApgHY+tLe+46h8ppxh1s4Qqu2351isFfLMwiSSf1PanXtZnBj7Onbdu1I/Z2EJ1GWn9KeXDZ2ONLctzuyWKJAAHJjtVmX5Gl1lAP71TicYTcgAmZpzkeDZGkgKsbEmPrXKVIMrRbmVvw08FG6bkUqxOFIskgw0VLMAFvEC4HJk7dKDxWeqW8FPM/WBIAoLU5bHVSF3tLmDXcvt6gjabgLk++uxgoZ42IaOhHrVeU3Bds3bSX/u9BYeJ0MhUtlQdJJkkRtwSFIgBkm8j2tI8rTJ4BXff05B+NR9mUsvjbXhzaBIDWiSQCNjoczqVuRO4kiSINb4RXltPoZ5bT9zT5KijD+JNzVCqdROlmgElemnjfnvTTDXS2Hdn4Ex8qlmeFK4dEfQNIgKpJAUQFBPw7d6qy/EW2wrqdulYZcl1urFlrFKEnvUMuugI9yqMwtaRpHCqf6/v+VX4rLGTBI7lRr3id46fWhosdySBstzAXbwDCRNa72ixYtYfQsCdtvWsNk7pbuKSfLIE+v8AZp77Whi1sAypI+PPSmcaltwTdMEzGNSz/p5pRfcEzTzM8SPdIM6RHekv2drhCgV0Dmthd4Z1wTsa0WX3A0G0AdALQW07j9aB9pctWyttQ03DOrfYbSBFWZLaE27eoGYa4NMQRxudzWmStJme74LMtwjPdNxhuxJ+H1pjmsXFAXgVfmOLCyVHoIpLdzHQgEjWenrWeTbew2wVYVtI4H9/CurQZXl1s2kLEliJJ+JJrqeimlmdJtviUFweUGY71o8Uy2LWIZAAhWAJ3nbp8xWdtWpvI7DaJp0lvxLNxrw0rqlJ6gEVhnzHsaJ03ZR7NILSa245p9ZveNYuMpMPWQxdt2BJOx2Cj6RT+7eFnBp0iBBO/wBKMo731YrQQ2W2woVV3bljWW9oMIltwiGV/Eab/wCKm7bn3T0+VCZhgg2hCPMx3jtTY3T3Gojk/kUtLBDsI/WKJw2ZhdSyCBy35711+4F0pBXRwYkfOlPhiTKs6udyg3ERTJauRG0tw/CWiWbEeZBbE6QJkkkiBye9F4nDFsdrJkNbVwTsp29aqzOwqWUVVuq6vBbV5952AmPkadYXAm/bR9R1BdDC4sHb070zdE+KbEeSYdXxbXWA2Oyncde/60wyu8Fu3roBAkx/p5PFDZVYVbtw3CAo21Dgjt6UxxaWUw58NSykEilbKOmzL5lmP2nWw98mPkPhRWT4T7uWkMOe9LcrwZDliDpJ6U7TGpq1RqMQZEHtTzdKkUX2JfaFtSFEmNmPNV3xO9wkk9J/ao4a8j3YYEQZg+lLMxzHTdcN7v8ATrSpOWyDS5YNnmOWyJtwWbaOoHep+w+CFu4LjnzMdtwSJ9ON6RWsOLtxrjgFB3b9hWl9m7Yu3ixUm1aUuQo6KJgcVscdENK/Jmk7tsusYX/froKggsAJ2B1Rtt8azt3CphsX4LqC1q6VR1bS0QCodhs2kkHvyOIjSvmE3lu6kRDcAknYEM06t9iQu0+vyIz/ACW2uKvajK3QcXbbTqaWhLihg3u7ggx1293doPSm2Rk7aG2Ly5LeCMOz6CfO5knvPbfaPSs5gcWNAtrGosuzbAzDESfSf7NaG5m1pl+yswDOYaDGnaG2PMHb5E1lMNaV8SxRwyW3YAEbhAYBB7mJPaYqDjabKRl/EYZhmNvxQIVTcY87CB+H0kGJ+FSu5WbzIzmbNlOACBrJLRB3IG2/rSZbni4iYBQHRxLAzIKr1O3qK2ObYwpZYcmIYsN5pK0lH9jG55m6OUtpaCqpHHWnXtOCtrDvAOlhO/Q1njgtUEEAhp+O9NfaPENcW2g5leeOaptaSEaZZnAm4r7AQKhic2W0upVlo5/X8qrzrUlxVMHYH0ik6Yjxb0KwGglSoEkg8+ldGHV8IWT2Dstwwus11mc6jK+XqfU/tRli2LbMSdztP/evGveECZaB7oJ3+nAoTDXmcu5GwHFB3Lc7T0C8yxACQoPl5NIsqy83H1Ebltpp9h7euwSdwAZpVmOPtwlu0YctDztC+nx9KfFe8YnOlRqFzJgI8u23HauprhcntuitESBwPT411Q0xLapCk4lLT6yBCpsTQd/2ja5hlfSCPEiPnTPO8WmiAAA2wofFYJLODXb8QPzmseNxpNreyjTKzbAslwN2IhaZZy2vDWUIb3gSI2+vWhboDWQwMRvFWYrERbsjWSWkxMgf0pk3doWS4slhMNDEN5V2ioYrGhrupNwogT3oq9l7oniM6mZ27T6VVdxqWbJ2kkkTHc1ysF2JMRmyWwfEVtbGYPEDtXuFvIdd8O4tD3ggkqfwg9t+tA+0aG7LmAFG07ATtuaINlsPgQAR95u2jgxx8TWyMY0muWJLmhlZvE4QlfMWY+Y879Z70TlubXGw1xbjuGG6luvTZutUYBgcIDJZZ2MQPpVOV2bqrcDXQVZNS224gnoehqa6pnNFmMfThwhMMzeZV4PrqolsxK6LfI09aX53cCi0mrcCSP8ATMCKPxuEV9LbxAg96Rx2RRMdYrLQuDYr7xG3xPas9lVoWEZrol/wzx9O9aDM82ItJaRRvtqPCx3ispmd8O0LsepBJBPcTVUthIW7TLMvurLO3vTWa9qMTqKqv4j+U9+lPsNgyAwB/DNAW8vZ7qsdICiYMEnfhR60+Goz1FMl1SA1yxgiqsaRBYj9JPNN8pumPCtMts3ARLTBEDyntPE/tRONuhbcDgjp332qzJMMLapeeyWZHhCAdgQFII/ECXEdz86op6t2JNaY0d7Q5BcvC0lq0rGTeciJIMqSfQM0xuYM9IpFbx10gl2UNYQpb35tSbcb8aiZ36fKmuJzXw7j3cMbiMtpyFY7La07EfiDzuBMfChLGCF1rQfwZ0GSQbjSiNdMydAPTqRA4qsXUfmMu+rYquY42bbMj2Xa4NMoCxn3dnYQYBPudeSTXmExi2CbdxQj6GUERPQLtyN5FUZ5eRsRatl4VBAhepEiF7TH50DjMMTeFsvpMAB24Ok7cbwd65RUkrHumOvZW1oBvCEK7XNR5mI0ryDtzWgzK5NhA06n33+vNJLyRh7flPiKN2YRI6ADsO/Wm2IwN25aRzCgHSAdpkcj0EVlyfM7LWlQlXAlmUcj6Vfft6bq/EfCrsQmi8VHCniZjYVVj70sJ4nilt2F7jPHYU3rS3WEFSVbccdI7UmyS0oa6FSHOxbjaZn1pv7NXJW/YbSiEkAzqJY8ddjSfxyWdZOr3f8Al2pt1aJNAGeYgp8Zo7KccHtuDAYDYTz9avz7B4e8tq4p0MulL6neGbbXzz1ihvbDJ/st21p/y7lsEMm4J/Fp+ZmPUVoUFKKS5E81dSFvNfCQ9nVhHqOkVnsht63ZyeNtxO3QE8Cj/bFYt2CBA0xvz03IqzCYfw8KpM+YbcfHj+tUglHHa5Yl6p79Dc5fmTC0ggbDtXVmsJ7RQijSTAAmurC8U7NeuIVjMOGSyZ2gfUVfnFzxbETsrD9a72kwQtYWy9vVETv3il2WMzYa4W/1A1KMbip9mV1J8DTEX/DtKqxJHJrsVZ+5tCRJBM1ZdwY8OWM+UxSfMc1VbdpZ4ERXY46vSKNhlipa1G+GZuFn9KCs2y1pl96Dv9elJcMddzfbatBkDmzbDMDpuNpB9RVZw0K+pzYXi9DJ4JWA8Seu1C5jeF4+CsQvb0o/G5ObjXLur7tNpHPfasi2IOo+HwTzXYoXumK2ro2mY3AuHt2oAOnY9DVa4AsTbKiNAIJ6Rydq449DZS3cHmCjS3rRNjEkswmNNon8qlbOrYy2PIuFyx1H3Qe8bTT3LLzJYVXiIkNEx/SszY8yuAZ7fGm9qyyWSULFiADG8T2FaZLoBjPCYgkXHYurNsF0wpjqKTX8FLbkD51LG3b10bOyW1AAB96etVtlKqoJJLHqT+1Jsuo0VQcU0I3mmdv169OPyq/CYZZUNpElhJ/h2iT61Xet6cDeuEbKNU/BgBB/5v8AlNejGWzh7bMFYsBctgyYE27bKYk6pOsfymlUG0LLIrogcKitcFwbcA9idh9ZpNhs/v2UZXKRoCaPe0lWMHbYESCJ34pl7Rv4ltFS4quFLHsYIGkEHc78b+7WURbniPbDJvBkmV0kJciACSR5dQ6EdYrTghcbZHLO2N/Z7L2vYkkKXtuqKz3NQQSFLCVMs2rYLPeetaDFolrMLFhLYtra8gIiGFxWloURJZt/hFGZA02lHjC5edEKux8oUOSQqgDTp0+6OoG/FLsdmXiYxG97RcWGIglRctqBHQQ350Jzt/YnCO5lDbfWXKFhc1C0zEdG0llJ3GkkduCKuVpuKGVdC+QuCXYFfMSBz29ORVmCwhBtPHiBLrILeqGG4mQehMnVMbUzXJxN5rR0li1tbYYMNhqc6wN/dY7bQAPi8pdx47A1vF6lJZi3m2J5IB2mm2SYxnaS4On3UJ2GpTt2Enb51nEvAKVJGonYesjmtDlKOlktctqpWBJggaZ0nqCPPtUJxpFZSTAbh0Xm8TYkkwOgPx6Vfg9at4qwV2EEdPh3qXtRbgK0fg56VmssxVwNztzH50Ywco2jk+ho8BcNvMWKqihgDLcDaDtSvPG+z33MRDEmDOx3G/zoHE4vxMQj6S24BjftsRRP+0JPDuLtp8QAjg8bEQOI2q0MdzSfUlOWlNoVW83JR903O6iZZj1BHMc1vPZWwMwwK4S+Qlyy2qy3WAQdu40sQR6jtXypVl1Uztvtt/4r6TlebfZLllrQXwriqtwsCAl0jyuRIgkdR2rRlSxtJdTIm5p/YCzzI0uW70ki/YukeGpn7kAyYbnoZoTFXE8K0F93cb89t6+i+1dlCy3XXxNQZAU2Kk29WliPfVokTx86+f4vDKfCBAgDp+tZXKmovhF8e/zAr4FZ96urx0E11WXBXQjT58w+yWiY0q24mT05mqGxFu5biyCpaAZ77V2cX1u2FtKwOgTGmD3q7JsAywzKNOxHrFeRsoW+bNEXS3Lc/wAA1rDmT5gB+dYe5ZErqkwJrc+3GagWmgdhEzxWSuZa1zRcCsRp3jpWvwjajb+4HLhMdYDJ11W7izoeB5u/aa+h4/DJawiAqF0HYbe8ZHPrWSya9bt4eNQIUhoIPf0phnmffaryWbIJFo+KzLwdtpBG0etLbldkMvqjQgdmK3FJifMem5NQyLBWypLdN/2ppnl4G3GnzFTDevrSfKsG7WZkCCNVLvo7GjkYZ9bUC2RseOvHH7VC5jhbLErJ8Jv0oXP8xXwkMyJAEdTV2Kw1xWtlyNDoxA68DYmlitlYupcCPJAqpJO06j3JPT4Vqspth12DACTxG/71kvCUBVSCNW/TftWnw1lvC8zQQCYHUdBI60+Z9TihrTEsLfvFgAD3qGV3Vvuwbfw2IMceUweOm67+tI2zG5ZNw6iASQjT+LuD0I5qnLXvW7BUah4ssxEFWYMd5jpxt1qyw/K2/wAE5TdpIde1meLpuJaZlXwgpQgaYYkBgRvsS3Mj6xSe5mpGVWoUIUulNUiW2LTE8Anb4VLGYQtZu3BcXUgRfDB1Fp33baRM7fKswzg2gq9WJgnZR0Ufv3rXhxqUUuzMk5VLYYXBrtF0eDaCah3VjpJB4kMQd+Q8+laPL8O1i2rOPDJBYgwWOgbBifcLEwEHMCZJrNG+tm4johaUAOr8T9SojaNSqPr1rXZcDi2tuptWRaEFBES7H3QQCWA3lid/hFdl2S7dwwbu2M/ZG1YtJbLXFYkuwJERr94AnkSumeJ6bGlGYZnN0FEVFd2G07KGUgjryi89J9IvzrM0dHe2i6lhNexJAJjYcCSWkROodKyazdfwySj7EPMAKDJJ9I1DvMVnhDW23wV9O/UPTB+JZuYhSYkakIBGp2ILkbQDIgc89N6c5biD9osW1AhFOkjbznVJb/URsI4IFNMHftYXLELJIe7bKxyZMalXvomJ24rP5Phl+3MFLXCrSjghQTOq20cQwjbp8jR9Sb7BT2oVZmwOJNtujEeIOkmCQIiZ/IGtNj7q2cJb0sWuFltsd/wgtIHEfHttS/NbQfGPb06zdu7SBH1I2JdtUxvPrTzO8td7GGZx4QV21WgY3Ue+O+w0z1npXTp0hY7CjNMU/utuAo68A/pVeDv2l8uzOGEnaNIHEEbyTB+FWYHKruNusLcokeZinlA5kz7x2GwmhcTgSHPnJKrsduBHbalVJUy20nQtz3NmZibgUao0hAEACnaAooXH31xF9WX7tIUHW2qGjcj4xRHtPgixtEDbRvSvBXtIJ0Kw93+IzMED49a3YknBTXJkyXenoW5Xl2t7ssfKpgDcntvxHrT7AZxrw3gXTrNuVAbytD7Aahyoj86X5ESMPf0uqliEgiXjnYniI5ojF5ebWl1M6wqMGjfswJ4IqWWSlLTL8BjHTG0bz2Rzhb2FNizbuMfMj6iDoLLpDSTq0zHeN96zOaYJ7N0239635T2PWR8QQaVZZjEw97XNxLa+W6EcA6wSZSeQSBAMjmtR7T5tZxKWL6qQbqFtQAgwwWCerDafiKjONPYbHJxfuI2weozvv6V1SRXjauqep9zRqQ7tYdXY6Qdegqd5O1BYHE3Ua6jFhCyFP9KrylHXFBpgRXrYsviLo6hCP1rNoptcqkWfApxt5r6jWR72/wAOahdzB7bIiMQsbivcrwhYSBwTP1ijPaXAgYlDGkeGCfXn+lbo6VLR7kt7Dskuxd41KT5p4HqfQGKY4QF8ViLotxJClkYhRpAk6eTNZ3Ls8trdjwmdCCraSRt8qfezOJIQsUZjcLQS4O09e3zqOWLimxHvIWZ1m6OWTUVIkTRWHRbNoRcLBhB+J4NIczwqqGYzqJb9a9wz/dJvJkUXjTgtJZfcf4GwGRhAYKeP6UbczUXjuIFpdH1FJLGL0koOWMVPBrpRxyS8H18s1Bw7nUI8TjPEvL4fuKdgOprUZxixasL5SXuHSDO3G+3M+tZvJLWi6d95E8cfCmOdYxbtxRaAZ1WZB2+JHQ1oyRTnFJbInvyyOZ4Z/s0lre2+l483UhZ/EOR12IoLJ81toSgLKjbhT5tJM8bDeBxXuZZa4w3i3A/mIIaYj+IDgifpM0iyvMNDi46hwm2g7AyG5jpuTWjFiU8bITnpmmPTilGHxOhBqZ1TxmBEKSG6GFJZVht+KpwuEJs2PEXSB4txiTyihSXJG/Vh60ov32IIZpDwNuFMyAdtJ7wJ6HmnruEw9zWdehbVgwdpd/EcKREDQkQfWao4OMUl1ZLUnKxbmGu9f8Me6uo2lSfxHV5Z6kkGT29BWvxht28GzPaa3cvLbhp31ANDM3SeYmYYTSn2Ky2bpuIy24aFDHeGKx9N6de0uEdsQlt21WrB0qWG5a5DeYAnqEHSJG0Gp5Zq9PYbGrdiHPsWLdlLQ8purrYmJmANtPAJ4H8NKvE0WfOoZnGnUeV34A7+99aNCePi3e4FS3bfc8L23Y+bzGfrzFW43KCo0PcQo7alcblhJ0wh3iI/IUYuMEov8ju3uhomM8TCJYVFGwAYg73NpJJ4hSfTbjfcP2dwt1cQ6BgoR/vdPMK0koVmRtO3ANMcdgwcNZUuCLd3hF2iASS23mO0A+vXehcAEbMJUv4huK6qu2sFVJA4AgFv6VKLVNDv7ht7Lrl/FXjYvJrQNcAMyWUj3TwFiBuah7Ru5Flr91J0am8MkMuuAOm8qNh6GZoPTZ/xAItx8OqoULgBWBgjzBudUxHJnai/bnGhrttQHRxb3LkENJ2I0yIgdO8dK5RuS9hZOuA7/H7VrCabTKpUAFpOss8hoSZJgAyTAk1msLjJJbeCIk0Fcv62AY7KNvhz+tFhSsSvlbj+tM8aS+5XHdDq/b1roAVjx6jadhWawmTxb8SQPNGk9AJPy4p/gUIw7XVMEOw+iiqsowiffJclgoDyeZ3n9SKlCbxppPqGUU2mwHB4RRoXQFYgTBmSxmTv2pk2l7jhnAW2OikkEcccUnsYpmxQ5GmY/wDau1X5fnLKzJuQ3vkDgHv3ozxye/2FbVUTywJdZVvEMjagACJVZY6HESDMFTPwq6znjXrS4e4ml7HUKAGWQTqiPN5V80bwe9C5PcNnFeGSNyW1MdmUhmGocSv9aJsecYe721IT6EGN/j0p26lvwyOnUtugYLjdOPjXVWt2NgRFeVDQzeoBOHwLWb6sLmoPPl7c0tyxyuNuk9iPj86qyrHq91TqJb9N6NbHMcUyaRCifXcV2mUW0+a9iTkpK0yeHtjwieIb9zXvtFmoS4hImLa7Uty3MpDoeNW5+ZqHtj/mwonyKP6VSGP/AJal9wN7WC4cG+WuKNITdlBjY7SPmab2btuwCFG4UqdUkMT2Hft0ov8A2f21sriLg802wh7Sx6iqcNa8VX0qV8xkRsY/ED+1dlmnJx6IWEWrbPc8y4/Z7bruphfUMTwRz0maT4nD6LtrbSDz+1afIA7a7V0D7y2WtiSSzpO4HE/h7+lKxaF/TcVlMMPKTBG0ccUkJ6dnx/6Ndi7HXGtr5WBMzPX5Ud7P4kG2pbrdYk/BeaEzHHgO6m2CPd1dvhRuDwoFu0vEu8fMVSdaKZybsh7OxcxLaV8qhmZjvPaqbQW0LhBALsZMcKO39KMyjAtYJEQWEbnj1ikGIuK912cyoMAA7Guj88nXFI7dIe5njrl3CrYDRZA8RWiSFHJMb6R19KxdwaREydU/pFbLIscZYj3URg6BZJQiIBOyg8GayuOwYF1VnSG6ngbkcjpsK1eFdNwMniN6aBmufQ7xzHp39Ka4e3rwotggKrG/c333BVFHchQx4/FSnEDzQBBmCJn5f31n4U+9kkfxw9sBiphg3Gjyjrt3rRlpR1GeG7o1eUWcLYuF7hZAFS6C3EQJGkbkeSOfxms3hcyIvC4wdkfzbzLk+Y6um3MenpTL2jz28i/Z4VbrIVZgZJtsWMkdC3ruPKI32z/n0paGqCAD2HA1HsPPpnbk1jhByVy6mtfLwPcuzBR4pKBxeaWe4NRC+IDJB2MgA6fWNomiPaBLi/ZrItqUM3Vne4V1eWQBKjfZP32pPlNwG9a8Rgkt5iwlVVZUmDsW8u3QGicYUfEoxvu5a1PiMN9RZ4Gn4aV3/wBU8UjilL8DXaD8yA8O2rHSXeQOdAEghpE7ztuNx1gwTkuoYq4ysgAS3DtEK50ABuCIBBk9ZE70rz3E3Ue3b0KgFvUyMQPEDNqlt4EaQYaDP0r3EZez3h5zatm2hcmNJcbwRPu7KD225pFH5d+o93wTz/Hr9um4mpbiWwFOmVkDnwyR5WmAO1Ee21yITUjeEAgIBDKIkIxPUDfbaTRIwNs49LwbUGDPqtggrcFnUpOocFQdvTrNZLMsa4RNXmuXCXJO86utVilKSoVbLcDtXPNNOGfVALGEWQJ4pNcslbksdgAYq7DkuTOwb8+wmr5Ip7nQb4ZqsDr+xmBK6yX2O06QOe43mhrGJU3SJgON/qD+xpxisX4WEtu4N0qPKxMdCxUge9GmPnWZtr4mJ1LshtO4HbykEfU1gilLU/cduiGZ4VrblwZLIzCOd9qHw9nwzbUgamYEnqd+DPNEZFaJd2Yz5IE/GqsY/wDvFqf9X71pTd6Oy5JV/IaYrDL9/dYBiPuxIJKEgEFTxJ35/wBPrQVvGG3ZTsYP0IP7UbiANF8n/Wo/+X9TUHIVbYjkx+QNRT2p/uxRI9zS4Ld506BjH8p3B+YINe0ytY7BFR4+vxAAjQsiEGhd/wCVRXU644O1S7mPwF/wb6jUGWd9qfWhqx2pDIK+b86yHvOAO8fma3GRYBbcXBtrG89xVPFJRV9WqIYqbqPFgRwlpBdPe5vv60xzb2ktjDMwshi58EM44kHzATuYBjt1pLj2hMV1+8/WKHx2IjD27MpDEsSCSZ8sAk9eu3ExSQx6mpP92Kz7I0Ps23h4PEbRquWkHw3P6Cp4PGlLraBA0xudvj+dLsvuG1gbKt/6uILE/wANtY/evcFeN0N5RDEkfy7xUskPmk/uVj8yGuW5mqslwF4RhqZIZTJgB7fI2n7xeOD0oTMMIUv3BbkIG1Keuk7j61nrWYm1iB74CkqDbfQ6zt5W429dj1rV5hmIezacMx0sUh0CuVVZBMEg8neTXSxvG19xNS1UZzEYhfCCwTcYkk/OjM5dBatDVABJIB36cUkxuODMGQwIqzGK+m2XMyTG24469a0rF6bYddo1F9xew627P+czbNO7CJIM8fvWWy/DRqBHn1aRI6zBJHO1X5ZfKOS0+6dP5cUxyecWV06EvorQoYobrbEdI1Af81JGLxJpcAlWzAszv+CEw51lw33x1DS3ZQF5AG8nffpQGZ35ZElCUYww/iaYY/wwNvU1PNsWTccMmgjYqR1HM/nShTyf73rVihtZlyvfSgnHWQl5gCSBuCesiZ/PnrTTKMAxSUuhSQwKj3iQA0DpJHfgrQufrOJvR0IH0A/v5U4yTEWU0MqnUGNtifdhkYgsRMkMAwG2yGaGST8tCxSU2afM/Za3bwVi/bk3EbVcuEjzC5pG7emwEceaetfOcTd1XIJIHG07dv2r6HmVi4cruMRd1akIVVnYyx1wPKsSx3k7AxO/zhLnJnZtp7aYII9e1T8Mm05MeTpUHXLTup1bLbUSB0DMqgb/AIiznb+FjTnAt47y6xMBbhGy6ISAV23BUbA7kbbGs/ZxoUmCSCwO/wDCed9piRv3NaPAuVD3GRb6CbkhYABkSwOw3PuT1X0oZk0h8ckKs9xCHGOCXuqIQNILfAQNJiYiOZO3RjecIbKsDctuxjZvMFO4jqNbmdpMcisyl5vE1iFLGZ4Ak9/wgHr0itwbxFm3KFGtLdZSPxOll/PPZj0B077TRzLQooGKVph13MIxngCDZtKLkAaWK+BceW4kxcK/L6ZDFrD21PKos/lWyxTt9pN9oOq1dgkdUS3a0wfXUd+hmsfeGtyVPnJ2+A/7VDG9y8FtuA4q6GuEyY4ovAXPFuKm9vorATuNxt8QOKBc+YrMmYn+tafLsKiku9wIunmJOq2VY6RHUED51fLJRjX2OW7sMz++Dp0TrVGZg87F9A909I4pPlbtquMxXgDyiI1EA7fKrsTiGueGWkh7R1Enq1w6fj7sUKihAI/FcQH1Ak/9QrLFVGhnvuFWgqqNE9BvSrHPF5DO4M/nR+Y4oKQLY/8AUj6UgvPqv796vgg3bZLJJLY0eJu/dXmPR7f6XDS7B5ypZdal4IIAonMLgFi8OpuJA+AcfvVWUYIRbA2LzJ7RPFCKioNy/dgW9VDecM/mKEE8ia6s5iQVdhq4NdQ+GT/k/wCxnNdkLbP+aP5v3re4X/8AHHx/pXV1N4/+JLwvUSXhNrFfzj9qVZ1bAWxAAm0DsI3JNdXVXB+/0Lm5/e5pM6H+6YP/AId0/PyUDkx8/wD7K6urN/jf71ZsgLM5Ub7dTWtwDE5VakzpvOBO8Dw22HYeleV1VzeiHv8A6M/+VmJwY4pjnLHxgJ27fKurqrP1r2Gh6SpD5m/k/pXlvY2iNjIM+uqva6hL0hfCC/bo/wC8sepVSfU6Rv8AGkdw/dj5/rXtdVsX/XH2Mcv+xl2KM32nebm8/AU6yFosYiNtwfmGgH4gEifU11dSZfR/Q2P1m+xFwj2aZgSGZBJHJ1OoMnrI2NfHbf8Af511dQ8L6RZ8/kvUeQfyP+opzl7H7Df3/AT8w9kT9GYfM966urs/T3RTD1J45B9kwmw3tNP/APY/1rSaR/hlkxuEuiesfZnMT2ryurNk9K92WX+gjNrpONxQJJAwpIE8Fhb1Eep6nrWQtL9+f5f2NdXUmPqUj6UNvZSwpViVBMneBPXrROD/AP1+LPXxI+RZJ/QfSurqGb1f0LHhi2//AJaf8O3/APa9B4o7Wv8Ai/8ASldXU8fV/Y74CsGo12/52/Sk9xfvn/nr2uqsOX7EJc/kZYkbXv5l/wDm1WYH38N8W/eurqnL0fvYaPIjzT/Of+Y11dXVoXBmfJ//2Q=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data:image/jpeg;base64,/9j/4AAQSkZJRgABAQAAAQABAAD/2wCEAAkGBhQSERUUExQWFRUWGBwXGBcYGBwcHRwYGBwXGCAcGhcYHCYeHBwkHBcYHy8gIycpLCwsFx4xNTAqNSYrLCkBCQoKDgwOGg8PGiwkHyQrKSwsKSwpLCksLCwsKSwsKSwsLCksLCwsKSwpKSkpLCwsLCwsLCwsKSwpKSwsLCwsLP/AABEIAMIBAwMBIgACEQEDEQH/xAAbAAACAwEBAQAAAAAAAAAAAAAEBQIDBgABB//EAEIQAAIBAgUCAwUGBAMHBAMAAAECEQADBAUSITFBURMiYQYycYGRFCNCobHBYnLR8BUzUgckc5LC4fFDgrKzNDWT/8QAGgEAAwEBAQEAAAAAAAAAAAAAAQIDBAAFB//EAC8RAAICAQMCBAYCAgMBAAAAAAABAhEDEiExQVEEEzJxFCJSYYHwQpFDwSMz0RX/2gAMAwEAAhEDEQA/APr01wu1QcYveoeOvenXiML/AJI8vyMq6BJu16tyh1YRzUPtI703nYvqQqxZOwablVvcocXx3qL3wOtMp4+6O8rI+gSHrnahlxC1M3R3o+ZDug+Tk7EgKs1RQ9zEKOtVDGA8Gj5kH1QfJydg0marZqgt5e9Ru4hY5oebBdQ+TkfQizb/AN/3/wCKjcftVCYpe9eviV70/n4vqR3w+TsTJqBNRXFrxIqH2pZ5pl4jF9SA/D5OxNa6ai2JTuKj9rXvR+JxfUhX4bJ2L1uVEv16UKcUoPNVXcwXvQ+KwfUh14bLXpCbj1NWFLnx696iMyUda5+NwJeo5eDy9hixiuW9Sw5ssb1A5utL/wDQ8P8AUN8Hl7Dbxa43qUDOV71C5nS9674/w/1BXg83Ybfbd6tTETWc/wAVWrlzpRTPx3hn/I74PN2NGt+prcrMjPAKsTPBSfGeH+ob4TL2NA1wVKxcFZ5s6B4ry3nIFB+NwV6hl4PL2NVrrqzf+Ojsa6p/GYO5b4PL2LyxG5qYv9ajjcMzAQNu9CXFKgD8q+eQZ79JjMZgSNhQ6vJPSo2UPURVGIvhTua1J2Ioqwtem9WXLm1K2vHYiirVyVq0WBwLEv8A0qTYjY8UKlwAkVWzy3WrJg0nYnEcVO3f09N6hibPU1G0Z2qiYdOwQcZtXW8TqqvELAA71UV0jbvvRYEkXC7vXr3KqwuKUneiXuIBvSOg00D/AGgTvUTfBoPTrO39+le4nBlRJrrOcQoXQa8Q9OKCweJirb2I6g0rYdARcXY0HdO4ir8vurcNxG506lYHhlBOkrzutK7zMDG+21K1srAuaCLg7mob7VTcf16VNMQIoDUiLoamlwcV41/maGuLG4NdQCy40GqdU1RckxUxaqiSRxeqxXlxf60GzkCrCx55o1QDx8dp2NX4e5q4pa5Dcir7OJ0iBVEhaGa3K8L0tt48zV5uya5jxCxcrqB8cjaa6hSKn0rFYsr5Y6UpR2e5qKmBtRNu47+Ybn8qjct3AVXYE814UJAUUtmWXsbI2ERSO7b1H5zT7N8F4duQZNZjAXm1eatcYsaFVaGPhwPhXKnlmYFeX3B2me/apsmsBVk/Dt61WKObKbRAM96Y4BlJAqvGYNUVYEnircKkGetVRNtNBWNwgA2pLcsEGR86tznNW0nT0oDDZozbduTVY7nJPSSvAswk01w+nTvvtS/FKFUN/e9c+YqiCTHwp2dTLbdsauNq8xtnYmahg8VrGw6c110bQTvU2mN1BsBiQvT5+tWYvFaxSzG3gmw5PSpYTHbebY0Emx6RJLe+1FpZ3AoE3TMgTvTPIwXuSZ2pdJ0mZ+9c8PGIYOsABiDsjK0jWNwOh3G44ptmt9fFJBBDSwI/iJMfKkvtVdjNCQwtyE33IuECOm4I93y9h1M1o7OAF5kuMgUaBsAAJGw47AD61bJGkvYjF2rFLMJ3qprkEenSj8zsgv5eOKE0Q461MKK2uEmKmE23q2/ikU7j+/hV1wh0kDakboJRZshqHzB1QxR9hFigMdgQRNPF9wUBK2rerXMiAIqWHw5BiJmjbloKRPJp26GSQrbD1YoUdavxdsRI/sUoe+ZpoNsVhbqCxIqQYiqrNstRvSDRkzlsCs4rqnqA6V7TakUs+j2ytttINDqjPiZUEhd6sa4puFuKLyi+CbhWvCxpAnajZ5eueI4U0DnWUQJUfGoYzPDbMhZnirBnLNbluTwIrSgrHJU1wZ9MMSZ4A+hrS4CzNuVMGKS2bk3IYb8gUxw2YKpA4Bp73GlF0M/Z9QxIO8cz3pR7UZoiXCF97jan+V4dV1sp979ayWLwg1OWMtqO9a3SgkZYK8jYBbv+IhXV5tx/4qGHwptr612TWdN4kjy1rL+DS4NhA6mujS4LSdbGNvYwtaiNwd/lVeJwZuKCOn9/OisyxFq0xW3v1IG9G5Tdmw87HeB14qgb6g+WXdKhevYUzv2YQv1AkUv9mMuYobrbjferMwxfKA7RStHcsQ5Xig91mubkcf2aNv2gz7bD9+80lC6DPG5NNcFjl5uEfCnrqhmTxuYBHS2oknt+taLKbotsJEzz8+tK8ky5b184hhFtAQoPX1ojFZqA5Kjg8Ujraib32M57bYBkzQaSLgdVdU2DLEygIHPJ76W5G1azJbSvYOgkKoIWRvPvE88eYD5dax/+0rCW3xNi4p8J7tol3IOhinlEkAkmNjAkSu3ZrgcxvWcLetwAbCsQw/F+EQYjTA2iZAEcRWnLFSjFohjumjsS/k8QeZTMEcbETvUcDaLIbhgAcCg8gtP9l0BTHiFtRPBIBYaegnTFX4hLmkCNqyaUm0aK7nuEAcszDcTVOAxZIZen7VOwvlbb0obAWIn9KDVpj1QZ407RXjMSyoBNSxDBQPT16059ncEGPisIVRt8aMEJLYXYzTZ3PIpQc18Ri0GBTD2pIa7A3UiRQly4tu1pETH61TYVcWB4/NdZCKP7NeW8qZjIpdYEMWPNPcqxPl9SYqrWngVlpw3hDcyTVhyx7gLjZQKFzTGgOqct2ovG451wwliC22kdqnXVnWLvE+P0rqIw6+UcV7TWhjatY21HjrU7pFvCYhk1bITETvHSs1mPtWbVoJyaeey2L8TAXSQ0kNIJ9K8rDilFKTLZtv7F/sxmAfChrh1N61C1jDcfsq9KU5CT4MAb6uBR+J9nrxBdNgok9+9W0rW0UcktyprzHESDJj8qsuhpOnftSW5aYXhueNyKFx+Z3NUW5Cg7tNW8rU9jtWxvcP7RJbt6WU6uDFC4q41zUQsKe/O9IsisNdYnfSOT3p74hdiobyqOPh60JbOiGnsQs3ltHTGpiJFDY67ivDAA0K5gHrHeK8vZrbQaVH3h/GQT17c715muIZdKkmRsBHGr9qdcC7hVjLbdjDhzLXC3mJr3LFW9qEQO3HSqs6x2lEtH3oG0j6mqcoLeKApgHY+tLe+46h8ppxh1s4Qqu2351isFfLMwiSSf1PanXtZnBj7Onbdu1I/Z2EJ1GWn9KeXDZ2ONLctzuyWKJAAHJjtVmX5Gl1lAP71TicYTcgAmZpzkeDZGkgKsbEmPrXKVIMrRbmVvw08FG6bkUqxOFIskgw0VLMAFvEC4HJk7dKDxWeqW8FPM/WBIAoLU5bHVSF3tLmDXcvt6gjabgLk++uxgoZ42IaOhHrVeU3Bds3bSX/u9BYeJ0MhUtlQdJJkkRtwSFIgBkm8j2tI8rTJ4BXff05B+NR9mUsvjbXhzaBIDWiSQCNjoczqVuRO4kiSINb4RXltPoZ5bT9zT5KijD+JNzVCqdROlmgElemnjfnvTTDXS2Hdn4Ex8qlmeFK4dEfQNIgKpJAUQFBPw7d6qy/EW2wrqdulYZcl1urFlrFKEnvUMuugI9yqMwtaRpHCqf6/v+VX4rLGTBI7lRr3id46fWhosdySBstzAXbwDCRNa72ixYtYfQsCdtvWsNk7pbuKSfLIE+v8AZp77Whi1sAypI+PPSmcaltwTdMEzGNSz/p5pRfcEzTzM8SPdIM6RHekv2drhCgV0Dmthd4Z1wTsa0WX3A0G0AdALQW07j9aB9pctWyttQ03DOrfYbSBFWZLaE27eoGYa4NMQRxudzWmStJme74LMtwjPdNxhuxJ+H1pjmsXFAXgVfmOLCyVHoIpLdzHQgEjWenrWeTbew2wVYVtI4H9/CurQZXl1s2kLEliJJ+JJrqeimlmdJtviUFweUGY71o8Uy2LWIZAAhWAJ3nbp8xWdtWpvI7DaJp0lvxLNxrw0rqlJ6gEVhnzHsaJ03ZR7NILSa245p9ZveNYuMpMPWQxdt2BJOx2Cj6RT+7eFnBp0iBBO/wBKMo731YrQQ2W2woVV3bljWW9oMIltwiGV/Eab/wCKm7bn3T0+VCZhgg2hCPMx3jtTY3T3Gojk/kUtLBDsI/WKJw2ZhdSyCBy35711+4F0pBXRwYkfOlPhiTKs6udyg3ERTJauRG0tw/CWiWbEeZBbE6QJkkkiBye9F4nDFsdrJkNbVwTsp29aqzOwqWUVVuq6vBbV5952AmPkadYXAm/bR9R1BdDC4sHb070zdE+KbEeSYdXxbXWA2Oyncde/60wyu8Fu3roBAkx/p5PFDZVYVbtw3CAo21Dgjt6UxxaWUw58NSykEilbKOmzL5lmP2nWw98mPkPhRWT4T7uWkMOe9LcrwZDliDpJ6U7TGpq1RqMQZEHtTzdKkUX2JfaFtSFEmNmPNV3xO9wkk9J/ao4a8j3YYEQZg+lLMxzHTdcN7v8ATrSpOWyDS5YNnmOWyJtwWbaOoHep+w+CFu4LjnzMdtwSJ9ON6RWsOLtxrjgFB3b9hWl9m7Yu3ixUm1aUuQo6KJgcVscdENK/Jmk7tsusYX/froKggsAJ2B1Rtt8azt3CphsX4LqC1q6VR1bS0QCodhs2kkHvyOIjSvmE3lu6kRDcAknYEM06t9iQu0+vyIz/ACW2uKvajK3QcXbbTqaWhLihg3u7ggx1293doPSm2Rk7aG2Ly5LeCMOz6CfO5knvPbfaPSs5gcWNAtrGosuzbAzDESfSf7NaG5m1pl+yswDOYaDGnaG2PMHb5E1lMNaV8SxRwyW3YAEbhAYBB7mJPaYqDjabKRl/EYZhmNvxQIVTcY87CB+H0kGJ+FSu5WbzIzmbNlOACBrJLRB3IG2/rSZbni4iYBQHRxLAzIKr1O3qK2ObYwpZYcmIYsN5pK0lH9jG55m6OUtpaCqpHHWnXtOCtrDvAOlhO/Q1njgtUEEAhp+O9NfaPENcW2g5leeOaptaSEaZZnAm4r7AQKhic2W0upVlo5/X8qrzrUlxVMHYH0ik6Yjxb0KwGglSoEkg8+ldGHV8IWT2Dstwwus11mc6jK+XqfU/tRli2LbMSdztP/evGveECZaB7oJ3+nAoTDXmcu5GwHFB3Lc7T0C8yxACQoPl5NIsqy83H1Ebltpp9h7euwSdwAZpVmOPtwlu0YctDztC+nx9KfFe8YnOlRqFzJgI8u23HauprhcntuitESBwPT411Q0xLapCk4lLT6yBCpsTQd/2ja5hlfSCPEiPnTPO8WmiAAA2wofFYJLODXb8QPzmseNxpNreyjTKzbAslwN2IhaZZy2vDWUIb3gSI2+vWhboDWQwMRvFWYrERbsjWSWkxMgf0pk3doWS4slhMNDEN5V2ioYrGhrupNwogT3oq9l7oniM6mZ27T6VVdxqWbJ2kkkTHc1ysF2JMRmyWwfEVtbGYPEDtXuFvIdd8O4tD3ggkqfwg9t+tA+0aG7LmAFG07ATtuaINlsPgQAR95u2jgxx8TWyMY0muWJLmhlZvE4QlfMWY+Y879Z70TlubXGw1xbjuGG6luvTZutUYBgcIDJZZ2MQPpVOV2bqrcDXQVZNS224gnoehqa6pnNFmMfThwhMMzeZV4PrqolsxK6LfI09aX53cCi0mrcCSP8ATMCKPxuEV9LbxAg96Rx2RRMdYrLQuDYr7xG3xPas9lVoWEZrol/wzx9O9aDM82ItJaRRvtqPCx3ispmd8O0LsepBJBPcTVUthIW7TLMvurLO3vTWa9qMTqKqv4j+U9+lPsNgyAwB/DNAW8vZ7qsdICiYMEnfhR60+Goz1FMl1SA1yxgiqsaRBYj9JPNN8pumPCtMts3ARLTBEDyntPE/tRONuhbcDgjp332qzJMMLapeeyWZHhCAdgQFII/ECXEdz86op6t2JNaY0d7Q5BcvC0lq0rGTeciJIMqSfQM0xuYM9IpFbx10gl2UNYQpb35tSbcb8aiZ36fKmuJzXw7j3cMbiMtpyFY7La07EfiDzuBMfChLGCF1rQfwZ0GSQbjSiNdMydAPTqRA4qsXUfmMu+rYquY42bbMj2Xa4NMoCxn3dnYQYBPudeSTXmExi2CbdxQj6GUERPQLtyN5FUZ5eRsRatl4VBAhepEiF7TH50DjMMTeFsvpMAB24Ok7cbwd65RUkrHumOvZW1oBvCEK7XNR5mI0ryDtzWgzK5NhA06n33+vNJLyRh7flPiKN2YRI6ADsO/Wm2IwN25aRzCgHSAdpkcj0EVlyfM7LWlQlXAlmUcj6Vfft6bq/EfCrsQmi8VHCniZjYVVj70sJ4nilt2F7jPHYU3rS3WEFSVbccdI7UmyS0oa6FSHOxbjaZn1pv7NXJW/YbSiEkAzqJY8ddjSfxyWdZOr3f8Al2pt1aJNAGeYgp8Zo7KccHtuDAYDYTz9avz7B4e8tq4p0MulL6neGbbXzz1ihvbDJ/st21p/y7lsEMm4J/Fp+ZmPUVoUFKKS5E81dSFvNfCQ9nVhHqOkVnsht63ZyeNtxO3QE8Cj/bFYt2CBA0xvz03IqzCYfw8KpM+YbcfHj+tUglHHa5Yl6p79Dc5fmTC0ggbDtXVmsJ7RQijSTAAmurC8U7NeuIVjMOGSyZ2gfUVfnFzxbETsrD9a72kwQtYWy9vVETv3il2WMzYa4W/1A1KMbip9mV1J8DTEX/DtKqxJHJrsVZ+5tCRJBM1ZdwY8OWM+UxSfMc1VbdpZ4ERXY46vSKNhlipa1G+GZuFn9KCs2y1pl96Dv9elJcMddzfbatBkDmzbDMDpuNpB9RVZw0K+pzYXi9DJ4JWA8Seu1C5jeF4+CsQvb0o/G5ObjXLur7tNpHPfasi2IOo+HwTzXYoXumK2ro2mY3AuHt2oAOnY9DVa4AsTbKiNAIJ6Rydq449DZS3cHmCjS3rRNjEkswmNNon8qlbOrYy2PIuFyx1H3Qe8bTT3LLzJYVXiIkNEx/SszY8yuAZ7fGm9qyyWSULFiADG8T2FaZLoBjPCYgkXHYurNsF0wpjqKTX8FLbkD51LG3b10bOyW1AAB96etVtlKqoJJLHqT+1Jsuo0VQcU0I3mmdv169OPyq/CYZZUNpElhJ/h2iT61Xet6cDeuEbKNU/BgBB/5v8AlNejGWzh7bMFYsBctgyYE27bKYk6pOsfymlUG0LLIrogcKitcFwbcA9idh9ZpNhs/v2UZXKRoCaPe0lWMHbYESCJ34pl7Rv4ltFS4quFLHsYIGkEHc78b+7WURbniPbDJvBkmV0kJciACSR5dQ6EdYrTghcbZHLO2N/Z7L2vYkkKXtuqKz3NQQSFLCVMs2rYLPeetaDFolrMLFhLYtra8gIiGFxWloURJZt/hFGZA02lHjC5edEKux8oUOSQqgDTp0+6OoG/FLsdmXiYxG97RcWGIglRctqBHQQ350Jzt/YnCO5lDbfWXKFhc1C0zEdG0llJ3GkkduCKuVpuKGVdC+QuCXYFfMSBz29ORVmCwhBtPHiBLrILeqGG4mQehMnVMbUzXJxN5rR0li1tbYYMNhqc6wN/dY7bQAPi8pdx47A1vF6lJZi3m2J5IB2mm2SYxnaS4On3UJ2GpTt2Enb51nEvAKVJGonYesjmtDlKOlktctqpWBJggaZ0nqCPPtUJxpFZSTAbh0Xm8TYkkwOgPx6Vfg9at4qwV2EEdPh3qXtRbgK0fg56VmssxVwNztzH50Ywco2jk+ho8BcNvMWKqihgDLcDaDtSvPG+z33MRDEmDOx3G/zoHE4vxMQj6S24BjftsRRP+0JPDuLtp8QAjg8bEQOI2q0MdzSfUlOWlNoVW83JR903O6iZZj1BHMc1vPZWwMwwK4S+Qlyy2qy3WAQdu40sQR6jtXypVl1Uztvtt/4r6TlebfZLllrQXwriqtwsCAl0jyuRIgkdR2rRlSxtJdTIm5p/YCzzI0uW70ki/YukeGpn7kAyYbnoZoTFXE8K0F93cb89t6+i+1dlCy3XXxNQZAU2Kk29WliPfVokTx86+f4vDKfCBAgDp+tZXKmovhF8e/zAr4FZ96urx0E11WXBXQjT58w+yWiY0q24mT05mqGxFu5biyCpaAZ77V2cX1u2FtKwOgTGmD3q7JsAywzKNOxHrFeRsoW+bNEXS3Lc/wAA1rDmT5gB+dYe5ZErqkwJrc+3GagWmgdhEzxWSuZa1zRcCsRp3jpWvwjajb+4HLhMdYDJ11W7izoeB5u/aa+h4/DJawiAqF0HYbe8ZHPrWSya9bt4eNQIUhoIPf0phnmffaryWbIJFo+KzLwdtpBG0etLbldkMvqjQgdmK3FJifMem5NQyLBWypLdN/2ppnl4G3GnzFTDevrSfKsG7WZkCCNVLvo7GjkYZ9bUC2RseOvHH7VC5jhbLErJ8Jv0oXP8xXwkMyJAEdTV2Kw1xWtlyNDoxA68DYmlitlYupcCPJAqpJO06j3JPT4Vqspth12DACTxG/71kvCUBVSCNW/TftWnw1lvC8zQQCYHUdBI60+Z9TihrTEsLfvFgAD3qGV3Vvuwbfw2IMceUweOm67+tI2zG5ZNw6iASQjT+LuD0I5qnLXvW7BUah4ssxEFWYMd5jpxt1qyw/K2/wAE5TdpIde1meLpuJaZlXwgpQgaYYkBgRvsS3Mj6xSe5mpGVWoUIUulNUiW2LTE8Anb4VLGYQtZu3BcXUgRfDB1Fp33baRM7fKswzg2gq9WJgnZR0Ufv3rXhxqUUuzMk5VLYYXBrtF0eDaCah3VjpJB4kMQd+Q8+laPL8O1i2rOPDJBYgwWOgbBifcLEwEHMCZJrNG+tm4johaUAOr8T9SojaNSqPr1rXZcDi2tuptWRaEFBES7H3QQCWA3lid/hFdl2S7dwwbu2M/ZG1YtJbLXFYkuwJERr94AnkSumeJ6bGlGYZnN0FEVFd2G07KGUgjryi89J9IvzrM0dHe2i6lhNexJAJjYcCSWkROodKyazdfwySj7EPMAKDJJ9I1DvMVnhDW23wV9O/UPTB+JZuYhSYkakIBGp2ILkbQDIgc89N6c5biD9osW1AhFOkjbznVJb/URsI4IFNMHftYXLELJIe7bKxyZMalXvomJ24rP5Phl+3MFLXCrSjghQTOq20cQwjbp8jR9Sb7BT2oVZmwOJNtujEeIOkmCQIiZ/IGtNj7q2cJb0sWuFltsd/wgtIHEfHttS/NbQfGPb06zdu7SBH1I2JdtUxvPrTzO8td7GGZx4QV21WgY3Ue+O+w0z1npXTp0hY7CjNMU/utuAo68A/pVeDv2l8uzOGEnaNIHEEbyTB+FWYHKruNusLcokeZinlA5kz7x2GwmhcTgSHPnJKrsduBHbalVJUy20nQtz3NmZibgUao0hAEACnaAooXH31xF9WX7tIUHW2qGjcj4xRHtPgixtEDbRvSvBXtIJ0Kw93+IzMED49a3YknBTXJkyXenoW5Xl2t7ssfKpgDcntvxHrT7AZxrw3gXTrNuVAbytD7Aahyoj86X5ESMPf0uqliEgiXjnYniI5ojF5ebWl1M6wqMGjfswJ4IqWWSlLTL8BjHTG0bz2Rzhb2FNizbuMfMj6iDoLLpDSTq0zHeN96zOaYJ7N0239635T2PWR8QQaVZZjEw97XNxLa+W6EcA6wSZSeQSBAMjmtR7T5tZxKWL6qQbqFtQAgwwWCerDafiKjONPYbHJxfuI2weozvv6V1SRXjauqep9zRqQ7tYdXY6Qdegqd5O1BYHE3Ua6jFhCyFP9KrylHXFBpgRXrYsviLo6hCP1rNoptcqkWfApxt5r6jWR72/wAOahdzB7bIiMQsbivcrwhYSBwTP1ijPaXAgYlDGkeGCfXn+lbo6VLR7kt7Dskuxd41KT5p4HqfQGKY4QF8ViLotxJClkYhRpAk6eTNZ3Ls8trdjwmdCCraSRt8qfezOJIQsUZjcLQS4O09e3zqOWLimxHvIWZ1m6OWTUVIkTRWHRbNoRcLBhB+J4NIczwqqGYzqJb9a9wz/dJvJkUXjTgtJZfcf4GwGRhAYKeP6UbczUXjuIFpdH1FJLGL0koOWMVPBrpRxyS8H18s1Bw7nUI8TjPEvL4fuKdgOprUZxixasL5SXuHSDO3G+3M+tZvJLWi6d95E8cfCmOdYxbtxRaAZ1WZB2+JHQ1oyRTnFJbInvyyOZ4Z/s0lre2+l483UhZ/EOR12IoLJ81toSgLKjbhT5tJM8bDeBxXuZZa4w3i3A/mIIaYj+IDgifpM0iyvMNDi46hwm2g7AyG5jpuTWjFiU8bITnpmmPTilGHxOhBqZ1TxmBEKSG6GFJZVht+KpwuEJs2PEXSB4txiTyihSXJG/Vh60ov32IIZpDwNuFMyAdtJ7wJ6HmnruEw9zWdehbVgwdpd/EcKREDQkQfWao4OMUl1ZLUnKxbmGu9f8Me6uo2lSfxHV5Z6kkGT29BWvxht28GzPaa3cvLbhp31ANDM3SeYmYYTSn2Ky2bpuIy24aFDHeGKx9N6de0uEdsQlt21WrB0qWG5a5DeYAnqEHSJG0Gp5Zq9PYbGrdiHPsWLdlLQ8purrYmJmANtPAJ4H8NKvE0WfOoZnGnUeV34A7+99aNCePi3e4FS3bfc8L23Y+bzGfrzFW43KCo0PcQo7alcblhJ0wh3iI/IUYuMEov8ju3uhomM8TCJYVFGwAYg73NpJJ4hSfTbjfcP2dwt1cQ6BgoR/vdPMK0koVmRtO3ANMcdgwcNZUuCLd3hF2iASS23mO0A+vXehcAEbMJUv4huK6qu2sFVJA4AgFv6VKLVNDv7ht7Lrl/FXjYvJrQNcAMyWUj3TwFiBuah7Ru5Flr91J0am8MkMuuAOm8qNh6GZoPTZ/xAItx8OqoULgBWBgjzBudUxHJnai/bnGhrttQHRxb3LkENJ2I0yIgdO8dK5RuS9hZOuA7/H7VrCabTKpUAFpOss8hoSZJgAyTAk1msLjJJbeCIk0Fcv62AY7KNvhz+tFhSsSvlbj+tM8aS+5XHdDq/b1roAVjx6jadhWawmTxb8SQPNGk9AJPy4p/gUIw7XVMEOw+iiqsowiffJclgoDyeZ3n9SKlCbxppPqGUU2mwHB4RRoXQFYgTBmSxmTv2pk2l7jhnAW2OikkEcccUnsYpmxQ5GmY/wDau1X5fnLKzJuQ3vkDgHv3ozxye/2FbVUTywJdZVvEMjagACJVZY6HESDMFTPwq6znjXrS4e4ml7HUKAGWQTqiPN5V80bwe9C5PcNnFeGSNyW1MdmUhmGocSv9aJsecYe721IT6EGN/j0p26lvwyOnUtugYLjdOPjXVWt2NgRFeVDQzeoBOHwLWb6sLmoPPl7c0tyxyuNuk9iPj86qyrHq91TqJb9N6NbHMcUyaRCifXcV2mUW0+a9iTkpK0yeHtjwieIb9zXvtFmoS4hImLa7Uty3MpDoeNW5+ZqHtj/mwonyKP6VSGP/AJal9wN7WC4cG+WuKNITdlBjY7SPmab2btuwCFG4UqdUkMT2Hft0ov8A2f21sriLg802wh7Sx6iqcNa8VX0qV8xkRsY/ED+1dlmnJx6IWEWrbPc8y4/Z7bruphfUMTwRz0maT4nD6LtrbSDz+1afIA7a7V0D7y2WtiSSzpO4HE/h7+lKxaF/TcVlMMPKTBG0ccUkJ6dnx/6Ndi7HXGtr5WBMzPX5Ud7P4kG2pbrdYk/BeaEzHHgO6m2CPd1dvhRuDwoFu0vEu8fMVSdaKZybsh7OxcxLaV8qhmZjvPaqbQW0LhBALsZMcKO39KMyjAtYJEQWEbnj1ikGIuK912cyoMAA7Guj88nXFI7dIe5njrl3CrYDRZA8RWiSFHJMb6R19KxdwaREydU/pFbLIscZYj3URg6BZJQiIBOyg8GayuOwYF1VnSG6ngbkcjpsK1eFdNwMniN6aBmufQ7xzHp39Ka4e3rwotggKrG/c333BVFHchQx4/FSnEDzQBBmCJn5f31n4U+9kkfxw9sBiphg3Gjyjrt3rRlpR1GeG7o1eUWcLYuF7hZAFS6C3EQJGkbkeSOfxms3hcyIvC4wdkfzbzLk+Y6um3MenpTL2jz28i/Z4VbrIVZgZJtsWMkdC3ruPKI32z/n0paGqCAD2HA1HsPPpnbk1jhByVy6mtfLwPcuzBR4pKBxeaWe4NRC+IDJB2MgA6fWNomiPaBLi/ZrItqUM3Vne4V1eWQBKjfZP32pPlNwG9a8Rgkt5iwlVVZUmDsW8u3QGicYUfEoxvu5a1PiMN9RZ4Gn4aV3/wBU8UjilL8DXaD8yA8O2rHSXeQOdAEghpE7ztuNx1gwTkuoYq4ysgAS3DtEK50ABuCIBBk9ZE70rz3E3Ue3b0KgFvUyMQPEDNqlt4EaQYaDP0r3EZez3h5zatm2hcmNJcbwRPu7KD225pFH5d+o93wTz/Hr9um4mpbiWwFOmVkDnwyR5WmAO1Ee21yITUjeEAgIBDKIkIxPUDfbaTRIwNs49LwbUGDPqtggrcFnUpOocFQdvTrNZLMsa4RNXmuXCXJO86utVilKSoVbLcDtXPNNOGfVALGEWQJ4pNcslbksdgAYq7DkuTOwb8+wmr5Ip7nQb4ZqsDr+xmBK6yX2O06QOe43mhrGJU3SJgON/qD+xpxisX4WEtu4N0qPKxMdCxUge9GmPnWZtr4mJ1LshtO4HbykEfU1gilLU/cduiGZ4VrblwZLIzCOd9qHw9nwzbUgamYEnqd+DPNEZFaJd2Yz5IE/GqsY/wDvFqf9X71pTd6Oy5JV/IaYrDL9/dYBiPuxIJKEgEFTxJ35/wBPrQVvGG3ZTsYP0IP7UbiANF8n/Wo/+X9TUHIVbYjkx+QNRT2p/uxRI9zS4Ld506BjH8p3B+YINe0ytY7BFR4+vxAAjQsiEGhd/wCVRXU644O1S7mPwF/wb6jUGWd9qfWhqx2pDIK+b86yHvOAO8fma3GRYBbcXBtrG89xVPFJRV9WqIYqbqPFgRwlpBdPe5vv60xzb2ktjDMwshi58EM44kHzATuYBjt1pLj2hMV1+8/WKHx2IjD27MpDEsSCSZ8sAk9eu3ExSQx6mpP92Kz7I0Ps23h4PEbRquWkHw3P6Cp4PGlLraBA0xudvj+dLsvuG1gbKt/6uILE/wANtY/evcFeN0N5RDEkfy7xUskPmk/uVj8yGuW5mqslwF4RhqZIZTJgB7fI2n7xeOD0oTMMIUv3BbkIG1Keuk7j61nrWYm1iB74CkqDbfQ6zt5W429dj1rV5hmIezacMx0sUh0CuVVZBMEg8neTXSxvG19xNS1UZzEYhfCCwTcYkk/OjM5dBatDVABJIB36cUkxuODMGQwIqzGK+m2XMyTG24469a0rF6bYddo1F9xew627P+czbNO7CJIM8fvWWy/DRqBHn1aRI6zBJHO1X5ZfKOS0+6dP5cUxyecWV06EvorQoYobrbEdI1Af81JGLxJpcAlWzAszv+CEw51lw33x1DS3ZQF5AG8nffpQGZ35ZElCUYww/iaYY/wwNvU1PNsWTccMmgjYqR1HM/nShTyf73rVihtZlyvfSgnHWQl5gCSBuCesiZ/PnrTTKMAxSUuhSQwKj3iQA0DpJHfgrQufrOJvR0IH0A/v5U4yTEWU0MqnUGNtifdhkYgsRMkMAwG2yGaGST8tCxSU2afM/Za3bwVi/bk3EbVcuEjzC5pG7emwEceaetfOcTd1XIJIHG07dv2r6HmVi4cruMRd1akIVVnYyx1wPKsSx3k7AxO/zhLnJnZtp7aYII9e1T8Mm05MeTpUHXLTup1bLbUSB0DMqgb/AIiznb+FjTnAt47y6xMBbhGy6ISAV23BUbA7kbbGs/ZxoUmCSCwO/wDCed9piRv3NaPAuVD3GRb6CbkhYABkSwOw3PuT1X0oZk0h8ckKs9xCHGOCXuqIQNILfAQNJiYiOZO3RjecIbKsDctuxjZvMFO4jqNbmdpMcisyl5vE1iFLGZ4Ak9/wgHr0itwbxFm3KFGtLdZSPxOll/PPZj0B077TRzLQooGKVph13MIxngCDZtKLkAaWK+BceW4kxcK/L6ZDFrD21PKos/lWyxTt9pN9oOq1dgkdUS3a0wfXUd+hmsfeGtyVPnJ2+A/7VDG9y8FtuA4q6GuEyY4ovAXPFuKm9vorATuNxt8QOKBc+YrMmYn+tafLsKiku9wIunmJOq2VY6RHUED51fLJRjX2OW7sMz++Dp0TrVGZg87F9A909I4pPlbtquMxXgDyiI1EA7fKrsTiGueGWkh7R1Enq1w6fj7sUKihAI/FcQH1Ak/9QrLFVGhnvuFWgqqNE9BvSrHPF5DO4M/nR+Y4oKQLY/8AUj6UgvPqv796vgg3bZLJJLY0eJu/dXmPR7f6XDS7B5ypZdal4IIAonMLgFi8OpuJA+AcfvVWUYIRbA2LzJ7RPFCKioNy/dgW9VDecM/mKEE8ia6s5iQVdhq4NdQ+GT/k/wCxnNdkLbP+aP5v3re4X/8AHHx/pXV1N4/+JLwvUSXhNrFfzj9qVZ1bAWxAAm0DsI3JNdXVXB+/0Lm5/e5pM6H+6YP/AId0/PyUDkx8/wD7K6urN/jf71ZsgLM5Ub7dTWtwDE5VakzpvOBO8Dw22HYeleV1VzeiHv8A6M/+VmJwY4pjnLHxgJ27fKurqrP1r2Gh6SpD5m/k/pXlvY2iNjIM+uqva6hL0hfCC/bo/wC8sepVSfU6Rv8AGkdw/dj5/rXtdVsX/XH2Mcv+xl2KM32nebm8/AU6yFosYiNtwfmGgH4gEifU11dSZfR/Q2P1m+xFwj2aZgSGZBJHJ1OoMnrI2NfHbf8Af511dQ8L6RZ8/kvUeQfyP+opzl7H7Df3/AT8w9kT9GYfM966urs/T3RTD1J45B9kwmw3tNP/APY/1rSaR/hlkxuEuiesfZnMT2ryurNk9K92WX+gjNrpONxQJJAwpIE8Fhb1Eep6nrWQtL9+f5f2NdXUmPqUj6UNvZSwpViVBMneBPXrROD/AP1+LPXxI+RZJ/QfSurqGb1f0LHhi2//AJaf8O3/APa9B4o7Wv8Ai/8ASldXU8fV/Y74CsGo12/52/Sk9xfvn/nr2uqsOX7EJc/kZYkbXv5l/wDm1WYH38N8W/eurqnL0fvYaPIjzT/Of+Y11dXVoXBmfJ//2Q=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0" name="AutoShape 6" descr="data:image/jpeg;base64,/9j/4AAQSkZJRgABAQAAAQABAAD/2wCEAAkGBhQSERUUExQWFRUWGBwXGBcYGBwcHRwYGBwXGCAcGhcYHCYeHBwkHBcYHy8gIycpLCwsFx4xNTAqNSYrLCkBCQoKDgwOGg8PGiwkHyQrKSwsKSwpLCksLCwsKSwsKSwsLCksLCwsKSwpKSkpLCwsLCwsLCwsKSwpKSwsLCwsLP/AABEIAMIBAwMBIgACEQEDEQH/xAAbAAACAwEBAQAAAAAAAAAAAAAEBQIDBgABB//EAEIQAAIBAgUCAwUGBAMHBAMAAAECEQADBAUSITFBURMiYQYycYGRFCNCobHBYnLR8BUzUgckc5LC4fFDgrKzNDWT/8QAGgEAAwEBAQEAAAAAAAAAAAAAAQIDBAAFB//EAC8RAAICAQMCBAYCAgMBAAAAAAABAhEDEiExQVEEEzJxFCJSYYHwQpFDwSMz0RX/2gAMAwEAAhEDEQA/APr01wu1QcYveoeOvenXiML/AJI8vyMq6BJu16tyh1YRzUPtI703nYvqQqxZOwablVvcocXx3qL3wOtMp4+6O8rI+gSHrnahlxC1M3R3o+ZDug+Tk7EgKs1RQ9zEKOtVDGA8Gj5kH1QfJydg0marZqgt5e9Ru4hY5oebBdQ+TkfQizb/AN/3/wCKjcftVCYpe9eviV70/n4vqR3w+TsTJqBNRXFrxIqH2pZ5pl4jF9SA/D5OxNa6ai2JTuKj9rXvR+JxfUhX4bJ2L1uVEv16UKcUoPNVXcwXvQ+KwfUh14bLXpCbj1NWFLnx696iMyUda5+NwJeo5eDy9hixiuW9Sw5ssb1A5utL/wDQ8P8AUN8Hl7Dbxa43qUDOV71C5nS9674/w/1BXg83Ybfbd6tTETWc/wAVWrlzpRTPx3hn/I74PN2NGt+prcrMjPAKsTPBSfGeH+ob4TL2NA1wVKxcFZ5s6B4ry3nIFB+NwV6hl4PL2NVrrqzf+Ojsa6p/GYO5b4PL2LyxG5qYv9ajjcMzAQNu9CXFKgD8q+eQZ79JjMZgSNhQ6vJPSo2UPURVGIvhTua1J2Ioqwtem9WXLm1K2vHYiirVyVq0WBwLEv8A0qTYjY8UKlwAkVWzy3WrJg0nYnEcVO3f09N6hibPU1G0Z2qiYdOwQcZtXW8TqqvELAA71UV0jbvvRYEkXC7vXr3KqwuKUneiXuIBvSOg00D/AGgTvUTfBoPTrO39+le4nBlRJrrOcQoXQa8Q9OKCweJirb2I6g0rYdARcXY0HdO4ir8vurcNxG506lYHhlBOkrzutK7zMDG+21K1srAuaCLg7mob7VTcf16VNMQIoDUiLoamlwcV41/maGuLG4NdQCy40GqdU1RckxUxaqiSRxeqxXlxf60GzkCrCx55o1QDx8dp2NX4e5q4pa5Dcir7OJ0iBVEhaGa3K8L0tt48zV5uya5jxCxcrqB8cjaa6hSKn0rFYsr5Y6UpR2e5qKmBtRNu47+Ybn8qjct3AVXYE814UJAUUtmWXsbI2ERSO7b1H5zT7N8F4duQZNZjAXm1eatcYsaFVaGPhwPhXKnlmYFeX3B2me/apsmsBVk/Dt61WKObKbRAM96Y4BlJAqvGYNUVYEnircKkGetVRNtNBWNwgA2pLcsEGR86tznNW0nT0oDDZozbduTVY7nJPSSvAswk01w+nTvvtS/FKFUN/e9c+YqiCTHwp2dTLbdsauNq8xtnYmahg8VrGw6c110bQTvU2mN1BsBiQvT5+tWYvFaxSzG3gmw5PSpYTHbebY0Emx6RJLe+1FpZ3AoE3TMgTvTPIwXuSZ2pdJ0mZ+9c8PGIYOsABiDsjK0jWNwOh3G44ptmt9fFJBBDSwI/iJMfKkvtVdjNCQwtyE33IuECOm4I93y9h1M1o7OAF5kuMgUaBsAAJGw47AD61bJGkvYjF2rFLMJ3qprkEenSj8zsgv5eOKE0Q461MKK2uEmKmE23q2/ikU7j+/hV1wh0kDakboJRZshqHzB1QxR9hFigMdgQRNPF9wUBK2rerXMiAIqWHw5BiJmjbloKRPJp26GSQrbD1YoUdavxdsRI/sUoe+ZpoNsVhbqCxIqQYiqrNstRvSDRkzlsCs4rqnqA6V7TakUs+j2ytttINDqjPiZUEhd6sa4puFuKLyi+CbhWvCxpAnajZ5eueI4U0DnWUQJUfGoYzPDbMhZnirBnLNbluTwIrSgrHJU1wZ9MMSZ4A+hrS4CzNuVMGKS2bk3IYb8gUxw2YKpA4Bp73GlF0M/Z9QxIO8cz3pR7UZoiXCF97jan+V4dV1sp979ayWLwg1OWMtqO9a3SgkZYK8jYBbv+IhXV5tx/4qGHwptr612TWdN4kjy1rL+DS4NhA6mujS4LSdbGNvYwtaiNwd/lVeJwZuKCOn9/OisyxFq0xW3v1IG9G5Tdmw87HeB14qgb6g+WXdKhevYUzv2YQv1AkUv9mMuYobrbjferMwxfKA7RStHcsQ5Xig91mubkcf2aNv2gz7bD9+80lC6DPG5NNcFjl5uEfCnrqhmTxuYBHS2oknt+taLKbotsJEzz8+tK8ky5b184hhFtAQoPX1ojFZqA5Kjg8Ujraib32M57bYBkzQaSLgdVdU2DLEygIHPJ76W5G1azJbSvYOgkKoIWRvPvE88eYD5dax/+0rCW3xNi4p8J7tol3IOhinlEkAkmNjAkSu3ZrgcxvWcLetwAbCsQw/F+EQYjTA2iZAEcRWnLFSjFohjumjsS/k8QeZTMEcbETvUcDaLIbhgAcCg8gtP9l0BTHiFtRPBIBYaegnTFX4hLmkCNqyaUm0aK7nuEAcszDcTVOAxZIZen7VOwvlbb0obAWIn9KDVpj1QZ407RXjMSyoBNSxDBQPT16059ncEGPisIVRt8aMEJLYXYzTZ3PIpQc18Ri0GBTD2pIa7A3UiRQly4tu1pETH61TYVcWB4/NdZCKP7NeW8qZjIpdYEMWPNPcqxPl9SYqrWngVlpw3hDcyTVhyx7gLjZQKFzTGgOqct2ovG451wwliC22kdqnXVnWLvE+P0rqIw6+UcV7TWhjatY21HjrU7pFvCYhk1bITETvHSs1mPtWbVoJyaeey2L8TAXSQ0kNIJ9K8rDilFKTLZtv7F/sxmAfChrh1N61C1jDcfsq9KU5CT4MAb6uBR+J9nrxBdNgok9+9W0rW0UcktyprzHESDJj8qsuhpOnftSW5aYXhueNyKFx+Z3NUW5Cg7tNW8rU9jtWxvcP7RJbt6WU6uDFC4q41zUQsKe/O9IsisNdYnfSOT3p74hdiobyqOPh60JbOiGnsQs3ltHTGpiJFDY67ivDAA0K5gHrHeK8vZrbQaVH3h/GQT17c715muIZdKkmRsBHGr9qdcC7hVjLbdjDhzLXC3mJr3LFW9qEQO3HSqs6x2lEtH3oG0j6mqcoLeKApgHY+tLe+46h8ppxh1s4Qqu2351isFfLMwiSSf1PanXtZnBj7Onbdu1I/Z2EJ1GWn9KeXDZ2ONLctzuyWKJAAHJjtVmX5Gl1lAP71TicYTcgAmZpzkeDZGkgKsbEmPrXKVIMrRbmVvw08FG6bkUqxOFIskgw0VLMAFvEC4HJk7dKDxWeqW8FPM/WBIAoLU5bHVSF3tLmDXcvt6gjabgLk++uxgoZ42IaOhHrVeU3Bds3bSX/u9BYeJ0MhUtlQdJJkkRtwSFIgBkm8j2tI8rTJ4BXff05B+NR9mUsvjbXhzaBIDWiSQCNjoczqVuRO4kiSINb4RXltPoZ5bT9zT5KijD+JNzVCqdROlmgElemnjfnvTTDXS2Hdn4Ex8qlmeFK4dEfQNIgKpJAUQFBPw7d6qy/EW2wrqdulYZcl1urFlrFKEnvUMuugI9yqMwtaRpHCqf6/v+VX4rLGTBI7lRr3id46fWhosdySBstzAXbwDCRNa72ixYtYfQsCdtvWsNk7pbuKSfLIE+v8AZp77Whi1sAypI+PPSmcaltwTdMEzGNSz/p5pRfcEzTzM8SPdIM6RHekv2drhCgV0Dmthd4Z1wTsa0WX3A0G0AdALQW07j9aB9pctWyttQ03DOrfYbSBFWZLaE27eoGYa4NMQRxudzWmStJme74LMtwjPdNxhuxJ+H1pjmsXFAXgVfmOLCyVHoIpLdzHQgEjWenrWeTbew2wVYVtI4H9/CurQZXl1s2kLEliJJ+JJrqeimlmdJtviUFweUGY71o8Uy2LWIZAAhWAJ3nbp8xWdtWpvI7DaJp0lvxLNxrw0rqlJ6gEVhnzHsaJ03ZR7NILSa245p9ZveNYuMpMPWQxdt2BJOx2Cj6RT+7eFnBp0iBBO/wBKMo731YrQQ2W2woVV3bljWW9oMIltwiGV/Eab/wCKm7bn3T0+VCZhgg2hCPMx3jtTY3T3Gojk/kUtLBDsI/WKJw2ZhdSyCBy35711+4F0pBXRwYkfOlPhiTKs6udyg3ERTJauRG0tw/CWiWbEeZBbE6QJkkkiBye9F4nDFsdrJkNbVwTsp29aqzOwqWUVVuq6vBbV5952AmPkadYXAm/bR9R1BdDC4sHb070zdE+KbEeSYdXxbXWA2Oyncde/60wyu8Fu3roBAkx/p5PFDZVYVbtw3CAo21Dgjt6UxxaWUw58NSykEilbKOmzL5lmP2nWw98mPkPhRWT4T7uWkMOe9LcrwZDliDpJ6U7TGpq1RqMQZEHtTzdKkUX2JfaFtSFEmNmPNV3xO9wkk9J/ao4a8j3YYEQZg+lLMxzHTdcN7v8ATrSpOWyDS5YNnmOWyJtwWbaOoHep+w+CFu4LjnzMdtwSJ9ON6RWsOLtxrjgFB3b9hWl9m7Yu3ixUm1aUuQo6KJgcVscdENK/Jmk7tsusYX/froKggsAJ2B1Rtt8azt3CphsX4LqC1q6VR1bS0QCodhs2kkHvyOIjSvmE3lu6kRDcAknYEM06t9iQu0+vyIz/ACW2uKvajK3QcXbbTqaWhLihg3u7ggx1293doPSm2Rk7aG2Ly5LeCMOz6CfO5knvPbfaPSs5gcWNAtrGosuzbAzDESfSf7NaG5m1pl+yswDOYaDGnaG2PMHb5E1lMNaV8SxRwyW3YAEbhAYBB7mJPaYqDjabKRl/EYZhmNvxQIVTcY87CB+H0kGJ+FSu5WbzIzmbNlOACBrJLRB3IG2/rSZbni4iYBQHRxLAzIKr1O3qK2ObYwpZYcmIYsN5pK0lH9jG55m6OUtpaCqpHHWnXtOCtrDvAOlhO/Q1njgtUEEAhp+O9NfaPENcW2g5leeOaptaSEaZZnAm4r7AQKhic2W0upVlo5/X8qrzrUlxVMHYH0ik6Yjxb0KwGglSoEkg8+ldGHV8IWT2Dstwwus11mc6jK+XqfU/tRli2LbMSdztP/evGveECZaB7oJ3+nAoTDXmcu5GwHFB3Lc7T0C8yxACQoPl5NIsqy83H1Ebltpp9h7euwSdwAZpVmOPtwlu0YctDztC+nx9KfFe8YnOlRqFzJgI8u23HauprhcntuitESBwPT411Q0xLapCk4lLT6yBCpsTQd/2ja5hlfSCPEiPnTPO8WmiAAA2wofFYJLODXb8QPzmseNxpNreyjTKzbAslwN2IhaZZy2vDWUIb3gSI2+vWhboDWQwMRvFWYrERbsjWSWkxMgf0pk3doWS4slhMNDEN5V2ioYrGhrupNwogT3oq9l7oniM6mZ27T6VVdxqWbJ2kkkTHc1ysF2JMRmyWwfEVtbGYPEDtXuFvIdd8O4tD3ggkqfwg9t+tA+0aG7LmAFG07ATtuaINlsPgQAR95u2jgxx8TWyMY0muWJLmhlZvE4QlfMWY+Y879Z70TlubXGw1xbjuGG6luvTZutUYBgcIDJZZ2MQPpVOV2bqrcDXQVZNS224gnoehqa6pnNFmMfThwhMMzeZV4PrqolsxK6LfI09aX53cCi0mrcCSP8ATMCKPxuEV9LbxAg96Rx2RRMdYrLQuDYr7xG3xPas9lVoWEZrol/wzx9O9aDM82ItJaRRvtqPCx3ispmd8O0LsepBJBPcTVUthIW7TLMvurLO3vTWa9qMTqKqv4j+U9+lPsNgyAwB/DNAW8vZ7qsdICiYMEnfhR60+Goz1FMl1SA1yxgiqsaRBYj9JPNN8pumPCtMts3ARLTBEDyntPE/tRONuhbcDgjp332qzJMMLapeeyWZHhCAdgQFII/ECXEdz86op6t2JNaY0d7Q5BcvC0lq0rGTeciJIMqSfQM0xuYM9IpFbx10gl2UNYQpb35tSbcb8aiZ36fKmuJzXw7j3cMbiMtpyFY7La07EfiDzuBMfChLGCF1rQfwZ0GSQbjSiNdMydAPTqRA4qsXUfmMu+rYquY42bbMj2Xa4NMoCxn3dnYQYBPudeSTXmExi2CbdxQj6GUERPQLtyN5FUZ5eRsRatl4VBAhepEiF7TH50DjMMTeFsvpMAB24Ok7cbwd65RUkrHumOvZW1oBvCEK7XNR5mI0ryDtzWgzK5NhA06n33+vNJLyRh7flPiKN2YRI6ADsO/Wm2IwN25aRzCgHSAdpkcj0EVlyfM7LWlQlXAlmUcj6Vfft6bq/EfCrsQmi8VHCniZjYVVj70sJ4nilt2F7jPHYU3rS3WEFSVbccdI7UmyS0oa6FSHOxbjaZn1pv7NXJW/YbSiEkAzqJY8ddjSfxyWdZOr3f8Al2pt1aJNAGeYgp8Zo7KccHtuDAYDYTz9avz7B4e8tq4p0MulL6neGbbXzz1ihvbDJ/st21p/y7lsEMm4J/Fp+ZmPUVoUFKKS5E81dSFvNfCQ9nVhHqOkVnsht63ZyeNtxO3QE8Cj/bFYt2CBA0xvz03IqzCYfw8KpM+YbcfHj+tUglHHa5Yl6p79Dc5fmTC0ggbDtXVmsJ7RQijSTAAmurC8U7NeuIVjMOGSyZ2gfUVfnFzxbETsrD9a72kwQtYWy9vVETv3il2WMzYa4W/1A1KMbip9mV1J8DTEX/DtKqxJHJrsVZ+5tCRJBM1ZdwY8OWM+UxSfMc1VbdpZ4ERXY46vSKNhlipa1G+GZuFn9KCs2y1pl96Dv9elJcMddzfbatBkDmzbDMDpuNpB9RVZw0K+pzYXi9DJ4JWA8Seu1C5jeF4+CsQvb0o/G5ObjXLur7tNpHPfasi2IOo+HwTzXYoXumK2ro2mY3AuHt2oAOnY9DVa4AsTbKiNAIJ6Rydq449DZS3cHmCjS3rRNjEkswmNNon8qlbOrYy2PIuFyx1H3Qe8bTT3LLzJYVXiIkNEx/SszY8yuAZ7fGm9qyyWSULFiADG8T2FaZLoBjPCYgkXHYurNsF0wpjqKTX8FLbkD51LG3b10bOyW1AAB96etVtlKqoJJLHqT+1Jsuo0VQcU0I3mmdv169OPyq/CYZZUNpElhJ/h2iT61Xet6cDeuEbKNU/BgBB/5v8AlNejGWzh7bMFYsBctgyYE27bKYk6pOsfymlUG0LLIrogcKitcFwbcA9idh9ZpNhs/v2UZXKRoCaPe0lWMHbYESCJ34pl7Rv4ltFS4quFLHsYIGkEHc78b+7WURbniPbDJvBkmV0kJciACSR5dQ6EdYrTghcbZHLO2N/Z7L2vYkkKXtuqKz3NQQSFLCVMs2rYLPeetaDFolrMLFhLYtra8gIiGFxWloURJZt/hFGZA02lHjC5edEKux8oUOSQqgDTp0+6OoG/FLsdmXiYxG97RcWGIglRctqBHQQ350Jzt/YnCO5lDbfWXKFhc1C0zEdG0llJ3GkkduCKuVpuKGVdC+QuCXYFfMSBz29ORVmCwhBtPHiBLrILeqGG4mQehMnVMbUzXJxN5rR0li1tbYYMNhqc6wN/dY7bQAPi8pdx47A1vF6lJZi3m2J5IB2mm2SYxnaS4On3UJ2GpTt2Enb51nEvAKVJGonYesjmtDlKOlktctqpWBJggaZ0nqCPPtUJxpFZSTAbh0Xm8TYkkwOgPx6Vfg9at4qwV2EEdPh3qXtRbgK0fg56VmssxVwNztzH50Ywco2jk+ho8BcNvMWKqihgDLcDaDtSvPG+z33MRDEmDOx3G/zoHE4vxMQj6S24BjftsRRP+0JPDuLtp8QAjg8bEQOI2q0MdzSfUlOWlNoVW83JR903O6iZZj1BHMc1vPZWwMwwK4S+Qlyy2qy3WAQdu40sQR6jtXypVl1Uztvtt/4r6TlebfZLllrQXwriqtwsCAl0jyuRIgkdR2rRlSxtJdTIm5p/YCzzI0uW70ki/YukeGpn7kAyYbnoZoTFXE8K0F93cb89t6+i+1dlCy3XXxNQZAU2Kk29WliPfVokTx86+f4vDKfCBAgDp+tZXKmovhF8e/zAr4FZ96urx0E11WXBXQjT58w+yWiY0q24mT05mqGxFu5biyCpaAZ77V2cX1u2FtKwOgTGmD3q7JsAywzKNOxHrFeRsoW+bNEXS3Lc/wAA1rDmT5gB+dYe5ZErqkwJrc+3GagWmgdhEzxWSuZa1zRcCsRp3jpWvwjajb+4HLhMdYDJ11W7izoeB5u/aa+h4/DJawiAqF0HYbe8ZHPrWSya9bt4eNQIUhoIPf0phnmffaryWbIJFo+KzLwdtpBG0etLbldkMvqjQgdmK3FJifMem5NQyLBWypLdN/2ppnl4G3GnzFTDevrSfKsG7WZkCCNVLvo7GjkYZ9bUC2RseOvHH7VC5jhbLErJ8Jv0oXP8xXwkMyJAEdTV2Kw1xWtlyNDoxA68DYmlitlYupcCPJAqpJO06j3JPT4Vqspth12DACTxG/71kvCUBVSCNW/TftWnw1lvC8zQQCYHUdBI60+Z9TihrTEsLfvFgAD3qGV3Vvuwbfw2IMceUweOm67+tI2zG5ZNw6iASQjT+LuD0I5qnLXvW7BUah4ssxEFWYMd5jpxt1qyw/K2/wAE5TdpIde1meLpuJaZlXwgpQgaYYkBgRvsS3Mj6xSe5mpGVWoUIUulNUiW2LTE8Anb4VLGYQtZu3BcXUgRfDB1Fp33baRM7fKswzg2gq9WJgnZR0Ufv3rXhxqUUuzMk5VLYYXBrtF0eDaCah3VjpJB4kMQd+Q8+laPL8O1i2rOPDJBYgwWOgbBifcLEwEHMCZJrNG+tm4johaUAOr8T9SojaNSqPr1rXZcDi2tuptWRaEFBES7H3QQCWA3lid/hFdl2S7dwwbu2M/ZG1YtJbLXFYkuwJERr94AnkSumeJ6bGlGYZnN0FEVFd2G07KGUgjryi89J9IvzrM0dHe2i6lhNexJAJjYcCSWkROodKyazdfwySj7EPMAKDJJ9I1DvMVnhDW23wV9O/UPTB+JZuYhSYkakIBGp2ILkbQDIgc89N6c5biD9osW1AhFOkjbznVJb/URsI4IFNMHftYXLELJIe7bKxyZMalXvomJ24rP5Phl+3MFLXCrSjghQTOq20cQwjbp8jR9Sb7BT2oVZmwOJNtujEeIOkmCQIiZ/IGtNj7q2cJb0sWuFltsd/wgtIHEfHttS/NbQfGPb06zdu7SBH1I2JdtUxvPrTzO8td7GGZx4QV21WgY3Ue+O+w0z1npXTp0hY7CjNMU/utuAo68A/pVeDv2l8uzOGEnaNIHEEbyTB+FWYHKruNusLcokeZinlA5kz7x2GwmhcTgSHPnJKrsduBHbalVJUy20nQtz3NmZibgUao0hAEACnaAooXH31xF9WX7tIUHW2qGjcj4xRHtPgixtEDbRvSvBXtIJ0Kw93+IzMED49a3YknBTXJkyXenoW5Xl2t7ssfKpgDcntvxHrT7AZxrw3gXTrNuVAbytD7Aahyoj86X5ESMPf0uqliEgiXjnYniI5ojF5ebWl1M6wqMGjfswJ4IqWWSlLTL8BjHTG0bz2Rzhb2FNizbuMfMj6iDoLLpDSTq0zHeN96zOaYJ7N0239635T2PWR8QQaVZZjEw97XNxLa+W6EcA6wSZSeQSBAMjmtR7T5tZxKWL6qQbqFtQAgwwWCerDafiKjONPYbHJxfuI2weozvv6V1SRXjauqep9zRqQ7tYdXY6Qdegqd5O1BYHE3Ua6jFhCyFP9KrylHXFBpgRXrYsviLo6hCP1rNoptcqkWfApxt5r6jWR72/wAOahdzB7bIiMQsbivcrwhYSBwTP1ijPaXAgYlDGkeGCfXn+lbo6VLR7kt7Dskuxd41KT5p4HqfQGKY4QF8ViLotxJClkYhRpAk6eTNZ3Ls8trdjwmdCCraSRt8qfezOJIQsUZjcLQS4O09e3zqOWLimxHvIWZ1m6OWTUVIkTRWHRbNoRcLBhB+J4NIczwqqGYzqJb9a9wz/dJvJkUXjTgtJZfcf4GwGRhAYKeP6UbczUXjuIFpdH1FJLGL0koOWMVPBrpRxyS8H18s1Bw7nUI8TjPEvL4fuKdgOprUZxixasL5SXuHSDO3G+3M+tZvJLWi6d95E8cfCmOdYxbtxRaAZ1WZB2+JHQ1oyRTnFJbInvyyOZ4Z/s0lre2+l483UhZ/EOR12IoLJ81toSgLKjbhT5tJM8bDeBxXuZZa4w3i3A/mIIaYj+IDgifpM0iyvMNDi46hwm2g7AyG5jpuTWjFiU8bITnpmmPTilGHxOhBqZ1TxmBEKSG6GFJZVht+KpwuEJs2PEXSB4txiTyihSXJG/Vh60ov32IIZpDwNuFMyAdtJ7wJ6HmnruEw9zWdehbVgwdpd/EcKREDQkQfWao4OMUl1ZLUnKxbmGu9f8Me6uo2lSfxHV5Z6kkGT29BWvxht28GzPaa3cvLbhp31ANDM3SeYmYYTSn2Ky2bpuIy24aFDHeGKx9N6de0uEdsQlt21WrB0qWG5a5DeYAnqEHSJG0Gp5Zq9PYbGrdiHPsWLdlLQ8purrYmJmANtPAJ4H8NKvE0WfOoZnGnUeV34A7+99aNCePi3e4FS3bfc8L23Y+bzGfrzFW43KCo0PcQo7alcblhJ0wh3iI/IUYuMEov8ju3uhomM8TCJYVFGwAYg73NpJJ4hSfTbjfcP2dwt1cQ6BgoR/vdPMK0koVmRtO3ANMcdgwcNZUuCLd3hF2iASS23mO0A+vXehcAEbMJUv4huK6qu2sFVJA4AgFv6VKLVNDv7ht7Lrl/FXjYvJrQNcAMyWUj3TwFiBuah7Ru5Flr91J0am8MkMuuAOm8qNh6GZoPTZ/xAItx8OqoULgBWBgjzBudUxHJnai/bnGhrttQHRxb3LkENJ2I0yIgdO8dK5RuS9hZOuA7/H7VrCabTKpUAFpOss8hoSZJgAyTAk1msLjJJbeCIk0Fcv62AY7KNvhz+tFhSsSvlbj+tM8aS+5XHdDq/b1roAVjx6jadhWawmTxb8SQPNGk9AJPy4p/gUIw7XVMEOw+iiqsowiffJclgoDyeZ3n9SKlCbxppPqGUU2mwHB4RRoXQFYgTBmSxmTv2pk2l7jhnAW2OikkEcccUnsYpmxQ5GmY/wDau1X5fnLKzJuQ3vkDgHv3ozxye/2FbVUTywJdZVvEMjagACJVZY6HESDMFTPwq6znjXrS4e4ml7HUKAGWQTqiPN5V80bwe9C5PcNnFeGSNyW1MdmUhmGocSv9aJsecYe721IT6EGN/j0p26lvwyOnUtugYLjdOPjXVWt2NgRFeVDQzeoBOHwLWb6sLmoPPl7c0tyxyuNuk9iPj86qyrHq91TqJb9N6NbHMcUyaRCifXcV2mUW0+a9iTkpK0yeHtjwieIb9zXvtFmoS4hImLa7Uty3MpDoeNW5+ZqHtj/mwonyKP6VSGP/AJal9wN7WC4cG+WuKNITdlBjY7SPmab2btuwCFG4UqdUkMT2Hft0ov8A2f21sriLg802wh7Sx6iqcNa8VX0qV8xkRsY/ED+1dlmnJx6IWEWrbPc8y4/Z7bruphfUMTwRz0maT4nD6LtrbSDz+1afIA7a7V0D7y2WtiSSzpO4HE/h7+lKxaF/TcVlMMPKTBG0ccUkJ6dnx/6Ndi7HXGtr5WBMzPX5Ud7P4kG2pbrdYk/BeaEzHHgO6m2CPd1dvhRuDwoFu0vEu8fMVSdaKZybsh7OxcxLaV8qhmZjvPaqbQW0LhBALsZMcKO39KMyjAtYJEQWEbnj1ikGIuK912cyoMAA7Guj88nXFI7dIe5njrl3CrYDRZA8RWiSFHJMb6R19KxdwaREydU/pFbLIscZYj3URg6BZJQiIBOyg8GayuOwYF1VnSG6ngbkcjpsK1eFdNwMniN6aBmufQ7xzHp39Ka4e3rwotggKrG/c333BVFHchQx4/FSnEDzQBBmCJn5f31n4U+9kkfxw9sBiphg3Gjyjrt3rRlpR1GeG7o1eUWcLYuF7hZAFS6C3EQJGkbkeSOfxms3hcyIvC4wdkfzbzLk+Y6um3MenpTL2jz28i/Z4VbrIVZgZJtsWMkdC3ruPKI32z/n0paGqCAD2HA1HsPPpnbk1jhByVy6mtfLwPcuzBR4pKBxeaWe4NRC+IDJB2MgA6fWNomiPaBLi/ZrItqUM3Vne4V1eWQBKjfZP32pPlNwG9a8Rgkt5iwlVVZUmDsW8u3QGicYUfEoxvu5a1PiMN9RZ4Gn4aV3/wBU8UjilL8DXaD8yA8O2rHSXeQOdAEghpE7ztuNx1gwTkuoYq4ysgAS3DtEK50ABuCIBBk9ZE70rz3E3Ue3b0KgFvUyMQPEDNqlt4EaQYaDP0r3EZez3h5zatm2hcmNJcbwRPu7KD225pFH5d+o93wTz/Hr9um4mpbiWwFOmVkDnwyR5WmAO1Ee21yITUjeEAgIBDKIkIxPUDfbaTRIwNs49LwbUGDPqtggrcFnUpOocFQdvTrNZLMsa4RNXmuXCXJO86utVilKSoVbLcDtXPNNOGfVALGEWQJ4pNcslbksdgAYq7DkuTOwb8+wmr5Ip7nQb4ZqsDr+xmBK6yX2O06QOe43mhrGJU3SJgON/qD+xpxisX4WEtu4N0qPKxMdCxUge9GmPnWZtr4mJ1LshtO4HbykEfU1gilLU/cduiGZ4VrblwZLIzCOd9qHw9nwzbUgamYEnqd+DPNEZFaJd2Yz5IE/GqsY/wDvFqf9X71pTd6Oy5JV/IaYrDL9/dYBiPuxIJKEgEFTxJ35/wBPrQVvGG3ZTsYP0IP7UbiANF8n/Wo/+X9TUHIVbYjkx+QNRT2p/uxRI9zS4Ld506BjH8p3B+YINe0ytY7BFR4+vxAAjQsiEGhd/wCVRXU644O1S7mPwF/wb6jUGWd9qfWhqx2pDIK+b86yHvOAO8fma3GRYBbcXBtrG89xVPFJRV9WqIYqbqPFgRwlpBdPe5vv60xzb2ktjDMwshi58EM44kHzATuYBjt1pLj2hMV1+8/WKHx2IjD27MpDEsSCSZ8sAk9eu3ExSQx6mpP92Kz7I0Ps23h4PEbRquWkHw3P6Cp4PGlLraBA0xudvj+dLsvuG1gbKt/6uILE/wANtY/evcFeN0N5RDEkfy7xUskPmk/uVj8yGuW5mqslwF4RhqZIZTJgB7fI2n7xeOD0oTMMIUv3BbkIG1Keuk7j61nrWYm1iB74CkqDbfQ6zt5W429dj1rV5hmIezacMx0sUh0CuVVZBMEg8neTXSxvG19xNS1UZzEYhfCCwTcYkk/OjM5dBatDVABJIB36cUkxuODMGQwIqzGK+m2XMyTG24469a0rF6bYddo1F9xew627P+czbNO7CJIM8fvWWy/DRqBHn1aRI6zBJHO1X5ZfKOS0+6dP5cUxyecWV06EvorQoYobrbEdI1Af81JGLxJpcAlWzAszv+CEw51lw33x1DS3ZQF5AG8nffpQGZ35ZElCUYww/iaYY/wwNvU1PNsWTccMmgjYqR1HM/nShTyf73rVihtZlyvfSgnHWQl5gCSBuCesiZ/PnrTTKMAxSUuhSQwKj3iQA0DpJHfgrQufrOJvR0IH0A/v5U4yTEWU0MqnUGNtifdhkYgsRMkMAwG2yGaGST8tCxSU2afM/Za3bwVi/bk3EbVcuEjzC5pG7emwEceaetfOcTd1XIJIHG07dv2r6HmVi4cruMRd1akIVVnYyx1wPKsSx3k7AxO/zhLnJnZtp7aYII9e1T8Mm05MeTpUHXLTup1bLbUSB0DMqgb/AIiznb+FjTnAt47y6xMBbhGy6ISAV23BUbA7kbbGs/ZxoUmCSCwO/wDCed9piRv3NaPAuVD3GRb6CbkhYABkSwOw3PuT1X0oZk0h8ckKs9xCHGOCXuqIQNILfAQNJiYiOZO3RjecIbKsDctuxjZvMFO4jqNbmdpMcisyl5vE1iFLGZ4Ak9/wgHr0itwbxFm3KFGtLdZSPxOll/PPZj0B077TRzLQooGKVph13MIxngCDZtKLkAaWK+BceW4kxcK/L6ZDFrD21PKos/lWyxTt9pN9oOq1dgkdUS3a0wfXUd+hmsfeGtyVPnJ2+A/7VDG9y8FtuA4q6GuEyY4ovAXPFuKm9vorATuNxt8QOKBc+YrMmYn+tafLsKiku9wIunmJOq2VY6RHUED51fLJRjX2OW7sMz++Dp0TrVGZg87F9A909I4pPlbtquMxXgDyiI1EA7fKrsTiGueGWkh7R1Enq1w6fj7sUKihAI/FcQH1Ak/9QrLFVGhnvuFWgqqNE9BvSrHPF5DO4M/nR+Y4oKQLY/8AUj6UgvPqv796vgg3bZLJJLY0eJu/dXmPR7f6XDS7B5ypZdal4IIAonMLgFi8OpuJA+AcfvVWUYIRbA2LzJ7RPFCKioNy/dgW9VDecM/mKEE8ia6s5iQVdhq4NdQ+GT/k/wCxnNdkLbP+aP5v3re4X/8AHHx/pXV1N4/+JLwvUSXhNrFfzj9qVZ1bAWxAAm0DsI3JNdXVXB+/0Lm5/e5pM6H+6YP/AId0/PyUDkx8/wD7K6urN/jf71ZsgLM5Ub7dTWtwDE5VakzpvOBO8Dw22HYeleV1VzeiHv8A6M/+VmJwY4pjnLHxgJ27fKurqrP1r2Gh6SpD5m/k/pXlvY2iNjIM+uqva6hL0hfCC/bo/wC8sepVSfU6Rv8AGkdw/dj5/rXtdVsX/XH2Mcv+xl2KM32nebm8/AU6yFosYiNtwfmGgH4gEifU11dSZfR/Q2P1m+xFwj2aZgSGZBJHJ1OoMnrI2NfHbf8Af511dQ8L6RZ8/kvUeQfyP+opzl7H7Df3/AT8w9kT9GYfM966urs/T3RTD1J45B9kwmw3tNP/APY/1rSaR/hlkxuEuiesfZnMT2ryurNk9K92WX+gjNrpONxQJJAwpIE8Fhb1Eep6nrWQtL9+f5f2NdXUmPqUj6UNvZSwpViVBMneBPXrROD/AP1+LPXxI+RZJ/QfSurqGb1f0LHhi2//AJaf8O3/APa9B4o7Wv8Ai/8ASldXU8fV/Y74CsGo12/52/Sk9xfvn/nr2uqsOX7EJc/kZYkbXv5l/wDm1WYH38N8W/eurqnL0fvYaPIjzT/Of+Y11dXVoXBmfJ//2Q=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2" name="AutoShape 8" descr="data:image/jpeg;base64,/9j/4AAQSkZJRgABAQAAAQABAAD/2wCEAAkGBhQSERUUExQWFRUWGBwXGBcYGBwcHRwYGBwXGCAcGhcYHCYeHBwkHBcYHy8gIycpLCwsFx4xNTAqNSYrLCkBCQoKDgwOGg8PGiwkHyQrKSwsKSwpLCksLCwsKSwsKSwsLCksLCwsKSwpKSkpLCwsLCwsLCwsKSwpKSwsLCwsLP/AABEIAMIBAwMBIgACEQEDEQH/xAAbAAACAwEBAQAAAAAAAAAAAAAEBQIDBgABB//EAEIQAAIBAgUCAwUGBAMHBAMAAAECEQADBAUSITFBURMiYQYycYGRFCNCobHBYnLR8BUzUgckc5LC4fFDgrKzNDWT/8QAGgEAAwEBAQEAAAAAAAAAAAAAAQIDBAAFB//EAC8RAAICAQMCBAYCAgMBAAAAAAABAhEDEiExQVEEEzJxFCJSYYHwQpFDwSMz0RX/2gAMAwEAAhEDEQA/APr01wu1QcYveoeOvenXiML/AJI8vyMq6BJu16tyh1YRzUPtI703nYvqQqxZOwablVvcocXx3qL3wOtMp4+6O8rI+gSHrnahlxC1M3R3o+ZDug+Tk7EgKs1RQ9zEKOtVDGA8Gj5kH1QfJydg0marZqgt5e9Ru4hY5oebBdQ+TkfQizb/AN/3/wCKjcftVCYpe9eviV70/n4vqR3w+TsTJqBNRXFrxIqH2pZ5pl4jF9SA/D5OxNa6ai2JTuKj9rXvR+JxfUhX4bJ2L1uVEv16UKcUoPNVXcwXvQ+KwfUh14bLXpCbj1NWFLnx696iMyUda5+NwJeo5eDy9hixiuW9Sw5ssb1A5utL/wDQ8P8AUN8Hl7Dbxa43qUDOV71C5nS9674/w/1BXg83Ybfbd6tTETWc/wAVWrlzpRTPx3hn/I74PN2NGt+prcrMjPAKsTPBSfGeH+ob4TL2NA1wVKxcFZ5s6B4ry3nIFB+NwV6hl4PL2NVrrqzf+Ojsa6p/GYO5b4PL2LyxG5qYv9ajjcMzAQNu9CXFKgD8q+eQZ79JjMZgSNhQ6vJPSo2UPURVGIvhTua1J2Ioqwtem9WXLm1K2vHYiirVyVq0WBwLEv8A0qTYjY8UKlwAkVWzy3WrJg0nYnEcVO3f09N6hibPU1G0Z2qiYdOwQcZtXW8TqqvELAA71UV0jbvvRYEkXC7vXr3KqwuKUneiXuIBvSOg00D/AGgTvUTfBoPTrO39+le4nBlRJrrOcQoXQa8Q9OKCweJirb2I6g0rYdARcXY0HdO4ir8vurcNxG506lYHhlBOkrzutK7zMDG+21K1srAuaCLg7mob7VTcf16VNMQIoDUiLoamlwcV41/maGuLG4NdQCy40GqdU1RckxUxaqiSRxeqxXlxf60GzkCrCx55o1QDx8dp2NX4e5q4pa5Dcir7OJ0iBVEhaGa3K8L0tt48zV5uya5jxCxcrqB8cjaa6hSKn0rFYsr5Y6UpR2e5qKmBtRNu47+Ybn8qjct3AVXYE814UJAUUtmWXsbI2ERSO7b1H5zT7N8F4duQZNZjAXm1eatcYsaFVaGPhwPhXKnlmYFeX3B2me/apsmsBVk/Dt61WKObKbRAM96Y4BlJAqvGYNUVYEnircKkGetVRNtNBWNwgA2pLcsEGR86tznNW0nT0oDDZozbduTVY7nJPSSvAswk01w+nTvvtS/FKFUN/e9c+YqiCTHwp2dTLbdsauNq8xtnYmahg8VrGw6c110bQTvU2mN1BsBiQvT5+tWYvFaxSzG3gmw5PSpYTHbebY0Emx6RJLe+1FpZ3AoE3TMgTvTPIwXuSZ2pdJ0mZ+9c8PGIYOsABiDsjK0jWNwOh3G44ptmt9fFJBBDSwI/iJMfKkvtVdjNCQwtyE33IuECOm4I93y9h1M1o7OAF5kuMgUaBsAAJGw47AD61bJGkvYjF2rFLMJ3qprkEenSj8zsgv5eOKE0Q461MKK2uEmKmE23q2/ikU7j+/hV1wh0kDakboJRZshqHzB1QxR9hFigMdgQRNPF9wUBK2rerXMiAIqWHw5BiJmjbloKRPJp26GSQrbD1YoUdavxdsRI/sUoe+ZpoNsVhbqCxIqQYiqrNstRvSDRkzlsCs4rqnqA6V7TakUs+j2ytttINDqjPiZUEhd6sa4puFuKLyi+CbhWvCxpAnajZ5eueI4U0DnWUQJUfGoYzPDbMhZnirBnLNbluTwIrSgrHJU1wZ9MMSZ4A+hrS4CzNuVMGKS2bk3IYb8gUxw2YKpA4Bp73GlF0M/Z9QxIO8cz3pR7UZoiXCF97jan+V4dV1sp979ayWLwg1OWMtqO9a3SgkZYK8jYBbv+IhXV5tx/4qGHwptr612TWdN4kjy1rL+DS4NhA6mujS4LSdbGNvYwtaiNwd/lVeJwZuKCOn9/OisyxFq0xW3v1IG9G5Tdmw87HeB14qgb6g+WXdKhevYUzv2YQv1AkUv9mMuYobrbjferMwxfKA7RStHcsQ5Xig91mubkcf2aNv2gz7bD9+80lC6DPG5NNcFjl5uEfCnrqhmTxuYBHS2oknt+taLKbotsJEzz8+tK8ky5b184hhFtAQoPX1ojFZqA5Kjg8Ujraib32M57bYBkzQaSLgdVdU2DLEygIHPJ76W5G1azJbSvYOgkKoIWRvPvE88eYD5dax/+0rCW3xNi4p8J7tol3IOhinlEkAkmNjAkSu3ZrgcxvWcLetwAbCsQw/F+EQYjTA2iZAEcRWnLFSjFohjumjsS/k8QeZTMEcbETvUcDaLIbhgAcCg8gtP9l0BTHiFtRPBIBYaegnTFX4hLmkCNqyaUm0aK7nuEAcszDcTVOAxZIZen7VOwvlbb0obAWIn9KDVpj1QZ407RXjMSyoBNSxDBQPT16059ncEGPisIVRt8aMEJLYXYzTZ3PIpQc18Ri0GBTD2pIa7A3UiRQly4tu1pETH61TYVcWB4/NdZCKP7NeW8qZjIpdYEMWPNPcqxPl9SYqrWngVlpw3hDcyTVhyx7gLjZQKFzTGgOqct2ovG451wwliC22kdqnXVnWLvE+P0rqIw6+UcV7TWhjatY21HjrU7pFvCYhk1bITETvHSs1mPtWbVoJyaeey2L8TAXSQ0kNIJ9K8rDilFKTLZtv7F/sxmAfChrh1N61C1jDcfsq9KU5CT4MAb6uBR+J9nrxBdNgok9+9W0rW0UcktyprzHESDJj8qsuhpOnftSW5aYXhueNyKFx+Z3NUW5Cg7tNW8rU9jtWxvcP7RJbt6WU6uDFC4q41zUQsKe/O9IsisNdYnfSOT3p74hdiobyqOPh60JbOiGnsQs3ltHTGpiJFDY67ivDAA0K5gHrHeK8vZrbQaVH3h/GQT17c715muIZdKkmRsBHGr9qdcC7hVjLbdjDhzLXC3mJr3LFW9qEQO3HSqs6x2lEtH3oG0j6mqcoLeKApgHY+tLe+46h8ppxh1s4Qqu2351isFfLMwiSSf1PanXtZnBj7Onbdu1I/Z2EJ1GWn9KeXDZ2ONLctzuyWKJAAHJjtVmX5Gl1lAP71TicYTcgAmZpzkeDZGkgKsbEmPrXKVIMrRbmVvw08FG6bkUqxOFIskgw0VLMAFvEC4HJk7dKDxWeqW8FPM/WBIAoLU5bHVSF3tLmDXcvt6gjabgLk++uxgoZ42IaOhHrVeU3Bds3bSX/u9BYeJ0MhUtlQdJJkkRtwSFIgBkm8j2tI8rTJ4BXff05B+NR9mUsvjbXhzaBIDWiSQCNjoczqVuRO4kiSINb4RXltPoZ5bT9zT5KijD+JNzVCqdROlmgElemnjfnvTTDXS2Hdn4Ex8qlmeFK4dEfQNIgKpJAUQFBPw7d6qy/EW2wrqdulYZcl1urFlrFKEnvUMuugI9yqMwtaRpHCqf6/v+VX4rLGTBI7lRr3id46fWhosdySBstzAXbwDCRNa72ixYtYfQsCdtvWsNk7pbuKSfLIE+v8AZp77Whi1sAypI+PPSmcaltwTdMEzGNSz/p5pRfcEzTzM8SPdIM6RHekv2drhCgV0Dmthd4Z1wTsa0WX3A0G0AdALQW07j9aB9pctWyttQ03DOrfYbSBFWZLaE27eoGYa4NMQRxudzWmStJme74LMtwjPdNxhuxJ+H1pjmsXFAXgVfmOLCyVHoIpLdzHQgEjWenrWeTbew2wVYVtI4H9/CurQZXl1s2kLEliJJ+JJrqeimlmdJtviUFweUGY71o8Uy2LWIZAAhWAJ3nbp8xWdtWpvI7DaJp0lvxLNxrw0rqlJ6gEVhnzHsaJ03ZR7NILSa245p9ZveNYuMpMPWQxdt2BJOx2Cj6RT+7eFnBp0iBBO/wBKMo731YrQQ2W2woVV3bljWW9oMIltwiGV/Eab/wCKm7bn3T0+VCZhgg2hCPMx3jtTY3T3Gojk/kUtLBDsI/WKJw2ZhdSyCBy35711+4F0pBXRwYkfOlPhiTKs6udyg3ERTJauRG0tw/CWiWbEeZBbE6QJkkkiBye9F4nDFsdrJkNbVwTsp29aqzOwqWUVVuq6vBbV5952AmPkadYXAm/bR9R1BdDC4sHb070zdE+KbEeSYdXxbXWA2Oyncde/60wyu8Fu3roBAkx/p5PFDZVYVbtw3CAo21Dgjt6UxxaWUw58NSykEilbKOmzL5lmP2nWw98mPkPhRWT4T7uWkMOe9LcrwZDliDpJ6U7TGpq1RqMQZEHtTzdKkUX2JfaFtSFEmNmPNV3xO9wkk9J/ao4a8j3YYEQZg+lLMxzHTdcN7v8ATrSpOWyDS5YNnmOWyJtwWbaOoHep+w+CFu4LjnzMdtwSJ9ON6RWsOLtxrjgFB3b9hWl9m7Yu3ixUm1aUuQo6KJgcVscdENK/Jmk7tsusYX/froKggsAJ2B1Rtt8azt3CphsX4LqC1q6VR1bS0QCodhs2kkHvyOIjSvmE3lu6kRDcAknYEM06t9iQu0+vyIz/ACW2uKvajK3QcXbbTqaWhLihg3u7ggx1293doPSm2Rk7aG2Ly5LeCMOz6CfO5knvPbfaPSs5gcWNAtrGosuzbAzDESfSf7NaG5m1pl+yswDOYaDGnaG2PMHb5E1lMNaV8SxRwyW3YAEbhAYBB7mJPaYqDjabKRl/EYZhmNvxQIVTcY87CB+H0kGJ+FSu5WbzIzmbNlOACBrJLRB3IG2/rSZbni4iYBQHRxLAzIKr1O3qK2ObYwpZYcmIYsN5pK0lH9jG55m6OUtpaCqpHHWnXtOCtrDvAOlhO/Q1njgtUEEAhp+O9NfaPENcW2g5leeOaptaSEaZZnAm4r7AQKhic2W0upVlo5/X8qrzrUlxVMHYH0ik6Yjxb0KwGglSoEkg8+ldGHV8IWT2Dstwwus11mc6jK+XqfU/tRli2LbMSdztP/evGveECZaB7oJ3+nAoTDXmcu5GwHFB3Lc7T0C8yxACQoPl5NIsqy83H1Ebltpp9h7euwSdwAZpVmOPtwlu0YctDztC+nx9KfFe8YnOlRqFzJgI8u23HauprhcntuitESBwPT411Q0xLapCk4lLT6yBCpsTQd/2ja5hlfSCPEiPnTPO8WmiAAA2wofFYJLODXb8QPzmseNxpNreyjTKzbAslwN2IhaZZy2vDWUIb3gSI2+vWhboDWQwMRvFWYrERbsjWSWkxMgf0pk3doWS4slhMNDEN5V2ioYrGhrupNwogT3oq9l7oniM6mZ27T6VVdxqWbJ2kkkTHc1ysF2JMRmyWwfEVtbGYPEDtXuFvIdd8O4tD3ggkqfwg9t+tA+0aG7LmAFG07ATtuaINlsPgQAR95u2jgxx8TWyMY0muWJLmhlZvE4QlfMWY+Y879Z70TlubXGw1xbjuGG6luvTZutUYBgcIDJZZ2MQPpVOV2bqrcDXQVZNS224gnoehqa6pnNFmMfThwhMMzeZV4PrqolsxK6LfI09aX53cCi0mrcCSP8ATMCKPxuEV9LbxAg96Rx2RRMdYrLQuDYr7xG3xPas9lVoWEZrol/wzx9O9aDM82ItJaRRvtqPCx3ispmd8O0LsepBJBPcTVUthIW7TLMvurLO3vTWa9qMTqKqv4j+U9+lPsNgyAwB/DNAW8vZ7qsdICiYMEnfhR60+Goz1FMl1SA1yxgiqsaRBYj9JPNN8pumPCtMts3ARLTBEDyntPE/tRONuhbcDgjp332qzJMMLapeeyWZHhCAdgQFII/ECXEdz86op6t2JNaY0d7Q5BcvC0lq0rGTeciJIMqSfQM0xuYM9IpFbx10gl2UNYQpb35tSbcb8aiZ36fKmuJzXw7j3cMbiMtpyFY7La07EfiDzuBMfChLGCF1rQfwZ0GSQbjSiNdMydAPTqRA4qsXUfmMu+rYquY42bbMj2Xa4NMoCxn3dnYQYBPudeSTXmExi2CbdxQj6GUERPQLtyN5FUZ5eRsRatl4VBAhepEiF7TH50DjMMTeFsvpMAB24Ok7cbwd65RUkrHumOvZW1oBvCEK7XNR5mI0ryDtzWgzK5NhA06n33+vNJLyRh7flPiKN2YRI6ADsO/Wm2IwN25aRzCgHSAdpkcj0EVlyfM7LWlQlXAlmUcj6Vfft6bq/EfCrsQmi8VHCniZjYVVj70sJ4nilt2F7jPHYU3rS3WEFSVbccdI7UmyS0oa6FSHOxbjaZn1pv7NXJW/YbSiEkAzqJY8ddjSfxyWdZOr3f8Al2pt1aJNAGeYgp8Zo7KccHtuDAYDYTz9avz7B4e8tq4p0MulL6neGbbXzz1ihvbDJ/st21p/y7lsEMm4J/Fp+ZmPUVoUFKKS5E81dSFvNfCQ9nVhHqOkVnsht63ZyeNtxO3QE8Cj/bFYt2CBA0xvz03IqzCYfw8KpM+YbcfHj+tUglHHa5Yl6p79Dc5fmTC0ggbDtXVmsJ7RQijSTAAmurC8U7NeuIVjMOGSyZ2gfUVfnFzxbETsrD9a72kwQtYWy9vVETv3il2WMzYa4W/1A1KMbip9mV1J8DTEX/DtKqxJHJrsVZ+5tCRJBM1ZdwY8OWM+UxSfMc1VbdpZ4ERXY46vSKNhlipa1G+GZuFn9KCs2y1pl96Dv9elJcMddzfbatBkDmzbDMDpuNpB9RVZw0K+pzYXi9DJ4JWA8Seu1C5jeF4+CsQvb0o/G5ObjXLur7tNpHPfasi2IOo+HwTzXYoXumK2ro2mY3AuHt2oAOnY9DVa4AsTbKiNAIJ6Rydq449DZS3cHmCjS3rRNjEkswmNNon8qlbOrYy2PIuFyx1H3Qe8bTT3LLzJYVXiIkNEx/SszY8yuAZ7fGm9qyyWSULFiADG8T2FaZLoBjPCYgkXHYurNsF0wpjqKTX8FLbkD51LG3b10bOyW1AAB96etVtlKqoJJLHqT+1Jsuo0VQcU0I3mmdv169OPyq/CYZZUNpElhJ/h2iT61Xet6cDeuEbKNU/BgBB/5v8AlNejGWzh7bMFYsBctgyYE27bKYk6pOsfymlUG0LLIrogcKitcFwbcA9idh9ZpNhs/v2UZXKRoCaPe0lWMHbYESCJ34pl7Rv4ltFS4quFLHsYIGkEHc78b+7WURbniPbDJvBkmV0kJciACSR5dQ6EdYrTghcbZHLO2N/Z7L2vYkkKXtuqKz3NQQSFLCVMs2rYLPeetaDFolrMLFhLYtra8gIiGFxWloURJZt/hFGZA02lHjC5edEKux8oUOSQqgDTp0+6OoG/FLsdmXiYxG97RcWGIglRctqBHQQ350Jzt/YnCO5lDbfWXKFhc1C0zEdG0llJ3GkkduCKuVpuKGVdC+QuCXYFfMSBz29ORVmCwhBtPHiBLrILeqGG4mQehMnVMbUzXJxN5rR0li1tbYYMNhqc6wN/dY7bQAPi8pdx47A1vF6lJZi3m2J5IB2mm2SYxnaS4On3UJ2GpTt2Enb51nEvAKVJGonYesjmtDlKOlktctqpWBJggaZ0nqCPPtUJxpFZSTAbh0Xm8TYkkwOgPx6Vfg9at4qwV2EEdPh3qXtRbgK0fg56VmssxVwNztzH50Ywco2jk+ho8BcNvMWKqihgDLcDaDtSvPG+z33MRDEmDOx3G/zoHE4vxMQj6S24BjftsRRP+0JPDuLtp8QAjg8bEQOI2q0MdzSfUlOWlNoVW83JR903O6iZZj1BHMc1vPZWwMwwK4S+Qlyy2qy3WAQdu40sQR6jtXypVl1Uztvtt/4r6TlebfZLllrQXwriqtwsCAl0jyuRIgkdR2rRlSxtJdTIm5p/YCzzI0uW70ki/YukeGpn7kAyYbnoZoTFXE8K0F93cb89t6+i+1dlCy3XXxNQZAU2Kk29WliPfVokTx86+f4vDKfCBAgDp+tZXKmovhF8e/zAr4FZ96urx0E11WXBXQjT58w+yWiY0q24mT05mqGxFu5biyCpaAZ77V2cX1u2FtKwOgTGmD3q7JsAywzKNOxHrFeRsoW+bNEXS3Lc/wAA1rDmT5gB+dYe5ZErqkwJrc+3GagWmgdhEzxWSuZa1zRcCsRp3jpWvwjajb+4HLhMdYDJ11W7izoeB5u/aa+h4/DJawiAqF0HYbe8ZHPrWSya9bt4eNQIUhoIPf0phnmffaryWbIJFo+KzLwdtpBG0etLbldkMvqjQgdmK3FJifMem5NQyLBWypLdN/2ppnl4G3GnzFTDevrSfKsG7WZkCCNVLvo7GjkYZ9bUC2RseOvHH7VC5jhbLErJ8Jv0oXP8xXwkMyJAEdTV2Kw1xWtlyNDoxA68DYmlitlYupcCPJAqpJO06j3JPT4Vqspth12DACTxG/71kvCUBVSCNW/TftWnw1lvC8zQQCYHUdBI60+Z9TihrTEsLfvFgAD3qGV3Vvuwbfw2IMceUweOm67+tI2zG5ZNw6iASQjT+LuD0I5qnLXvW7BUah4ssxEFWYMd5jpxt1qyw/K2/wAE5TdpIde1meLpuJaZlXwgpQgaYYkBgRvsS3Mj6xSe5mpGVWoUIUulNUiW2LTE8Anb4VLGYQtZu3BcXUgRfDB1Fp33baRM7fKswzg2gq9WJgnZR0Ufv3rXhxqUUuzMk5VLYYXBrtF0eDaCah3VjpJB4kMQd+Q8+laPL8O1i2rOPDJBYgwWOgbBifcLEwEHMCZJrNG+tm4johaUAOr8T9SojaNSqPr1rXZcDi2tuptWRaEFBES7H3QQCWA3lid/hFdl2S7dwwbu2M/ZG1YtJbLXFYkuwJERr94AnkSumeJ6bGlGYZnN0FEVFd2G07KGUgjryi89J9IvzrM0dHe2i6lhNexJAJjYcCSWkROodKyazdfwySj7EPMAKDJJ9I1DvMVnhDW23wV9O/UPTB+JZuYhSYkakIBGp2ILkbQDIgc89N6c5biD9osW1AhFOkjbznVJb/URsI4IFNMHftYXLELJIe7bKxyZMalXvomJ24rP5Phl+3MFLXCrSjghQTOq20cQwjbp8jR9Sb7BT2oVZmwOJNtujEeIOkmCQIiZ/IGtNj7q2cJb0sWuFltsd/wgtIHEfHttS/NbQfGPb06zdu7SBH1I2JdtUxvPrTzO8td7GGZx4QV21WgY3Ue+O+w0z1npXTp0hY7CjNMU/utuAo68A/pVeDv2l8uzOGEnaNIHEEbyTB+FWYHKruNusLcokeZinlA5kz7x2GwmhcTgSHPnJKrsduBHbalVJUy20nQtz3NmZibgUao0hAEACnaAooXH31xF9WX7tIUHW2qGjcj4xRHtPgixtEDbRvSvBXtIJ0Kw93+IzMED49a3YknBTXJkyXenoW5Xl2t7ssfKpgDcntvxHrT7AZxrw3gXTrNuVAbytD7Aahyoj86X5ESMPf0uqliEgiXjnYniI5ojF5ebWl1M6wqMGjfswJ4IqWWSlLTL8BjHTG0bz2Rzhb2FNizbuMfMj6iDoLLpDSTq0zHeN96zOaYJ7N0239635T2PWR8QQaVZZjEw97XNxLa+W6EcA6wSZSeQSBAMjmtR7T5tZxKWL6qQbqFtQAgwwWCerDafiKjONPYbHJxfuI2weozvv6V1SRXjauqep9zRqQ7tYdXY6Qdegqd5O1BYHE3Ua6jFhCyFP9KrylHXFBpgRXrYsviLo6hCP1rNoptcqkWfApxt5r6jWR72/wAOahdzB7bIiMQsbivcrwhYSBwTP1ijPaXAgYlDGkeGCfXn+lbo6VLR7kt7Dskuxd41KT5p4HqfQGKY4QF8ViLotxJClkYhRpAk6eTNZ3Ls8trdjwmdCCraSRt8qfezOJIQsUZjcLQS4O09e3zqOWLimxHvIWZ1m6OWTUVIkTRWHRbNoRcLBhB+J4NIczwqqGYzqJb9a9wz/dJvJkUXjTgtJZfcf4GwGRhAYKeP6UbczUXjuIFpdH1FJLGL0koOWMVPBrpRxyS8H18s1Bw7nUI8TjPEvL4fuKdgOprUZxixasL5SXuHSDO3G+3M+tZvJLWi6d95E8cfCmOdYxbtxRaAZ1WZB2+JHQ1oyRTnFJbInvyyOZ4Z/s0lre2+l483UhZ/EOR12IoLJ81toSgLKjbhT5tJM8bDeBxXuZZa4w3i3A/mIIaYj+IDgifpM0iyvMNDi46hwm2g7AyG5jpuTWjFiU8bITnpmmPTilGHxOhBqZ1TxmBEKSG6GFJZVht+KpwuEJs2PEXSB4txiTyihSXJG/Vh60ov32IIZpDwNuFMyAdtJ7wJ6HmnruEw9zWdehbVgwdpd/EcKREDQkQfWao4OMUl1ZLUnKxbmGu9f8Me6uo2lSfxHV5Z6kkGT29BWvxht28GzPaa3cvLbhp31ANDM3SeYmYYTSn2Ky2bpuIy24aFDHeGKx9N6de0uEdsQlt21WrB0qWG5a5DeYAnqEHSJG0Gp5Zq9PYbGrdiHPsWLdlLQ8purrYmJmANtPAJ4H8NKvE0WfOoZnGnUeV34A7+99aNCePi3e4FS3bfc8L23Y+bzGfrzFW43KCo0PcQo7alcblhJ0wh3iI/IUYuMEov8ju3uhomM8TCJYVFGwAYg73NpJJ4hSfTbjfcP2dwt1cQ6BgoR/vdPMK0koVmRtO3ANMcdgwcNZUuCLd3hF2iASS23mO0A+vXehcAEbMJUv4huK6qu2sFVJA4AgFv6VKLVNDv7ht7Lrl/FXjYvJrQNcAMyWUj3TwFiBuah7Ru5Flr91J0am8MkMuuAOm8qNh6GZoPTZ/xAItx8OqoULgBWBgjzBudUxHJnai/bnGhrttQHRxb3LkENJ2I0yIgdO8dK5RuS9hZOuA7/H7VrCabTKpUAFpOss8hoSZJgAyTAk1msLjJJbeCIk0Fcv62AY7KNvhz+tFhSsSvlbj+tM8aS+5XHdDq/b1roAVjx6jadhWawmTxb8SQPNGk9AJPy4p/gUIw7XVMEOw+iiqsowiffJclgoDyeZ3n9SKlCbxppPqGUU2mwHB4RRoXQFYgTBmSxmTv2pk2l7jhnAW2OikkEcccUnsYpmxQ5GmY/wDau1X5fnLKzJuQ3vkDgHv3ozxye/2FbVUTywJdZVvEMjagACJVZY6HESDMFTPwq6znjXrS4e4ml7HUKAGWQTqiPN5V80bwe9C5PcNnFeGSNyW1MdmUhmGocSv9aJsecYe721IT6EGN/j0p26lvwyOnUtugYLjdOPjXVWt2NgRFeVDQzeoBOHwLWb6sLmoPPl7c0tyxyuNuk9iPj86qyrHq91TqJb9N6NbHMcUyaRCifXcV2mUW0+a9iTkpK0yeHtjwieIb9zXvtFmoS4hImLa7Uty3MpDoeNW5+ZqHtj/mwonyKP6VSGP/AJal9wN7WC4cG+WuKNITdlBjY7SPmab2btuwCFG4UqdUkMT2Hft0ov8A2f21sriLg802wh7Sx6iqcNa8VX0qV8xkRsY/ED+1dlmnJx6IWEWrbPc8y4/Z7bruphfUMTwRz0maT4nD6LtrbSDz+1afIA7a7V0D7y2WtiSSzpO4HE/h7+lKxaF/TcVlMMPKTBG0ccUkJ6dnx/6Ndi7HXGtr5WBMzPX5Ud7P4kG2pbrdYk/BeaEzHHgO6m2CPd1dvhRuDwoFu0vEu8fMVSdaKZybsh7OxcxLaV8qhmZjvPaqbQW0LhBALsZMcKO39KMyjAtYJEQWEbnj1ikGIuK912cyoMAA7Guj88nXFI7dIe5njrl3CrYDRZA8RWiSFHJMb6R19KxdwaREydU/pFbLIscZYj3URg6BZJQiIBOyg8GayuOwYF1VnSG6ngbkcjpsK1eFdNwMniN6aBmufQ7xzHp39Ka4e3rwotggKrG/c333BVFHchQx4/FSnEDzQBBmCJn5f31n4U+9kkfxw9sBiphg3Gjyjrt3rRlpR1GeG7o1eUWcLYuF7hZAFS6C3EQJGkbkeSOfxms3hcyIvC4wdkfzbzLk+Y6um3MenpTL2jz28i/Z4VbrIVZgZJtsWMkdC3ruPKI32z/n0paGqCAD2HA1HsPPpnbk1jhByVy6mtfLwPcuzBR4pKBxeaWe4NRC+IDJB2MgA6fWNomiPaBLi/ZrItqUM3Vne4V1eWQBKjfZP32pPlNwG9a8Rgkt5iwlVVZUmDsW8u3QGicYUfEoxvu5a1PiMN9RZ4Gn4aV3/wBU8UjilL8DXaD8yA8O2rHSXeQOdAEghpE7ztuNx1gwTkuoYq4ysgAS3DtEK50ABuCIBBk9ZE70rz3E3Ue3b0KgFvUyMQPEDNqlt4EaQYaDP0r3EZez3h5zatm2hcmNJcbwRPu7KD225pFH5d+o93wTz/Hr9um4mpbiWwFOmVkDnwyR5WmAO1Ee21yITUjeEAgIBDKIkIxPUDfbaTRIwNs49LwbUGDPqtggrcFnUpOocFQdvTrNZLMsa4RNXmuXCXJO86utVilKSoVbLcDtXPNNOGfVALGEWQJ4pNcslbksdgAYq7DkuTOwb8+wmr5Ip7nQb4ZqsDr+xmBK6yX2O06QOe43mhrGJU3SJgON/qD+xpxisX4WEtu4N0qPKxMdCxUge9GmPnWZtr4mJ1LshtO4HbykEfU1gilLU/cduiGZ4VrblwZLIzCOd9qHw9nwzbUgamYEnqd+DPNEZFaJd2Yz5IE/GqsY/wDvFqf9X71pTd6Oy5JV/IaYrDL9/dYBiPuxIJKEgEFTxJ35/wBPrQVvGG3ZTsYP0IP7UbiANF8n/Wo/+X9TUHIVbYjkx+QNRT2p/uxRI9zS4Ld506BjH8p3B+YINe0ytY7BFR4+vxAAjQsiEGhd/wCVRXU644O1S7mPwF/wb6jUGWd9qfWhqx2pDIK+b86yHvOAO8fma3GRYBbcXBtrG89xVPFJRV9WqIYqbqPFgRwlpBdPe5vv60xzb2ktjDMwshi58EM44kHzATuYBjt1pLj2hMV1+8/WKHx2IjD27MpDEsSCSZ8sAk9eu3ExSQx6mpP92Kz7I0Ps23h4PEbRquWkHw3P6Cp4PGlLraBA0xudvj+dLsvuG1gbKt/6uILE/wANtY/evcFeN0N5RDEkfy7xUskPmk/uVj8yGuW5mqslwF4RhqZIZTJgB7fI2n7xeOD0oTMMIUv3BbkIG1Keuk7j61nrWYm1iB74CkqDbfQ6zt5W429dj1rV5hmIezacMx0sUh0CuVVZBMEg8neTXSxvG19xNS1UZzEYhfCCwTcYkk/OjM5dBatDVABJIB36cUkxuODMGQwIqzGK+m2XMyTG24469a0rF6bYddo1F9xew627P+czbNO7CJIM8fvWWy/DRqBHn1aRI6zBJHO1X5ZfKOS0+6dP5cUxyecWV06EvorQoYobrbEdI1Af81JGLxJpcAlWzAszv+CEw51lw33x1DS3ZQF5AG8nffpQGZ35ZElCUYww/iaYY/wwNvU1PNsWTccMmgjYqR1HM/nShTyf73rVihtZlyvfSgnHWQl5gCSBuCesiZ/PnrTTKMAxSUuhSQwKj3iQA0DpJHfgrQufrOJvR0IH0A/v5U4yTEWU0MqnUGNtifdhkYgsRMkMAwG2yGaGST8tCxSU2afM/Za3bwVi/bk3EbVcuEjzC5pG7emwEceaetfOcTd1XIJIHG07dv2r6HmVi4cruMRd1akIVVnYyx1wPKsSx3k7AxO/zhLnJnZtp7aYII9e1T8Mm05MeTpUHXLTup1bLbUSB0DMqgb/AIiznb+FjTnAt47y6xMBbhGy6ISAV23BUbA7kbbGs/ZxoUmCSCwO/wDCed9piRv3NaPAuVD3GRb6CbkhYABkSwOw3PuT1X0oZk0h8ckKs9xCHGOCXuqIQNILfAQNJiYiOZO3RjecIbKsDctuxjZvMFO4jqNbmdpMcisyl5vE1iFLGZ4Ak9/wgHr0itwbxFm3KFGtLdZSPxOll/PPZj0B077TRzLQooGKVph13MIxngCDZtKLkAaWK+BceW4kxcK/L6ZDFrD21PKos/lWyxTt9pN9oOq1dgkdUS3a0wfXUd+hmsfeGtyVPnJ2+A/7VDG9y8FtuA4q6GuEyY4ovAXPFuKm9vorATuNxt8QOKBc+YrMmYn+tafLsKiku9wIunmJOq2VY6RHUED51fLJRjX2OW7sMz++Dp0TrVGZg87F9A909I4pPlbtquMxXgDyiI1EA7fKrsTiGueGWkh7R1Enq1w6fj7sUKihAI/FcQH1Ak/9QrLFVGhnvuFWgqqNE9BvSrHPF5DO4M/nR+Y4oKQLY/8AUj6UgvPqv796vgg3bZLJJLY0eJu/dXmPR7f6XDS7B5ypZdal4IIAonMLgFi8OpuJA+AcfvVWUYIRbA2LzJ7RPFCKioNy/dgW9VDecM/mKEE8ia6s5iQVdhq4NdQ+GT/k/wCxnNdkLbP+aP5v3re4X/8AHHx/pXV1N4/+JLwvUSXhNrFfzj9qVZ1bAWxAAm0DsI3JNdXVXB+/0Lm5/e5pM6H+6YP/AId0/PyUDkx8/wD7K6urN/jf71ZsgLM5Ub7dTWtwDE5VakzpvOBO8Dw22HYeleV1VzeiHv8A6M/+VmJwY4pjnLHxgJ27fKurqrP1r2Gh6SpD5m/k/pXlvY2iNjIM+uqva6hL0hfCC/bo/wC8sepVSfU6Rv8AGkdw/dj5/rXtdVsX/XH2Mcv+xl2KM32nebm8/AU6yFosYiNtwfmGgH4gEifU11dSZfR/Q2P1m+xFwj2aZgSGZBJHJ1OoMnrI2NfHbf8Af511dQ8L6RZ8/kvUeQfyP+opzl7H7Df3/AT8w9kT9GYfM966urs/T3RTD1J45B9kwmw3tNP/APY/1rSaR/hlkxuEuiesfZnMT2ryurNk9K92WX+gjNrpONxQJJAwpIE8Fhb1Eep6nrWQtL9+f5f2NdXUmPqUj6UNvZSwpViVBMneBPXrROD/AP1+LPXxI+RZJ/QfSurqGb1f0LHhi2//AJaf8O3/APa9B4o7Wv8Ai/8ASldXU8fV/Y74CsGo12/52/Sk9xfvn/nr2uqsOX7EJc/kZYkbXv5l/wDm1WYH38N8W/eurqnL0fvYaPIjzT/Of+Y11dXVoXBmfJ//2Q=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4000" dirty="0" smtClean="0"/>
              <a:t>MEYVE TÜKETİMİ</a:t>
            </a:r>
            <a:endParaRPr lang="tr-TR" sz="40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780858"/>
              </p:ext>
            </p:extLst>
          </p:nvPr>
        </p:nvGraphicFramePr>
        <p:xfrm>
          <a:off x="1331640" y="2332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6" name="AutoShape 2" descr="data:image/jpeg;base64,/9j/4AAQSkZJRgABAQAAAQABAAD/2wCEAAkGBhQSERUUExQWFRUWGBwXGBcYGBwcHRwYGBwXGCAcGhcYHCYeHBwkHBcYHy8gIycpLCwsFx4xNTAqNSYrLCkBCQoKDgwOGg8PGiwkHyQrKSwsKSwpLCksLCwsKSwsKSwsLCksLCwsKSwpKSkpLCwsLCwsLCwsKSwpKSwsLCwsLP/AABEIAMIBAwMBIgACEQEDEQH/xAAbAAACAwEBAQAAAAAAAAAAAAAEBQIDBgABB//EAEIQAAIBAgUCAwUGBAMHBAMAAAECEQADBAUSITFBURMiYQYycYGRFCNCobHBYnLR8BUzUgckc5LC4fFDgrKzNDWT/8QAGgEAAwEBAQEAAAAAAAAAAAAAAQIDBAAFB//EAC8RAAICAQMCBAYCAgMBAAAAAAABAhEDEiExQVEEEzJxFCJSYYHwQpFDwSMz0RX/2gAMAwEAAhEDEQA/APr01wu1QcYveoeOvenXiML/AJI8vyMq6BJu16tyh1YRzUPtI703nYvqQqxZOwablVvcocXx3qL3wOtMp4+6O8rI+gSHrnahlxC1M3R3o+ZDug+Tk7EgKs1RQ9zEKOtVDGA8Gj5kH1QfJydg0marZqgt5e9Ru4hY5oebBdQ+TkfQizb/AN/3/wCKjcftVCYpe9eviV70/n4vqR3w+TsTJqBNRXFrxIqH2pZ5pl4jF9SA/D5OxNa6ai2JTuKj9rXvR+JxfUhX4bJ2L1uVEv16UKcUoPNVXcwXvQ+KwfUh14bLXpCbj1NWFLnx696iMyUda5+NwJeo5eDy9hixiuW9Sw5ssb1A5utL/wDQ8P8AUN8Hl7Dbxa43qUDOV71C5nS9674/w/1BXg83Ybfbd6tTETWc/wAVWrlzpRTPx3hn/I74PN2NGt+prcrMjPAKsTPBSfGeH+ob4TL2NA1wVKxcFZ5s6B4ry3nIFB+NwV6hl4PL2NVrrqzf+Ojsa6p/GYO5b4PL2LyxG5qYv9ajjcMzAQNu9CXFKgD8q+eQZ79JjMZgSNhQ6vJPSo2UPURVGIvhTua1J2Ioqwtem9WXLm1K2vHYiirVyVq0WBwLEv8A0qTYjY8UKlwAkVWzy3WrJg0nYnEcVO3f09N6hibPU1G0Z2qiYdOwQcZtXW8TqqvELAA71UV0jbvvRYEkXC7vXr3KqwuKUneiXuIBvSOg00D/AGgTvUTfBoPTrO39+le4nBlRJrrOcQoXQa8Q9OKCweJirb2I6g0rYdARcXY0HdO4ir8vurcNxG506lYHhlBOkrzutK7zMDG+21K1srAuaCLg7mob7VTcf16VNMQIoDUiLoamlwcV41/maGuLG4NdQCy40GqdU1RckxUxaqiSRxeqxXlxf60GzkCrCx55o1QDx8dp2NX4e5q4pa5Dcir7OJ0iBVEhaGa3K8L0tt48zV5uya5jxCxcrqB8cjaa6hSKn0rFYsr5Y6UpR2e5qKmBtRNu47+Ybn8qjct3AVXYE814UJAUUtmWXsbI2ERSO7b1H5zT7N8F4duQZNZjAXm1eatcYsaFVaGPhwPhXKnlmYFeX3B2me/apsmsBVk/Dt61WKObKbRAM96Y4BlJAqvGYNUVYEnircKkGetVRNtNBWNwgA2pLcsEGR86tznNW0nT0oDDZozbduTVY7nJPSSvAswk01w+nTvvtS/FKFUN/e9c+YqiCTHwp2dTLbdsauNq8xtnYmahg8VrGw6c110bQTvU2mN1BsBiQvT5+tWYvFaxSzG3gmw5PSpYTHbebY0Emx6RJLe+1FpZ3AoE3TMgTvTPIwXuSZ2pdJ0mZ+9c8PGIYOsABiDsjK0jWNwOh3G44ptmt9fFJBBDSwI/iJMfKkvtVdjNCQwtyE33IuECOm4I93y9h1M1o7OAF5kuMgUaBsAAJGw47AD61bJGkvYjF2rFLMJ3qprkEenSj8zsgv5eOKE0Q461MKK2uEmKmE23q2/ikU7j+/hV1wh0kDakboJRZshqHzB1QxR9hFigMdgQRNPF9wUBK2rerXMiAIqWHw5BiJmjbloKRPJp26GSQrbD1YoUdavxdsRI/sUoe+ZpoNsVhbqCxIqQYiqrNstRvSDRkzlsCs4rqnqA6V7TakUs+j2ytttINDqjPiZUEhd6sa4puFuKLyi+CbhWvCxpAnajZ5eueI4U0DnWUQJUfGoYzPDbMhZnirBnLNbluTwIrSgrHJU1wZ9MMSZ4A+hrS4CzNuVMGKS2bk3IYb8gUxw2YKpA4Bp73GlF0M/Z9QxIO8cz3pR7UZoiXCF97jan+V4dV1sp979ayWLwg1OWMtqO9a3SgkZYK8jYBbv+IhXV5tx/4qGHwptr612TWdN4kjy1rL+DS4NhA6mujS4LSdbGNvYwtaiNwd/lVeJwZuKCOn9/OisyxFq0xW3v1IG9G5Tdmw87HeB14qgb6g+WXdKhevYUzv2YQv1AkUv9mMuYobrbjferMwxfKA7RStHcsQ5Xig91mubkcf2aNv2gz7bD9+80lC6DPG5NNcFjl5uEfCnrqhmTxuYBHS2oknt+taLKbotsJEzz8+tK8ky5b184hhFtAQoPX1ojFZqA5Kjg8Ujraib32M57bYBkzQaSLgdVdU2DLEygIHPJ76W5G1azJbSvYOgkKoIWRvPvE88eYD5dax/+0rCW3xNi4p8J7tol3IOhinlEkAkmNjAkSu3ZrgcxvWcLetwAbCsQw/F+EQYjTA2iZAEcRWnLFSjFohjumjsS/k8QeZTMEcbETvUcDaLIbhgAcCg8gtP9l0BTHiFtRPBIBYaegnTFX4hLmkCNqyaUm0aK7nuEAcszDcTVOAxZIZen7VOwvlbb0obAWIn9KDVpj1QZ407RXjMSyoBNSxDBQPT16059ncEGPisIVRt8aMEJLYXYzTZ3PIpQc18Ri0GBTD2pIa7A3UiRQly4tu1pETH61TYVcWB4/NdZCKP7NeW8qZjIpdYEMWPNPcqxPl9SYqrWngVlpw3hDcyTVhyx7gLjZQKFzTGgOqct2ovG451wwliC22kdqnXVnWLvE+P0rqIw6+UcV7TWhjatY21HjrU7pFvCYhk1bITETvHSs1mPtWbVoJyaeey2L8TAXSQ0kNIJ9K8rDilFKTLZtv7F/sxmAfChrh1N61C1jDcfsq9KU5CT4MAb6uBR+J9nrxBdNgok9+9W0rW0UcktyprzHESDJj8qsuhpOnftSW5aYXhueNyKFx+Z3NUW5Cg7tNW8rU9jtWxvcP7RJbt6WU6uDFC4q41zUQsKe/O9IsisNdYnfSOT3p74hdiobyqOPh60JbOiGnsQs3ltHTGpiJFDY67ivDAA0K5gHrHeK8vZrbQaVH3h/GQT17c715muIZdKkmRsBHGr9qdcC7hVjLbdjDhzLXC3mJr3LFW9qEQO3HSqs6x2lEtH3oG0j6mqcoLeKApgHY+tLe+46h8ppxh1s4Qqu2351isFfLMwiSSf1PanXtZnBj7Onbdu1I/Z2EJ1GWn9KeXDZ2ONLctzuyWKJAAHJjtVmX5Gl1lAP71TicYTcgAmZpzkeDZGkgKsbEmPrXKVIMrRbmVvw08FG6bkUqxOFIskgw0VLMAFvEC4HJk7dKDxWeqW8FPM/WBIAoLU5bHVSF3tLmDXcvt6gjabgLk++uxgoZ42IaOhHrVeU3Bds3bSX/u9BYeJ0MhUtlQdJJkkRtwSFIgBkm8j2tI8rTJ4BXff05B+NR9mUsvjbXhzaBIDWiSQCNjoczqVuRO4kiSINb4RXltPoZ5bT9zT5KijD+JNzVCqdROlmgElemnjfnvTTDXS2Hdn4Ex8qlmeFK4dEfQNIgKpJAUQFBPw7d6qy/EW2wrqdulYZcl1urFlrFKEnvUMuugI9yqMwtaRpHCqf6/v+VX4rLGTBI7lRr3id46fWhosdySBstzAXbwDCRNa72ixYtYfQsCdtvWsNk7pbuKSfLIE+v8AZp77Whi1sAypI+PPSmcaltwTdMEzGNSz/p5pRfcEzTzM8SPdIM6RHekv2drhCgV0Dmthd4Z1wTsa0WX3A0G0AdALQW07j9aB9pctWyttQ03DOrfYbSBFWZLaE27eoGYa4NMQRxudzWmStJme74LMtwjPdNxhuxJ+H1pjmsXFAXgVfmOLCyVHoIpLdzHQgEjWenrWeTbew2wVYVtI4H9/CurQZXl1s2kLEliJJ+JJrqeimlmdJtviUFweUGY71o8Uy2LWIZAAhWAJ3nbp8xWdtWpvI7DaJp0lvxLNxrw0rqlJ6gEVhnzHsaJ03ZR7NILSa245p9ZveNYuMpMPWQxdt2BJOx2Cj6RT+7eFnBp0iBBO/wBKMo731YrQQ2W2woVV3bljWW9oMIltwiGV/Eab/wCKm7bn3T0+VCZhgg2hCPMx3jtTY3T3Gojk/kUtLBDsI/WKJw2ZhdSyCBy35711+4F0pBXRwYkfOlPhiTKs6udyg3ERTJauRG0tw/CWiWbEeZBbE6QJkkkiBye9F4nDFsdrJkNbVwTsp29aqzOwqWUVVuq6vBbV5952AmPkadYXAm/bR9R1BdDC4sHb070zdE+KbEeSYdXxbXWA2Oyncde/60wyu8Fu3roBAkx/p5PFDZVYVbtw3CAo21Dgjt6UxxaWUw58NSykEilbKOmzL5lmP2nWw98mPkPhRWT4T7uWkMOe9LcrwZDliDpJ6U7TGpq1RqMQZEHtTzdKkUX2JfaFtSFEmNmPNV3xO9wkk9J/ao4a8j3YYEQZg+lLMxzHTdcN7v8ATrSpOWyDS5YNnmOWyJtwWbaOoHep+w+CFu4LjnzMdtwSJ9ON6RWsOLtxrjgFB3b9hWl9m7Yu3ixUm1aUuQo6KJgcVscdENK/Jmk7tsusYX/froKggsAJ2B1Rtt8azt3CphsX4LqC1q6VR1bS0QCodhs2kkHvyOIjSvmE3lu6kRDcAknYEM06t9iQu0+vyIz/ACW2uKvajK3QcXbbTqaWhLihg3u7ggx1293doPSm2Rk7aG2Ly5LeCMOz6CfO5knvPbfaPSs5gcWNAtrGosuzbAzDESfSf7NaG5m1pl+yswDOYaDGnaG2PMHb5E1lMNaV8SxRwyW3YAEbhAYBB7mJPaYqDjabKRl/EYZhmNvxQIVTcY87CB+H0kGJ+FSu5WbzIzmbNlOACBrJLRB3IG2/rSZbni4iYBQHRxLAzIKr1O3qK2ObYwpZYcmIYsN5pK0lH9jG55m6OUtpaCqpHHWnXtOCtrDvAOlhO/Q1njgtUEEAhp+O9NfaPENcW2g5leeOaptaSEaZZnAm4r7AQKhic2W0upVlo5/X8qrzrUlxVMHYH0ik6Yjxb0KwGglSoEkg8+ldGHV8IWT2Dstwwus11mc6jK+XqfU/tRli2LbMSdztP/evGveECZaB7oJ3+nAoTDXmcu5GwHFB3Lc7T0C8yxACQoPl5NIsqy83H1Ebltpp9h7euwSdwAZpVmOPtwlu0YctDztC+nx9KfFe8YnOlRqFzJgI8u23HauprhcntuitESBwPT411Q0xLapCk4lLT6yBCpsTQd/2ja5hlfSCPEiPnTPO8WmiAAA2wofFYJLODXb8QPzmseNxpNreyjTKzbAslwN2IhaZZy2vDWUIb3gSI2+vWhboDWQwMRvFWYrERbsjWSWkxMgf0pk3doWS4slhMNDEN5V2ioYrGhrupNwogT3oq9l7oniM6mZ27T6VVdxqWbJ2kkkTHc1ysF2JMRmyWwfEVtbGYPEDtXuFvIdd8O4tD3ggkqfwg9t+tA+0aG7LmAFG07ATtuaINlsPgQAR95u2jgxx8TWyMY0muWJLmhlZvE4QlfMWY+Y879Z70TlubXGw1xbjuGG6luvTZutUYBgcIDJZZ2MQPpVOV2bqrcDXQVZNS224gnoehqa6pnNFmMfThwhMMzeZV4PrqolsxK6LfI09aX53cCi0mrcCSP8ATMCKPxuEV9LbxAg96Rx2RRMdYrLQuDYr7xG3xPas9lVoWEZrol/wzx9O9aDM82ItJaRRvtqPCx3ispmd8O0LsepBJBPcTVUthIW7TLMvurLO3vTWa9qMTqKqv4j+U9+lPsNgyAwB/DNAW8vZ7qsdICiYMEnfhR60+Goz1FMl1SA1yxgiqsaRBYj9JPNN8pumPCtMts3ARLTBEDyntPE/tRONuhbcDgjp332qzJMMLapeeyWZHhCAdgQFII/ECXEdz86op6t2JNaY0d7Q5BcvC0lq0rGTeciJIMqSfQM0xuYM9IpFbx10gl2UNYQpb35tSbcb8aiZ36fKmuJzXw7j3cMbiMtpyFY7La07EfiDzuBMfChLGCF1rQfwZ0GSQbjSiNdMydAPTqRA4qsXUfmMu+rYquY42bbMj2Xa4NMoCxn3dnYQYBPudeSTXmExi2CbdxQj6GUERPQLtyN5FUZ5eRsRatl4VBAhepEiF7TH50DjMMTeFsvpMAB24Ok7cbwd65RUkrHumOvZW1oBvCEK7XNR5mI0ryDtzWgzK5NhA06n33+vNJLyRh7flPiKN2YRI6ADsO/Wm2IwN25aRzCgHSAdpkcj0EVlyfM7LWlQlXAlmUcj6Vfft6bq/EfCrsQmi8VHCniZjYVVj70sJ4nilt2F7jPHYU3rS3WEFSVbccdI7UmyS0oa6FSHOxbjaZn1pv7NXJW/YbSiEkAzqJY8ddjSfxyWdZOr3f8Al2pt1aJNAGeYgp8Zo7KccHtuDAYDYTz9avz7B4e8tq4p0MulL6neGbbXzz1ihvbDJ/st21p/y7lsEMm4J/Fp+ZmPUVoUFKKS5E81dSFvNfCQ9nVhHqOkVnsht63ZyeNtxO3QE8Cj/bFYt2CBA0xvz03IqzCYfw8KpM+YbcfHj+tUglHHa5Yl6p79Dc5fmTC0ggbDtXVmsJ7RQijSTAAmurC8U7NeuIVjMOGSyZ2gfUVfnFzxbETsrD9a72kwQtYWy9vVETv3il2WMzYa4W/1A1KMbip9mV1J8DTEX/DtKqxJHJrsVZ+5tCRJBM1ZdwY8OWM+UxSfMc1VbdpZ4ERXY46vSKNhlipa1G+GZuFn9KCs2y1pl96Dv9elJcMddzfbatBkDmzbDMDpuNpB9RVZw0K+pzYXi9DJ4JWA8Seu1C5jeF4+CsQvb0o/G5ObjXLur7tNpHPfasi2IOo+HwTzXYoXumK2ro2mY3AuHt2oAOnY9DVa4AsTbKiNAIJ6Rydq449DZS3cHmCjS3rRNjEkswmNNon8qlbOrYy2PIuFyx1H3Qe8bTT3LLzJYVXiIkNEx/SszY8yuAZ7fGm9qyyWSULFiADG8T2FaZLoBjPCYgkXHYurNsF0wpjqKTX8FLbkD51LG3b10bOyW1AAB96etVtlKqoJJLHqT+1Jsuo0VQcU0I3mmdv169OPyq/CYZZUNpElhJ/h2iT61Xet6cDeuEbKNU/BgBB/5v8AlNejGWzh7bMFYsBctgyYE27bKYk6pOsfymlUG0LLIrogcKitcFwbcA9idh9ZpNhs/v2UZXKRoCaPe0lWMHbYESCJ34pl7Rv4ltFS4quFLHsYIGkEHc78b+7WURbniPbDJvBkmV0kJciACSR5dQ6EdYrTghcbZHLO2N/Z7L2vYkkKXtuqKz3NQQSFLCVMs2rYLPeetaDFolrMLFhLYtra8gIiGFxWloURJZt/hFGZA02lHjC5edEKux8oUOSQqgDTp0+6OoG/FLsdmXiYxG97RcWGIglRctqBHQQ350Jzt/YnCO5lDbfWXKFhc1C0zEdG0llJ3GkkduCKuVpuKGVdC+QuCXYFfMSBz29ORVmCwhBtPHiBLrILeqGG4mQehMnVMbUzXJxN5rR0li1tbYYMNhqc6wN/dY7bQAPi8pdx47A1vF6lJZi3m2J5IB2mm2SYxnaS4On3UJ2GpTt2Enb51nEvAKVJGonYesjmtDlKOlktctqpWBJggaZ0nqCPPtUJxpFZSTAbh0Xm8TYkkwOgPx6Vfg9at4qwV2EEdPh3qXtRbgK0fg56VmssxVwNztzH50Ywco2jk+ho8BcNvMWKqihgDLcDaDtSvPG+z33MRDEmDOx3G/zoHE4vxMQj6S24BjftsRRP+0JPDuLtp8QAjg8bEQOI2q0MdzSfUlOWlNoVW83JR903O6iZZj1BHMc1vPZWwMwwK4S+Qlyy2qy3WAQdu40sQR6jtXypVl1Uztvtt/4r6TlebfZLllrQXwriqtwsCAl0jyuRIgkdR2rRlSxtJdTIm5p/YCzzI0uW70ki/YukeGpn7kAyYbnoZoTFXE8K0F93cb89t6+i+1dlCy3XXxNQZAU2Kk29WliPfVokTx86+f4vDKfCBAgDp+tZXKmovhF8e/zAr4FZ96urx0E11WXBXQjT58w+yWiY0q24mT05mqGxFu5biyCpaAZ77V2cX1u2FtKwOgTGmD3q7JsAywzKNOxHrFeRsoW+bNEXS3Lc/wAA1rDmT5gB+dYe5ZErqkwJrc+3GagWmgdhEzxWSuZa1zRcCsRp3jpWvwjajb+4HLhMdYDJ11W7izoeB5u/aa+h4/DJawiAqF0HYbe8ZHPrWSya9bt4eNQIUhoIPf0phnmffaryWbIJFo+KzLwdtpBG0etLbldkMvqjQgdmK3FJifMem5NQyLBWypLdN/2ppnl4G3GnzFTDevrSfKsG7WZkCCNVLvo7GjkYZ9bUC2RseOvHH7VC5jhbLErJ8Jv0oXP8xXwkMyJAEdTV2Kw1xWtlyNDoxA68DYmlitlYupcCPJAqpJO06j3JPT4Vqspth12DACTxG/71kvCUBVSCNW/TftWnw1lvC8zQQCYHUdBI60+Z9TihrTEsLfvFgAD3qGV3Vvuwbfw2IMceUweOm67+tI2zG5ZNw6iASQjT+LuD0I5qnLXvW7BUah4ssxEFWYMd5jpxt1qyw/K2/wAE5TdpIde1meLpuJaZlXwgpQgaYYkBgRvsS3Mj6xSe5mpGVWoUIUulNUiW2LTE8Anb4VLGYQtZu3BcXUgRfDB1Fp33baRM7fKswzg2gq9WJgnZR0Ufv3rXhxqUUuzMk5VLYYXBrtF0eDaCah3VjpJB4kMQd+Q8+laPL8O1i2rOPDJBYgwWOgbBifcLEwEHMCZJrNG+tm4johaUAOr8T9SojaNSqPr1rXZcDi2tuptWRaEFBES7H3QQCWA3lid/hFdl2S7dwwbu2M/ZG1YtJbLXFYkuwJERr94AnkSumeJ6bGlGYZnN0FEVFd2G07KGUgjryi89J9IvzrM0dHe2i6lhNexJAJjYcCSWkROodKyazdfwySj7EPMAKDJJ9I1DvMVnhDW23wV9O/UPTB+JZuYhSYkakIBGp2ILkbQDIgc89N6c5biD9osW1AhFOkjbznVJb/URsI4IFNMHftYXLELJIe7bKxyZMalXvomJ24rP5Phl+3MFLXCrSjghQTOq20cQwjbp8jR9Sb7BT2oVZmwOJNtujEeIOkmCQIiZ/IGtNj7q2cJb0sWuFltsd/wgtIHEfHttS/NbQfGPb06zdu7SBH1I2JdtUxvPrTzO8td7GGZx4QV21WgY3Ue+O+w0z1npXTp0hY7CjNMU/utuAo68A/pVeDv2l8uzOGEnaNIHEEbyTB+FWYHKruNusLcokeZinlA5kz7x2GwmhcTgSHPnJKrsduBHbalVJUy20nQtz3NmZibgUao0hAEACnaAooXH31xF9WX7tIUHW2qGjcj4xRHtPgixtEDbRvSvBXtIJ0Kw93+IzMED49a3YknBTXJkyXenoW5Xl2t7ssfKpgDcntvxHrT7AZxrw3gXTrNuVAbytD7Aahyoj86X5ESMPf0uqliEgiXjnYniI5ojF5ebWl1M6wqMGjfswJ4IqWWSlLTL8BjHTG0bz2Rzhb2FNizbuMfMj6iDoLLpDSTq0zHeN96zOaYJ7N0239635T2PWR8QQaVZZjEw97XNxLa+W6EcA6wSZSeQSBAMjmtR7T5tZxKWL6qQbqFtQAgwwWCerDafiKjONPYbHJxfuI2weozvv6V1SRXjauqep9zRqQ7tYdXY6Qdegqd5O1BYHE3Ua6jFhCyFP9KrylHXFBpgRXrYsviLo6hCP1rNoptcqkWfApxt5r6jWR72/wAOahdzB7bIiMQsbivcrwhYSBwTP1ijPaXAgYlDGkeGCfXn+lbo6VLR7kt7Dskuxd41KT5p4HqfQGKY4QF8ViLotxJClkYhRpAk6eTNZ3Ls8trdjwmdCCraSRt8qfezOJIQsUZjcLQS4O09e3zqOWLimxHvIWZ1m6OWTUVIkTRWHRbNoRcLBhB+J4NIczwqqGYzqJb9a9wz/dJvJkUXjTgtJZfcf4GwGRhAYKeP6UbczUXjuIFpdH1FJLGL0koOWMVPBrpRxyS8H18s1Bw7nUI8TjPEvL4fuKdgOprUZxixasL5SXuHSDO3G+3M+tZvJLWi6d95E8cfCmOdYxbtxRaAZ1WZB2+JHQ1oyRTnFJbInvyyOZ4Z/s0lre2+l483UhZ/EOR12IoLJ81toSgLKjbhT5tJM8bDeBxXuZZa4w3i3A/mIIaYj+IDgifpM0iyvMNDi46hwm2g7AyG5jpuTWjFiU8bITnpmmPTilGHxOhBqZ1TxmBEKSG6GFJZVht+KpwuEJs2PEXSB4txiTyihSXJG/Vh60ov32IIZpDwNuFMyAdtJ7wJ6HmnruEw9zWdehbVgwdpd/EcKREDQkQfWao4OMUl1ZLUnKxbmGu9f8Me6uo2lSfxHV5Z6kkGT29BWvxht28GzPaa3cvLbhp31ANDM3SeYmYYTSn2Ky2bpuIy24aFDHeGKx9N6de0uEdsQlt21WrB0qWG5a5DeYAnqEHSJG0Gp5Zq9PYbGrdiHPsWLdlLQ8purrYmJmANtPAJ4H8NKvE0WfOoZnGnUeV34A7+99aNCePi3e4FS3bfc8L23Y+bzGfrzFW43KCo0PcQo7alcblhJ0wh3iI/IUYuMEov8ju3uhomM8TCJYVFGwAYg73NpJJ4hSfTbjfcP2dwt1cQ6BgoR/vdPMK0koVmRtO3ANMcdgwcNZUuCLd3hF2iASS23mO0A+vXehcAEbMJUv4huK6qu2sFVJA4AgFv6VKLVNDv7ht7Lrl/FXjYvJrQNcAMyWUj3TwFiBuah7Ru5Flr91J0am8MkMuuAOm8qNh6GZoPTZ/xAItx8OqoULgBWBgjzBudUxHJnai/bnGhrttQHRxb3LkENJ2I0yIgdO8dK5RuS9hZOuA7/H7VrCabTKpUAFpOss8hoSZJgAyTAk1msLjJJbeCIk0Fcv62AY7KNvhz+tFhSsSvlbj+tM8aS+5XHdDq/b1roAVjx6jadhWawmTxb8SQPNGk9AJPy4p/gUIw7XVMEOw+iiqsowiffJclgoDyeZ3n9SKlCbxppPqGUU2mwHB4RRoXQFYgTBmSxmTv2pk2l7jhnAW2OikkEcccUnsYpmxQ5GmY/wDau1X5fnLKzJuQ3vkDgHv3ozxye/2FbVUTywJdZVvEMjagACJVZY6HESDMFTPwq6znjXrS4e4ml7HUKAGWQTqiPN5V80bwe9C5PcNnFeGSNyW1MdmUhmGocSv9aJsecYe721IT6EGN/j0p26lvwyOnUtugYLjdOPjXVWt2NgRFeVDQzeoBOHwLWb6sLmoPPl7c0tyxyuNuk9iPj86qyrHq91TqJb9N6NbHMcUyaRCifXcV2mUW0+a9iTkpK0yeHtjwieIb9zXvtFmoS4hImLa7Uty3MpDoeNW5+ZqHtj/mwonyKP6VSGP/AJal9wN7WC4cG+WuKNITdlBjY7SPmab2btuwCFG4UqdUkMT2Hft0ov8A2f21sriLg802wh7Sx6iqcNa8VX0qV8xkRsY/ED+1dlmnJx6IWEWrbPc8y4/Z7bruphfUMTwRz0maT4nD6LtrbSDz+1afIA7a7V0D7y2WtiSSzpO4HE/h7+lKxaF/TcVlMMPKTBG0ccUkJ6dnx/6Ndi7HXGtr5WBMzPX5Ud7P4kG2pbrdYk/BeaEzHHgO6m2CPd1dvhRuDwoFu0vEu8fMVSdaKZybsh7OxcxLaV8qhmZjvPaqbQW0LhBALsZMcKO39KMyjAtYJEQWEbnj1ikGIuK912cyoMAA7Guj88nXFI7dIe5njrl3CrYDRZA8RWiSFHJMb6R19KxdwaREydU/pFbLIscZYj3URg6BZJQiIBOyg8GayuOwYF1VnSG6ngbkcjpsK1eFdNwMniN6aBmufQ7xzHp39Ka4e3rwotggKrG/c333BVFHchQx4/FSnEDzQBBmCJn5f31n4U+9kkfxw9sBiphg3Gjyjrt3rRlpR1GeG7o1eUWcLYuF7hZAFS6C3EQJGkbkeSOfxms3hcyIvC4wdkfzbzLk+Y6um3MenpTL2jz28i/Z4VbrIVZgZJtsWMkdC3ruPKI32z/n0paGqCAD2HA1HsPPpnbk1jhByVy6mtfLwPcuzBR4pKBxeaWe4NRC+IDJB2MgA6fWNomiPaBLi/ZrItqUM3Vne4V1eWQBKjfZP32pPlNwG9a8Rgkt5iwlVVZUmDsW8u3QGicYUfEoxvu5a1PiMN9RZ4Gn4aV3/wBU8UjilL8DXaD8yA8O2rHSXeQOdAEghpE7ztuNx1gwTkuoYq4ysgAS3DtEK50ABuCIBBk9ZE70rz3E3Ue3b0KgFvUyMQPEDNqlt4EaQYaDP0r3EZez3h5zatm2hcmNJcbwRPu7KD225pFH5d+o93wTz/Hr9um4mpbiWwFOmVkDnwyR5WmAO1Ee21yITUjeEAgIBDKIkIxPUDfbaTRIwNs49LwbUGDPqtggrcFnUpOocFQdvTrNZLMsa4RNXmuXCXJO86utVilKSoVbLcDtXPNNOGfVALGEWQJ4pNcslbksdgAYq7DkuTOwb8+wmr5Ip7nQb4ZqsDr+xmBK6yX2O06QOe43mhrGJU3SJgON/qD+xpxisX4WEtu4N0qPKxMdCxUge9GmPnWZtr4mJ1LshtO4HbykEfU1gilLU/cduiGZ4VrblwZLIzCOd9qHw9nwzbUgamYEnqd+DPNEZFaJd2Yz5IE/GqsY/wDvFqf9X71pTd6Oy5JV/IaYrDL9/dYBiPuxIJKEgEFTxJ35/wBPrQVvGG3ZTsYP0IP7UbiANF8n/Wo/+X9TUHIVbYjkx+QNRT2p/uxRI9zS4Ld506BjH8p3B+YINe0ytY7BFR4+vxAAjQsiEGhd/wCVRXU644O1S7mPwF/wb6jUGWd9qfWhqx2pDIK+b86yHvOAO8fma3GRYBbcXBtrG89xVPFJRV9WqIYqbqPFgRwlpBdPe5vv60xzb2ktjDMwshi58EM44kHzATuYBjt1pLj2hMV1+8/WKHx2IjD27MpDEsSCSZ8sAk9eu3ExSQx6mpP92Kz7I0Ps23h4PEbRquWkHw3P6Cp4PGlLraBA0xudvj+dLsvuG1gbKt/6uILE/wANtY/evcFeN0N5RDEkfy7xUskPmk/uVj8yGuW5mqslwF4RhqZIZTJgB7fI2n7xeOD0oTMMIUv3BbkIG1Keuk7j61nrWYm1iB74CkqDbfQ6zt5W429dj1rV5hmIezacMx0sUh0CuVVZBMEg8neTXSxvG19xNS1UZzEYhfCCwTcYkk/OjM5dBatDVABJIB36cUkxuODMGQwIqzGK+m2XMyTG24469a0rF6bYddo1F9xew627P+czbNO7CJIM8fvWWy/DRqBHn1aRI6zBJHO1X5ZfKOS0+6dP5cUxyecWV06EvorQoYobrbEdI1Af81JGLxJpcAlWzAszv+CEw51lw33x1DS3ZQF5AG8nffpQGZ35ZElCUYww/iaYY/wwNvU1PNsWTccMmgjYqR1HM/nShTyf73rVihtZlyvfSgnHWQl5gCSBuCesiZ/PnrTTKMAxSUuhSQwKj3iQA0DpJHfgrQufrOJvR0IH0A/v5U4yTEWU0MqnUGNtifdhkYgsRMkMAwG2yGaGST8tCxSU2afM/Za3bwVi/bk3EbVcuEjzC5pG7emwEceaetfOcTd1XIJIHG07dv2r6HmVi4cruMRd1akIVVnYyx1wPKsSx3k7AxO/zhLnJnZtp7aYII9e1T8Mm05MeTpUHXLTup1bLbUSB0DMqgb/AIiznb+FjTnAt47y6xMBbhGy6ISAV23BUbA7kbbGs/ZxoUmCSCwO/wDCed9piRv3NaPAuVD3GRb6CbkhYABkSwOw3PuT1X0oZk0h8ckKs9xCHGOCXuqIQNILfAQNJiYiOZO3RjecIbKsDctuxjZvMFO4jqNbmdpMcisyl5vE1iFLGZ4Ak9/wgHr0itwbxFm3KFGtLdZSPxOll/PPZj0B077TRzLQooGKVph13MIxngCDZtKLkAaWK+BceW4kxcK/L6ZDFrD21PKos/lWyxTt9pN9oOq1dgkdUS3a0wfXUd+hmsfeGtyVPnJ2+A/7VDG9y8FtuA4q6GuEyY4ovAXPFuKm9vorATuNxt8QOKBc+YrMmYn+tafLsKiku9wIunmJOq2VY6RHUED51fLJRjX2OW7sMz++Dp0TrVGZg87F9A909I4pPlbtquMxXgDyiI1EA7fKrsTiGueGWkh7R1Enq1w6fj7sUKihAI/FcQH1Ak/9QrLFVGhnvuFWgqqNE9BvSrHPF5DO4M/nR+Y4oKQLY/8AUj6UgvPqv796vgg3bZLJJLY0eJu/dXmPR7f6XDS7B5ypZdal4IIAonMLgFi8OpuJA+AcfvVWUYIRbA2LzJ7RPFCKioNy/dgW9VDecM/mKEE8ia6s5iQVdhq4NdQ+GT/k/wCxnNdkLbP+aP5v3re4X/8AHHx/pXV1N4/+JLwvUSXhNrFfzj9qVZ1bAWxAAm0DsI3JNdXVXB+/0Lm5/e5pM6H+6YP/AId0/PyUDkx8/wD7K6urN/jf71ZsgLM5Ub7dTWtwDE5VakzpvOBO8Dw22HYeleV1VzeiHv8A6M/+VmJwY4pjnLHxgJ27fKurqrP1r2Gh6SpD5m/k/pXlvY2iNjIM+uqva6hL0hfCC/bo/wC8sepVSfU6Rv8AGkdw/dj5/rXtdVsX/XH2Mcv+xl2KM32nebm8/AU6yFosYiNtwfmGgH4gEifU11dSZfR/Q2P1m+xFwj2aZgSGZBJHJ1OoMnrI2NfHbf8Af511dQ8L6RZ8/kvUeQfyP+opzl7H7Df3/AT8w9kT9GYfM966urs/T3RTD1J45B9kwmw3tNP/APY/1rSaR/hlkxuEuiesfZnMT2ryurNk9K92WX+gjNrpONxQJJAwpIE8Fhb1Eep6nrWQtL9+f5f2NdXUmPqUj6UNvZSwpViVBMneBPXrROD/AP1+LPXxI+RZJ/QfSurqGb1f0LHhi2//AJaf8O3/APa9B4o7Wv8Ai/8ASldXU8fV/Y74CsGo12/52/Sk9xfvn/nr2uqsOX7EJc/kZYkbXv5l/wDm1WYH38N8W/eurqnL0fvYaPIjzT/Of+Y11dXVoXBmfJ//2Q=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data:image/jpeg;base64,/9j/4AAQSkZJRgABAQAAAQABAAD/2wCEAAkGBhQSERUUExQWFRUWGBwXGBcYGBwcHRwYGBwXGCAcGhcYHCYeHBwkHBcYHy8gIycpLCwsFx4xNTAqNSYrLCkBCQoKDgwOGg8PGiwkHyQrKSwsKSwpLCksLCwsKSwsKSwsLCksLCwsKSwpKSkpLCwsLCwsLCwsKSwpKSwsLCwsLP/AABEIAMIBAwMBIgACEQEDEQH/xAAbAAACAwEBAQAAAAAAAAAAAAAEBQIDBgABB//EAEIQAAIBAgUCAwUGBAMHBAMAAAECEQADBAUSITFBURMiYQYycYGRFCNCobHBYnLR8BUzUgckc5LC4fFDgrKzNDWT/8QAGgEAAwEBAQEAAAAAAAAAAAAAAQIDBAAFB//EAC8RAAICAQMCBAYCAgMBAAAAAAABAhEDEiExQVEEEzJxFCJSYYHwQpFDwSMz0RX/2gAMAwEAAhEDEQA/APr01wu1QcYveoeOvenXiML/AJI8vyMq6BJu16tyh1YRzUPtI703nYvqQqxZOwablVvcocXx3qL3wOtMp4+6O8rI+gSHrnahlxC1M3R3o+ZDug+Tk7EgKs1RQ9zEKOtVDGA8Gj5kH1QfJydg0marZqgt5e9Ru4hY5oebBdQ+TkfQizb/AN/3/wCKjcftVCYpe9eviV70/n4vqR3w+TsTJqBNRXFrxIqH2pZ5pl4jF9SA/D5OxNa6ai2JTuKj9rXvR+JxfUhX4bJ2L1uVEv16UKcUoPNVXcwXvQ+KwfUh14bLXpCbj1NWFLnx696iMyUda5+NwJeo5eDy9hixiuW9Sw5ssb1A5utL/wDQ8P8AUN8Hl7Dbxa43qUDOV71C5nS9674/w/1BXg83Ybfbd6tTETWc/wAVWrlzpRTPx3hn/I74PN2NGt+prcrMjPAKsTPBSfGeH+ob4TL2NA1wVKxcFZ5s6B4ry3nIFB+NwV6hl4PL2NVrrqzf+Ojsa6p/GYO5b4PL2LyxG5qYv9ajjcMzAQNu9CXFKgD8q+eQZ79JjMZgSNhQ6vJPSo2UPURVGIvhTua1J2Ioqwtem9WXLm1K2vHYiirVyVq0WBwLEv8A0qTYjY8UKlwAkVWzy3WrJg0nYnEcVO3f09N6hibPU1G0Z2qiYdOwQcZtXW8TqqvELAA71UV0jbvvRYEkXC7vXr3KqwuKUneiXuIBvSOg00D/AGgTvUTfBoPTrO39+le4nBlRJrrOcQoXQa8Q9OKCweJirb2I6g0rYdARcXY0HdO4ir8vurcNxG506lYHhlBOkrzutK7zMDG+21K1srAuaCLg7mob7VTcf16VNMQIoDUiLoamlwcV41/maGuLG4NdQCy40GqdU1RckxUxaqiSRxeqxXlxf60GzkCrCx55o1QDx8dp2NX4e5q4pa5Dcir7OJ0iBVEhaGa3K8L0tt48zV5uya5jxCxcrqB8cjaa6hSKn0rFYsr5Y6UpR2e5qKmBtRNu47+Ybn8qjct3AVXYE814UJAUUtmWXsbI2ERSO7b1H5zT7N8F4duQZNZjAXm1eatcYsaFVaGPhwPhXKnlmYFeX3B2me/apsmsBVk/Dt61WKObKbRAM96Y4BlJAqvGYNUVYEnircKkGetVRNtNBWNwgA2pLcsEGR86tznNW0nT0oDDZozbduTVY7nJPSSvAswk01w+nTvvtS/FKFUN/e9c+YqiCTHwp2dTLbdsauNq8xtnYmahg8VrGw6c110bQTvU2mN1BsBiQvT5+tWYvFaxSzG3gmw5PSpYTHbebY0Emx6RJLe+1FpZ3AoE3TMgTvTPIwXuSZ2pdJ0mZ+9c8PGIYOsABiDsjK0jWNwOh3G44ptmt9fFJBBDSwI/iJMfKkvtVdjNCQwtyE33IuECOm4I93y9h1M1o7OAF5kuMgUaBsAAJGw47AD61bJGkvYjF2rFLMJ3qprkEenSj8zsgv5eOKE0Q461MKK2uEmKmE23q2/ikU7j+/hV1wh0kDakboJRZshqHzB1QxR9hFigMdgQRNPF9wUBK2rerXMiAIqWHw5BiJmjbloKRPJp26GSQrbD1YoUdavxdsRI/sUoe+ZpoNsVhbqCxIqQYiqrNstRvSDRkzlsCs4rqnqA6V7TakUs+j2ytttINDqjPiZUEhd6sa4puFuKLyi+CbhWvCxpAnajZ5eueI4U0DnWUQJUfGoYzPDbMhZnirBnLNbluTwIrSgrHJU1wZ9MMSZ4A+hrS4CzNuVMGKS2bk3IYb8gUxw2YKpA4Bp73GlF0M/Z9QxIO8cz3pR7UZoiXCF97jan+V4dV1sp979ayWLwg1OWMtqO9a3SgkZYK8jYBbv+IhXV5tx/4qGHwptr612TWdN4kjy1rL+DS4NhA6mujS4LSdbGNvYwtaiNwd/lVeJwZuKCOn9/OisyxFq0xW3v1IG9G5Tdmw87HeB14qgb6g+WXdKhevYUzv2YQv1AkUv9mMuYobrbjferMwxfKA7RStHcsQ5Xig91mubkcf2aNv2gz7bD9+80lC6DPG5NNcFjl5uEfCnrqhmTxuYBHS2oknt+taLKbotsJEzz8+tK8ky5b184hhFtAQoPX1ojFZqA5Kjg8Ujraib32M57bYBkzQaSLgdVdU2DLEygIHPJ76W5G1azJbSvYOgkKoIWRvPvE88eYD5dax/+0rCW3xNi4p8J7tol3IOhinlEkAkmNjAkSu3ZrgcxvWcLetwAbCsQw/F+EQYjTA2iZAEcRWnLFSjFohjumjsS/k8QeZTMEcbETvUcDaLIbhgAcCg8gtP9l0BTHiFtRPBIBYaegnTFX4hLmkCNqyaUm0aK7nuEAcszDcTVOAxZIZen7VOwvlbb0obAWIn9KDVpj1QZ407RXjMSyoBNSxDBQPT16059ncEGPisIVRt8aMEJLYXYzTZ3PIpQc18Ri0GBTD2pIa7A3UiRQly4tu1pETH61TYVcWB4/NdZCKP7NeW8qZjIpdYEMWPNPcqxPl9SYqrWngVlpw3hDcyTVhyx7gLjZQKFzTGgOqct2ovG451wwliC22kdqnXVnWLvE+P0rqIw6+UcV7TWhjatY21HjrU7pFvCYhk1bITETvHSs1mPtWbVoJyaeey2L8TAXSQ0kNIJ9K8rDilFKTLZtv7F/sxmAfChrh1N61C1jDcfsq9KU5CT4MAb6uBR+J9nrxBdNgok9+9W0rW0UcktyprzHESDJj8qsuhpOnftSW5aYXhueNyKFx+Z3NUW5Cg7tNW8rU9jtWxvcP7RJbt6WU6uDFC4q41zUQsKe/O9IsisNdYnfSOT3p74hdiobyqOPh60JbOiGnsQs3ltHTGpiJFDY67ivDAA0K5gHrHeK8vZrbQaVH3h/GQT17c715muIZdKkmRsBHGr9qdcC7hVjLbdjDhzLXC3mJr3LFW9qEQO3HSqs6x2lEtH3oG0j6mqcoLeKApgHY+tLe+46h8ppxh1s4Qqu2351isFfLMwiSSf1PanXtZnBj7Onbdu1I/Z2EJ1GWn9KeXDZ2ONLctzuyWKJAAHJjtVmX5Gl1lAP71TicYTcgAmZpzkeDZGkgKsbEmPrXKVIMrRbmVvw08FG6bkUqxOFIskgw0VLMAFvEC4HJk7dKDxWeqW8FPM/WBIAoLU5bHVSF3tLmDXcvt6gjabgLk++uxgoZ42IaOhHrVeU3Bds3bSX/u9BYeJ0MhUtlQdJJkkRtwSFIgBkm8j2tI8rTJ4BXff05B+NR9mUsvjbXhzaBIDWiSQCNjoczqVuRO4kiSINb4RXltPoZ5bT9zT5KijD+JNzVCqdROlmgElemnjfnvTTDXS2Hdn4Ex8qlmeFK4dEfQNIgKpJAUQFBPw7d6qy/EW2wrqdulYZcl1urFlrFKEnvUMuugI9yqMwtaRpHCqf6/v+VX4rLGTBI7lRr3id46fWhosdySBstzAXbwDCRNa72ixYtYfQsCdtvWsNk7pbuKSfLIE+v8AZp77Whi1sAypI+PPSmcaltwTdMEzGNSz/p5pRfcEzTzM8SPdIM6RHekv2drhCgV0Dmthd4Z1wTsa0WX3A0G0AdALQW07j9aB9pctWyttQ03DOrfYbSBFWZLaE27eoGYa4NMQRxudzWmStJme74LMtwjPdNxhuxJ+H1pjmsXFAXgVfmOLCyVHoIpLdzHQgEjWenrWeTbew2wVYVtI4H9/CurQZXl1s2kLEliJJ+JJrqeimlmdJtviUFweUGY71o8Uy2LWIZAAhWAJ3nbp8xWdtWpvI7DaJp0lvxLNxrw0rqlJ6gEVhnzHsaJ03ZR7NILSa245p9ZveNYuMpMPWQxdt2BJOx2Cj6RT+7eFnBp0iBBO/wBKMo731YrQQ2W2woVV3bljWW9oMIltwiGV/Eab/wCKm7bn3T0+VCZhgg2hCPMx3jtTY3T3Gojk/kUtLBDsI/WKJw2ZhdSyCBy35711+4F0pBXRwYkfOlPhiTKs6udyg3ERTJauRG0tw/CWiWbEeZBbE6QJkkkiBye9F4nDFsdrJkNbVwTsp29aqzOwqWUVVuq6vBbV5952AmPkadYXAm/bR9R1BdDC4sHb070zdE+KbEeSYdXxbXWA2Oyncde/60wyu8Fu3roBAkx/p5PFDZVYVbtw3CAo21Dgjt6UxxaWUw58NSykEilbKOmzL5lmP2nWw98mPkPhRWT4T7uWkMOe9LcrwZDliDpJ6U7TGpq1RqMQZEHtTzdKkUX2JfaFtSFEmNmPNV3xO9wkk9J/ao4a8j3YYEQZg+lLMxzHTdcN7v8ATrSpOWyDS5YNnmOWyJtwWbaOoHep+w+CFu4LjnzMdtwSJ9ON6RWsOLtxrjgFB3b9hWl9m7Yu3ixUm1aUuQo6KJgcVscdENK/Jmk7tsusYX/froKggsAJ2B1Rtt8azt3CphsX4LqC1q6VR1bS0QCodhs2kkHvyOIjSvmE3lu6kRDcAknYEM06t9iQu0+vyIz/ACW2uKvajK3QcXbbTqaWhLihg3u7ggx1293doPSm2Rk7aG2Ly5LeCMOz6CfO5knvPbfaPSs5gcWNAtrGosuzbAzDESfSf7NaG5m1pl+yswDOYaDGnaG2PMHb5E1lMNaV8SxRwyW3YAEbhAYBB7mJPaYqDjabKRl/EYZhmNvxQIVTcY87CB+H0kGJ+FSu5WbzIzmbNlOACBrJLRB3IG2/rSZbni4iYBQHRxLAzIKr1O3qK2ObYwpZYcmIYsN5pK0lH9jG55m6OUtpaCqpHHWnXtOCtrDvAOlhO/Q1njgtUEEAhp+O9NfaPENcW2g5leeOaptaSEaZZnAm4r7AQKhic2W0upVlo5/X8qrzrUlxVMHYH0ik6Yjxb0KwGglSoEkg8+ldGHV8IWT2Dstwwus11mc6jK+XqfU/tRli2LbMSdztP/evGveECZaB7oJ3+nAoTDXmcu5GwHFB3Lc7T0C8yxACQoPl5NIsqy83H1Ebltpp9h7euwSdwAZpVmOPtwlu0YctDztC+nx9KfFe8YnOlRqFzJgI8u23HauprhcntuitESBwPT411Q0xLapCk4lLT6yBCpsTQd/2ja5hlfSCPEiPnTPO8WmiAAA2wofFYJLODXb8QPzmseNxpNreyjTKzbAslwN2IhaZZy2vDWUIb3gSI2+vWhboDWQwMRvFWYrERbsjWSWkxMgf0pk3doWS4slhMNDEN5V2ioYrGhrupNwogT3oq9l7oniM6mZ27T6VVdxqWbJ2kkkTHc1ysF2JMRmyWwfEVtbGYPEDtXuFvIdd8O4tD3ggkqfwg9t+tA+0aG7LmAFG07ATtuaINlsPgQAR95u2jgxx8TWyMY0muWJLmhlZvE4QlfMWY+Y879Z70TlubXGw1xbjuGG6luvTZutUYBgcIDJZZ2MQPpVOV2bqrcDXQVZNS224gnoehqa6pnNFmMfThwhMMzeZV4PrqolsxK6LfI09aX53cCi0mrcCSP8ATMCKPxuEV9LbxAg96Rx2RRMdYrLQuDYr7xG3xPas9lVoWEZrol/wzx9O9aDM82ItJaRRvtqPCx3ispmd8O0LsepBJBPcTVUthIW7TLMvurLO3vTWa9qMTqKqv4j+U9+lPsNgyAwB/DNAW8vZ7qsdICiYMEnfhR60+Goz1FMl1SA1yxgiqsaRBYj9JPNN8pumPCtMts3ARLTBEDyntPE/tRONuhbcDgjp332qzJMMLapeeyWZHhCAdgQFII/ECXEdz86op6t2JNaY0d7Q5BcvC0lq0rGTeciJIMqSfQM0xuYM9IpFbx10gl2UNYQpb35tSbcb8aiZ36fKmuJzXw7j3cMbiMtpyFY7La07EfiDzuBMfChLGCF1rQfwZ0GSQbjSiNdMydAPTqRA4qsXUfmMu+rYquY42bbMj2Xa4NMoCxn3dnYQYBPudeSTXmExi2CbdxQj6GUERPQLtyN5FUZ5eRsRatl4VBAhepEiF7TH50DjMMTeFsvpMAB24Ok7cbwd65RUkrHumOvZW1oBvCEK7XNR5mI0ryDtzWgzK5NhA06n33+vNJLyRh7flPiKN2YRI6ADsO/Wm2IwN25aRzCgHSAdpkcj0EVlyfM7LWlQlXAlmUcj6Vfft6bq/EfCrsQmi8VHCniZjYVVj70sJ4nilt2F7jPHYU3rS3WEFSVbccdI7UmyS0oa6FSHOxbjaZn1pv7NXJW/YbSiEkAzqJY8ddjSfxyWdZOr3f8Al2pt1aJNAGeYgp8Zo7KccHtuDAYDYTz9avz7B4e8tq4p0MulL6neGbbXzz1ihvbDJ/st21p/y7lsEMm4J/Fp+ZmPUVoUFKKS5E81dSFvNfCQ9nVhHqOkVnsht63ZyeNtxO3QE8Cj/bFYt2CBA0xvz03IqzCYfw8KpM+YbcfHj+tUglHHa5Yl6p79Dc5fmTC0ggbDtXVmsJ7RQijSTAAmurC8U7NeuIVjMOGSyZ2gfUVfnFzxbETsrD9a72kwQtYWy9vVETv3il2WMzYa4W/1A1KMbip9mV1J8DTEX/DtKqxJHJrsVZ+5tCRJBM1ZdwY8OWM+UxSfMc1VbdpZ4ERXY46vSKNhlipa1G+GZuFn9KCs2y1pl96Dv9elJcMddzfbatBkDmzbDMDpuNpB9RVZw0K+pzYXi9DJ4JWA8Seu1C5jeF4+CsQvb0o/G5ObjXLur7tNpHPfasi2IOo+HwTzXYoXumK2ro2mY3AuHt2oAOnY9DVa4AsTbKiNAIJ6Rydq449DZS3cHmCjS3rRNjEkswmNNon8qlbOrYy2PIuFyx1H3Qe8bTT3LLzJYVXiIkNEx/SszY8yuAZ7fGm9qyyWSULFiADG8T2FaZLoBjPCYgkXHYurNsF0wpjqKTX8FLbkD51LG3b10bOyW1AAB96etVtlKqoJJLHqT+1Jsuo0VQcU0I3mmdv169OPyq/CYZZUNpElhJ/h2iT61Xet6cDeuEbKNU/BgBB/5v8AlNejGWzh7bMFYsBctgyYE27bKYk6pOsfymlUG0LLIrogcKitcFwbcA9idh9ZpNhs/v2UZXKRoCaPe0lWMHbYESCJ34pl7Rv4ltFS4quFLHsYIGkEHc78b+7WURbniPbDJvBkmV0kJciACSR5dQ6EdYrTghcbZHLO2N/Z7L2vYkkKXtuqKz3NQQSFLCVMs2rYLPeetaDFolrMLFhLYtra8gIiGFxWloURJZt/hFGZA02lHjC5edEKux8oUOSQqgDTp0+6OoG/FLsdmXiYxG97RcWGIglRctqBHQQ350Jzt/YnCO5lDbfWXKFhc1C0zEdG0llJ3GkkduCKuVpuKGVdC+QuCXYFfMSBz29ORVmCwhBtPHiBLrILeqGG4mQehMnVMbUzXJxN5rR0li1tbYYMNhqc6wN/dY7bQAPi8pdx47A1vF6lJZi3m2J5IB2mm2SYxnaS4On3UJ2GpTt2Enb51nEvAKVJGonYesjmtDlKOlktctqpWBJggaZ0nqCPPtUJxpFZSTAbh0Xm8TYkkwOgPx6Vfg9at4qwV2EEdPh3qXtRbgK0fg56VmssxVwNztzH50Ywco2jk+ho8BcNvMWKqihgDLcDaDtSvPG+z33MRDEmDOx3G/zoHE4vxMQj6S24BjftsRRP+0JPDuLtp8QAjg8bEQOI2q0MdzSfUlOWlNoVW83JR903O6iZZj1BHMc1vPZWwMwwK4S+Qlyy2qy3WAQdu40sQR6jtXypVl1Uztvtt/4r6TlebfZLllrQXwriqtwsCAl0jyuRIgkdR2rRlSxtJdTIm5p/YCzzI0uW70ki/YukeGpn7kAyYbnoZoTFXE8K0F93cb89t6+i+1dlCy3XXxNQZAU2Kk29WliPfVokTx86+f4vDKfCBAgDp+tZXKmovhF8e/zAr4FZ96urx0E11WXBXQjT58w+yWiY0q24mT05mqGxFu5biyCpaAZ77V2cX1u2FtKwOgTGmD3q7JsAywzKNOxHrFeRsoW+bNEXS3Lc/wAA1rDmT5gB+dYe5ZErqkwJrc+3GagWmgdhEzxWSuZa1zRcCsRp3jpWvwjajb+4HLhMdYDJ11W7izoeB5u/aa+h4/DJawiAqF0HYbe8ZHPrWSya9bt4eNQIUhoIPf0phnmffaryWbIJFo+KzLwdtpBG0etLbldkMvqjQgdmK3FJifMem5NQyLBWypLdN/2ppnl4G3GnzFTDevrSfKsG7WZkCCNVLvo7GjkYZ9bUC2RseOvHH7VC5jhbLErJ8Jv0oXP8xXwkMyJAEdTV2Kw1xWtlyNDoxA68DYmlitlYupcCPJAqpJO06j3JPT4Vqspth12DACTxG/71kvCUBVSCNW/TftWnw1lvC8zQQCYHUdBI60+Z9TihrTEsLfvFgAD3qGV3Vvuwbfw2IMceUweOm67+tI2zG5ZNw6iASQjT+LuD0I5qnLXvW7BUah4ssxEFWYMd5jpxt1qyw/K2/wAE5TdpIde1meLpuJaZlXwgpQgaYYkBgRvsS3Mj6xSe5mpGVWoUIUulNUiW2LTE8Anb4VLGYQtZu3BcXUgRfDB1Fp33baRM7fKswzg2gq9WJgnZR0Ufv3rXhxqUUuzMk5VLYYXBrtF0eDaCah3VjpJB4kMQd+Q8+laPL8O1i2rOPDJBYgwWOgbBifcLEwEHMCZJrNG+tm4johaUAOr8T9SojaNSqPr1rXZcDi2tuptWRaEFBES7H3QQCWA3lid/hFdl2S7dwwbu2M/ZG1YtJbLXFYkuwJERr94AnkSumeJ6bGlGYZnN0FEVFd2G07KGUgjryi89J9IvzrM0dHe2i6lhNexJAJjYcCSWkROodKyazdfwySj7EPMAKDJJ9I1DvMVnhDW23wV9O/UPTB+JZuYhSYkakIBGp2ILkbQDIgc89N6c5biD9osW1AhFOkjbznVJb/URsI4IFNMHftYXLELJIe7bKxyZMalXvomJ24rP5Phl+3MFLXCrSjghQTOq20cQwjbp8jR9Sb7BT2oVZmwOJNtujEeIOkmCQIiZ/IGtNj7q2cJb0sWuFltsd/wgtIHEfHttS/NbQfGPb06zdu7SBH1I2JdtUxvPrTzO8td7GGZx4QV21WgY3Ue+O+w0z1npXTp0hY7CjNMU/utuAo68A/pVeDv2l8uzOGEnaNIHEEbyTB+FWYHKruNusLcokeZinlA5kz7x2GwmhcTgSHPnJKrsduBHbalVJUy20nQtz3NmZibgUao0hAEACnaAooXH31xF9WX7tIUHW2qGjcj4xRHtPgixtEDbRvSvBXtIJ0Kw93+IzMED49a3YknBTXJkyXenoW5Xl2t7ssfKpgDcntvxHrT7AZxrw3gXTrNuVAbytD7Aahyoj86X5ESMPf0uqliEgiXjnYniI5ojF5ebWl1M6wqMGjfswJ4IqWWSlLTL8BjHTG0bz2Rzhb2FNizbuMfMj6iDoLLpDSTq0zHeN96zOaYJ7N0239635T2PWR8QQaVZZjEw97XNxLa+W6EcA6wSZSeQSBAMjmtR7T5tZxKWL6qQbqFtQAgwwWCerDafiKjONPYbHJxfuI2weozvv6V1SRXjauqep9zRqQ7tYdXY6Qdegqd5O1BYHE3Ua6jFhCyFP9KrylHXFBpgRXrYsviLo6hCP1rNoptcqkWfApxt5r6jWR72/wAOahdzB7bIiMQsbivcrwhYSBwTP1ijPaXAgYlDGkeGCfXn+lbo6VLR7kt7Dskuxd41KT5p4HqfQGKY4QF8ViLotxJClkYhRpAk6eTNZ3Ls8trdjwmdCCraSRt8qfezOJIQsUZjcLQS4O09e3zqOWLimxHvIWZ1m6OWTUVIkTRWHRbNoRcLBhB+J4NIczwqqGYzqJb9a9wz/dJvJkUXjTgtJZfcf4GwGRhAYKeP6UbczUXjuIFpdH1FJLGL0koOWMVPBrpRxyS8H18s1Bw7nUI8TjPEvL4fuKdgOprUZxixasL5SXuHSDO3G+3M+tZvJLWi6d95E8cfCmOdYxbtxRaAZ1WZB2+JHQ1oyRTnFJbInvyyOZ4Z/s0lre2+l483UhZ/EOR12IoLJ81toSgLKjbhT5tJM8bDeBxXuZZa4w3i3A/mIIaYj+IDgifpM0iyvMNDi46hwm2g7AyG5jpuTWjFiU8bITnpmmPTilGHxOhBqZ1TxmBEKSG6GFJZVht+KpwuEJs2PEXSB4txiTyihSXJG/Vh60ov32IIZpDwNuFMyAdtJ7wJ6HmnruEw9zWdehbVgwdpd/EcKREDQkQfWao4OMUl1ZLUnKxbmGu9f8Me6uo2lSfxHV5Z6kkGT29BWvxht28GzPaa3cvLbhp31ANDM3SeYmYYTSn2Ky2bpuIy24aFDHeGKx9N6de0uEdsQlt21WrB0qWG5a5DeYAnqEHSJG0Gp5Zq9PYbGrdiHPsWLdlLQ8purrYmJmANtPAJ4H8NKvE0WfOoZnGnUeV34A7+99aNCePi3e4FS3bfc8L23Y+bzGfrzFW43KCo0PcQo7alcblhJ0wh3iI/IUYuMEov8ju3uhomM8TCJYVFGwAYg73NpJJ4hSfTbjfcP2dwt1cQ6BgoR/vdPMK0koVmRtO3ANMcdgwcNZUuCLd3hF2iASS23mO0A+vXehcAEbMJUv4huK6qu2sFVJA4AgFv6VKLVNDv7ht7Lrl/FXjYvJrQNcAMyWUj3TwFiBuah7Ru5Flr91J0am8MkMuuAOm8qNh6GZoPTZ/xAItx8OqoULgBWBgjzBudUxHJnai/bnGhrttQHRxb3LkENJ2I0yIgdO8dK5RuS9hZOuA7/H7VrCabTKpUAFpOss8hoSZJgAyTAk1msLjJJbeCIk0Fcv62AY7KNvhz+tFhSsSvlbj+tM8aS+5XHdDq/b1roAVjx6jadhWawmTxb8SQPNGk9AJPy4p/gUIw7XVMEOw+iiqsowiffJclgoDyeZ3n9SKlCbxppPqGUU2mwHB4RRoXQFYgTBmSxmTv2pk2l7jhnAW2OikkEcccUnsYpmxQ5GmY/wDau1X5fnLKzJuQ3vkDgHv3ozxye/2FbVUTywJdZVvEMjagACJVZY6HESDMFTPwq6znjXrS4e4ml7HUKAGWQTqiPN5V80bwe9C5PcNnFeGSNyW1MdmUhmGocSv9aJsecYe721IT6EGN/j0p26lvwyOnUtugYLjdOPjXVWt2NgRFeVDQzeoBOHwLWb6sLmoPPl7c0tyxyuNuk9iPj86qyrHq91TqJb9N6NbHMcUyaRCifXcV2mUW0+a9iTkpK0yeHtjwieIb9zXvtFmoS4hImLa7Uty3MpDoeNW5+ZqHtj/mwonyKP6VSGP/AJal9wN7WC4cG+WuKNITdlBjY7SPmab2btuwCFG4UqdUkMT2Hft0ov8A2f21sriLg802wh7Sx6iqcNa8VX0qV8xkRsY/ED+1dlmnJx6IWEWrbPc8y4/Z7bruphfUMTwRz0maT4nD6LtrbSDz+1afIA7a7V0D7y2WtiSSzpO4HE/h7+lKxaF/TcVlMMPKTBG0ccUkJ6dnx/6Ndi7HXGtr5WBMzPX5Ud7P4kG2pbrdYk/BeaEzHHgO6m2CPd1dvhRuDwoFu0vEu8fMVSdaKZybsh7OxcxLaV8qhmZjvPaqbQW0LhBALsZMcKO39KMyjAtYJEQWEbnj1ikGIuK912cyoMAA7Guj88nXFI7dIe5njrl3CrYDRZA8RWiSFHJMb6R19KxdwaREydU/pFbLIscZYj3URg6BZJQiIBOyg8GayuOwYF1VnSG6ngbkcjpsK1eFdNwMniN6aBmufQ7xzHp39Ka4e3rwotggKrG/c333BVFHchQx4/FSnEDzQBBmCJn5f31n4U+9kkfxw9sBiphg3Gjyjrt3rRlpR1GeG7o1eUWcLYuF7hZAFS6C3EQJGkbkeSOfxms3hcyIvC4wdkfzbzLk+Y6um3MenpTL2jz28i/Z4VbrIVZgZJtsWMkdC3ruPKI32z/n0paGqCAD2HA1HsPPpnbk1jhByVy6mtfLwPcuzBR4pKBxeaWe4NRC+IDJB2MgA6fWNomiPaBLi/ZrItqUM3Vne4V1eWQBKjfZP32pPlNwG9a8Rgkt5iwlVVZUmDsW8u3QGicYUfEoxvu5a1PiMN9RZ4Gn4aV3/wBU8UjilL8DXaD8yA8O2rHSXeQOdAEghpE7ztuNx1gwTkuoYq4ysgAS3DtEK50ABuCIBBk9ZE70rz3E3Ue3b0KgFvUyMQPEDNqlt4EaQYaDP0r3EZez3h5zatm2hcmNJcbwRPu7KD225pFH5d+o93wTz/Hr9um4mpbiWwFOmVkDnwyR5WmAO1Ee21yITUjeEAgIBDKIkIxPUDfbaTRIwNs49LwbUGDPqtggrcFnUpOocFQdvTrNZLMsa4RNXmuXCXJO86utVilKSoVbLcDtXPNNOGfVALGEWQJ4pNcslbksdgAYq7DkuTOwb8+wmr5Ip7nQb4ZqsDr+xmBK6yX2O06QOe43mhrGJU3SJgON/qD+xpxisX4WEtu4N0qPKxMdCxUge9GmPnWZtr4mJ1LshtO4HbykEfU1gilLU/cduiGZ4VrblwZLIzCOd9qHw9nwzbUgamYEnqd+DPNEZFaJd2Yz5IE/GqsY/wDvFqf9X71pTd6Oy5JV/IaYrDL9/dYBiPuxIJKEgEFTxJ35/wBPrQVvGG3ZTsYP0IP7UbiANF8n/Wo/+X9TUHIVbYjkx+QNRT2p/uxRI9zS4Ld506BjH8p3B+YINe0ytY7BFR4+vxAAjQsiEGhd/wCVRXU644O1S7mPwF/wb6jUGWd9qfWhqx2pDIK+b86yHvOAO8fma3GRYBbcXBtrG89xVPFJRV9WqIYqbqPFgRwlpBdPe5vv60xzb2ktjDMwshi58EM44kHzATuYBjt1pLj2hMV1+8/WKHx2IjD27MpDEsSCSZ8sAk9eu3ExSQx6mpP92Kz7I0Ps23h4PEbRquWkHw3P6Cp4PGlLraBA0xudvj+dLsvuG1gbKt/6uILE/wANtY/evcFeN0N5RDEkfy7xUskPmk/uVj8yGuW5mqslwF4RhqZIZTJgB7fI2n7xeOD0oTMMIUv3BbkIG1Keuk7j61nrWYm1iB74CkqDbfQ6zt5W429dj1rV5hmIezacMx0sUh0CuVVZBMEg8neTXSxvG19xNS1UZzEYhfCCwTcYkk/OjM5dBatDVABJIB36cUkxuODMGQwIqzGK+m2XMyTG24469a0rF6bYddo1F9xew627P+czbNO7CJIM8fvWWy/DRqBHn1aRI6zBJHO1X5ZfKOS0+6dP5cUxyecWV06EvorQoYobrbEdI1Af81JGLxJpcAlWzAszv+CEw51lw33x1DS3ZQF5AG8nffpQGZ35ZElCUYww/iaYY/wwNvU1PNsWTccMmgjYqR1HM/nShTyf73rVihtZlyvfSgnHWQl5gCSBuCesiZ/PnrTTKMAxSUuhSQwKj3iQA0DpJHfgrQufrOJvR0IH0A/v5U4yTEWU0MqnUGNtifdhkYgsRMkMAwG2yGaGST8tCxSU2afM/Za3bwVi/bk3EbVcuEjzC5pG7emwEceaetfOcTd1XIJIHG07dv2r6HmVi4cruMRd1akIVVnYyx1wPKsSx3k7AxO/zhLnJnZtp7aYII9e1T8Mm05MeTpUHXLTup1bLbUSB0DMqgb/AIiznb+FjTnAt47y6xMBbhGy6ISAV23BUbA7kbbGs/ZxoUmCSCwO/wDCed9piRv3NaPAuVD3GRb6CbkhYABkSwOw3PuT1X0oZk0h8ckKs9xCHGOCXuqIQNILfAQNJiYiOZO3RjecIbKsDctuxjZvMFO4jqNbmdpMcisyl5vE1iFLGZ4Ak9/wgHr0itwbxFm3KFGtLdZSPxOll/PPZj0B077TRzLQooGKVph13MIxngCDZtKLkAaWK+BceW4kxcK/L6ZDFrD21PKos/lWyxTt9pN9oOq1dgkdUS3a0wfXUd+hmsfeGtyVPnJ2+A/7VDG9y8FtuA4q6GuEyY4ovAXPFuKm9vorATuNxt8QOKBc+YrMmYn+tafLsKiku9wIunmJOq2VY6RHUED51fLJRjX2OW7sMz++Dp0TrVGZg87F9A909I4pPlbtquMxXgDyiI1EA7fKrsTiGueGWkh7R1Enq1w6fj7sUKihAI/FcQH1Ak/9QrLFVGhnvuFWgqqNE9BvSrHPF5DO4M/nR+Y4oKQLY/8AUj6UgvPqv796vgg3bZLJJLY0eJu/dXmPR7f6XDS7B5ypZdal4IIAonMLgFi8OpuJA+AcfvVWUYIRbA2LzJ7RPFCKioNy/dgW9VDecM/mKEE8ia6s5iQVdhq4NdQ+GT/k/wCxnNdkLbP+aP5v3re4X/8AHHx/pXV1N4/+JLwvUSXhNrFfzj9qVZ1bAWxAAm0DsI3JNdXVXB+/0Lm5/e5pM6H+6YP/AId0/PyUDkx8/wD7K6urN/jf71ZsgLM5Ub7dTWtwDE5VakzpvOBO8Dw22HYeleV1VzeiHv8A6M/+VmJwY4pjnLHxgJ27fKurqrP1r2Gh6SpD5m/k/pXlvY2iNjIM+uqva6hL0hfCC/bo/wC8sepVSfU6Rv8AGkdw/dj5/rXtdVsX/XH2Mcv+xl2KM32nebm8/AU6yFosYiNtwfmGgH4gEifU11dSZfR/Q2P1m+xFwj2aZgSGZBJHJ1OoMnrI2NfHbf8Af511dQ8L6RZ8/kvUeQfyP+opzl7H7Df3/AT8w9kT9GYfM966urs/T3RTD1J45B9kwmw3tNP/APY/1rSaR/hlkxuEuiesfZnMT2ryurNk9K92WX+gjNrpONxQJJAwpIE8Fhb1Eep6nrWQtL9+f5f2NdXUmPqUj6UNvZSwpViVBMneBPXrROD/AP1+LPXxI+RZJ/QfSurqGb1f0LHhi2//AJaf8O3/APa9B4o7Wv8Ai/8ASldXU8fV/Y74CsGo12/52/Sk9xfvn/nr2uqsOX7EJc/kZYkbXv5l/wDm1WYH38N8W/eurqnL0fvYaPIjzT/Of+Y11dXVoXBmfJ//2Q=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0" name="AutoShape 6" descr="data:image/jpeg;base64,/9j/4AAQSkZJRgABAQAAAQABAAD/2wCEAAkGBhQSERUUExQWFRUWGBwXGBcYGBwcHRwYGBwXGCAcGhcYHCYeHBwkHBcYHy8gIycpLCwsFx4xNTAqNSYrLCkBCQoKDgwOGg8PGiwkHyQrKSwsKSwpLCksLCwsKSwsKSwsLCksLCwsKSwpKSkpLCwsLCwsLCwsKSwpKSwsLCwsLP/AABEIAMIBAwMBIgACEQEDEQH/xAAbAAACAwEBAQAAAAAAAAAAAAAEBQIDBgABB//EAEIQAAIBAgUCAwUGBAMHBAMAAAECEQADBAUSITFBURMiYQYycYGRFCNCobHBYnLR8BUzUgckc5LC4fFDgrKzNDWT/8QAGgEAAwEBAQEAAAAAAAAAAAAAAQIDBAAFB//EAC8RAAICAQMCBAYCAgMBAAAAAAABAhEDEiExQVEEEzJxFCJSYYHwQpFDwSMz0RX/2gAMAwEAAhEDEQA/APr01wu1QcYveoeOvenXiML/AJI8vyMq6BJu16tyh1YRzUPtI703nYvqQqxZOwablVvcocXx3qL3wOtMp4+6O8rI+gSHrnahlxC1M3R3o+ZDug+Tk7EgKs1RQ9zEKOtVDGA8Gj5kH1QfJydg0marZqgt5e9Ru4hY5oebBdQ+TkfQizb/AN/3/wCKjcftVCYpe9eviV70/n4vqR3w+TsTJqBNRXFrxIqH2pZ5pl4jF9SA/D5OxNa6ai2JTuKj9rXvR+JxfUhX4bJ2L1uVEv16UKcUoPNVXcwXvQ+KwfUh14bLXpCbj1NWFLnx696iMyUda5+NwJeo5eDy9hixiuW9Sw5ssb1A5utL/wDQ8P8AUN8Hl7Dbxa43qUDOV71C5nS9674/w/1BXg83Ybfbd6tTETWc/wAVWrlzpRTPx3hn/I74PN2NGt+prcrMjPAKsTPBSfGeH+ob4TL2NA1wVKxcFZ5s6B4ry3nIFB+NwV6hl4PL2NVrrqzf+Ojsa6p/GYO5b4PL2LyxG5qYv9ajjcMzAQNu9CXFKgD8q+eQZ79JjMZgSNhQ6vJPSo2UPURVGIvhTua1J2Ioqwtem9WXLm1K2vHYiirVyVq0WBwLEv8A0qTYjY8UKlwAkVWzy3WrJg0nYnEcVO3f09N6hibPU1G0Z2qiYdOwQcZtXW8TqqvELAA71UV0jbvvRYEkXC7vXr3KqwuKUneiXuIBvSOg00D/AGgTvUTfBoPTrO39+le4nBlRJrrOcQoXQa8Q9OKCweJirb2I6g0rYdARcXY0HdO4ir8vurcNxG506lYHhlBOkrzutK7zMDG+21K1srAuaCLg7mob7VTcf16VNMQIoDUiLoamlwcV41/maGuLG4NdQCy40GqdU1RckxUxaqiSRxeqxXlxf60GzkCrCx55o1QDx8dp2NX4e5q4pa5Dcir7OJ0iBVEhaGa3K8L0tt48zV5uya5jxCxcrqB8cjaa6hSKn0rFYsr5Y6UpR2e5qKmBtRNu47+Ybn8qjct3AVXYE814UJAUUtmWXsbI2ERSO7b1H5zT7N8F4duQZNZjAXm1eatcYsaFVaGPhwPhXKnlmYFeX3B2me/apsmsBVk/Dt61WKObKbRAM96Y4BlJAqvGYNUVYEnircKkGetVRNtNBWNwgA2pLcsEGR86tznNW0nT0oDDZozbduTVY7nJPSSvAswk01w+nTvvtS/FKFUN/e9c+YqiCTHwp2dTLbdsauNq8xtnYmahg8VrGw6c110bQTvU2mN1BsBiQvT5+tWYvFaxSzG3gmw5PSpYTHbebY0Emx6RJLe+1FpZ3AoE3TMgTvTPIwXuSZ2pdJ0mZ+9c8PGIYOsABiDsjK0jWNwOh3G44ptmt9fFJBBDSwI/iJMfKkvtVdjNCQwtyE33IuECOm4I93y9h1M1o7OAF5kuMgUaBsAAJGw47AD61bJGkvYjF2rFLMJ3qprkEenSj8zsgv5eOKE0Q461MKK2uEmKmE23q2/ikU7j+/hV1wh0kDakboJRZshqHzB1QxR9hFigMdgQRNPF9wUBK2rerXMiAIqWHw5BiJmjbloKRPJp26GSQrbD1YoUdavxdsRI/sUoe+ZpoNsVhbqCxIqQYiqrNstRvSDRkzlsCs4rqnqA6V7TakUs+j2ytttINDqjPiZUEhd6sa4puFuKLyi+CbhWvCxpAnajZ5eueI4U0DnWUQJUfGoYzPDbMhZnirBnLNbluTwIrSgrHJU1wZ9MMSZ4A+hrS4CzNuVMGKS2bk3IYb8gUxw2YKpA4Bp73GlF0M/Z9QxIO8cz3pR7UZoiXCF97jan+V4dV1sp979ayWLwg1OWMtqO9a3SgkZYK8jYBbv+IhXV5tx/4qGHwptr612TWdN4kjy1rL+DS4NhA6mujS4LSdbGNvYwtaiNwd/lVeJwZuKCOn9/OisyxFq0xW3v1IG9G5Tdmw87HeB14qgb6g+WXdKhevYUzv2YQv1AkUv9mMuYobrbjferMwxfKA7RStHcsQ5Xig91mubkcf2aNv2gz7bD9+80lC6DPG5NNcFjl5uEfCnrqhmTxuYBHS2oknt+taLKbotsJEzz8+tK8ky5b184hhFtAQoPX1ojFZqA5Kjg8Ujraib32M57bYBkzQaSLgdVdU2DLEygIHPJ76W5G1azJbSvYOgkKoIWRvPvE88eYD5dax/+0rCW3xNi4p8J7tol3IOhinlEkAkmNjAkSu3ZrgcxvWcLetwAbCsQw/F+EQYjTA2iZAEcRWnLFSjFohjumjsS/k8QeZTMEcbETvUcDaLIbhgAcCg8gtP9l0BTHiFtRPBIBYaegnTFX4hLmkCNqyaUm0aK7nuEAcszDcTVOAxZIZen7VOwvlbb0obAWIn9KDVpj1QZ407RXjMSyoBNSxDBQPT16059ncEGPisIVRt8aMEJLYXYzTZ3PIpQc18Ri0GBTD2pIa7A3UiRQly4tu1pETH61TYVcWB4/NdZCKP7NeW8qZjIpdYEMWPNPcqxPl9SYqrWngVlpw3hDcyTVhyx7gLjZQKFzTGgOqct2ovG451wwliC22kdqnXVnWLvE+P0rqIw6+UcV7TWhjatY21HjrU7pFvCYhk1bITETvHSs1mPtWbVoJyaeey2L8TAXSQ0kNIJ9K8rDilFKTLZtv7F/sxmAfChrh1N61C1jDcfsq9KU5CT4MAb6uBR+J9nrxBdNgok9+9W0rW0UcktyprzHESDJj8qsuhpOnftSW5aYXhueNyKFx+Z3NUW5Cg7tNW8rU9jtWxvcP7RJbt6WU6uDFC4q41zUQsKe/O9IsisNdYnfSOT3p74hdiobyqOPh60JbOiGnsQs3ltHTGpiJFDY67ivDAA0K5gHrHeK8vZrbQaVH3h/GQT17c715muIZdKkmRsBHGr9qdcC7hVjLbdjDhzLXC3mJr3LFW9qEQO3HSqs6x2lEtH3oG0j6mqcoLeKApgHY+tLe+46h8ppxh1s4Qqu2351isFfLMwiSSf1PanXtZnBj7Onbdu1I/Z2EJ1GWn9KeXDZ2ONLctzuyWKJAAHJjtVmX5Gl1lAP71TicYTcgAmZpzkeDZGkgKsbEmPrXKVIMrRbmVvw08FG6bkUqxOFIskgw0VLMAFvEC4HJk7dKDxWeqW8FPM/WBIAoLU5bHVSF3tLmDXcvt6gjabgLk++uxgoZ42IaOhHrVeU3Bds3bSX/u9BYeJ0MhUtlQdJJkkRtwSFIgBkm8j2tI8rTJ4BXff05B+NR9mUsvjbXhzaBIDWiSQCNjoczqVuRO4kiSINb4RXltPoZ5bT9zT5KijD+JNzVCqdROlmgElemnjfnvTTDXS2Hdn4Ex8qlmeFK4dEfQNIgKpJAUQFBPw7d6qy/EW2wrqdulYZcl1urFlrFKEnvUMuugI9yqMwtaRpHCqf6/v+VX4rLGTBI7lRr3id46fWhosdySBstzAXbwDCRNa72ixYtYfQsCdtvWsNk7pbuKSfLIE+v8AZp77Whi1sAypI+PPSmcaltwTdMEzGNSz/p5pRfcEzTzM8SPdIM6RHekv2drhCgV0Dmthd4Z1wTsa0WX3A0G0AdALQW07j9aB9pctWyttQ03DOrfYbSBFWZLaE27eoGYa4NMQRxudzWmStJme74LMtwjPdNxhuxJ+H1pjmsXFAXgVfmOLCyVHoIpLdzHQgEjWenrWeTbew2wVYVtI4H9/CurQZXl1s2kLEliJJ+JJrqeimlmdJtviUFweUGY71o8Uy2LWIZAAhWAJ3nbp8xWdtWpvI7DaJp0lvxLNxrw0rqlJ6gEVhnzHsaJ03ZR7NILSa245p9ZveNYuMpMPWQxdt2BJOx2Cj6RT+7eFnBp0iBBO/wBKMo731YrQQ2W2woVV3bljWW9oMIltwiGV/Eab/wCKm7bn3T0+VCZhgg2hCPMx3jtTY3T3Gojk/kUtLBDsI/WKJw2ZhdSyCBy35711+4F0pBXRwYkfOlPhiTKs6udyg3ERTJauRG0tw/CWiWbEeZBbE6QJkkkiBye9F4nDFsdrJkNbVwTsp29aqzOwqWUVVuq6vBbV5952AmPkadYXAm/bR9R1BdDC4sHb070zdE+KbEeSYdXxbXWA2Oyncde/60wyu8Fu3roBAkx/p5PFDZVYVbtw3CAo21Dgjt6UxxaWUw58NSykEilbKOmzL5lmP2nWw98mPkPhRWT4T7uWkMOe9LcrwZDliDpJ6U7TGpq1RqMQZEHtTzdKkUX2JfaFtSFEmNmPNV3xO9wkk9J/ao4a8j3YYEQZg+lLMxzHTdcN7v8ATrSpOWyDS5YNnmOWyJtwWbaOoHep+w+CFu4LjnzMdtwSJ9ON6RWsOLtxrjgFB3b9hWl9m7Yu3ixUm1aUuQo6KJgcVscdENK/Jmk7tsusYX/froKggsAJ2B1Rtt8azt3CphsX4LqC1q6VR1bS0QCodhs2kkHvyOIjSvmE3lu6kRDcAknYEM06t9iQu0+vyIz/ACW2uKvajK3QcXbbTqaWhLihg3u7ggx1293doPSm2Rk7aG2Ly5LeCMOz6CfO5knvPbfaPSs5gcWNAtrGosuzbAzDESfSf7NaG5m1pl+yswDOYaDGnaG2PMHb5E1lMNaV8SxRwyW3YAEbhAYBB7mJPaYqDjabKRl/EYZhmNvxQIVTcY87CB+H0kGJ+FSu5WbzIzmbNlOACBrJLRB3IG2/rSZbni4iYBQHRxLAzIKr1O3qK2ObYwpZYcmIYsN5pK0lH9jG55m6OUtpaCqpHHWnXtOCtrDvAOlhO/Q1njgtUEEAhp+O9NfaPENcW2g5leeOaptaSEaZZnAm4r7AQKhic2W0upVlo5/X8qrzrUlxVMHYH0ik6Yjxb0KwGglSoEkg8+ldGHV8IWT2Dstwwus11mc6jK+XqfU/tRli2LbMSdztP/evGveECZaB7oJ3+nAoTDXmcu5GwHFB3Lc7T0C8yxACQoPl5NIsqy83H1Ebltpp9h7euwSdwAZpVmOPtwlu0YctDztC+nx9KfFe8YnOlRqFzJgI8u23HauprhcntuitESBwPT411Q0xLapCk4lLT6yBCpsTQd/2ja5hlfSCPEiPnTPO8WmiAAA2wofFYJLODXb8QPzmseNxpNreyjTKzbAslwN2IhaZZy2vDWUIb3gSI2+vWhboDWQwMRvFWYrERbsjWSWkxMgf0pk3doWS4slhMNDEN5V2ioYrGhrupNwogT3oq9l7oniM6mZ27T6VVdxqWbJ2kkkTHc1ysF2JMRmyWwfEVtbGYPEDtXuFvIdd8O4tD3ggkqfwg9t+tA+0aG7LmAFG07ATtuaINlsPgQAR95u2jgxx8TWyMY0muWJLmhlZvE4QlfMWY+Y879Z70TlubXGw1xbjuGG6luvTZutUYBgcIDJZZ2MQPpVOV2bqrcDXQVZNS224gnoehqa6pnNFmMfThwhMMzeZV4PrqolsxK6LfI09aX53cCi0mrcCSP8ATMCKPxuEV9LbxAg96Rx2RRMdYrLQuDYr7xG3xPas9lVoWEZrol/wzx9O9aDM82ItJaRRvtqPCx3ispmd8O0LsepBJBPcTVUthIW7TLMvurLO3vTWa9qMTqKqv4j+U9+lPsNgyAwB/DNAW8vZ7qsdICiYMEnfhR60+Goz1FMl1SA1yxgiqsaRBYj9JPNN8pumPCtMts3ARLTBEDyntPE/tRONuhbcDgjp332qzJMMLapeeyWZHhCAdgQFII/ECXEdz86op6t2JNaY0d7Q5BcvC0lq0rGTeciJIMqSfQM0xuYM9IpFbx10gl2UNYQpb35tSbcb8aiZ36fKmuJzXw7j3cMbiMtpyFY7La07EfiDzuBMfChLGCF1rQfwZ0GSQbjSiNdMydAPTqRA4qsXUfmMu+rYquY42bbMj2Xa4NMoCxn3dnYQYBPudeSTXmExi2CbdxQj6GUERPQLtyN5FUZ5eRsRatl4VBAhepEiF7TH50DjMMTeFsvpMAB24Ok7cbwd65RUkrHumOvZW1oBvCEK7XNR5mI0ryDtzWgzK5NhA06n33+vNJLyRh7flPiKN2YRI6ADsO/Wm2IwN25aRzCgHSAdpkcj0EVlyfM7LWlQlXAlmUcj6Vfft6bq/EfCrsQmi8VHCniZjYVVj70sJ4nilt2F7jPHYU3rS3WEFSVbccdI7UmyS0oa6FSHOxbjaZn1pv7NXJW/YbSiEkAzqJY8ddjSfxyWdZOr3f8Al2pt1aJNAGeYgp8Zo7KccHtuDAYDYTz9avz7B4e8tq4p0MulL6neGbbXzz1ihvbDJ/st21p/y7lsEMm4J/Fp+ZmPUVoUFKKS5E81dSFvNfCQ9nVhHqOkVnsht63ZyeNtxO3QE8Cj/bFYt2CBA0xvz03IqzCYfw8KpM+YbcfHj+tUglHHa5Yl6p79Dc5fmTC0ggbDtXVmsJ7RQijSTAAmurC8U7NeuIVjMOGSyZ2gfUVfnFzxbETsrD9a72kwQtYWy9vVETv3il2WMzYa4W/1A1KMbip9mV1J8DTEX/DtKqxJHJrsVZ+5tCRJBM1ZdwY8OWM+UxSfMc1VbdpZ4ERXY46vSKNhlipa1G+GZuFn9KCs2y1pl96Dv9elJcMddzfbatBkDmzbDMDpuNpB9RVZw0K+pzYXi9DJ4JWA8Seu1C5jeF4+CsQvb0o/G5ObjXLur7tNpHPfasi2IOo+HwTzXYoXumK2ro2mY3AuHt2oAOnY9DVa4AsTbKiNAIJ6Rydq449DZS3cHmCjS3rRNjEkswmNNon8qlbOrYy2PIuFyx1H3Qe8bTT3LLzJYVXiIkNEx/SszY8yuAZ7fGm9qyyWSULFiADG8T2FaZLoBjPCYgkXHYurNsF0wpjqKTX8FLbkD51LG3b10bOyW1AAB96etVtlKqoJJLHqT+1Jsuo0VQcU0I3mmdv169OPyq/CYZZUNpElhJ/h2iT61Xet6cDeuEbKNU/BgBB/5v8AlNejGWzh7bMFYsBctgyYE27bKYk6pOsfymlUG0LLIrogcKitcFwbcA9idh9ZpNhs/v2UZXKRoCaPe0lWMHbYESCJ34pl7Rv4ltFS4quFLHsYIGkEHc78b+7WURbniPbDJvBkmV0kJciACSR5dQ6EdYrTghcbZHLO2N/Z7L2vYkkKXtuqKz3NQQSFLCVMs2rYLPeetaDFolrMLFhLYtra8gIiGFxWloURJZt/hFGZA02lHjC5edEKux8oUOSQqgDTp0+6OoG/FLsdmXiYxG97RcWGIglRctqBHQQ350Jzt/YnCO5lDbfWXKFhc1C0zEdG0llJ3GkkduCKuVpuKGVdC+QuCXYFfMSBz29ORVmCwhBtPHiBLrILeqGG4mQehMnVMbUzXJxN5rR0li1tbYYMNhqc6wN/dY7bQAPi8pdx47A1vF6lJZi3m2J5IB2mm2SYxnaS4On3UJ2GpTt2Enb51nEvAKVJGonYesjmtDlKOlktctqpWBJggaZ0nqCPPtUJxpFZSTAbh0Xm8TYkkwOgPx6Vfg9at4qwV2EEdPh3qXtRbgK0fg56VmssxVwNztzH50Ywco2jk+ho8BcNvMWKqihgDLcDaDtSvPG+z33MRDEmDOx3G/zoHE4vxMQj6S24BjftsRRP+0JPDuLtp8QAjg8bEQOI2q0MdzSfUlOWlNoVW83JR903O6iZZj1BHMc1vPZWwMwwK4S+Qlyy2qy3WAQdu40sQR6jtXypVl1Uztvtt/4r6TlebfZLllrQXwriqtwsCAl0jyuRIgkdR2rRlSxtJdTIm5p/YCzzI0uW70ki/YukeGpn7kAyYbnoZoTFXE8K0F93cb89t6+i+1dlCy3XXxNQZAU2Kk29WliPfVokTx86+f4vDKfCBAgDp+tZXKmovhF8e/zAr4FZ96urx0E11WXBXQjT58w+yWiY0q24mT05mqGxFu5biyCpaAZ77V2cX1u2FtKwOgTGmD3q7JsAywzKNOxHrFeRsoW+bNEXS3Lc/wAA1rDmT5gB+dYe5ZErqkwJrc+3GagWmgdhEzxWSuZa1zRcCsRp3jpWvwjajb+4HLhMdYDJ11W7izoeB5u/aa+h4/DJawiAqF0HYbe8ZHPrWSya9bt4eNQIUhoIPf0phnmffaryWbIJFo+KzLwdtpBG0etLbldkMvqjQgdmK3FJifMem5NQyLBWypLdN/2ppnl4G3GnzFTDevrSfKsG7WZkCCNVLvo7GjkYZ9bUC2RseOvHH7VC5jhbLErJ8Jv0oXP8xXwkMyJAEdTV2Kw1xWtlyNDoxA68DYmlitlYupcCPJAqpJO06j3JPT4Vqspth12DACTxG/71kvCUBVSCNW/TftWnw1lvC8zQQCYHUdBI60+Z9TihrTEsLfvFgAD3qGV3Vvuwbfw2IMceUweOm67+tI2zG5ZNw6iASQjT+LuD0I5qnLXvW7BUah4ssxEFWYMd5jpxt1qyw/K2/wAE5TdpIde1meLpuJaZlXwgpQgaYYkBgRvsS3Mj6xSe5mpGVWoUIUulNUiW2LTE8Anb4VLGYQtZu3BcXUgRfDB1Fp33baRM7fKswzg2gq9WJgnZR0Ufv3rXhxqUUuzMk5VLYYXBrtF0eDaCah3VjpJB4kMQd+Q8+laPL8O1i2rOPDJBYgwWOgbBifcLEwEHMCZJrNG+tm4johaUAOr8T9SojaNSqPr1rXZcDi2tuptWRaEFBES7H3QQCWA3lid/hFdl2S7dwwbu2M/ZG1YtJbLXFYkuwJERr94AnkSumeJ6bGlGYZnN0FEVFd2G07KGUgjryi89J9IvzrM0dHe2i6lhNexJAJjYcCSWkROodKyazdfwySj7EPMAKDJJ9I1DvMVnhDW23wV9O/UPTB+JZuYhSYkakIBGp2ILkbQDIgc89N6c5biD9osW1AhFOkjbznVJb/URsI4IFNMHftYXLELJIe7bKxyZMalXvomJ24rP5Phl+3MFLXCrSjghQTOq20cQwjbp8jR9Sb7BT2oVZmwOJNtujEeIOkmCQIiZ/IGtNj7q2cJb0sWuFltsd/wgtIHEfHttS/NbQfGPb06zdu7SBH1I2JdtUxvPrTzO8td7GGZx4QV21WgY3Ue+O+w0z1npXTp0hY7CjNMU/utuAo68A/pVeDv2l8uzOGEnaNIHEEbyTB+FWYHKruNusLcokeZinlA5kz7x2GwmhcTgSHPnJKrsduBHbalVJUy20nQtz3NmZibgUao0hAEACnaAooXH31xF9WX7tIUHW2qGjcj4xRHtPgixtEDbRvSvBXtIJ0Kw93+IzMED49a3YknBTXJkyXenoW5Xl2t7ssfKpgDcntvxHrT7AZxrw3gXTrNuVAbytD7Aahyoj86X5ESMPf0uqliEgiXjnYniI5ojF5ebWl1M6wqMGjfswJ4IqWWSlLTL8BjHTG0bz2Rzhb2FNizbuMfMj6iDoLLpDSTq0zHeN96zOaYJ7N0239635T2PWR8QQaVZZjEw97XNxLa+W6EcA6wSZSeQSBAMjmtR7T5tZxKWL6qQbqFtQAgwwWCerDafiKjONPYbHJxfuI2weozvv6V1SRXjauqep9zRqQ7tYdXY6Qdegqd5O1BYHE3Ua6jFhCyFP9KrylHXFBpgRXrYsviLo6hCP1rNoptcqkWfApxt5r6jWR72/wAOahdzB7bIiMQsbivcrwhYSBwTP1ijPaXAgYlDGkeGCfXn+lbo6VLR7kt7Dskuxd41KT5p4HqfQGKY4QF8ViLotxJClkYhRpAk6eTNZ3Ls8trdjwmdCCraSRt8qfezOJIQsUZjcLQS4O09e3zqOWLimxHvIWZ1m6OWTUVIkTRWHRbNoRcLBhB+J4NIczwqqGYzqJb9a9wz/dJvJkUXjTgtJZfcf4GwGRhAYKeP6UbczUXjuIFpdH1FJLGL0koOWMVPBrpRxyS8H18s1Bw7nUI8TjPEvL4fuKdgOprUZxixasL5SXuHSDO3G+3M+tZvJLWi6d95E8cfCmOdYxbtxRaAZ1WZB2+JHQ1oyRTnFJbInvyyOZ4Z/s0lre2+l483UhZ/EOR12IoLJ81toSgLKjbhT5tJM8bDeBxXuZZa4w3i3A/mIIaYj+IDgifpM0iyvMNDi46hwm2g7AyG5jpuTWjFiU8bITnpmmPTilGHxOhBqZ1TxmBEKSG6GFJZVht+KpwuEJs2PEXSB4txiTyihSXJG/Vh60ov32IIZpDwNuFMyAdtJ7wJ6HmnruEw9zWdehbVgwdpd/EcKREDQkQfWao4OMUl1ZLUnKxbmGu9f8Me6uo2lSfxHV5Z6kkGT29BWvxht28GzPaa3cvLbhp31ANDM3SeYmYYTSn2Ky2bpuIy24aFDHeGKx9N6de0uEdsQlt21WrB0qWG5a5DeYAnqEHSJG0Gp5Zq9PYbGrdiHPsWLdlLQ8purrYmJmANtPAJ4H8NKvE0WfOoZnGnUeV34A7+99aNCePi3e4FS3bfc8L23Y+bzGfrzFW43KCo0PcQo7alcblhJ0wh3iI/IUYuMEov8ju3uhomM8TCJYVFGwAYg73NpJJ4hSfTbjfcP2dwt1cQ6BgoR/vdPMK0koVmRtO3ANMcdgwcNZUuCLd3hF2iASS23mO0A+vXehcAEbMJUv4huK6qu2sFVJA4AgFv6VKLVNDv7ht7Lrl/FXjYvJrQNcAMyWUj3TwFiBuah7Ru5Flr91J0am8MkMuuAOm8qNh6GZoPTZ/xAItx8OqoULgBWBgjzBudUxHJnai/bnGhrttQHRxb3LkENJ2I0yIgdO8dK5RuS9hZOuA7/H7VrCabTKpUAFpOss8hoSZJgAyTAk1msLjJJbeCIk0Fcv62AY7KNvhz+tFhSsSvlbj+tM8aS+5XHdDq/b1roAVjx6jadhWawmTxb8SQPNGk9AJPy4p/gUIw7XVMEOw+iiqsowiffJclgoDyeZ3n9SKlCbxppPqGUU2mwHB4RRoXQFYgTBmSxmTv2pk2l7jhnAW2OikkEcccUnsYpmxQ5GmY/wDau1X5fnLKzJuQ3vkDgHv3ozxye/2FbVUTywJdZVvEMjagACJVZY6HESDMFTPwq6znjXrS4e4ml7HUKAGWQTqiPN5V80bwe9C5PcNnFeGSNyW1MdmUhmGocSv9aJsecYe721IT6EGN/j0p26lvwyOnUtugYLjdOPjXVWt2NgRFeVDQzeoBOHwLWb6sLmoPPl7c0tyxyuNuk9iPj86qyrHq91TqJb9N6NbHMcUyaRCifXcV2mUW0+a9iTkpK0yeHtjwieIb9zXvtFmoS4hImLa7Uty3MpDoeNW5+ZqHtj/mwonyKP6VSGP/AJal9wN7WC4cG+WuKNITdlBjY7SPmab2btuwCFG4UqdUkMT2Hft0ov8A2f21sriLg802wh7Sx6iqcNa8VX0qV8xkRsY/ED+1dlmnJx6IWEWrbPc8y4/Z7bruphfUMTwRz0maT4nD6LtrbSDz+1afIA7a7V0D7y2WtiSSzpO4HE/h7+lKxaF/TcVlMMPKTBG0ccUkJ6dnx/6Ndi7HXGtr5WBMzPX5Ud7P4kG2pbrdYk/BeaEzHHgO6m2CPd1dvhRuDwoFu0vEu8fMVSdaKZybsh7OxcxLaV8qhmZjvPaqbQW0LhBALsZMcKO39KMyjAtYJEQWEbnj1ikGIuK912cyoMAA7Guj88nXFI7dIe5njrl3CrYDRZA8RWiSFHJMb6R19KxdwaREydU/pFbLIscZYj3URg6BZJQiIBOyg8GayuOwYF1VnSG6ngbkcjpsK1eFdNwMniN6aBmufQ7xzHp39Ka4e3rwotggKrG/c333BVFHchQx4/FSnEDzQBBmCJn5f31n4U+9kkfxw9sBiphg3Gjyjrt3rRlpR1GeG7o1eUWcLYuF7hZAFS6C3EQJGkbkeSOfxms3hcyIvC4wdkfzbzLk+Y6um3MenpTL2jz28i/Z4VbrIVZgZJtsWMkdC3ruPKI32z/n0paGqCAD2HA1HsPPpnbk1jhByVy6mtfLwPcuzBR4pKBxeaWe4NRC+IDJB2MgA6fWNomiPaBLi/ZrItqUM3Vne4V1eWQBKjfZP32pPlNwG9a8Rgkt5iwlVVZUmDsW8u3QGicYUfEoxvu5a1PiMN9RZ4Gn4aV3/wBU8UjilL8DXaD8yA8O2rHSXeQOdAEghpE7ztuNx1gwTkuoYq4ysgAS3DtEK50ABuCIBBk9ZE70rz3E3Ue3b0KgFvUyMQPEDNqlt4EaQYaDP0r3EZez3h5zatm2hcmNJcbwRPu7KD225pFH5d+o93wTz/Hr9um4mpbiWwFOmVkDnwyR5WmAO1Ee21yITUjeEAgIBDKIkIxPUDfbaTRIwNs49LwbUGDPqtggrcFnUpOocFQdvTrNZLMsa4RNXmuXCXJO86utVilKSoVbLcDtXPNNOGfVALGEWQJ4pNcslbksdgAYq7DkuTOwb8+wmr5Ip7nQb4ZqsDr+xmBK6yX2O06QOe43mhrGJU3SJgON/qD+xpxisX4WEtu4N0qPKxMdCxUge9GmPnWZtr4mJ1LshtO4HbykEfU1gilLU/cduiGZ4VrblwZLIzCOd9qHw9nwzbUgamYEnqd+DPNEZFaJd2Yz5IE/GqsY/wDvFqf9X71pTd6Oy5JV/IaYrDL9/dYBiPuxIJKEgEFTxJ35/wBPrQVvGG3ZTsYP0IP7UbiANF8n/Wo/+X9TUHIVbYjkx+QNRT2p/uxRI9zS4Ld506BjH8p3B+YINe0ytY7BFR4+vxAAjQsiEGhd/wCVRXU644O1S7mPwF/wb6jUGWd9qfWhqx2pDIK+b86yHvOAO8fma3GRYBbcXBtrG89xVPFJRV9WqIYqbqPFgRwlpBdPe5vv60xzb2ktjDMwshi58EM44kHzATuYBjt1pLj2hMV1+8/WKHx2IjD27MpDEsSCSZ8sAk9eu3ExSQx6mpP92Kz7I0Ps23h4PEbRquWkHw3P6Cp4PGlLraBA0xudvj+dLsvuG1gbKt/6uILE/wANtY/evcFeN0N5RDEkfy7xUskPmk/uVj8yGuW5mqslwF4RhqZIZTJgB7fI2n7xeOD0oTMMIUv3BbkIG1Keuk7j61nrWYm1iB74CkqDbfQ6zt5W429dj1rV5hmIezacMx0sUh0CuVVZBMEg8neTXSxvG19xNS1UZzEYhfCCwTcYkk/OjM5dBatDVABJIB36cUkxuODMGQwIqzGK+m2XMyTG24469a0rF6bYddo1F9xew627P+czbNO7CJIM8fvWWy/DRqBHn1aRI6zBJHO1X5ZfKOS0+6dP5cUxyecWV06EvorQoYobrbEdI1Af81JGLxJpcAlWzAszv+CEw51lw33x1DS3ZQF5AG8nffpQGZ35ZElCUYww/iaYY/wwNvU1PNsWTccMmgjYqR1HM/nShTyf73rVihtZlyvfSgnHWQl5gCSBuCesiZ/PnrTTKMAxSUuhSQwKj3iQA0DpJHfgrQufrOJvR0IH0A/v5U4yTEWU0MqnUGNtifdhkYgsRMkMAwG2yGaGST8tCxSU2afM/Za3bwVi/bk3EbVcuEjzC5pG7emwEceaetfOcTd1XIJIHG07dv2r6HmVi4cruMRd1akIVVnYyx1wPKsSx3k7AxO/zhLnJnZtp7aYII9e1T8Mm05MeTpUHXLTup1bLbUSB0DMqgb/AIiznb+FjTnAt47y6xMBbhGy6ISAV23BUbA7kbbGs/ZxoUmCSCwO/wDCed9piRv3NaPAuVD3GRb6CbkhYABkSwOw3PuT1X0oZk0h8ckKs9xCHGOCXuqIQNILfAQNJiYiOZO3RjecIbKsDctuxjZvMFO4jqNbmdpMcisyl5vE1iFLGZ4Ak9/wgHr0itwbxFm3KFGtLdZSPxOll/PPZj0B077TRzLQooGKVph13MIxngCDZtKLkAaWK+BceW4kxcK/L6ZDFrD21PKos/lWyxTt9pN9oOq1dgkdUS3a0wfXUd+hmsfeGtyVPnJ2+A/7VDG9y8FtuA4q6GuEyY4ovAXPFuKm9vorATuNxt8QOKBc+YrMmYn+tafLsKiku9wIunmJOq2VY6RHUED51fLJRjX2OW7sMz++Dp0TrVGZg87F9A909I4pPlbtquMxXgDyiI1EA7fKrsTiGueGWkh7R1Enq1w6fj7sUKihAI/FcQH1Ak/9QrLFVGhnvuFWgqqNE9BvSrHPF5DO4M/nR+Y4oKQLY/8AUj6UgvPqv796vgg3bZLJJLY0eJu/dXmPR7f6XDS7B5ypZdal4IIAonMLgFi8OpuJA+AcfvVWUYIRbA2LzJ7RPFCKioNy/dgW9VDecM/mKEE8ia6s5iQVdhq4NdQ+GT/k/wCxnNdkLbP+aP5v3re4X/8AHHx/pXV1N4/+JLwvUSXhNrFfzj9qVZ1bAWxAAm0DsI3JNdXVXB+/0Lm5/e5pM6H+6YP/AId0/PyUDkx8/wD7K6urN/jf71ZsgLM5Ub7dTWtwDE5VakzpvOBO8Dw22HYeleV1VzeiHv8A6M/+VmJwY4pjnLHxgJ27fKurqrP1r2Gh6SpD5m/k/pXlvY2iNjIM+uqva6hL0hfCC/bo/wC8sepVSfU6Rv8AGkdw/dj5/rXtdVsX/XH2Mcv+xl2KM32nebm8/AU6yFosYiNtwfmGgH4gEifU11dSZfR/Q2P1m+xFwj2aZgSGZBJHJ1OoMnrI2NfHbf8Af511dQ8L6RZ8/kvUeQfyP+opzl7H7Df3/AT8w9kT9GYfM966urs/T3RTD1J45B9kwmw3tNP/APY/1rSaR/hlkxuEuiesfZnMT2ryurNk9K92WX+gjNrpONxQJJAwpIE8Fhb1Eep6nrWQtL9+f5f2NdXUmPqUj6UNvZSwpViVBMneBPXrROD/AP1+LPXxI+RZJ/QfSurqGb1f0LHhi2//AJaf8O3/APa9B4o7Wv8Ai/8ASldXU8fV/Y74CsGo12/52/Sk9xfvn/nr2uqsOX7EJc/kZYkbXv5l/wDm1WYH38N8W/eurqnL0fvYaPIjzT/Of+Y11dXVoXBmfJ//2Q=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2" name="AutoShape 8" descr="data:image/jpeg;base64,/9j/4AAQSkZJRgABAQAAAQABAAD/2wCEAAkGBhQSERUUExQWFRUWGBwXGBcYGBwcHRwYGBwXGCAcGhcYHCYeHBwkHBcYHy8gIycpLCwsFx4xNTAqNSYrLCkBCQoKDgwOGg8PGiwkHyQrKSwsKSwpLCksLCwsKSwsKSwsLCksLCwsKSwpKSkpLCwsLCwsLCwsKSwpKSwsLCwsLP/AABEIAMIBAwMBIgACEQEDEQH/xAAbAAACAwEBAQAAAAAAAAAAAAAEBQIDBgABB//EAEIQAAIBAgUCAwUGBAMHBAMAAAECEQADBAUSITFBURMiYQYycYGRFCNCobHBYnLR8BUzUgckc5LC4fFDgrKzNDWT/8QAGgEAAwEBAQEAAAAAAAAAAAAAAQIDBAAFB//EAC8RAAICAQMCBAYCAgMBAAAAAAABAhEDEiExQVEEEzJxFCJSYYHwQpFDwSMz0RX/2gAMAwEAAhEDEQA/APr01wu1QcYveoeOvenXiML/AJI8vyMq6BJu16tyh1YRzUPtI703nYvqQqxZOwablVvcocXx3qL3wOtMp4+6O8rI+gSHrnahlxC1M3R3o+ZDug+Tk7EgKs1RQ9zEKOtVDGA8Gj5kH1QfJydg0marZqgt5e9Ru4hY5oebBdQ+TkfQizb/AN/3/wCKjcftVCYpe9eviV70/n4vqR3w+TsTJqBNRXFrxIqH2pZ5pl4jF9SA/D5OxNa6ai2JTuKj9rXvR+JxfUhX4bJ2L1uVEv16UKcUoPNVXcwXvQ+KwfUh14bLXpCbj1NWFLnx696iMyUda5+NwJeo5eDy9hixiuW9Sw5ssb1A5utL/wDQ8P8AUN8Hl7Dbxa43qUDOV71C5nS9674/w/1BXg83Ybfbd6tTETWc/wAVWrlzpRTPx3hn/I74PN2NGt+prcrMjPAKsTPBSfGeH+ob4TL2NA1wVKxcFZ5s6B4ry3nIFB+NwV6hl4PL2NVrrqzf+Ojsa6p/GYO5b4PL2LyxG5qYv9ajjcMzAQNu9CXFKgD8q+eQZ79JjMZgSNhQ6vJPSo2UPURVGIvhTua1J2Ioqwtem9WXLm1K2vHYiirVyVq0WBwLEv8A0qTYjY8UKlwAkVWzy3WrJg0nYnEcVO3f09N6hibPU1G0Z2qiYdOwQcZtXW8TqqvELAA71UV0jbvvRYEkXC7vXr3KqwuKUneiXuIBvSOg00D/AGgTvUTfBoPTrO39+le4nBlRJrrOcQoXQa8Q9OKCweJirb2I6g0rYdARcXY0HdO4ir8vurcNxG506lYHhlBOkrzutK7zMDG+21K1srAuaCLg7mob7VTcf16VNMQIoDUiLoamlwcV41/maGuLG4NdQCy40GqdU1RckxUxaqiSRxeqxXlxf60GzkCrCx55o1QDx8dp2NX4e5q4pa5Dcir7OJ0iBVEhaGa3K8L0tt48zV5uya5jxCxcrqB8cjaa6hSKn0rFYsr5Y6UpR2e5qKmBtRNu47+Ybn8qjct3AVXYE814UJAUUtmWXsbI2ERSO7b1H5zT7N8F4duQZNZjAXm1eatcYsaFVaGPhwPhXKnlmYFeX3B2me/apsmsBVk/Dt61WKObKbRAM96Y4BlJAqvGYNUVYEnircKkGetVRNtNBWNwgA2pLcsEGR86tznNW0nT0oDDZozbduTVY7nJPSSvAswk01w+nTvvtS/FKFUN/e9c+YqiCTHwp2dTLbdsauNq8xtnYmahg8VrGw6c110bQTvU2mN1BsBiQvT5+tWYvFaxSzG3gmw5PSpYTHbebY0Emx6RJLe+1FpZ3AoE3TMgTvTPIwXuSZ2pdJ0mZ+9c8PGIYOsABiDsjK0jWNwOh3G44ptmt9fFJBBDSwI/iJMfKkvtVdjNCQwtyE33IuECOm4I93y9h1M1o7OAF5kuMgUaBsAAJGw47AD61bJGkvYjF2rFLMJ3qprkEenSj8zsgv5eOKE0Q461MKK2uEmKmE23q2/ikU7j+/hV1wh0kDakboJRZshqHzB1QxR9hFigMdgQRNPF9wUBK2rerXMiAIqWHw5BiJmjbloKRPJp26GSQrbD1YoUdavxdsRI/sUoe+ZpoNsVhbqCxIqQYiqrNstRvSDRkzlsCs4rqnqA6V7TakUs+j2ytttINDqjPiZUEhd6sa4puFuKLyi+CbhWvCxpAnajZ5eueI4U0DnWUQJUfGoYzPDbMhZnirBnLNbluTwIrSgrHJU1wZ9MMSZ4A+hrS4CzNuVMGKS2bk3IYb8gUxw2YKpA4Bp73GlF0M/Z9QxIO8cz3pR7UZoiXCF97jan+V4dV1sp979ayWLwg1OWMtqO9a3SgkZYK8jYBbv+IhXV5tx/4qGHwptr612TWdN4kjy1rL+DS4NhA6mujS4LSdbGNvYwtaiNwd/lVeJwZuKCOn9/OisyxFq0xW3v1IG9G5Tdmw87HeB14qgb6g+WXdKhevYUzv2YQv1AkUv9mMuYobrbjferMwxfKA7RStHcsQ5Xig91mubkcf2aNv2gz7bD9+80lC6DPG5NNcFjl5uEfCnrqhmTxuYBHS2oknt+taLKbotsJEzz8+tK8ky5b184hhFtAQoPX1ojFZqA5Kjg8Ujraib32M57bYBkzQaSLgdVdU2DLEygIHPJ76W5G1azJbSvYOgkKoIWRvPvE88eYD5dax/+0rCW3xNi4p8J7tol3IOhinlEkAkmNjAkSu3ZrgcxvWcLetwAbCsQw/F+EQYjTA2iZAEcRWnLFSjFohjumjsS/k8QeZTMEcbETvUcDaLIbhgAcCg8gtP9l0BTHiFtRPBIBYaegnTFX4hLmkCNqyaUm0aK7nuEAcszDcTVOAxZIZen7VOwvlbb0obAWIn9KDVpj1QZ407RXjMSyoBNSxDBQPT16059ncEGPisIVRt8aMEJLYXYzTZ3PIpQc18Ri0GBTD2pIa7A3UiRQly4tu1pETH61TYVcWB4/NdZCKP7NeW8qZjIpdYEMWPNPcqxPl9SYqrWngVlpw3hDcyTVhyx7gLjZQKFzTGgOqct2ovG451wwliC22kdqnXVnWLvE+P0rqIw6+UcV7TWhjatY21HjrU7pFvCYhk1bITETvHSs1mPtWbVoJyaeey2L8TAXSQ0kNIJ9K8rDilFKTLZtv7F/sxmAfChrh1N61C1jDcfsq9KU5CT4MAb6uBR+J9nrxBdNgok9+9W0rW0UcktyprzHESDJj8qsuhpOnftSW5aYXhueNyKFx+Z3NUW5Cg7tNW8rU9jtWxvcP7RJbt6WU6uDFC4q41zUQsKe/O9IsisNdYnfSOT3p74hdiobyqOPh60JbOiGnsQs3ltHTGpiJFDY67ivDAA0K5gHrHeK8vZrbQaVH3h/GQT17c715muIZdKkmRsBHGr9qdcC7hVjLbdjDhzLXC3mJr3LFW9qEQO3HSqs6x2lEtH3oG0j6mqcoLeKApgHY+tLe+46h8ppxh1s4Qqu2351isFfLMwiSSf1PanXtZnBj7Onbdu1I/Z2EJ1GWn9KeXDZ2ONLctzuyWKJAAHJjtVmX5Gl1lAP71TicYTcgAmZpzkeDZGkgKsbEmPrXKVIMrRbmVvw08FG6bkUqxOFIskgw0VLMAFvEC4HJk7dKDxWeqW8FPM/WBIAoLU5bHVSF3tLmDXcvt6gjabgLk++uxgoZ42IaOhHrVeU3Bds3bSX/u9BYeJ0MhUtlQdJJkkRtwSFIgBkm8j2tI8rTJ4BXff05B+NR9mUsvjbXhzaBIDWiSQCNjoczqVuRO4kiSINb4RXltPoZ5bT9zT5KijD+JNzVCqdROlmgElemnjfnvTTDXS2Hdn4Ex8qlmeFK4dEfQNIgKpJAUQFBPw7d6qy/EW2wrqdulYZcl1urFlrFKEnvUMuugI9yqMwtaRpHCqf6/v+VX4rLGTBI7lRr3id46fWhosdySBstzAXbwDCRNa72ixYtYfQsCdtvWsNk7pbuKSfLIE+v8AZp77Whi1sAypI+PPSmcaltwTdMEzGNSz/p5pRfcEzTzM8SPdIM6RHekv2drhCgV0Dmthd4Z1wTsa0WX3A0G0AdALQW07j9aB9pctWyttQ03DOrfYbSBFWZLaE27eoGYa4NMQRxudzWmStJme74LMtwjPdNxhuxJ+H1pjmsXFAXgVfmOLCyVHoIpLdzHQgEjWenrWeTbew2wVYVtI4H9/CurQZXl1s2kLEliJJ+JJrqeimlmdJtviUFweUGY71o8Uy2LWIZAAhWAJ3nbp8xWdtWpvI7DaJp0lvxLNxrw0rqlJ6gEVhnzHsaJ03ZR7NILSa245p9ZveNYuMpMPWQxdt2BJOx2Cj6RT+7eFnBp0iBBO/wBKMo731YrQQ2W2woVV3bljWW9oMIltwiGV/Eab/wCKm7bn3T0+VCZhgg2hCPMx3jtTY3T3Gojk/kUtLBDsI/WKJw2ZhdSyCBy35711+4F0pBXRwYkfOlPhiTKs6udyg3ERTJauRG0tw/CWiWbEeZBbE6QJkkkiBye9F4nDFsdrJkNbVwTsp29aqzOwqWUVVuq6vBbV5952AmPkadYXAm/bR9R1BdDC4sHb070zdE+KbEeSYdXxbXWA2Oyncde/60wyu8Fu3roBAkx/p5PFDZVYVbtw3CAo21Dgjt6UxxaWUw58NSykEilbKOmzL5lmP2nWw98mPkPhRWT4T7uWkMOe9LcrwZDliDpJ6U7TGpq1RqMQZEHtTzdKkUX2JfaFtSFEmNmPNV3xO9wkk9J/ao4a8j3YYEQZg+lLMxzHTdcN7v8ATrSpOWyDS5YNnmOWyJtwWbaOoHep+w+CFu4LjnzMdtwSJ9ON6RWsOLtxrjgFB3b9hWl9m7Yu3ixUm1aUuQo6KJgcVscdENK/Jmk7tsusYX/froKggsAJ2B1Rtt8azt3CphsX4LqC1q6VR1bS0QCodhs2kkHvyOIjSvmE3lu6kRDcAknYEM06t9iQu0+vyIz/ACW2uKvajK3QcXbbTqaWhLihg3u7ggx1293doPSm2Rk7aG2Ly5LeCMOz6CfO5knvPbfaPSs5gcWNAtrGosuzbAzDESfSf7NaG5m1pl+yswDOYaDGnaG2PMHb5E1lMNaV8SxRwyW3YAEbhAYBB7mJPaYqDjabKRl/EYZhmNvxQIVTcY87CB+H0kGJ+FSu5WbzIzmbNlOACBrJLRB3IG2/rSZbni4iYBQHRxLAzIKr1O3qK2ObYwpZYcmIYsN5pK0lH9jG55m6OUtpaCqpHHWnXtOCtrDvAOlhO/Q1njgtUEEAhp+O9NfaPENcW2g5leeOaptaSEaZZnAm4r7AQKhic2W0upVlo5/X8qrzrUlxVMHYH0ik6Yjxb0KwGglSoEkg8+ldGHV8IWT2Dstwwus11mc6jK+XqfU/tRli2LbMSdztP/evGveECZaB7oJ3+nAoTDXmcu5GwHFB3Lc7T0C8yxACQoPl5NIsqy83H1Ebltpp9h7euwSdwAZpVmOPtwlu0YctDztC+nx9KfFe8YnOlRqFzJgI8u23HauprhcntuitESBwPT411Q0xLapCk4lLT6yBCpsTQd/2ja5hlfSCPEiPnTPO8WmiAAA2wofFYJLODXb8QPzmseNxpNreyjTKzbAslwN2IhaZZy2vDWUIb3gSI2+vWhboDWQwMRvFWYrERbsjWSWkxMgf0pk3doWS4slhMNDEN5V2ioYrGhrupNwogT3oq9l7oniM6mZ27T6VVdxqWbJ2kkkTHc1ysF2JMRmyWwfEVtbGYPEDtXuFvIdd8O4tD3ggkqfwg9t+tA+0aG7LmAFG07ATtuaINlsPgQAR95u2jgxx8TWyMY0muWJLmhlZvE4QlfMWY+Y879Z70TlubXGw1xbjuGG6luvTZutUYBgcIDJZZ2MQPpVOV2bqrcDXQVZNS224gnoehqa6pnNFmMfThwhMMzeZV4PrqolsxK6LfI09aX53cCi0mrcCSP8ATMCKPxuEV9LbxAg96Rx2RRMdYrLQuDYr7xG3xPas9lVoWEZrol/wzx9O9aDM82ItJaRRvtqPCx3ispmd8O0LsepBJBPcTVUthIW7TLMvurLO3vTWa9qMTqKqv4j+U9+lPsNgyAwB/DNAW8vZ7qsdICiYMEnfhR60+Goz1FMl1SA1yxgiqsaRBYj9JPNN8pumPCtMts3ARLTBEDyntPE/tRONuhbcDgjp332qzJMMLapeeyWZHhCAdgQFII/ECXEdz86op6t2JNaY0d7Q5BcvC0lq0rGTeciJIMqSfQM0xuYM9IpFbx10gl2UNYQpb35tSbcb8aiZ36fKmuJzXw7j3cMbiMtpyFY7La07EfiDzuBMfChLGCF1rQfwZ0GSQbjSiNdMydAPTqRA4qsXUfmMu+rYquY42bbMj2Xa4NMoCxn3dnYQYBPudeSTXmExi2CbdxQj6GUERPQLtyN5FUZ5eRsRatl4VBAhepEiF7TH50DjMMTeFsvpMAB24Ok7cbwd65RUkrHumOvZW1oBvCEK7XNR5mI0ryDtzWgzK5NhA06n33+vNJLyRh7flPiKN2YRI6ADsO/Wm2IwN25aRzCgHSAdpkcj0EVlyfM7LWlQlXAlmUcj6Vfft6bq/EfCrsQmi8VHCniZjYVVj70sJ4nilt2F7jPHYU3rS3WEFSVbccdI7UmyS0oa6FSHOxbjaZn1pv7NXJW/YbSiEkAzqJY8ddjSfxyWdZOr3f8Al2pt1aJNAGeYgp8Zo7KccHtuDAYDYTz9avz7B4e8tq4p0MulL6neGbbXzz1ihvbDJ/st21p/y7lsEMm4J/Fp+ZmPUVoUFKKS5E81dSFvNfCQ9nVhHqOkVnsht63ZyeNtxO3QE8Cj/bFYt2CBA0xvz03IqzCYfw8KpM+YbcfHj+tUglHHa5Yl6p79Dc5fmTC0ggbDtXVmsJ7RQijSTAAmurC8U7NeuIVjMOGSyZ2gfUVfnFzxbETsrD9a72kwQtYWy9vVETv3il2WMzYa4W/1A1KMbip9mV1J8DTEX/DtKqxJHJrsVZ+5tCRJBM1ZdwY8OWM+UxSfMc1VbdpZ4ERXY46vSKNhlipa1G+GZuFn9KCs2y1pl96Dv9elJcMddzfbatBkDmzbDMDpuNpB9RVZw0K+pzYXi9DJ4JWA8Seu1C5jeF4+CsQvb0o/G5ObjXLur7tNpHPfasi2IOo+HwTzXYoXumK2ro2mY3AuHt2oAOnY9DVa4AsTbKiNAIJ6Rydq449DZS3cHmCjS3rRNjEkswmNNon8qlbOrYy2PIuFyx1H3Qe8bTT3LLzJYVXiIkNEx/SszY8yuAZ7fGm9qyyWSULFiADG8T2FaZLoBjPCYgkXHYurNsF0wpjqKTX8FLbkD51LG3b10bOyW1AAB96etVtlKqoJJLHqT+1Jsuo0VQcU0I3mmdv169OPyq/CYZZUNpElhJ/h2iT61Xet6cDeuEbKNU/BgBB/5v8AlNejGWzh7bMFYsBctgyYE27bKYk6pOsfymlUG0LLIrogcKitcFwbcA9idh9ZpNhs/v2UZXKRoCaPe0lWMHbYESCJ34pl7Rv4ltFS4quFLHsYIGkEHc78b+7WURbniPbDJvBkmV0kJciACSR5dQ6EdYrTghcbZHLO2N/Z7L2vYkkKXtuqKz3NQQSFLCVMs2rYLPeetaDFolrMLFhLYtra8gIiGFxWloURJZt/hFGZA02lHjC5edEKux8oUOSQqgDTp0+6OoG/FLsdmXiYxG97RcWGIglRctqBHQQ350Jzt/YnCO5lDbfWXKFhc1C0zEdG0llJ3GkkduCKuVpuKGVdC+QuCXYFfMSBz29ORVmCwhBtPHiBLrILeqGG4mQehMnVMbUzXJxN5rR0li1tbYYMNhqc6wN/dY7bQAPi8pdx47A1vF6lJZi3m2J5IB2mm2SYxnaS4On3UJ2GpTt2Enb51nEvAKVJGonYesjmtDlKOlktctqpWBJggaZ0nqCPPtUJxpFZSTAbh0Xm8TYkkwOgPx6Vfg9at4qwV2EEdPh3qXtRbgK0fg56VmssxVwNztzH50Ywco2jk+ho8BcNvMWKqihgDLcDaDtSvPG+z33MRDEmDOx3G/zoHE4vxMQj6S24BjftsRRP+0JPDuLtp8QAjg8bEQOI2q0MdzSfUlOWlNoVW83JR903O6iZZj1BHMc1vPZWwMwwK4S+Qlyy2qy3WAQdu40sQR6jtXypVl1Uztvtt/4r6TlebfZLllrQXwriqtwsCAl0jyuRIgkdR2rRlSxtJdTIm5p/YCzzI0uW70ki/YukeGpn7kAyYbnoZoTFXE8K0F93cb89t6+i+1dlCy3XXxNQZAU2Kk29WliPfVokTx86+f4vDKfCBAgDp+tZXKmovhF8e/zAr4FZ96urx0E11WXBXQjT58w+yWiY0q24mT05mqGxFu5biyCpaAZ77V2cX1u2FtKwOgTGmD3q7JsAywzKNOxHrFeRsoW+bNEXS3Lc/wAA1rDmT5gB+dYe5ZErqkwJrc+3GagWmgdhEzxWSuZa1zRcCsRp3jpWvwjajb+4HLhMdYDJ11W7izoeB5u/aa+h4/DJawiAqF0HYbe8ZHPrWSya9bt4eNQIUhoIPf0phnmffaryWbIJFo+KzLwdtpBG0etLbldkMvqjQgdmK3FJifMem5NQyLBWypLdN/2ppnl4G3GnzFTDevrSfKsG7WZkCCNVLvo7GjkYZ9bUC2RseOvHH7VC5jhbLErJ8Jv0oXP8xXwkMyJAEdTV2Kw1xWtlyNDoxA68DYmlitlYupcCPJAqpJO06j3JPT4Vqspth12DACTxG/71kvCUBVSCNW/TftWnw1lvC8zQQCYHUdBI60+Z9TihrTEsLfvFgAD3qGV3Vvuwbfw2IMceUweOm67+tI2zG5ZNw6iASQjT+LuD0I5qnLXvW7BUah4ssxEFWYMd5jpxt1qyw/K2/wAE5TdpIde1meLpuJaZlXwgpQgaYYkBgRvsS3Mj6xSe5mpGVWoUIUulNUiW2LTE8Anb4VLGYQtZu3BcXUgRfDB1Fp33baRM7fKswzg2gq9WJgnZR0Ufv3rXhxqUUuzMk5VLYYXBrtF0eDaCah3VjpJB4kMQd+Q8+laPL8O1i2rOPDJBYgwWOgbBifcLEwEHMCZJrNG+tm4johaUAOr8T9SojaNSqPr1rXZcDi2tuptWRaEFBES7H3QQCWA3lid/hFdl2S7dwwbu2M/ZG1YtJbLXFYkuwJERr94AnkSumeJ6bGlGYZnN0FEVFd2G07KGUgjryi89J9IvzrM0dHe2i6lhNexJAJjYcCSWkROodKyazdfwySj7EPMAKDJJ9I1DvMVnhDW23wV9O/UPTB+JZuYhSYkakIBGp2ILkbQDIgc89N6c5biD9osW1AhFOkjbznVJb/URsI4IFNMHftYXLELJIe7bKxyZMalXvomJ24rP5Phl+3MFLXCrSjghQTOq20cQwjbp8jR9Sb7BT2oVZmwOJNtujEeIOkmCQIiZ/IGtNj7q2cJb0sWuFltsd/wgtIHEfHttS/NbQfGPb06zdu7SBH1I2JdtUxvPrTzO8td7GGZx4QV21WgY3Ue+O+w0z1npXTp0hY7CjNMU/utuAo68A/pVeDv2l8uzOGEnaNIHEEbyTB+FWYHKruNusLcokeZinlA5kz7x2GwmhcTgSHPnJKrsduBHbalVJUy20nQtz3NmZibgUao0hAEACnaAooXH31xF9WX7tIUHW2qGjcj4xRHtPgixtEDbRvSvBXtIJ0Kw93+IzMED49a3YknBTXJkyXenoW5Xl2t7ssfKpgDcntvxHrT7AZxrw3gXTrNuVAbytD7Aahyoj86X5ESMPf0uqliEgiXjnYniI5ojF5ebWl1M6wqMGjfswJ4IqWWSlLTL8BjHTG0bz2Rzhb2FNizbuMfMj6iDoLLpDSTq0zHeN96zOaYJ7N0239635T2PWR8QQaVZZjEw97XNxLa+W6EcA6wSZSeQSBAMjmtR7T5tZxKWL6qQbqFtQAgwwWCerDafiKjONPYbHJxfuI2weozvv6V1SRXjauqep9zRqQ7tYdXY6Qdegqd5O1BYHE3Ua6jFhCyFP9KrylHXFBpgRXrYsviLo6hCP1rNoptcqkWfApxt5r6jWR72/wAOahdzB7bIiMQsbivcrwhYSBwTP1ijPaXAgYlDGkeGCfXn+lbo6VLR7kt7Dskuxd41KT5p4HqfQGKY4QF8ViLotxJClkYhRpAk6eTNZ3Ls8trdjwmdCCraSRt8qfezOJIQsUZjcLQS4O09e3zqOWLimxHvIWZ1m6OWTUVIkTRWHRbNoRcLBhB+J4NIczwqqGYzqJb9a9wz/dJvJkUXjTgtJZfcf4GwGRhAYKeP6UbczUXjuIFpdH1FJLGL0koOWMVPBrpRxyS8H18s1Bw7nUI8TjPEvL4fuKdgOprUZxixasL5SXuHSDO3G+3M+tZvJLWi6d95E8cfCmOdYxbtxRaAZ1WZB2+JHQ1oyRTnFJbInvyyOZ4Z/s0lre2+l483UhZ/EOR12IoLJ81toSgLKjbhT5tJM8bDeBxXuZZa4w3i3A/mIIaYj+IDgifpM0iyvMNDi46hwm2g7AyG5jpuTWjFiU8bITnpmmPTilGHxOhBqZ1TxmBEKSG6GFJZVht+KpwuEJs2PEXSB4txiTyihSXJG/Vh60ov32IIZpDwNuFMyAdtJ7wJ6HmnruEw9zWdehbVgwdpd/EcKREDQkQfWao4OMUl1ZLUnKxbmGu9f8Me6uo2lSfxHV5Z6kkGT29BWvxht28GzPaa3cvLbhp31ANDM3SeYmYYTSn2Ky2bpuIy24aFDHeGKx9N6de0uEdsQlt21WrB0qWG5a5DeYAnqEHSJG0Gp5Zq9PYbGrdiHPsWLdlLQ8purrYmJmANtPAJ4H8NKvE0WfOoZnGnUeV34A7+99aNCePi3e4FS3bfc8L23Y+bzGfrzFW43KCo0PcQo7alcblhJ0wh3iI/IUYuMEov8ju3uhomM8TCJYVFGwAYg73NpJJ4hSfTbjfcP2dwt1cQ6BgoR/vdPMK0koVmRtO3ANMcdgwcNZUuCLd3hF2iASS23mO0A+vXehcAEbMJUv4huK6qu2sFVJA4AgFv6VKLVNDv7ht7Lrl/FXjYvJrQNcAMyWUj3TwFiBuah7Ru5Flr91J0am8MkMuuAOm8qNh6GZoPTZ/xAItx8OqoULgBWBgjzBudUxHJnai/bnGhrttQHRxb3LkENJ2I0yIgdO8dK5RuS9hZOuA7/H7VrCabTKpUAFpOss8hoSZJgAyTAk1msLjJJbeCIk0Fcv62AY7KNvhz+tFhSsSvlbj+tM8aS+5XHdDq/b1roAVjx6jadhWawmTxb8SQPNGk9AJPy4p/gUIw7XVMEOw+iiqsowiffJclgoDyeZ3n9SKlCbxppPqGUU2mwHB4RRoXQFYgTBmSxmTv2pk2l7jhnAW2OikkEcccUnsYpmxQ5GmY/wDau1X5fnLKzJuQ3vkDgHv3ozxye/2FbVUTywJdZVvEMjagACJVZY6HESDMFTPwq6znjXrS4e4ml7HUKAGWQTqiPN5V80bwe9C5PcNnFeGSNyW1MdmUhmGocSv9aJsecYe721IT6EGN/j0p26lvwyOnUtugYLjdOPjXVWt2NgRFeVDQzeoBOHwLWb6sLmoPPl7c0tyxyuNuk9iPj86qyrHq91TqJb9N6NbHMcUyaRCifXcV2mUW0+a9iTkpK0yeHtjwieIb9zXvtFmoS4hImLa7Uty3MpDoeNW5+ZqHtj/mwonyKP6VSGP/AJal9wN7WC4cG+WuKNITdlBjY7SPmab2btuwCFG4UqdUkMT2Hft0ov8A2f21sriLg802wh7Sx6iqcNa8VX0qV8xkRsY/ED+1dlmnJx6IWEWrbPc8y4/Z7bruphfUMTwRz0maT4nD6LtrbSDz+1afIA7a7V0D7y2WtiSSzpO4HE/h7+lKxaF/TcVlMMPKTBG0ccUkJ6dnx/6Ndi7HXGtr5WBMzPX5Ud7P4kG2pbrdYk/BeaEzHHgO6m2CPd1dvhRuDwoFu0vEu8fMVSdaKZybsh7OxcxLaV8qhmZjvPaqbQW0LhBALsZMcKO39KMyjAtYJEQWEbnj1ikGIuK912cyoMAA7Guj88nXFI7dIe5njrl3CrYDRZA8RWiSFHJMb6R19KxdwaREydU/pFbLIscZYj3URg6BZJQiIBOyg8GayuOwYF1VnSG6ngbkcjpsK1eFdNwMniN6aBmufQ7xzHp39Ka4e3rwotggKrG/c333BVFHchQx4/FSnEDzQBBmCJn5f31n4U+9kkfxw9sBiphg3Gjyjrt3rRlpR1GeG7o1eUWcLYuF7hZAFS6C3EQJGkbkeSOfxms3hcyIvC4wdkfzbzLk+Y6um3MenpTL2jz28i/Z4VbrIVZgZJtsWMkdC3ruPKI32z/n0paGqCAD2HA1HsPPpnbk1jhByVy6mtfLwPcuzBR4pKBxeaWe4NRC+IDJB2MgA6fWNomiPaBLi/ZrItqUM3Vne4V1eWQBKjfZP32pPlNwG9a8Rgkt5iwlVVZUmDsW8u3QGicYUfEoxvu5a1PiMN9RZ4Gn4aV3/wBU8UjilL8DXaD8yA8O2rHSXeQOdAEghpE7ztuNx1gwTkuoYq4ysgAS3DtEK50ABuCIBBk9ZE70rz3E3Ue3b0KgFvUyMQPEDNqlt4EaQYaDP0r3EZez3h5zatm2hcmNJcbwRPu7KD225pFH5d+o93wTz/Hr9um4mpbiWwFOmVkDnwyR5WmAO1Ee21yITUjeEAgIBDKIkIxPUDfbaTRIwNs49LwbUGDPqtggrcFnUpOocFQdvTrNZLMsa4RNXmuXCXJO86utVilKSoVbLcDtXPNNOGfVALGEWQJ4pNcslbksdgAYq7DkuTOwb8+wmr5Ip7nQb4ZqsDr+xmBK6yX2O06QOe43mhrGJU3SJgON/qD+xpxisX4WEtu4N0qPKxMdCxUge9GmPnWZtr4mJ1LshtO4HbykEfU1gilLU/cduiGZ4VrblwZLIzCOd9qHw9nwzbUgamYEnqd+DPNEZFaJd2Yz5IE/GqsY/wDvFqf9X71pTd6Oy5JV/IaYrDL9/dYBiPuxIJKEgEFTxJ35/wBPrQVvGG3ZTsYP0IP7UbiANF8n/Wo/+X9TUHIVbYjkx+QNRT2p/uxRI9zS4Ld506BjH8p3B+YINe0ytY7BFR4+vxAAjQsiEGhd/wCVRXU644O1S7mPwF/wb6jUGWd9qfWhqx2pDIK+b86yHvOAO8fma3GRYBbcXBtrG89xVPFJRV9WqIYqbqPFgRwlpBdPe5vv60xzb2ktjDMwshi58EM44kHzATuYBjt1pLj2hMV1+8/WKHx2IjD27MpDEsSCSZ8sAk9eu3ExSQx6mpP92Kz7I0Ps23h4PEbRquWkHw3P6Cp4PGlLraBA0xudvj+dLsvuG1gbKt/6uILE/wANtY/evcFeN0N5RDEkfy7xUskPmk/uVj8yGuW5mqslwF4RhqZIZTJgB7fI2n7xeOD0oTMMIUv3BbkIG1Keuk7j61nrWYm1iB74CkqDbfQ6zt5W429dj1rV5hmIezacMx0sUh0CuVVZBMEg8neTXSxvG19xNS1UZzEYhfCCwTcYkk/OjM5dBatDVABJIB36cUkxuODMGQwIqzGK+m2XMyTG24469a0rF6bYddo1F9xew627P+czbNO7CJIM8fvWWy/DRqBHn1aRI6zBJHO1X5ZfKOS0+6dP5cUxyecWV06EvorQoYobrbEdI1Af81JGLxJpcAlWzAszv+CEw51lw33x1DS3ZQF5AG8nffpQGZ35ZElCUYww/iaYY/wwNvU1PNsWTccMmgjYqR1HM/nShTyf73rVihtZlyvfSgnHWQl5gCSBuCesiZ/PnrTTKMAxSUuhSQwKj3iQA0DpJHfgrQufrOJvR0IH0A/v5U4yTEWU0MqnUGNtifdhkYgsRMkMAwG2yGaGST8tCxSU2afM/Za3bwVi/bk3EbVcuEjzC5pG7emwEceaetfOcTd1XIJIHG07dv2r6HmVi4cruMRd1akIVVnYyx1wPKsSx3k7AxO/zhLnJnZtp7aYII9e1T8Mm05MeTpUHXLTup1bLbUSB0DMqgb/AIiznb+FjTnAt47y6xMBbhGy6ISAV23BUbA7kbbGs/ZxoUmCSCwO/wDCed9piRv3NaPAuVD3GRb6CbkhYABkSwOw3PuT1X0oZk0h8ckKs9xCHGOCXuqIQNILfAQNJiYiOZO3RjecIbKsDctuxjZvMFO4jqNbmdpMcisyl5vE1iFLGZ4Ak9/wgHr0itwbxFm3KFGtLdZSPxOll/PPZj0B077TRzLQooGKVph13MIxngCDZtKLkAaWK+BceW4kxcK/L6ZDFrD21PKos/lWyxTt9pN9oOq1dgkdUS3a0wfXUd+hmsfeGtyVPnJ2+A/7VDG9y8FtuA4q6GuEyY4ovAXPFuKm9vorATuNxt8QOKBc+YrMmYn+tafLsKiku9wIunmJOq2VY6RHUED51fLJRjX2OW7sMz++Dp0TrVGZg87F9A909I4pPlbtquMxXgDyiI1EA7fKrsTiGueGWkh7R1Enq1w6fj7sUKihAI/FcQH1Ak/9QrLFVGhnvuFWgqqNE9BvSrHPF5DO4M/nR+Y4oKQLY/8AUj6UgvPqv796vgg3bZLJJLY0eJu/dXmPR7f6XDS7B5ypZdal4IIAonMLgFi8OpuJA+AcfvVWUYIRbA2LzJ7RPFCKioNy/dgW9VDecM/mKEE8ia6s5iQVdhq4NdQ+GT/k/wCxnNdkLbP+aP5v3re4X/8AHHx/pXV1N4/+JLwvUSXhNrFfzj9qVZ1bAWxAAm0DsI3JNdXVXB+/0Lm5/e5pM6H+6YP/AId0/PyUDkx8/wD7K6urN/jf71ZsgLM5Ub7dTWtwDE5VakzpvOBO8Dw22HYeleV1VzeiHv8A6M/+VmJwY4pjnLHxgJ27fKurqrP1r2Gh6SpD5m/k/pXlvY2iNjIM+uqva6hL0hfCC/bo/wC8sepVSfU6Rv8AGkdw/dj5/rXtdVsX/XH2Mcv+xl2KM32nebm8/AU6yFosYiNtwfmGgH4gEifU11dSZfR/Q2P1m+xFwj2aZgSGZBJHJ1OoMnrI2NfHbf8Af511dQ8L6RZ8/kvUeQfyP+opzl7H7Df3/AT8w9kT9GYfM966urs/T3RTD1J45B9kwmw3tNP/APY/1rSaR/hlkxuEuiesfZnMT2ryurNk9K92WX+gjNrpONxQJJAwpIE8Fhb1Eep6nrWQtL9+f5f2NdXUmPqUj6UNvZSwpViVBMneBPXrROD/AP1+LPXxI+RZJ/QfSurqGb1f0LHhi2//AJaf8O3/APa9B4o7Wv8Ai/8ASldXU8fV/Y74CsGo12/52/Sk9xfvn/nr2uqsOX7EJc/kZYkbXv5l/wDm1WYH38N8W/eurqnL0fvYaPIjzT/Of+Y11dXVoXBmfJ//2Q=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80120"/>
          </a:xfrm>
        </p:spPr>
        <p:txBody>
          <a:bodyPr>
            <a:normAutofit/>
          </a:bodyPr>
          <a:lstStyle/>
          <a:p>
            <a:r>
              <a:rPr lang="tr-TR" sz="3600" dirty="0" smtClean="0">
                <a:latin typeface="+mn-lt"/>
                <a:cs typeface="Arial" pitchFamily="34" charset="0"/>
              </a:rPr>
              <a:t>KAHVE TÜKETİMİ</a:t>
            </a:r>
            <a:endParaRPr lang="tr-TR" sz="36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968904"/>
              </p:ext>
            </p:extLst>
          </p:nvPr>
        </p:nvGraphicFramePr>
        <p:xfrm>
          <a:off x="539552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SİGARA TÜKETİMİ</a:t>
            </a:r>
            <a:endParaRPr lang="tr-TR" sz="36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315830"/>
              </p:ext>
            </p:extLst>
          </p:nvPr>
        </p:nvGraphicFramePr>
        <p:xfrm>
          <a:off x="971600" y="2116032"/>
          <a:ext cx="8515352" cy="4699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503238" y="357188"/>
            <a:ext cx="8183562" cy="1285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OSTEOPOROZ (Kemik Erimesi)</a:t>
            </a:r>
            <a:b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7" name="Picture 7" descr="grandpa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7544" y="1214438"/>
            <a:ext cx="8176394" cy="53829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tr-TR" sz="3600" dirty="0" smtClean="0">
                <a:latin typeface="+mn-lt"/>
                <a:cs typeface="Arial" pitchFamily="34" charset="0"/>
              </a:rPr>
              <a:t>ALKOL TÜKETİMİ</a:t>
            </a:r>
            <a:endParaRPr lang="tr-TR" sz="36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848059"/>
              </p:ext>
            </p:extLst>
          </p:nvPr>
        </p:nvGraphicFramePr>
        <p:xfrm>
          <a:off x="-2268760" y="1666738"/>
          <a:ext cx="8517632" cy="521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58000" cy="1584176"/>
          </a:xfrm>
        </p:spPr>
        <p:txBody>
          <a:bodyPr>
            <a:normAutofit/>
          </a:bodyPr>
          <a:lstStyle/>
          <a:p>
            <a:r>
              <a:rPr lang="tr-TR" sz="3600" dirty="0" smtClean="0">
                <a:latin typeface="+mn-lt"/>
                <a:cs typeface="Arial" pitchFamily="34" charset="0"/>
              </a:rPr>
              <a:t>DÜZENLİ EGZERSİZ</a:t>
            </a:r>
            <a:endParaRPr lang="tr-TR" sz="3600" dirty="0">
              <a:latin typeface="+mn-lt"/>
              <a:cs typeface="Arial" pitchFamily="34" charset="0"/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149505"/>
              </p:ext>
            </p:extLst>
          </p:nvPr>
        </p:nvGraphicFramePr>
        <p:xfrm>
          <a:off x="1475656" y="299695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/>
              <a:t>AİLEDE OSTEOPOROZLU BİREYLERİN VARLIĞI*</a:t>
            </a:r>
            <a:endParaRPr lang="tr-TR" sz="36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078701"/>
              </p:ext>
            </p:extLst>
          </p:nvPr>
        </p:nvGraphicFramePr>
        <p:xfrm>
          <a:off x="2555776" y="908720"/>
          <a:ext cx="7523220" cy="6460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0" y="5980638"/>
            <a:ext cx="926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smtClean="0"/>
              <a:t>*Osteoporozlu kadın bireylerde istatistiksel olarak anlamlı düzeyde yüksek bulunmuştur (p&lt;0.05).</a:t>
            </a:r>
            <a:endParaRPr lang="tr-TR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908720"/>
            <a:ext cx="792088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solidFill>
                  <a:schemeClr val="tx2">
                    <a:lumMod val="50000"/>
                  </a:schemeClr>
                </a:solidFill>
              </a:rPr>
              <a:t>BULGULAR</a:t>
            </a:r>
          </a:p>
          <a:p>
            <a:pPr marL="0" indent="0">
              <a:buNone/>
            </a:pPr>
            <a:endParaRPr lang="tr-TR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r-TR" sz="2600" dirty="0" smtClean="0">
                <a:solidFill>
                  <a:schemeClr val="accent1">
                    <a:lumMod val="50000"/>
                  </a:schemeClr>
                </a:solidFill>
              </a:rPr>
              <a:t>Ailede </a:t>
            </a:r>
            <a:r>
              <a:rPr lang="tr-TR" sz="2600" dirty="0">
                <a:solidFill>
                  <a:schemeClr val="accent1">
                    <a:lumMod val="50000"/>
                  </a:schemeClr>
                </a:solidFill>
              </a:rPr>
              <a:t>osteoporozlu bireylerin </a:t>
            </a:r>
            <a:r>
              <a:rPr lang="tr-TR" sz="2600" dirty="0" smtClean="0">
                <a:solidFill>
                  <a:schemeClr val="accent1">
                    <a:lumMod val="50000"/>
                  </a:schemeClr>
                </a:solidFill>
              </a:rPr>
              <a:t>varlığı açısından yapılan değerlendirmede osteoporozlu </a:t>
            </a:r>
            <a:r>
              <a:rPr lang="tr-TR" sz="2600" dirty="0">
                <a:solidFill>
                  <a:schemeClr val="accent1">
                    <a:lumMod val="50000"/>
                  </a:schemeClr>
                </a:solidFill>
              </a:rPr>
              <a:t>kadın </a:t>
            </a:r>
            <a:r>
              <a:rPr lang="tr-TR" sz="2600" dirty="0" smtClean="0">
                <a:solidFill>
                  <a:schemeClr val="accent1">
                    <a:lumMod val="50000"/>
                  </a:schemeClr>
                </a:solidFill>
              </a:rPr>
              <a:t>bireylerde elde edilen veriler </a:t>
            </a:r>
            <a:r>
              <a:rPr lang="tr-TR" sz="2600" dirty="0" err="1" smtClean="0">
                <a:solidFill>
                  <a:schemeClr val="accent1">
                    <a:lumMod val="50000"/>
                  </a:schemeClr>
                </a:solidFill>
              </a:rPr>
              <a:t>osteopenili</a:t>
            </a:r>
            <a:r>
              <a:rPr lang="tr-TR" sz="2600" dirty="0" smtClean="0">
                <a:solidFill>
                  <a:schemeClr val="accent1">
                    <a:lumMod val="50000"/>
                  </a:schemeClr>
                </a:solidFill>
              </a:rPr>
              <a:t> kadın bireylere göre istatistiksel </a:t>
            </a:r>
            <a:r>
              <a:rPr lang="tr-TR" sz="2600" dirty="0">
                <a:solidFill>
                  <a:schemeClr val="accent1">
                    <a:lumMod val="50000"/>
                  </a:schemeClr>
                </a:solidFill>
              </a:rPr>
              <a:t>olarak anlamlı düzeyde yüksek </a:t>
            </a:r>
            <a:r>
              <a:rPr lang="tr-TR" sz="2600" dirty="0" smtClean="0">
                <a:solidFill>
                  <a:schemeClr val="accent1">
                    <a:lumMod val="50000"/>
                  </a:schemeClr>
                </a:solidFill>
              </a:rPr>
              <a:t>bulundu </a:t>
            </a:r>
            <a:r>
              <a:rPr lang="tr-TR" sz="2600" i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tr-TR" sz="2600" i="1" dirty="0" smtClean="0">
                <a:solidFill>
                  <a:schemeClr val="accent1">
                    <a:lumMod val="50000"/>
                  </a:schemeClr>
                </a:solidFill>
              </a:rPr>
              <a:t>p&lt;0.05)</a:t>
            </a:r>
            <a:r>
              <a:rPr lang="tr-TR" sz="2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tr-TR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2600" dirty="0" smtClean="0">
                <a:solidFill>
                  <a:schemeClr val="accent1">
                    <a:lumMod val="50000"/>
                  </a:schemeClr>
                </a:solidFill>
              </a:rPr>
              <a:t>İki grup arasında diğer veriler açısından ise istatistiksel olarak anlamlı bir fark saptanamadı </a:t>
            </a:r>
            <a:r>
              <a:rPr lang="tr-TR" sz="2600" i="1" dirty="0" smtClean="0">
                <a:solidFill>
                  <a:schemeClr val="accent1">
                    <a:lumMod val="50000"/>
                  </a:schemeClr>
                </a:solidFill>
              </a:rPr>
              <a:t>(p&gt;0.05)</a:t>
            </a:r>
            <a:r>
              <a:rPr lang="tr-TR" sz="26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tr-TR" sz="4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39552" y="1052736"/>
            <a:ext cx="7992888" cy="2448273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steoporoz, tüm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toplumu ilgilendirmekle birlikte özellikle postmenopozal kadınlarda sık görülen ve </a:t>
            </a:r>
            <a:r>
              <a:rPr lang="tr-TR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multifaktöriyel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etiyolojiye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sahip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olan, bireylerin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hayat kalitesini etkileyebilen önemli bir sağlık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sorunudur.</a:t>
            </a:r>
            <a:endParaRPr lang="tr-TR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064896" cy="3388383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</a:rPr>
              <a:t>Tüm dünyada olduğu gibi ülkemizde de yaşlı populasyonun her yıl 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</a:rPr>
              <a:t>artması ile 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</a:rPr>
              <a:t>osteoporoz ve osteoporoza bağlı gelişen 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</a:rPr>
              <a:t>komplikasyonların 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</a:rPr>
              <a:t>toplum sağlığını tehdit edecek düzeylere erişmesi kaçınılmazdır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844824"/>
            <a:ext cx="7776864" cy="4281339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Osteoporozda 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etkin tedavi ve 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korunma 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amacıyla toplumun osteoporoz farkındalık 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düzeyinin saptanması 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ve 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topluma 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osteoporoz hakkında daha doğru ve etkili 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bilgilerin 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nasıl ulaştırılacağı 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konularında 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yeni 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çalışmaların yapılması gerekmektedir.</a:t>
            </a:r>
            <a:endParaRPr lang="tr-TR" sz="28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3600" b="1" dirty="0" smtClean="0"/>
          </a:p>
          <a:p>
            <a:endParaRPr lang="tr-TR" sz="3600" b="1" dirty="0" smtClean="0"/>
          </a:p>
          <a:p>
            <a:pPr>
              <a:buNone/>
            </a:pPr>
            <a:r>
              <a:rPr lang="tr-TR" sz="3600" b="1" dirty="0" smtClean="0"/>
              <a:t> </a:t>
            </a:r>
            <a:r>
              <a:rPr lang="tr-TR" sz="4400" b="1" dirty="0" smtClean="0"/>
              <a:t>  </a:t>
            </a:r>
            <a:endParaRPr lang="tr-TR" sz="3600" b="1" dirty="0"/>
          </a:p>
        </p:txBody>
      </p:sp>
      <p:sp>
        <p:nvSpPr>
          <p:cNvPr id="4" name="3 Dikdörtgen"/>
          <p:cNvSpPr/>
          <p:nvPr/>
        </p:nvSpPr>
        <p:spPr>
          <a:xfrm>
            <a:off x="827584" y="2708920"/>
            <a:ext cx="74168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TEŞEKKÜRLER  </a:t>
            </a:r>
            <a:r>
              <a:rPr lang="tr-T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</a:t>
            </a:r>
            <a:endParaRPr lang="tr-TR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25052" cy="1310394"/>
          </a:xfrm>
        </p:spPr>
        <p:txBody>
          <a:bodyPr>
            <a:normAutofit/>
          </a:bodyPr>
          <a:lstStyle/>
          <a:p>
            <a:pPr marL="265176" indent="-265176">
              <a:defRPr/>
            </a:pPr>
            <a:r>
              <a:rPr lang="tr-TR" sz="5400" b="1" dirty="0">
                <a:solidFill>
                  <a:schemeClr val="accent1">
                    <a:lumMod val="50000"/>
                  </a:schemeClr>
                </a:solidFill>
              </a:rPr>
              <a:t>Osteoporoz </a:t>
            </a:r>
            <a:r>
              <a:rPr lang="tr-TR" sz="5400" b="1" dirty="0" smtClean="0">
                <a:solidFill>
                  <a:schemeClr val="accent1">
                    <a:lumMod val="50000"/>
                  </a:schemeClr>
                </a:solidFill>
              </a:rPr>
              <a:t>nedir?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836712"/>
            <a:ext cx="8258204" cy="5289451"/>
          </a:xfrm>
        </p:spPr>
        <p:txBody>
          <a:bodyPr/>
          <a:lstStyle/>
          <a:p>
            <a:pPr marL="265176" indent="-265176" algn="just">
              <a:buNone/>
              <a:defRPr/>
            </a:pPr>
            <a:r>
              <a:rPr lang="tr-TR" sz="3600" dirty="0"/>
              <a:t>	</a:t>
            </a:r>
            <a:endParaRPr lang="tr-TR" sz="3600" dirty="0" smtClean="0"/>
          </a:p>
          <a:p>
            <a:pPr marL="265176" indent="-265176" algn="just">
              <a:buNone/>
              <a:defRPr/>
            </a:pP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</a:rPr>
              <a:t>Azalmış kemik kütlesi ve kemik dokusundaki mikro yapıda bozulma ve kırılganlık artışıyla sonlanan sistemik bir iskelet hastalığıdır.</a:t>
            </a:r>
            <a:endParaRPr lang="tr-T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14282" y="164305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3282729"/>
            <a:ext cx="3741890" cy="273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282729"/>
            <a:ext cx="3531812" cy="273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</a:rPr>
              <a:t>Kemik mineral yoğunluğu</a:t>
            </a:r>
          </a:p>
          <a:p>
            <a:pPr marL="0" indent="0">
              <a:buNone/>
            </a:pPr>
            <a:endParaRPr lang="tr-T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</a:rPr>
              <a:t>Osteoporoz gibi sistematik hastalıkların tanı ve takibinde en önemli nesnel değerlendirme parametrelerinden birisidir.</a:t>
            </a:r>
          </a:p>
          <a:p>
            <a:endParaRPr lang="tr-T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</a:rPr>
              <a:t>Ortopedik protez çevresindeki kemik dokunun sağlık durumu hakkında bilgi vererek cerrahi tedavi tercihlerinin gözden geçirilmesine de olanak sağlamaktadır.</a:t>
            </a:r>
            <a:endParaRPr lang="tr-T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39552" y="1340768"/>
            <a:ext cx="5112568" cy="4785395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Kemikteki kırılganlık kemiğin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yapısındaki düzen ve mineral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madde (</a:t>
            </a:r>
            <a:r>
              <a:rPr lang="tr-TR" dirty="0" err="1" smtClean="0">
                <a:solidFill>
                  <a:schemeClr val="accent1">
                    <a:lumMod val="50000"/>
                  </a:schemeClr>
                </a:solidFill>
              </a:rPr>
              <a:t>Ca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 ve P) miktarı ile doğru orantılıdır. </a:t>
            </a:r>
          </a:p>
          <a:p>
            <a:endParaRPr lang="tr-T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Lokal bir patoloji veya sistematik bir hastalık sonucu kemiğin birim alanındaki mineral madde azlığı (-ki hacimsel kemik mineral yoğunluğu ile yüksek uyumluluk gösterir) kırılma riskini artırır.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6 İçerik Yer Tutucusu" descr="skeleton.gif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764329" y="620688"/>
            <a:ext cx="2048031" cy="5505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96855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Klinik sınıflandırma için  Dünya Sağlık Teşkilatı (WHO) tarafından açıklanan tanı kriterleri*</a:t>
            </a:r>
          </a:p>
          <a:p>
            <a:pPr marL="0" indent="0" algn="ctr">
              <a:buNone/>
            </a:pPr>
            <a:endParaRPr lang="tr-TR" sz="28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Normal: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Kemik mineral yoğunluğunun genç erişkine göre 1 standart sapmanın (SD) altında olması.</a:t>
            </a:r>
            <a:endParaRPr lang="tr-TR" sz="28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r>
              <a:rPr lang="tr-TR" sz="2800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Osteopeni</a:t>
            </a: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:</a:t>
            </a:r>
            <a:r>
              <a:rPr lang="tr-TR" sz="28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Kemik mineral yoğunluğunun genç erişkine göre 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-1.0 SD ile -2.5 SD arasında olması.</a:t>
            </a:r>
          </a:p>
          <a:p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Osteoporoz: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r-TR" sz="28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Kemik mineral yoğunluğunun genç erişkine göre 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-2.5 SD </a:t>
            </a:r>
            <a:r>
              <a:rPr lang="tr-TR" sz="28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nin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üzerinde olması.</a:t>
            </a:r>
          </a:p>
          <a:p>
            <a:pPr marL="0" indent="0">
              <a:buNone/>
            </a:pPr>
            <a:endParaRPr lang="tr-TR" sz="2800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tr-TR" sz="1900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*</a:t>
            </a:r>
            <a:r>
              <a:rPr lang="tr-TR" sz="1900" i="1" dirty="0">
                <a:solidFill>
                  <a:schemeClr val="accent1">
                    <a:lumMod val="50000"/>
                  </a:schemeClr>
                </a:solidFill>
              </a:rPr>
              <a:t>Dual Enerji X Ray </a:t>
            </a:r>
            <a:r>
              <a:rPr lang="tr-TR" sz="1900" i="1" dirty="0" err="1" smtClean="0">
                <a:solidFill>
                  <a:schemeClr val="accent1">
                    <a:lumMod val="50000"/>
                  </a:schemeClr>
                </a:solidFill>
              </a:rPr>
              <a:t>Absorbsiyometre</a:t>
            </a:r>
            <a:r>
              <a:rPr lang="tr-TR" sz="19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1900" i="1" dirty="0" smtClean="0">
                <a:solidFill>
                  <a:schemeClr val="accent1">
                    <a:lumMod val="50000"/>
                  </a:schemeClr>
                </a:solidFill>
              </a:rPr>
              <a:t>(DEXA</a:t>
            </a:r>
            <a:r>
              <a:rPr lang="tr-TR" sz="1900" i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tr-TR" sz="1900" i="1" dirty="0" smtClean="0">
                <a:solidFill>
                  <a:schemeClr val="accent1">
                    <a:lumMod val="50000"/>
                  </a:schemeClr>
                </a:solidFill>
              </a:rPr>
              <a:t>yöntemi kullanılarak </a:t>
            </a:r>
            <a:r>
              <a:rPr lang="tr-TR" sz="1900" i="1" dirty="0">
                <a:solidFill>
                  <a:schemeClr val="accent1">
                    <a:lumMod val="50000"/>
                  </a:schemeClr>
                </a:solidFill>
              </a:rPr>
              <a:t>elde edilen kemik mineral </a:t>
            </a:r>
            <a:r>
              <a:rPr lang="tr-TR" sz="1900" i="1" dirty="0" smtClean="0">
                <a:solidFill>
                  <a:schemeClr val="accent1">
                    <a:lumMod val="50000"/>
                  </a:schemeClr>
                </a:solidFill>
              </a:rPr>
              <a:t>yoğunluğu</a:t>
            </a:r>
            <a:r>
              <a:rPr lang="tr-TR" sz="19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1900" i="1" dirty="0" smtClean="0">
                <a:solidFill>
                  <a:schemeClr val="accent1">
                    <a:lumMod val="50000"/>
                  </a:schemeClr>
                </a:solidFill>
              </a:rPr>
              <a:t>değerlerine göre yapılan</a:t>
            </a:r>
            <a:r>
              <a:rPr lang="tr-TR" sz="19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1900" i="1" dirty="0" smtClean="0">
                <a:solidFill>
                  <a:schemeClr val="accent1">
                    <a:lumMod val="50000"/>
                  </a:schemeClr>
                </a:solidFill>
              </a:rPr>
              <a:t>tanımlar.</a:t>
            </a:r>
            <a:endParaRPr lang="tr-TR" sz="1900" i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1124744"/>
            <a:ext cx="7704856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</a:rPr>
              <a:t>AMAÇ</a:t>
            </a:r>
          </a:p>
          <a:p>
            <a:pPr marL="0" indent="0">
              <a:buNone/>
            </a:pPr>
            <a:endParaRPr lang="tr-TR" sz="28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Araştırma konumuzu osteoporoz ve </a:t>
            </a:r>
            <a:r>
              <a:rPr lang="tr-TR" sz="28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osteopenili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kadınlar arasında demografik özellikler ve beslenme alışkanlıkları açısından fark olup olmadığını araştırmak oluşturmaktadır.</a:t>
            </a:r>
            <a:endParaRPr lang="tr-TR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124745"/>
            <a:ext cx="7920880" cy="44644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</a:rPr>
              <a:t>GEREÇ ve YÖNTEM</a:t>
            </a:r>
          </a:p>
          <a:p>
            <a:pPr marL="0" indent="0">
              <a:buNone/>
            </a:pPr>
            <a:endParaRPr lang="tr-TR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Atatürk </a:t>
            </a:r>
            <a:r>
              <a:rPr lang="tr-TR" sz="28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Ü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niversitesi </a:t>
            </a:r>
            <a:r>
              <a:rPr lang="tr-TR" sz="28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ıp </a:t>
            </a:r>
            <a:r>
              <a:rPr lang="tr-TR" sz="28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F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akültesi Araştırma Hastanesi’ne 2012 yılı içerisinde başvurmuş ve yapılan incelemeler sonucunda 19’u </a:t>
            </a:r>
            <a:r>
              <a:rPr lang="tr-TR" sz="28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osteopeni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ve 25’i osteoporoz tanısı almış toplam 44 kadın hastaya (yaş ortalaması 59.07 yıl) hazırlanan anket soruları yöneltildi.</a:t>
            </a:r>
          </a:p>
          <a:p>
            <a:endParaRPr lang="tr-TR" sz="28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Elde edilen kategorik veriler </a:t>
            </a:r>
            <a:r>
              <a:rPr lang="tr-TR" sz="28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Chi-Square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ve </a:t>
            </a:r>
            <a:r>
              <a:rPr lang="tr-TR" sz="28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Fischer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Exact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testleri, numerik veriler ise </a:t>
            </a:r>
            <a:r>
              <a:rPr lang="tr-TR" sz="28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Student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-t ve Mann-</a:t>
            </a:r>
            <a:r>
              <a:rPr lang="tr-TR" sz="28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Whitney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U testleri ile analiz edildi.</a:t>
            </a:r>
            <a:endParaRPr lang="tr-T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188640"/>
            <a:ext cx="4104456" cy="165618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4000" dirty="0" smtClean="0"/>
              <a:t>YAŞANILAN YER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637466"/>
              </p:ext>
            </p:extLst>
          </p:nvPr>
        </p:nvGraphicFramePr>
        <p:xfrm>
          <a:off x="2555776" y="2780928"/>
          <a:ext cx="770485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608</Words>
  <Application>Microsoft Office PowerPoint</Application>
  <PresentationFormat>Ekran Gösterisi (4:3)</PresentationFormat>
  <Paragraphs>181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OSTEOPOROZLU ve OSTEOPENİLİ KADINLARDA DEMOGRAFİK ÖZELLİKLER ve BESLENME ALIŞKANLIKLARI</vt:lpstr>
      <vt:lpstr>  OSTEOPOROZ (Kemik Erimesi) </vt:lpstr>
      <vt:lpstr>Osteoporoz nedir?</vt:lpstr>
      <vt:lpstr>PowerPoint Sunusu</vt:lpstr>
      <vt:lpstr>PowerPoint Sunusu</vt:lpstr>
      <vt:lpstr>PowerPoint Sunusu</vt:lpstr>
      <vt:lpstr>PowerPoint Sunusu</vt:lpstr>
      <vt:lpstr>PowerPoint Sunusu</vt:lpstr>
      <vt:lpstr>  YAŞANILAN YER  </vt:lpstr>
      <vt:lpstr>EĞİTİM DÜZEYİ</vt:lpstr>
      <vt:lpstr>ANNENİN EĞİTİM DÜZEYİ</vt:lpstr>
      <vt:lpstr>BABANIN EĞİTİM DÜZEYİ </vt:lpstr>
      <vt:lpstr>ÇOCUK SAYISI</vt:lpstr>
      <vt:lpstr>ET ÜRÜNLERİ TÜKETİMİ</vt:lpstr>
      <vt:lpstr>SÜT VE SÜT ÜRÜNLERİ TÜKETİMİ</vt:lpstr>
      <vt:lpstr> TAHIL ÜRÜNLERİ TÜKETİMİ</vt:lpstr>
      <vt:lpstr> MEYVE TÜKETİMİ</vt:lpstr>
      <vt:lpstr>KAHVE TÜKETİMİ</vt:lpstr>
      <vt:lpstr>SİGARA TÜKETİMİ</vt:lpstr>
      <vt:lpstr>ALKOL TÜKETİMİ</vt:lpstr>
      <vt:lpstr>DÜZENLİ EGZERSİZ</vt:lpstr>
      <vt:lpstr>AİLEDE OSTEOPOROZLU BİREYLERİN VARLIĞI*</vt:lpstr>
      <vt:lpstr>PowerPoint Sunusu</vt:lpstr>
      <vt:lpstr>Tüm dünyada olduğu gibi ülkemizde de yaşlı populasyonun her yıl artması ile osteoporoz ve osteoporoza bağlı gelişen komplikasyonların toplum sağlığını tehdit edecek düzeylere erişmesi kaçınılmazdır.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OSTEOPOROZ OLAN VE OLMAYAN KADINLARIN ARASINDAKİ DEMOGRAFİK FARKLILAIKLAR</dc:title>
  <dc:creator>windows</dc:creator>
  <cp:lastModifiedBy>User</cp:lastModifiedBy>
  <cp:revision>104</cp:revision>
  <dcterms:created xsi:type="dcterms:W3CDTF">2013-02-28T21:02:38Z</dcterms:created>
  <dcterms:modified xsi:type="dcterms:W3CDTF">2013-03-05T10:10:08Z</dcterms:modified>
</cp:coreProperties>
</file>