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0"/>
  </p:notesMasterIdLst>
  <p:sldIdLst>
    <p:sldId id="256" r:id="rId2"/>
    <p:sldId id="275" r:id="rId3"/>
    <p:sldId id="257" r:id="rId4"/>
    <p:sldId id="259" r:id="rId5"/>
    <p:sldId id="260" r:id="rId6"/>
    <p:sldId id="261" r:id="rId7"/>
    <p:sldId id="262" r:id="rId8"/>
    <p:sldId id="265" r:id="rId9"/>
    <p:sldId id="281" r:id="rId10"/>
    <p:sldId id="266" r:id="rId11"/>
    <p:sldId id="268" r:id="rId12"/>
    <p:sldId id="274" r:id="rId13"/>
    <p:sldId id="276" r:id="rId14"/>
    <p:sldId id="277" r:id="rId15"/>
    <p:sldId id="278" r:id="rId16"/>
    <p:sldId id="279" r:id="rId17"/>
    <p:sldId id="280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22CEB-254F-4B74-90A8-3205646809B9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3B864-7E92-4AFA-A892-8F5221BAEB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5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3B864-7E92-4AFA-A892-8F5221BAEB1B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99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83DB0-73FC-4A5B-A37F-D873CF9A987B}" type="datetime1">
              <a:rPr lang="tr-TR" smtClean="0"/>
              <a:t>08.03.2013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D97EB-52D5-4A32-B7E9-61D4DE075AA2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9757E-D973-4E59-A18E-493C49ABE6E3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46E449-F57E-4F65-8DE1-5C18FDAB8825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6D6FD-D352-41A6-B2EE-7E3285DFA4F5}" type="datetime1">
              <a:rPr lang="tr-TR" smtClean="0"/>
              <a:t>08.03.2013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1346B2-5C50-4F1D-9875-935110811903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7F774-FD48-473E-BFE6-EFBCD7A14076}" type="datetime1">
              <a:rPr lang="tr-TR" smtClean="0"/>
              <a:t>08.03.2013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37F7D-7434-485B-B9FB-ED000A3A0FDA}" type="datetime1">
              <a:rPr lang="tr-TR" smtClean="0"/>
              <a:t>08.03.2013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49B01-55EF-4E24-B0D6-937B7EB1F315}" type="datetime1">
              <a:rPr lang="tr-TR" smtClean="0"/>
              <a:t>08.03.2013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98C1DC-23CD-448F-8BED-41B2644A8DAA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BE6132-8E4B-4723-AD1C-628D7759F46F}" type="datetime1">
              <a:rPr lang="tr-TR" smtClean="0"/>
              <a:t>08.03.2013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0322F4-C60C-4DCD-B6CA-8B3B2701D6F6}" type="datetime1">
              <a:rPr lang="tr-TR" smtClean="0"/>
              <a:t>08.03.2013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4DE1A4-1184-41D0-944E-70107D0559B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946647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TIP </a:t>
            </a:r>
            <a:r>
              <a:rPr lang="tr-TR" sz="4000" b="1" dirty="0"/>
              <a:t>FAKÜLTESİ VE SINIF ÖĞRETMENLİĞİ ÖĞRENCİLERİNİN BİRBİRLERİNE BAKIŞ </a:t>
            </a:r>
            <a:r>
              <a:rPr lang="tr-TR" sz="4000" b="1" dirty="0" smtClean="0"/>
              <a:t>AÇILARI</a:t>
            </a:r>
            <a:r>
              <a:rPr lang="tr-TR" sz="4000" b="1" dirty="0"/>
              <a:t/>
            </a:r>
            <a:br>
              <a:rPr lang="tr-TR" sz="4000" b="1" dirty="0"/>
            </a:br>
            <a:endParaRPr lang="tr-TR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17787"/>
            <a:ext cx="1828800" cy="17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1872208" cy="18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Tıp </a:t>
            </a:r>
            <a:r>
              <a:rPr lang="tr-TR" sz="2400" b="1" i="1" dirty="0">
                <a:solidFill>
                  <a:schemeClr val="accent2">
                    <a:lumMod val="75000"/>
                  </a:schemeClr>
                </a:solidFill>
              </a:rPr>
              <a:t>fakültesi öğrencisinin çalışma saatleri </a:t>
            </a:r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fazladır</a:t>
            </a:r>
          </a:p>
          <a:p>
            <a:pPr lvl="1"/>
            <a:r>
              <a:rPr lang="tr-TR" sz="2000" dirty="0" smtClean="0"/>
              <a:t>Tıp fakültesi </a:t>
            </a:r>
            <a:r>
              <a:rPr lang="tr-TR" sz="2000" dirty="0"/>
              <a:t>öğrencilerinin %88’i katılırken </a:t>
            </a:r>
            <a:r>
              <a:rPr lang="tr-TR" sz="2000" dirty="0" smtClean="0"/>
              <a:t>%8’si katılmamakta ve %4 kararsız kalmıştır. Diğer </a:t>
            </a:r>
            <a:r>
              <a:rPr lang="tr-TR" sz="2000" dirty="0"/>
              <a:t>grubun ise %84’ü katılırken </a:t>
            </a:r>
            <a:r>
              <a:rPr lang="tr-TR" sz="2000" dirty="0" smtClean="0"/>
              <a:t>%8’i katılmamakta ve %8 kararsız kalmıştır 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(p=0.345)</a:t>
            </a:r>
          </a:p>
          <a:p>
            <a:pPr lvl="0"/>
            <a:endParaRPr lang="tr-TR" sz="2400" b="1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/>
            <a:r>
              <a:rPr lang="tr-TR" sz="2400" b="1" i="1" dirty="0" smtClean="0">
                <a:solidFill>
                  <a:srgbClr val="C0504D">
                    <a:lumMod val="75000"/>
                  </a:srgbClr>
                </a:solidFill>
              </a:rPr>
              <a:t>Tıp </a:t>
            </a:r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fakültesi </a:t>
            </a:r>
            <a:r>
              <a:rPr lang="tr-TR" sz="2400" b="1" i="1" dirty="0" smtClean="0">
                <a:solidFill>
                  <a:srgbClr val="C0504D">
                    <a:lumMod val="75000"/>
                  </a:srgbClr>
                </a:solidFill>
              </a:rPr>
              <a:t>öğrencisinin </a:t>
            </a:r>
            <a:r>
              <a:rPr lang="tr-TR" sz="2400" b="1" i="1" dirty="0" err="1">
                <a:solidFill>
                  <a:srgbClr val="C0504D">
                    <a:lumMod val="75000"/>
                  </a:srgbClr>
                </a:solidFill>
              </a:rPr>
              <a:t>sosyo</a:t>
            </a:r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-kültürel aktivitelere ayıracak yeterli zamanı vardır</a:t>
            </a:r>
          </a:p>
          <a:p>
            <a:pPr lvl="1"/>
            <a:r>
              <a:rPr lang="tr-TR" sz="2000" dirty="0">
                <a:solidFill>
                  <a:prstClr val="black"/>
                </a:solidFill>
              </a:rPr>
              <a:t>Tıp fakültesi öğrencilerinin  %36’sı katılıp, %40’ı katılmazken, %24’ü ise kararsız kalmaktadır. Diğer fakülte öğrencilerinin %8’i katılıp, %60’ı </a:t>
            </a:r>
            <a:r>
              <a:rPr lang="tr-TR" sz="2000" dirty="0" smtClean="0">
                <a:solidFill>
                  <a:prstClr val="black"/>
                </a:solidFill>
              </a:rPr>
              <a:t>katılmazken, %</a:t>
            </a:r>
            <a:r>
              <a:rPr lang="tr-TR" sz="2000" dirty="0">
                <a:solidFill>
                  <a:prstClr val="black"/>
                </a:solidFill>
              </a:rPr>
              <a:t>32’si ise kararsız </a:t>
            </a:r>
            <a:r>
              <a:rPr lang="tr-TR" sz="2000" dirty="0" smtClean="0">
                <a:solidFill>
                  <a:prstClr val="black"/>
                </a:solidFill>
              </a:rPr>
              <a:t>kalmaktadır 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(p&lt;0,0001)</a:t>
            </a:r>
            <a:endParaRPr lang="tr-TR" sz="2400" b="1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7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Ev </a:t>
            </a:r>
            <a:r>
              <a:rPr lang="tr-TR" sz="2400" b="1" i="1" dirty="0">
                <a:solidFill>
                  <a:schemeClr val="accent2">
                    <a:lumMod val="75000"/>
                  </a:schemeClr>
                </a:solidFill>
              </a:rPr>
              <a:t>arkadaşı veya yurtta oda arkadaşı olarak sınıf öğretmenliği öğrencilerinden biriyle kalmak </a:t>
            </a:r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isterim</a:t>
            </a:r>
          </a:p>
          <a:p>
            <a:pPr lvl="1"/>
            <a:r>
              <a:rPr lang="tr-TR" sz="2000" dirty="0" smtClean="0"/>
              <a:t>Tıp fakültesi öğrencilerinin %28’i katılıp, %56’sı katılmamakta,%16’sı ise karasız kalmaktadır. Sınıf </a:t>
            </a:r>
            <a:r>
              <a:rPr lang="tr-TR" sz="2000" dirty="0"/>
              <a:t>öğretmenliği </a:t>
            </a:r>
            <a:r>
              <a:rPr lang="tr-TR" sz="2000" dirty="0" smtClean="0"/>
              <a:t>öğrencilerinin ise %84’ü katılırken, %16’sı karasız kalmaktadır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35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Sınıf </a:t>
            </a:r>
            <a:r>
              <a:rPr lang="tr-TR" sz="2400" b="1" i="1" dirty="0">
                <a:solidFill>
                  <a:schemeClr val="accent2">
                    <a:lumMod val="75000"/>
                  </a:schemeClr>
                </a:solidFill>
              </a:rPr>
              <a:t>öğretmenliği öğrencileri matematiksel zekaları ile sorunlara pratik çözümler </a:t>
            </a:r>
            <a:r>
              <a:rPr lang="tr-TR" sz="2400" b="1" i="1" dirty="0" smtClean="0">
                <a:solidFill>
                  <a:schemeClr val="accent2">
                    <a:lumMod val="75000"/>
                  </a:schemeClr>
                </a:solidFill>
              </a:rPr>
              <a:t>bulur</a:t>
            </a:r>
          </a:p>
          <a:p>
            <a:pPr lvl="1"/>
            <a:r>
              <a:rPr lang="tr-TR" sz="1700" dirty="0" smtClean="0"/>
              <a:t>Tıp fakültesi öğrencilerinin %16’sı katılıp, %52’si katılmamakta, %32’si kararsız kalmaktadır. Sınıf öğretmenliği öğrencilerinin ise  %64’ü katılıp  %8’i katılmamakta, %28’i ise karasız kalmaktadır </a:t>
            </a:r>
            <a:r>
              <a:rPr lang="tr-TR" sz="1700" dirty="0" smtClean="0">
                <a:solidFill>
                  <a:schemeClr val="accent2">
                    <a:lumMod val="75000"/>
                  </a:schemeClr>
                </a:solidFill>
              </a:rPr>
              <a:t>(p=0,0005)</a:t>
            </a:r>
          </a:p>
          <a:p>
            <a:pPr lvl="1"/>
            <a:endParaRPr lang="tr-TR" sz="2400" dirty="0" smtClean="0"/>
          </a:p>
          <a:p>
            <a:r>
              <a:rPr lang="tr-TR" sz="2000" b="1" i="1" dirty="0" err="1" smtClean="0">
                <a:solidFill>
                  <a:schemeClr val="accent2">
                    <a:lumMod val="75000"/>
                  </a:schemeClr>
                </a:solidFill>
              </a:rPr>
              <a:t>KPSS’nin</a:t>
            </a:r>
            <a:r>
              <a:rPr lang="tr-TR" sz="2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000" b="1" i="1" dirty="0">
                <a:solidFill>
                  <a:schemeClr val="accent2">
                    <a:lumMod val="75000"/>
                  </a:schemeClr>
                </a:solidFill>
              </a:rPr>
              <a:t>sınıf öğretmenliği öğrencisinin hayatının üzerindeki etkisi TUS un tıp fakültesi öğrencilerinin hayatı üzerindeki etkisinden </a:t>
            </a:r>
            <a:r>
              <a:rPr lang="tr-TR" sz="2000" b="1" i="1" dirty="0" smtClean="0">
                <a:solidFill>
                  <a:schemeClr val="accent2">
                    <a:lumMod val="75000"/>
                  </a:schemeClr>
                </a:solidFill>
              </a:rPr>
              <a:t>fazladır</a:t>
            </a:r>
          </a:p>
          <a:p>
            <a:pPr lvl="1"/>
            <a:r>
              <a:rPr lang="tr-TR" sz="1700" dirty="0" smtClean="0"/>
              <a:t>Sınıf öğretmenliği öğrencilerinin %64’ü katılıp, %12’si katılmamakta,%24’ü ise karasız kalmaktadır. Tıp fakültesi öğrencisinin ise %24’ü katılıp, %68’i katılmamakta, %8’i ise karasız kalmaktadır </a:t>
            </a:r>
            <a:r>
              <a:rPr lang="tr-TR" sz="1700" dirty="0" smtClean="0">
                <a:solidFill>
                  <a:schemeClr val="accent2">
                    <a:lumMod val="75000"/>
                  </a:schemeClr>
                </a:solidFill>
              </a:rPr>
              <a:t>(p=0,0003)</a:t>
            </a:r>
            <a:endParaRPr lang="tr-T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41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Sınıf öğretmenliği öğrencileri kriz yönetimi konusunda gerekli özelliklere sahiptir</a:t>
            </a:r>
            <a:r>
              <a:rPr lang="tr-TR" sz="2400" dirty="0">
                <a:solidFill>
                  <a:srgbClr val="C0504D">
                    <a:lumMod val="75000"/>
                  </a:srgbClr>
                </a:solidFill>
              </a:rPr>
              <a:t> </a:t>
            </a:r>
          </a:p>
          <a:p>
            <a:pPr lvl="1"/>
            <a:r>
              <a:rPr lang="tr-TR" sz="2000" dirty="0">
                <a:solidFill>
                  <a:prstClr val="black"/>
                </a:solidFill>
              </a:rPr>
              <a:t>Tıp fakültesi öğrencilerinin %32’si katılırken </a:t>
            </a:r>
            <a:r>
              <a:rPr lang="tr-TR" sz="2000" dirty="0" smtClean="0">
                <a:solidFill>
                  <a:prstClr val="black"/>
                </a:solidFill>
              </a:rPr>
              <a:t>%32’i katılmamakta ve %36’sı kararsız kalmaktadır. </a:t>
            </a:r>
            <a:r>
              <a:rPr lang="tr-TR" sz="2000" dirty="0">
                <a:solidFill>
                  <a:prstClr val="black"/>
                </a:solidFill>
              </a:rPr>
              <a:t>Sınıf öğretmenliği öğrencilerinin ise %60’ı bu yargıya katılırken </a:t>
            </a:r>
            <a:r>
              <a:rPr lang="tr-TR" sz="2000" dirty="0" smtClean="0">
                <a:solidFill>
                  <a:prstClr val="black"/>
                </a:solidFill>
              </a:rPr>
              <a:t>%4’ü katılmamakta ve %36’sı karasız kalmaktadır </a:t>
            </a:r>
            <a:r>
              <a:rPr lang="tr-TR" sz="2000" dirty="0" smtClean="0">
                <a:solidFill>
                  <a:srgbClr val="C0504D">
                    <a:lumMod val="75000"/>
                  </a:srgbClr>
                </a:solidFill>
              </a:rPr>
              <a:t>(p=0.014)</a:t>
            </a:r>
            <a:r>
              <a:rPr lang="tr-TR" sz="1200" dirty="0" smtClean="0">
                <a:solidFill>
                  <a:prstClr val="black"/>
                </a:solidFill>
              </a:rPr>
              <a:t> </a:t>
            </a:r>
          </a:p>
          <a:p>
            <a:pPr lvl="0"/>
            <a:endParaRPr lang="tr-TR" sz="2400" b="1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/>
            <a:r>
              <a:rPr lang="tr-TR" sz="2400" b="1" i="1" dirty="0" smtClean="0">
                <a:solidFill>
                  <a:srgbClr val="C0504D">
                    <a:lumMod val="75000"/>
                  </a:srgbClr>
                </a:solidFill>
              </a:rPr>
              <a:t>Sınıf </a:t>
            </a:r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öğretmenliği öğrencilerinin yerinde olmak isterdim</a:t>
            </a:r>
          </a:p>
          <a:p>
            <a:pPr lvl="1"/>
            <a:r>
              <a:rPr lang="tr-TR" sz="2000" dirty="0">
                <a:solidFill>
                  <a:prstClr val="black"/>
                </a:solidFill>
              </a:rPr>
              <a:t>Tıp fakültesi öğrencilerinin %4’ü katılırken %96’sı </a:t>
            </a:r>
            <a:r>
              <a:rPr lang="tr-TR" sz="2000" dirty="0" smtClean="0">
                <a:solidFill>
                  <a:prstClr val="black"/>
                </a:solidFill>
              </a:rPr>
              <a:t>katılmamaktadır </a:t>
            </a:r>
            <a:endParaRPr lang="tr-TR" sz="2000" dirty="0">
              <a:solidFill>
                <a:prstClr val="black"/>
              </a:solidFill>
            </a:endParaRPr>
          </a:p>
          <a:p>
            <a:pPr lvl="0"/>
            <a:endParaRPr lang="tr-TR" sz="2400" b="1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/>
            <a:r>
              <a:rPr lang="tr-TR" sz="2400" b="1" i="1" dirty="0" smtClean="0">
                <a:solidFill>
                  <a:srgbClr val="C0504D">
                    <a:lumMod val="75000"/>
                  </a:srgbClr>
                </a:solidFill>
              </a:rPr>
              <a:t>Tıp </a:t>
            </a:r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fakültesi öğrencisinin yerinde olmak isterdim</a:t>
            </a:r>
          </a:p>
          <a:p>
            <a:pPr lvl="1"/>
            <a:r>
              <a:rPr lang="tr-TR" sz="2000" dirty="0">
                <a:solidFill>
                  <a:prstClr val="black"/>
                </a:solidFill>
              </a:rPr>
              <a:t>Sınıf öğretmenliği öğrencilerinin %52’si katılırken %20’si katılmamaktadır ve %28 kararsız kalmaktadır </a:t>
            </a:r>
            <a:r>
              <a:rPr lang="tr-TR" sz="2000" dirty="0">
                <a:solidFill>
                  <a:srgbClr val="C0504D">
                    <a:lumMod val="75000"/>
                  </a:srgbClr>
                </a:solidFill>
              </a:rPr>
              <a:t>(p&lt;0,0001)</a:t>
            </a:r>
          </a:p>
          <a:p>
            <a:pPr lvl="1"/>
            <a:endParaRPr lang="tr-TR" sz="12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965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Tıp fakültesi öğrencileri kendilerinin daha havalı olduğunu düşünmekte ancak sınıf öğretmenliği öğrencilerinden bu düşünceye sahip olanların daha düşük oranlarda olması tıp öğrencisinin diğer öğrenciler arasında popülaritesinin o kadar da yüksek olmadığını </a:t>
            </a:r>
            <a:r>
              <a:rPr lang="tr-TR" dirty="0" smtClean="0"/>
              <a:t>göstermektedir</a:t>
            </a:r>
          </a:p>
          <a:p>
            <a:endParaRPr lang="tr-TR" dirty="0" smtClean="0"/>
          </a:p>
          <a:p>
            <a:r>
              <a:rPr lang="tr-TR" dirty="0" smtClean="0"/>
              <a:t>Ancak tıp </a:t>
            </a:r>
            <a:r>
              <a:rPr lang="tr-TR" dirty="0"/>
              <a:t>fakültesi öğrencisi başka fakültede olmayı </a:t>
            </a:r>
            <a:r>
              <a:rPr lang="tr-TR" dirty="0" smtClean="0"/>
              <a:t>istememesine rağmen diğer </a:t>
            </a:r>
            <a:r>
              <a:rPr lang="tr-TR" dirty="0"/>
              <a:t>gruptaki öğrencilerin hemen hemen yarısı tıp </a:t>
            </a:r>
            <a:r>
              <a:rPr lang="tr-TR" dirty="0" smtClean="0"/>
              <a:t>fakültesinde olmayı istemektedir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769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Her iki grupta da tıp fakültesinden bir kişi ile evlenmek isteyenlerin sayısı fazla olmasına rağmen gruplar arasında fark olmaması toplumun genel olarak tıp alanında çalışanlara verdikleri değerin sonucu </a:t>
            </a:r>
            <a:r>
              <a:rPr lang="tr-TR" dirty="0" smtClean="0"/>
              <a:t>olabilir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14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Her iki gruptaki öğrenciler de tıp öğrencilerinin çalışma saatlerinin fazla olduğunu düşünmektedir</a:t>
            </a:r>
          </a:p>
          <a:p>
            <a:endParaRPr lang="tr-TR" dirty="0" smtClean="0"/>
          </a:p>
          <a:p>
            <a:r>
              <a:rPr lang="tr-TR" dirty="0" smtClean="0"/>
              <a:t>Bu nedenle sınıf öğretmenliği öğrencileri, tıp fakültesi öğrencilerinin </a:t>
            </a:r>
            <a:r>
              <a:rPr lang="tr-TR" dirty="0" err="1" smtClean="0"/>
              <a:t>sosyo</a:t>
            </a:r>
            <a:r>
              <a:rPr lang="tr-TR" dirty="0" smtClean="0"/>
              <a:t>-kültürel aktivitelere ayıracak zamanlarının olmadığını düşünmektedir</a:t>
            </a:r>
          </a:p>
          <a:p>
            <a:endParaRPr lang="tr-TR" dirty="0" smtClean="0"/>
          </a:p>
          <a:p>
            <a:r>
              <a:rPr lang="tr-TR" dirty="0" smtClean="0"/>
              <a:t>Tıp öğrencilerinin çoğunluğu bu görüşte olsa da oran daha azdır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805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Tıp fakültesi </a:t>
            </a:r>
            <a:r>
              <a:rPr lang="tr-TR" dirty="0" smtClean="0"/>
              <a:t>öğrencilerinin anket </a:t>
            </a:r>
            <a:r>
              <a:rPr lang="tr-TR" dirty="0"/>
              <a:t>sorularına verdikleri cevaplara göre </a:t>
            </a:r>
            <a:r>
              <a:rPr lang="tr-TR" dirty="0" smtClean="0"/>
              <a:t>kendilerini popüler gördükleri fark edilmiştir</a:t>
            </a:r>
          </a:p>
          <a:p>
            <a:endParaRPr lang="tr-TR" dirty="0"/>
          </a:p>
          <a:p>
            <a:r>
              <a:rPr lang="tr-TR" dirty="0"/>
              <a:t>Verilen cevapların büyük kısmının farklı olması fakültelerinin birbirini az tanıdığını </a:t>
            </a:r>
            <a:r>
              <a:rPr lang="tr-TR" dirty="0" smtClean="0"/>
              <a:t>düşündürmektedir</a:t>
            </a:r>
          </a:p>
          <a:p>
            <a:endParaRPr lang="tr-TR" dirty="0"/>
          </a:p>
          <a:p>
            <a:r>
              <a:rPr lang="tr-TR" dirty="0"/>
              <a:t>Önerimiz üniversite içerisinde fakültelerin birbirini daha iyi tanıması adına organizasyonların yapılmasıdır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31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 TEŞEKKÜRLER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1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5229200"/>
            <a:ext cx="6480720" cy="504056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chemeClr val="tx1"/>
                </a:solidFill>
              </a:rPr>
              <a:t>Danışman: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b="0" dirty="0" smtClean="0">
                <a:solidFill>
                  <a:schemeClr val="tx1"/>
                </a:solidFill>
              </a:rPr>
              <a:t>Yrd. Doç. Dr. Murat SARITEMUR</a:t>
            </a:r>
            <a:endParaRPr lang="tr-TR" sz="2400" b="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764704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Hazırlayanlar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ZÜLEYHA ZENGİN</a:t>
            </a:r>
          </a:p>
          <a:p>
            <a:pPr marL="0" indent="0" algn="ctr">
              <a:buNone/>
            </a:pPr>
            <a:r>
              <a:rPr lang="tr-TR" sz="2400" dirty="0" smtClean="0"/>
              <a:t>RAMAZAN MUTLU </a:t>
            </a:r>
          </a:p>
          <a:p>
            <a:pPr marL="0" indent="0" algn="ctr">
              <a:buNone/>
            </a:pPr>
            <a:r>
              <a:rPr lang="tr-TR" sz="2400" dirty="0" smtClean="0"/>
              <a:t>ÜNAL GÖZCÜ</a:t>
            </a:r>
          </a:p>
          <a:p>
            <a:pPr marL="0" indent="0" algn="ctr">
              <a:buNone/>
            </a:pPr>
            <a:r>
              <a:rPr lang="tr-TR" sz="2400" dirty="0" smtClean="0"/>
              <a:t>ZEYNEP ÖZTÜRK </a:t>
            </a:r>
          </a:p>
          <a:p>
            <a:pPr marL="0" indent="0" algn="ctr">
              <a:buNone/>
            </a:pPr>
            <a:r>
              <a:rPr lang="tr-TR" sz="2400" dirty="0" smtClean="0"/>
              <a:t>BURAK DENİZ  AYDOĞDU</a:t>
            </a:r>
            <a:endParaRPr lang="tr-TR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4008" y="764704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Sunanlar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ALİ RIZA ATA</a:t>
            </a:r>
          </a:p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ZİHNİ ÇAĞIN</a:t>
            </a:r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3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Giriş </a:t>
            </a:r>
          </a:p>
          <a:p>
            <a:pPr marL="0" indent="0" algn="ctr">
              <a:buNone/>
            </a:pPr>
            <a:r>
              <a:rPr lang="tr-TR" dirty="0" smtClean="0"/>
              <a:t>Amaç</a:t>
            </a:r>
          </a:p>
          <a:p>
            <a:pPr marL="0" indent="0" algn="ctr">
              <a:buNone/>
            </a:pPr>
            <a:r>
              <a:rPr lang="tr-TR" dirty="0" smtClean="0"/>
              <a:t>Yöntem</a:t>
            </a:r>
          </a:p>
          <a:p>
            <a:pPr marL="0" indent="0" algn="ctr">
              <a:buNone/>
            </a:pPr>
            <a:r>
              <a:rPr lang="tr-TR" dirty="0" smtClean="0"/>
              <a:t>Bulgular </a:t>
            </a:r>
          </a:p>
          <a:p>
            <a:pPr marL="0" indent="0" algn="ctr">
              <a:buNone/>
            </a:pPr>
            <a:r>
              <a:rPr lang="tr-TR" dirty="0" smtClean="0"/>
              <a:t>Tartışma</a:t>
            </a:r>
          </a:p>
          <a:p>
            <a:pPr marL="0" indent="0" algn="ctr">
              <a:buNone/>
            </a:pPr>
            <a:r>
              <a:rPr lang="tr-TR" dirty="0" smtClean="0"/>
              <a:t>Sonuç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9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 smtClean="0"/>
              <a:t>Tıp fakültesi </a:t>
            </a:r>
            <a:r>
              <a:rPr lang="tr-TR" sz="2400" dirty="0"/>
              <a:t>öğrencisinin diğer </a:t>
            </a:r>
            <a:r>
              <a:rPr lang="tr-TR" sz="2400" dirty="0" smtClean="0"/>
              <a:t>fakültelerdeki öğrencilere, diğer </a:t>
            </a:r>
            <a:r>
              <a:rPr lang="tr-TR" sz="2400" dirty="0"/>
              <a:t>fakültelerdeki öğrencilerin </a:t>
            </a:r>
            <a:r>
              <a:rPr lang="tr-TR" sz="2400" dirty="0" smtClean="0"/>
              <a:t>de tıp </a:t>
            </a:r>
            <a:r>
              <a:rPr lang="tr-TR" sz="2400" dirty="0"/>
              <a:t>fakültesindeki öğrencilere bakış açılarını araştırmayı </a:t>
            </a:r>
            <a:r>
              <a:rPr lang="tr-TR" sz="2400" dirty="0" smtClean="0"/>
              <a:t>amaçladık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3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sz="2400" dirty="0" smtClean="0"/>
          </a:p>
          <a:p>
            <a:r>
              <a:rPr lang="tr-TR" sz="2400" dirty="0" smtClean="0"/>
              <a:t>ARAŞTIRMA TÜRÜ</a:t>
            </a:r>
          </a:p>
          <a:p>
            <a:endParaRPr lang="tr-TR" sz="2400" dirty="0" smtClean="0"/>
          </a:p>
          <a:p>
            <a:pPr lvl="1"/>
            <a:r>
              <a:rPr lang="tr-TR" sz="2400" dirty="0" smtClean="0"/>
              <a:t>Çalışmamız </a:t>
            </a:r>
            <a:r>
              <a:rPr lang="tr-TR" sz="2400" dirty="0"/>
              <a:t>tanımlayıcı ve </a:t>
            </a:r>
            <a:r>
              <a:rPr lang="tr-TR" sz="2400" dirty="0" err="1"/>
              <a:t>kesitsel</a:t>
            </a:r>
            <a:r>
              <a:rPr lang="tr-TR" sz="2400" dirty="0"/>
              <a:t> bir çalışmadır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 smtClean="0"/>
              <a:t>Çalışma </a:t>
            </a:r>
            <a:r>
              <a:rPr lang="tr-TR" sz="2400" dirty="0"/>
              <a:t>26-30 Ekim tarihleri arasında </a:t>
            </a:r>
            <a:r>
              <a:rPr lang="tr-TR" sz="2400" dirty="0" smtClean="0"/>
              <a:t>gerçekleştirilmiştir</a:t>
            </a:r>
          </a:p>
          <a:p>
            <a:pPr lvl="1"/>
            <a:r>
              <a:rPr lang="tr-TR" sz="2400" dirty="0" smtClean="0"/>
              <a:t>Erzurum </a:t>
            </a:r>
            <a:r>
              <a:rPr lang="tr-TR" sz="2400" dirty="0"/>
              <a:t>Atatürk Üniversitesi kampüs yerleşkesinde tıp fakültesi ve sınıf öğretmenliği dönem 1, dönem 2 ve dönem 3 öğrencileri arasından rastgele seçilen 25’er öğrenci arasında </a:t>
            </a:r>
            <a:r>
              <a:rPr lang="tr-TR" sz="2400" dirty="0" smtClean="0"/>
              <a:t>yapılmıştır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60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UYGULAMA ŞEKLİ 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Yüz yüze anket çalışması yapıldı </a:t>
            </a:r>
          </a:p>
          <a:p>
            <a:pPr lvl="1"/>
            <a:r>
              <a:rPr lang="tr-TR" sz="2400" dirty="0" smtClean="0"/>
              <a:t>Öğrencilere çalışmanın </a:t>
            </a:r>
            <a:r>
              <a:rPr lang="tr-TR" sz="2400" dirty="0"/>
              <a:t>amacı anlatılarak sözlü izinleri alındıktan sonra anketler dağıtılarak öğrencilerin kendileri tarafından doldurmaları </a:t>
            </a:r>
            <a:r>
              <a:rPr lang="tr-TR" sz="2400" dirty="0" smtClean="0"/>
              <a:t>istendi</a:t>
            </a:r>
          </a:p>
          <a:p>
            <a:pPr lvl="1"/>
            <a:r>
              <a:rPr lang="tr-TR" sz="2400" dirty="0" smtClean="0"/>
              <a:t>Her </a:t>
            </a:r>
            <a:r>
              <a:rPr lang="tr-TR" sz="2400" dirty="0"/>
              <a:t>iki gruptan anketteki yargılara kalitatif olarak cevapları </a:t>
            </a:r>
            <a:r>
              <a:rPr lang="tr-TR" sz="2400" dirty="0" smtClean="0"/>
              <a:t>istendi</a:t>
            </a:r>
            <a:endParaRPr lang="tr-TR" sz="2400" dirty="0"/>
          </a:p>
          <a:p>
            <a:pPr lvl="1"/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6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İSTATİSTİK 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İstatistiksel hesaplamalar SPSS 16.0 programı kullanılarak yapıldı</a:t>
            </a:r>
          </a:p>
          <a:p>
            <a:pPr lvl="1"/>
            <a:r>
              <a:rPr lang="tr-TR" sz="2400" dirty="0" smtClean="0"/>
              <a:t>Tanımlayıcı </a:t>
            </a:r>
            <a:r>
              <a:rPr lang="tr-TR" sz="2400" dirty="0"/>
              <a:t>istatistikler frekans dağılımı ve yüzde olarak </a:t>
            </a:r>
            <a:r>
              <a:rPr lang="tr-TR" sz="2400" dirty="0" smtClean="0"/>
              <a:t>verildi </a:t>
            </a:r>
          </a:p>
          <a:p>
            <a:pPr lvl="1"/>
            <a:r>
              <a:rPr lang="tr-TR" sz="2400" dirty="0" smtClean="0"/>
              <a:t>Nümerik </a:t>
            </a:r>
            <a:r>
              <a:rPr lang="tr-TR" sz="2400" dirty="0"/>
              <a:t>veriler için ortalama ve standart sapmalar </a:t>
            </a:r>
            <a:r>
              <a:rPr lang="tr-TR" sz="2400" dirty="0" smtClean="0"/>
              <a:t>sunuldu</a:t>
            </a:r>
          </a:p>
          <a:p>
            <a:pPr lvl="1"/>
            <a:r>
              <a:rPr lang="tr-TR" sz="2400" dirty="0" smtClean="0"/>
              <a:t>Hipotez </a:t>
            </a:r>
            <a:r>
              <a:rPr lang="tr-TR" sz="2400" dirty="0"/>
              <a:t>testleri olarak ki kare ve bağımsız gruplarda t testi </a:t>
            </a:r>
            <a:r>
              <a:rPr lang="tr-TR" sz="2400" dirty="0" smtClean="0"/>
              <a:t>kullanıldı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6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Bulgular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tr-TR" sz="2100" smtClean="0"/>
          </a:p>
          <a:p>
            <a:pPr lvl="1"/>
            <a:r>
              <a:rPr lang="tr-TR" sz="2100" smtClean="0"/>
              <a:t>Tıp </a:t>
            </a:r>
            <a:r>
              <a:rPr lang="tr-TR" sz="2100" dirty="0"/>
              <a:t>öğrencilerinin %72’si, sınıf öğretmenliği öğrencilerinin %48’i bayandır.</a:t>
            </a:r>
            <a:r>
              <a:rPr lang="tr-TR" sz="2000" b="1" i="1" dirty="0"/>
              <a:t> </a:t>
            </a:r>
            <a:endParaRPr lang="tr-TR" sz="2000" b="1" i="1" dirty="0" smtClean="0"/>
          </a:p>
          <a:p>
            <a:pPr lvl="1"/>
            <a:endParaRPr lang="tr-TR" sz="2000" b="1" i="1" dirty="0"/>
          </a:p>
          <a:p>
            <a:pPr lvl="0"/>
            <a:r>
              <a:rPr lang="tr-TR" sz="2400" b="1" i="1" dirty="0" smtClean="0">
                <a:solidFill>
                  <a:srgbClr val="C0504D">
                    <a:lumMod val="75000"/>
                  </a:srgbClr>
                </a:solidFill>
              </a:rPr>
              <a:t>Üniversite </a:t>
            </a:r>
            <a:r>
              <a:rPr lang="tr-TR" sz="2400" b="1" i="1" dirty="0">
                <a:solidFill>
                  <a:srgbClr val="C0504D">
                    <a:lumMod val="75000"/>
                  </a:srgbClr>
                </a:solidFill>
              </a:rPr>
              <a:t>sınavında aldıkları puan nedeniyle tıp fakültesi öğrencileri havalıdır</a:t>
            </a:r>
          </a:p>
          <a:p>
            <a:pPr lvl="1"/>
            <a:r>
              <a:rPr lang="tr-TR" sz="2000" dirty="0">
                <a:solidFill>
                  <a:prstClr val="black"/>
                </a:solidFill>
              </a:rPr>
              <a:t>Tıp fakültesi öğrencilerinin  %76’sı katılıp , %16’sı katılmamakta,%8’i ise kararsız kalmaktadır. Diğer grup öğrencilerinin ise %48’i katılıp , %8’i katılmamakta , % 44’ü ise çekimser kalmaktadır 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p=0,017)</a:t>
            </a:r>
          </a:p>
          <a:p>
            <a:pPr lvl="0"/>
            <a:endParaRPr lang="tr-TR" sz="2400" b="1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457200" lvl="1" indent="0">
              <a:buNone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3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07F09"/>
              </a:buClr>
            </a:pPr>
            <a:endParaRPr lang="tr-TR" sz="2200" b="1" i="1" dirty="0" smtClean="0">
              <a:solidFill>
                <a:srgbClr val="C0504D">
                  <a:lumMod val="75000"/>
                </a:srgbClr>
              </a:solidFill>
            </a:endParaRPr>
          </a:p>
          <a:p>
            <a:pPr lvl="0">
              <a:buClr>
                <a:srgbClr val="F07F09"/>
              </a:buClr>
            </a:pPr>
            <a:r>
              <a:rPr lang="tr-TR" sz="2200" b="1" i="1" dirty="0" smtClean="0">
                <a:solidFill>
                  <a:srgbClr val="C0504D">
                    <a:lumMod val="75000"/>
                  </a:srgbClr>
                </a:solidFill>
              </a:rPr>
              <a:t>Tıp </a:t>
            </a:r>
            <a:r>
              <a:rPr lang="tr-TR" sz="2200" b="1" i="1" dirty="0">
                <a:solidFill>
                  <a:srgbClr val="C0504D">
                    <a:lumMod val="75000"/>
                  </a:srgbClr>
                </a:solidFill>
              </a:rPr>
              <a:t>fakültesi öğrencisi ile evlenmek isterim</a:t>
            </a:r>
          </a:p>
          <a:p>
            <a:pPr lvl="1">
              <a:buClr>
                <a:srgbClr val="F07F09"/>
              </a:buClr>
            </a:pPr>
            <a:r>
              <a:rPr lang="tr-TR" sz="1900" dirty="0">
                <a:solidFill>
                  <a:prstClr val="black"/>
                </a:solidFill>
              </a:rPr>
              <a:t>Tıp fakültesi öğrencilerinin %52’si katılırken, %24’ü katılmamaktadır ve %24’ü ise kararsız kalmaktadır. Diğer fakülte öğrencilerinin ise %64’ü katılırken , %20’si katılmamaktadır ve % 16’sı kararsız kalmaktadır </a:t>
            </a:r>
            <a:r>
              <a:rPr lang="tr-TR" sz="1900" dirty="0">
                <a:solidFill>
                  <a:srgbClr val="9F2936">
                    <a:lumMod val="75000"/>
                  </a:srgbClr>
                </a:solidFill>
              </a:rPr>
              <a:t>(p=0,608)</a:t>
            </a:r>
            <a:endParaRPr lang="tr-TR" sz="2200" dirty="0">
              <a:solidFill>
                <a:srgbClr val="9F2936">
                  <a:lumMod val="75000"/>
                </a:srgbClr>
              </a:solidFill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E1A4-1184-41D0-944E-70107D0559B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0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444</TotalTime>
  <Words>758</Words>
  <Application>Microsoft Office PowerPoint</Application>
  <PresentationFormat>Ekran Gösterisi (4:3)</PresentationFormat>
  <Paragraphs>118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Görünüş</vt:lpstr>
      <vt:lpstr>TIP FAKÜLTESİ VE SINIF ÖĞRETMENLİĞİ ÖĞRENCİLERİNİN BİRBİRLERİNE BAKIŞ AÇILARI </vt:lpstr>
      <vt:lpstr>Danışman: Yrd. Doç. Dr. Murat SARITEMUR</vt:lpstr>
      <vt:lpstr>SUNUM AKIŞI</vt:lpstr>
      <vt:lpstr>Amaç</vt:lpstr>
      <vt:lpstr>Yöntem</vt:lpstr>
      <vt:lpstr>Yöntem</vt:lpstr>
      <vt:lpstr>Yöntem</vt:lpstr>
      <vt:lpstr>Bulgular </vt:lpstr>
      <vt:lpstr>Bulgular</vt:lpstr>
      <vt:lpstr>Bulgular</vt:lpstr>
      <vt:lpstr>Bulgular</vt:lpstr>
      <vt:lpstr>Bulgular</vt:lpstr>
      <vt:lpstr>Bulgular</vt:lpstr>
      <vt:lpstr>Tartışma</vt:lpstr>
      <vt:lpstr>Tartışma</vt:lpstr>
      <vt:lpstr>Tartışma</vt:lpstr>
      <vt:lpstr>Sonuç </vt:lpstr>
      <vt:lpstr> TEŞEKKÜRLER</vt:lpstr>
    </vt:vector>
  </TitlesOfParts>
  <Company>Atatürk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ATATÜRK ÜNİVERİSTESİ TIP FAKÜLTESİ VE SINIF ÖĞRETMENLİĞİ ÖĞRENCİLERİNİN BİRBİRLERİNE BAKIŞ AÇISININ KARŞILAŞTIRILMASI</dc:title>
  <dc:creator>Selcuk</dc:creator>
  <cp:lastModifiedBy>Selcuk</cp:lastModifiedBy>
  <cp:revision>35</cp:revision>
  <dcterms:created xsi:type="dcterms:W3CDTF">2013-03-04T09:28:02Z</dcterms:created>
  <dcterms:modified xsi:type="dcterms:W3CDTF">2013-03-08T12:25:58Z</dcterms:modified>
</cp:coreProperties>
</file>