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285" r:id="rId2"/>
    <p:sldId id="284" r:id="rId3"/>
    <p:sldId id="273" r:id="rId4"/>
    <p:sldId id="274" r:id="rId5"/>
    <p:sldId id="275" r:id="rId6"/>
    <p:sldId id="276" r:id="rId7"/>
    <p:sldId id="257" r:id="rId8"/>
    <p:sldId id="277" r:id="rId9"/>
    <p:sldId id="259" r:id="rId10"/>
    <p:sldId id="286" r:id="rId11"/>
    <p:sldId id="296" r:id="rId12"/>
    <p:sldId id="301" r:id="rId13"/>
    <p:sldId id="297" r:id="rId14"/>
    <p:sldId id="298" r:id="rId15"/>
    <p:sldId id="299" r:id="rId16"/>
    <p:sldId id="300" r:id="rId17"/>
    <p:sldId id="302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C4A58-0126-46A7-BDB2-42A78B55F332}" type="datetimeFigureOut">
              <a:rPr lang="tr-TR" smtClean="0"/>
              <a:t>08.03.2013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176C6-9AC1-4184-827C-F0F591F676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039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D176C6-9AC1-4184-827C-F0F591F67662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3167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35DA-22A3-4672-B4F9-2148CD797D6A}" type="datetime1">
              <a:rPr lang="tr-TR" smtClean="0"/>
              <a:t>08.03.2013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Atatürk Üniversitesi Tıp Fakültesi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AB09-43D3-4C5E-A777-DF8EC6DE2969}" type="datetime1">
              <a:rPr lang="tr-TR" smtClean="0"/>
              <a:t>08.03.2013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Atatürk Üniversitesi Tıp Fakültesi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0E0C-CDAD-4B69-8814-B11DA40E78F0}" type="datetime1">
              <a:rPr lang="tr-TR" smtClean="0"/>
              <a:t>08.03.2013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Atatürk Üniversitesi Tıp Fakültesi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DB24-F6AD-4D7E-8D8B-97F1ABB32DD2}" type="datetime1">
              <a:rPr lang="tr-TR" smtClean="0"/>
              <a:t>08.03.2013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Atatürk Üniversitesi Tıp Fakültesi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E9B9-03A2-4004-8A5C-AA83A296937F}" type="datetime1">
              <a:rPr lang="tr-TR" smtClean="0"/>
              <a:t>08.03.2013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Atatürk Üniversitesi Tıp Fakültesi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68B0-A0DD-408F-AB4D-3398AF13D393}" type="datetime1">
              <a:rPr lang="tr-TR" smtClean="0"/>
              <a:t>08.03.2013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Atatürk Üniversitesi Tıp Fakültesi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B5BF-AC92-4ECE-A026-9FE7FBDE9BD2}" type="datetime1">
              <a:rPr lang="tr-TR" smtClean="0"/>
              <a:t>08.03.2013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Atatürk Üniversitesi Tıp Fakültesi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5E49-43AF-455B-A934-A6B99555163A}" type="datetime1">
              <a:rPr lang="tr-TR" smtClean="0"/>
              <a:t>08.03.2013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Atatürk Üniversitesi Tıp Fakültesi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BEBB-7F81-4612-ABBA-3FB25CCDA401}" type="datetime1">
              <a:rPr lang="tr-TR" smtClean="0"/>
              <a:t>08.03.2013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Atatürk Üniversitesi Tıp Fakültesi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FEAC5-D116-4D42-9216-9EFDDC95E4E3}" type="datetime1">
              <a:rPr lang="tr-TR" smtClean="0"/>
              <a:t>08.03.2013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Atatürk Üniversitesi Tıp Fakültesi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22FAA-9A98-4A8B-AA06-EBAF99381223}" type="datetime1">
              <a:rPr lang="tr-TR" smtClean="0"/>
              <a:t>08.03.2013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Atatürk Üniversitesi Tıp Fakültesi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CBABFC70-E486-4449-BD7C-80936FCC2427}" type="datetime1">
              <a:rPr lang="tr-TR" smtClean="0"/>
              <a:t>08.03.2013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Atatürk Üniversitesi Tıp Fakültesi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98507BBE-7B0E-426E-9E7B-D9C8093C378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3356992"/>
            <a:ext cx="7543800" cy="1524000"/>
          </a:xfrm>
        </p:spPr>
        <p:txBody>
          <a:bodyPr>
            <a:noAutofit/>
          </a:bodyPr>
          <a:lstStyle/>
          <a:p>
            <a:r>
              <a:rPr lang="tr-TR" sz="4800" dirty="0">
                <a:solidFill>
                  <a:schemeClr val="accent6">
                    <a:lumMod val="75000"/>
                  </a:schemeClr>
                </a:solidFill>
              </a:rPr>
              <a:t>EGZERSİZİN </a:t>
            </a:r>
            <a:r>
              <a:rPr lang="tr-TR" sz="4800" dirty="0" smtClean="0">
                <a:solidFill>
                  <a:schemeClr val="accent6">
                    <a:lumMod val="75000"/>
                  </a:schemeClr>
                </a:solidFill>
              </a:rPr>
              <a:t>VİTAL BULGULAR ÜZERİNE ETKİSİ</a:t>
            </a:r>
            <a:endParaRPr lang="tr-TR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7" y="509923"/>
            <a:ext cx="1658937" cy="165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09923"/>
            <a:ext cx="1728192" cy="165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626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Bağımlı Değişkenler: </a:t>
            </a:r>
            <a:endParaRPr lang="tr-T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tr-TR" dirty="0" smtClean="0"/>
              <a:t>Nabız</a:t>
            </a:r>
            <a:r>
              <a:rPr lang="tr-TR" dirty="0"/>
              <a:t>, </a:t>
            </a:r>
            <a:endParaRPr lang="tr-TR" dirty="0" smtClean="0"/>
          </a:p>
          <a:p>
            <a:pPr lvl="1"/>
            <a:r>
              <a:rPr lang="tr-TR" dirty="0" smtClean="0"/>
              <a:t>Kan </a:t>
            </a:r>
            <a:r>
              <a:rPr lang="tr-TR" dirty="0"/>
              <a:t>Basıncı </a:t>
            </a:r>
            <a:endParaRPr lang="tr-TR" dirty="0" smtClean="0"/>
          </a:p>
          <a:p>
            <a:pPr lvl="1"/>
            <a:r>
              <a:rPr lang="tr-TR" dirty="0" smtClean="0"/>
              <a:t>Solunum </a:t>
            </a:r>
            <a:r>
              <a:rPr lang="tr-TR" dirty="0"/>
              <a:t>Hızı </a:t>
            </a:r>
          </a:p>
          <a:p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Bağımsız Değişkenler: </a:t>
            </a:r>
            <a:endParaRPr lang="tr-T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tr-TR" dirty="0" smtClean="0"/>
              <a:t>Cinsiyet</a:t>
            </a:r>
            <a:r>
              <a:rPr lang="tr-TR" dirty="0"/>
              <a:t>, </a:t>
            </a:r>
            <a:endParaRPr lang="tr-TR" dirty="0" smtClean="0"/>
          </a:p>
          <a:p>
            <a:pPr lvl="1"/>
            <a:r>
              <a:rPr lang="tr-TR" dirty="0" smtClean="0"/>
              <a:t>Vücut İndeksi</a:t>
            </a:r>
          </a:p>
          <a:p>
            <a:pPr lvl="1"/>
            <a:r>
              <a:rPr lang="tr-TR" dirty="0" smtClean="0"/>
              <a:t>Egzersiz </a:t>
            </a:r>
            <a:r>
              <a:rPr lang="tr-TR" dirty="0"/>
              <a:t>Hızı 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261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Egzersiz öncesi ve sonrası </a:t>
            </a:r>
            <a:r>
              <a:rPr lang="tr-TR" dirty="0" smtClean="0"/>
              <a:t>bakılan nabız, </a:t>
            </a:r>
            <a:r>
              <a:rPr lang="tr-TR" dirty="0" err="1"/>
              <a:t>sistolik</a:t>
            </a:r>
            <a:r>
              <a:rPr lang="tr-TR" dirty="0"/>
              <a:t> tansiyon ve </a:t>
            </a:r>
            <a:r>
              <a:rPr lang="tr-TR" dirty="0" smtClean="0"/>
              <a:t>solunum </a:t>
            </a:r>
            <a:r>
              <a:rPr lang="tr-TR" dirty="0"/>
              <a:t>hızı egzersizden sonra </a:t>
            </a:r>
            <a:r>
              <a:rPr lang="tr-TR" dirty="0" smtClean="0"/>
              <a:t>artmıştır (sırasıyla p&lt;0,0001, p=0,001 </a:t>
            </a:r>
            <a:r>
              <a:rPr lang="tr-TR" dirty="0"/>
              <a:t>ve </a:t>
            </a:r>
            <a:r>
              <a:rPr lang="tr-TR" dirty="0" smtClean="0"/>
              <a:t>p&lt;0,0001)</a:t>
            </a:r>
            <a:endParaRPr lang="tr-TR" dirty="0"/>
          </a:p>
          <a:p>
            <a:r>
              <a:rPr lang="tr-TR" dirty="0" smtClean="0"/>
              <a:t>Egzersiz </a:t>
            </a:r>
            <a:r>
              <a:rPr lang="tr-TR" dirty="0"/>
              <a:t>öncesi ve sonrası </a:t>
            </a:r>
            <a:r>
              <a:rPr lang="tr-TR" dirty="0" err="1"/>
              <a:t>diastolik</a:t>
            </a:r>
            <a:r>
              <a:rPr lang="tr-TR" dirty="0"/>
              <a:t> tansiyon </a:t>
            </a:r>
            <a:r>
              <a:rPr lang="tr-TR" dirty="0" smtClean="0"/>
              <a:t>karşılaştırıldığında </a:t>
            </a:r>
            <a:r>
              <a:rPr lang="tr-TR" dirty="0"/>
              <a:t>anlamlı </a:t>
            </a:r>
            <a:r>
              <a:rPr lang="tr-TR" dirty="0" smtClean="0"/>
              <a:t>fark olmadığı bulunmuştur (p=0,870 ve p=0,564)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308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150322"/>
              </p:ext>
            </p:extLst>
          </p:nvPr>
        </p:nvGraphicFramePr>
        <p:xfrm>
          <a:off x="467544" y="692696"/>
          <a:ext cx="8064896" cy="52242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9266"/>
                <a:gridCol w="808924"/>
                <a:gridCol w="936106"/>
                <a:gridCol w="636975"/>
                <a:gridCol w="803183"/>
                <a:gridCol w="936104"/>
                <a:gridCol w="648074"/>
                <a:gridCol w="864094"/>
                <a:gridCol w="936104"/>
                <a:gridCol w="576066"/>
              </a:tblGrid>
              <a:tr h="176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  <a:latin typeface="+mn-lt"/>
                        </a:rPr>
                        <a:t> </a:t>
                      </a:r>
                      <a:endParaRPr lang="tr-TR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  <a:latin typeface="+mn-lt"/>
                        </a:rPr>
                        <a:t>Cinsiyet</a:t>
                      </a:r>
                      <a:endParaRPr lang="tr-TR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  <a:latin typeface="+mn-lt"/>
                        </a:rPr>
                        <a:t>Vücut kitle indeksi</a:t>
                      </a:r>
                      <a:endParaRPr lang="tr-TR" sz="10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+mn-lt"/>
                        </a:rPr>
                        <a:t>Egzersiz hızı</a:t>
                      </a:r>
                      <a:endParaRPr lang="tr-TR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+mn-lt"/>
                        </a:rPr>
                        <a:t> </a:t>
                      </a:r>
                      <a:endParaRPr lang="tr-TR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Bayan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(n=18)</a:t>
                      </a:r>
                      <a:endParaRPr lang="tr-TR" sz="1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Erkek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(n=18)</a:t>
                      </a:r>
                      <a:endParaRPr lang="tr-TR" sz="1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</a:t>
                      </a:r>
                      <a:endParaRPr lang="tr-TR" sz="1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&lt;</a:t>
                      </a:r>
                      <a:r>
                        <a:rPr lang="tr-TR" sz="1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(n=29)</a:t>
                      </a:r>
                      <a:endParaRPr lang="tr-TR" sz="1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&gt;</a:t>
                      </a:r>
                      <a:r>
                        <a:rPr lang="tr-TR" sz="1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(n=7)</a:t>
                      </a:r>
                      <a:endParaRPr lang="tr-TR" sz="1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</a:t>
                      </a:r>
                      <a:endParaRPr lang="tr-TR" sz="1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 </a:t>
                      </a:r>
                      <a:r>
                        <a:rPr lang="tr-TR" sz="1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km/h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(n=20)</a:t>
                      </a:r>
                      <a:endParaRPr lang="tr-TR" sz="1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 </a:t>
                      </a:r>
                      <a:r>
                        <a:rPr lang="tr-TR" sz="1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km/h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(n=16)</a:t>
                      </a:r>
                      <a:endParaRPr lang="tr-TR" sz="1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</a:t>
                      </a:r>
                      <a:endParaRPr lang="tr-TR" sz="1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>
                    <a:solidFill>
                      <a:schemeClr val="accent1"/>
                    </a:solidFill>
                  </a:tcPr>
                </a:tc>
              </a:tr>
              <a:tr h="281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+mn-lt"/>
                        </a:rPr>
                        <a:t>Ağırlık, kg </a:t>
                      </a:r>
                      <a:endParaRPr lang="tr-TR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57±7,4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72,5±10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effectLst/>
                          <a:latin typeface="+mn-lt"/>
                        </a:rPr>
                        <a:t>&lt;0,0001</a:t>
                      </a:r>
                      <a:r>
                        <a:rPr lang="tr-TR" sz="1200" dirty="0">
                          <a:effectLst/>
                          <a:latin typeface="+mn-lt"/>
                        </a:rPr>
                        <a:t> 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60,7±8,5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81,4±7,7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effectLst/>
                          <a:latin typeface="+mn-lt"/>
                        </a:rPr>
                        <a:t>&lt;0,0001</a:t>
                      </a:r>
                      <a:r>
                        <a:rPr lang="tr-TR" sz="1200" dirty="0">
                          <a:effectLst/>
                          <a:latin typeface="+mn-lt"/>
                        </a:rPr>
                        <a:t> 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67,8±12,2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61±10,1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effectLst/>
                          <a:latin typeface="+mn-lt"/>
                        </a:rPr>
                        <a:t>0,084 </a:t>
                      </a:r>
                      <a:r>
                        <a:rPr lang="tr-TR" sz="1200" dirty="0">
                          <a:effectLst/>
                          <a:latin typeface="+mn-lt"/>
                        </a:rPr>
                        <a:t> 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</a:tr>
              <a:tr h="281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+mn-lt"/>
                        </a:rPr>
                        <a:t>Boy, cm </a:t>
                      </a:r>
                      <a:endParaRPr lang="tr-TR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161,2±5,2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177,3±6,7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effectLst/>
                          <a:latin typeface="+mn-lt"/>
                        </a:rPr>
                        <a:t>&lt;0,0001</a:t>
                      </a:r>
                      <a:r>
                        <a:rPr lang="tr-TR" sz="1200" dirty="0">
                          <a:effectLst/>
                          <a:latin typeface="+mn-lt"/>
                        </a:rPr>
                        <a:t> 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168,5±10,8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172,7±7,1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tr-TR" sz="1200" dirty="0" smtClean="0">
                          <a:effectLst/>
                          <a:latin typeface="+mn-lt"/>
                        </a:rPr>
                        <a:t>0,324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170±7,6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168,5±12,7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0,658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</a:tr>
              <a:tr h="176388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i="1" dirty="0" smtClean="0">
                          <a:effectLst/>
                          <a:latin typeface="+mn-lt"/>
                        </a:rPr>
                        <a:t>Egzersiz öncesi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i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09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+mn-lt"/>
                        </a:rPr>
                        <a:t>Nabız </a:t>
                      </a:r>
                      <a:r>
                        <a:rPr lang="tr-TR" sz="1000" dirty="0" smtClean="0">
                          <a:effectLst/>
                          <a:latin typeface="+mn-lt"/>
                        </a:rPr>
                        <a:t>sayısı/</a:t>
                      </a:r>
                      <a:r>
                        <a:rPr lang="tr-TR" sz="1000" dirty="0" err="1" smtClean="0">
                          <a:effectLst/>
                          <a:latin typeface="+mn-lt"/>
                        </a:rPr>
                        <a:t>dk</a:t>
                      </a:r>
                      <a:endParaRPr lang="tr-TR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91,6±11,6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78,8±12,9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+mn-lt"/>
                        </a:rPr>
                        <a:t>0,004</a:t>
                      </a:r>
                      <a:endParaRPr lang="tr-TR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87,9±12,9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74±11,5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+mn-lt"/>
                        </a:rPr>
                        <a:t>0,014</a:t>
                      </a:r>
                      <a:endParaRPr lang="tr-TR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85,8±16,2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84,3±10,2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+mn-lt"/>
                        </a:rPr>
                        <a:t>0,749</a:t>
                      </a:r>
                      <a:r>
                        <a:rPr lang="tr-TR" sz="1200" dirty="0">
                          <a:effectLst/>
                          <a:latin typeface="+mn-lt"/>
                        </a:rPr>
                        <a:t> 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</a:tr>
              <a:tr h="352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+mn-lt"/>
                        </a:rPr>
                        <a:t>Solunum </a:t>
                      </a:r>
                      <a:r>
                        <a:rPr lang="tr-TR" sz="1000" dirty="0" smtClean="0">
                          <a:effectLst/>
                          <a:latin typeface="+mn-lt"/>
                        </a:rPr>
                        <a:t>sayısı</a:t>
                      </a:r>
                      <a:endParaRPr lang="tr-TR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24,2±4,3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24±3,4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+mn-lt"/>
                        </a:rPr>
                        <a:t>0,894</a:t>
                      </a:r>
                      <a:r>
                        <a:rPr lang="tr-TR" sz="1200" dirty="0">
                          <a:effectLst/>
                          <a:latin typeface="+mn-lt"/>
                        </a:rPr>
                        <a:t> 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23,9±3,9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25±3,6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+mn-lt"/>
                        </a:rPr>
                        <a:t>0,668</a:t>
                      </a:r>
                      <a:r>
                        <a:rPr lang="tr-TR" sz="1200" dirty="0">
                          <a:effectLst/>
                          <a:latin typeface="+mn-lt"/>
                        </a:rPr>
                        <a:t> 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20±2,8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24,6±3,6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tr-TR" sz="1200" dirty="0" smtClean="0">
                          <a:effectLst/>
                          <a:latin typeface="+mn-lt"/>
                        </a:rPr>
                        <a:t>0,102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</a:tr>
              <a:tr h="4444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 err="1">
                          <a:effectLst/>
                          <a:latin typeface="+mn-lt"/>
                        </a:rPr>
                        <a:t>Sistolik</a:t>
                      </a:r>
                      <a:r>
                        <a:rPr lang="tr-TR" sz="1000" dirty="0">
                          <a:effectLst/>
                          <a:latin typeface="+mn-lt"/>
                        </a:rPr>
                        <a:t> </a:t>
                      </a:r>
                      <a:r>
                        <a:rPr lang="tr-TR" sz="1000" dirty="0" smtClean="0">
                          <a:effectLst/>
                          <a:latin typeface="+mn-lt"/>
                        </a:rPr>
                        <a:t> KB,  </a:t>
                      </a:r>
                      <a:r>
                        <a:rPr lang="tr-TR" sz="1000" dirty="0" err="1" smtClean="0">
                          <a:effectLst/>
                          <a:latin typeface="+mn-lt"/>
                        </a:rPr>
                        <a:t>mmHg</a:t>
                      </a:r>
                      <a:endParaRPr lang="tr-TR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110±6,8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117,7±12,6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+mn-lt"/>
                        </a:rPr>
                        <a:t>0,028</a:t>
                      </a:r>
                      <a:endParaRPr lang="tr-TR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111,7±10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122,8±9,5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+mn-lt"/>
                        </a:rPr>
                        <a:t>0,012</a:t>
                      </a:r>
                      <a:endParaRPr lang="tr-TR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114,5±11,9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113,1±9,4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+mn-lt"/>
                        </a:rPr>
                        <a:t>0,703</a:t>
                      </a:r>
                      <a:r>
                        <a:rPr lang="tr-TR" sz="1200" dirty="0">
                          <a:effectLst/>
                          <a:latin typeface="+mn-lt"/>
                        </a:rPr>
                        <a:t> 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</a:tr>
              <a:tr h="4222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 err="1" smtClean="0">
                          <a:effectLst/>
                          <a:latin typeface="+mn-lt"/>
                        </a:rPr>
                        <a:t>Diyastolik</a:t>
                      </a:r>
                      <a:r>
                        <a:rPr lang="tr-TR" sz="1000" dirty="0" smtClean="0">
                          <a:effectLst/>
                          <a:latin typeface="+mn-lt"/>
                        </a:rPr>
                        <a:t> KB,  </a:t>
                      </a:r>
                      <a:r>
                        <a:rPr lang="tr-TR" sz="1000" dirty="0" err="1" smtClean="0">
                          <a:effectLst/>
                          <a:latin typeface="+mn-lt"/>
                        </a:rPr>
                        <a:t>mmHg</a:t>
                      </a:r>
                      <a:endParaRPr lang="tr-TR" sz="1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72,7±13,1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72,2±5,4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0,870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71,3±10,2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77,1±7,5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+mn-lt"/>
                        </a:rPr>
                        <a:t>0,173</a:t>
                      </a:r>
                      <a:r>
                        <a:rPr lang="tr-TR" sz="1200" dirty="0">
                          <a:effectLst/>
                          <a:latin typeface="+mn-lt"/>
                        </a:rPr>
                        <a:t> 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73,5±10,8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71,2±8,8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0,870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</a:tr>
              <a:tr h="176388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i="1" dirty="0">
                          <a:effectLst/>
                          <a:latin typeface="+mn-lt"/>
                        </a:rPr>
                        <a:t>Egzersiz </a:t>
                      </a:r>
                      <a:r>
                        <a:rPr lang="tr-TR" sz="1200" i="1" dirty="0" smtClean="0">
                          <a:effectLst/>
                          <a:latin typeface="+mn-lt"/>
                        </a:rPr>
                        <a:t>sonrası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i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88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+mn-lt"/>
                        </a:rPr>
                        <a:t>Nabız </a:t>
                      </a:r>
                      <a:r>
                        <a:rPr lang="tr-TR" sz="1000" dirty="0" smtClean="0">
                          <a:effectLst/>
                          <a:latin typeface="+mn-lt"/>
                        </a:rPr>
                        <a:t>sayısı/</a:t>
                      </a:r>
                      <a:r>
                        <a:rPr lang="tr-TR" sz="1000" dirty="0" err="1" smtClean="0">
                          <a:effectLst/>
                          <a:latin typeface="+mn-lt"/>
                        </a:rPr>
                        <a:t>dk</a:t>
                      </a:r>
                      <a:endParaRPr lang="tr-TR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122,5±19,5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107,8±20,6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+mn-lt"/>
                        </a:rPr>
                        <a:t>0,036</a:t>
                      </a:r>
                      <a:endParaRPr lang="tr-TR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115,1±20,7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115,4±24,4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0,975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+mn-lt"/>
                        </a:rPr>
                        <a:t>105,2±16,5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+mn-lt"/>
                        </a:rPr>
                        <a:t>127,6±20,1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latin typeface="+mn-lt"/>
                        </a:rPr>
                        <a:t>0,001</a:t>
                      </a:r>
                      <a:endParaRPr lang="tr-TR" sz="1200" b="1" dirty="0">
                        <a:latin typeface="+mn-lt"/>
                      </a:endParaRPr>
                    </a:p>
                  </a:txBody>
                  <a:tcPr marL="44950" marR="44950" marT="0" marB="0"/>
                </a:tc>
              </a:tr>
              <a:tr h="352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  <a:latin typeface="+mn-lt"/>
                        </a:rPr>
                        <a:t>Solunum </a:t>
                      </a:r>
                      <a:r>
                        <a:rPr lang="tr-TR" sz="1000" dirty="0" smtClean="0">
                          <a:effectLst/>
                          <a:latin typeface="+mn-lt"/>
                        </a:rPr>
                        <a:t>sayısı</a:t>
                      </a:r>
                      <a:endParaRPr lang="tr-TR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43,2±13,2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33,6±7,1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tr-TR" sz="1200" dirty="0" smtClean="0">
                          <a:effectLst/>
                          <a:latin typeface="+mn-lt"/>
                        </a:rPr>
                        <a:t>0,065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39±11,4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32±8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tr-TR" sz="1200" dirty="0" smtClean="0">
                          <a:effectLst/>
                          <a:latin typeface="+mn-lt"/>
                        </a:rPr>
                        <a:t>0,330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+mn-lt"/>
                        </a:rPr>
                        <a:t>24±0,0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39,6±10,5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latin typeface="+mn-lt"/>
                        </a:rPr>
                        <a:t>0,058</a:t>
                      </a:r>
                      <a:endParaRPr lang="tr-TR" sz="1200" dirty="0">
                        <a:latin typeface="+mn-lt"/>
                      </a:endParaRPr>
                    </a:p>
                  </a:txBody>
                  <a:tcPr marL="44950" marR="44950" marT="0" marB="0"/>
                </a:tc>
              </a:tr>
              <a:tr h="4444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 err="1">
                          <a:effectLst/>
                          <a:latin typeface="+mn-lt"/>
                        </a:rPr>
                        <a:t>Sistolik</a:t>
                      </a:r>
                      <a:r>
                        <a:rPr lang="tr-TR" sz="1000" dirty="0">
                          <a:effectLst/>
                          <a:latin typeface="+mn-lt"/>
                        </a:rPr>
                        <a:t> </a:t>
                      </a:r>
                      <a:r>
                        <a:rPr lang="tr-TR" sz="1000" dirty="0" smtClean="0">
                          <a:effectLst/>
                          <a:latin typeface="+mn-lt"/>
                        </a:rPr>
                        <a:t>KB,  </a:t>
                      </a:r>
                      <a:r>
                        <a:rPr lang="tr-TR" sz="1000" dirty="0" err="1" smtClean="0">
                          <a:effectLst/>
                          <a:latin typeface="+mn-lt"/>
                        </a:rPr>
                        <a:t>mmHg</a:t>
                      </a:r>
                      <a:endParaRPr lang="tr-TR" sz="1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121,6±20,3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127,2±14,4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0,352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125,1±18,4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121,4±11,6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0,621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118±15,7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132,5±16,9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+mn-lt"/>
                        </a:rPr>
                        <a:t>0,034</a:t>
                      </a:r>
                      <a:endParaRPr lang="tr-TR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</a:tr>
              <a:tr h="3625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 err="1" smtClean="0">
                          <a:effectLst/>
                          <a:latin typeface="+mn-lt"/>
                        </a:rPr>
                        <a:t>Diyastolik</a:t>
                      </a:r>
                      <a:r>
                        <a:rPr lang="tr-TR" sz="1000" dirty="0" smtClean="0">
                          <a:effectLst/>
                          <a:latin typeface="+mn-lt"/>
                        </a:rPr>
                        <a:t> KB,  </a:t>
                      </a:r>
                      <a:r>
                        <a:rPr lang="tr-TR" sz="1000" dirty="0" err="1" smtClean="0">
                          <a:effectLst/>
                          <a:latin typeface="+mn-lt"/>
                        </a:rPr>
                        <a:t>mmHg</a:t>
                      </a:r>
                      <a:endParaRPr lang="tr-TR" sz="1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75,5±10,9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73,3±11,8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+mn-lt"/>
                        </a:rPr>
                        <a:t>0,564</a:t>
                      </a:r>
                      <a:endParaRPr lang="tr-TR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73,1±10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80±15,2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+mn-lt"/>
                        </a:rPr>
                        <a:t>0,151</a:t>
                      </a:r>
                      <a:r>
                        <a:rPr lang="tr-TR" sz="1200" dirty="0">
                          <a:effectLst/>
                          <a:latin typeface="+mn-lt"/>
                        </a:rPr>
                        <a:t> 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75±13,5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73,7±8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+mn-lt"/>
                        </a:rPr>
                        <a:t>0,747</a:t>
                      </a:r>
                      <a:endParaRPr lang="tr-TR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950" marR="4495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259632" y="6381328"/>
            <a:ext cx="626469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Değerler </a:t>
            </a:r>
            <a:r>
              <a:rPr kumimoji="0" lang="tr-T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ortalama±standart</a:t>
            </a: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sapma olarak </a:t>
            </a: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verilmiştir </a:t>
            </a:r>
            <a:endParaRPr kumimoji="0" 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20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Cinsiyet özellikle egzersiz öncesi ve sonrası nabzı ve egzersiz öncesi </a:t>
            </a:r>
            <a:r>
              <a:rPr lang="tr-TR" dirty="0" err="1"/>
              <a:t>sistolik</a:t>
            </a:r>
            <a:r>
              <a:rPr lang="tr-TR" dirty="0"/>
              <a:t> tansiyonu </a:t>
            </a:r>
            <a:r>
              <a:rPr lang="tr-TR" dirty="0" smtClean="0"/>
              <a:t>etkilemektedir. </a:t>
            </a:r>
            <a:r>
              <a:rPr lang="tr-TR" dirty="0"/>
              <a:t>Araştırmamızda da egzersiz öncesi ve sonrası nabız ortalaması kadınlarda erkeklere göre daha fazladır</a:t>
            </a:r>
          </a:p>
          <a:p>
            <a:r>
              <a:rPr lang="tr-TR" dirty="0"/>
              <a:t>12 yaşın üzerindeki popülasyonda yapılan bir araştırmada da kadınlarda kalp atış hızının (nabız) erkeklere göre daha fazla olduğu </a:t>
            </a:r>
            <a:r>
              <a:rPr lang="tr-TR" dirty="0" smtClean="0"/>
              <a:t>gösterilmiştir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403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Bilindiği gibi egzersiz yaparken vücudun oksijen ihtiyacı arttığından ve kandaki karbondioksit miktarı yükseldiğinden dolayı soluk alıp verme sıklığı ve nabız hızı </a:t>
            </a:r>
            <a:r>
              <a:rPr lang="tr-TR" dirty="0" smtClean="0"/>
              <a:t>artar</a:t>
            </a:r>
          </a:p>
          <a:p>
            <a:r>
              <a:rPr lang="tr-TR" dirty="0" smtClean="0"/>
              <a:t>Çalışmamızda </a:t>
            </a:r>
            <a:r>
              <a:rPr lang="tr-TR" dirty="0"/>
              <a:t>koşu hızı egzersiz sonrası nabzı, solunum hızını ve </a:t>
            </a:r>
            <a:r>
              <a:rPr lang="tr-TR" dirty="0" err="1"/>
              <a:t>sistolik</a:t>
            </a:r>
            <a:r>
              <a:rPr lang="tr-TR" dirty="0"/>
              <a:t> tansiyonu etkilemesine rağmen </a:t>
            </a:r>
            <a:r>
              <a:rPr lang="tr-TR" dirty="0" err="1"/>
              <a:t>diastolik</a:t>
            </a:r>
            <a:r>
              <a:rPr lang="tr-TR" dirty="0"/>
              <a:t> tansiyonu </a:t>
            </a:r>
            <a:r>
              <a:rPr lang="tr-TR" dirty="0" smtClean="0"/>
              <a:t>etkilememiştir  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067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Vücut indeksi egzersiz öncesi nabzı ve egzersiz öncesi </a:t>
            </a:r>
            <a:r>
              <a:rPr lang="tr-TR" dirty="0" err="1"/>
              <a:t>sistolik</a:t>
            </a:r>
            <a:r>
              <a:rPr lang="tr-TR" dirty="0"/>
              <a:t> tansiyonu </a:t>
            </a:r>
            <a:r>
              <a:rPr lang="tr-TR" dirty="0" smtClean="0"/>
              <a:t>etkilemiştir ancak beklenin aksine egzersiz sonrası değerler üzerine bir etkisi görülmedi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765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908720"/>
            <a:ext cx="75438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 dirty="0" smtClean="0"/>
              <a:t>Çalışmamıza göre:</a:t>
            </a:r>
          </a:p>
          <a:p>
            <a:pPr lvl="1"/>
            <a:r>
              <a:rPr lang="tr-TR" dirty="0" smtClean="0"/>
              <a:t>Cinsiyet kısa </a:t>
            </a:r>
            <a:r>
              <a:rPr lang="tr-TR" dirty="0" smtClean="0"/>
              <a:t>süreli egzersizde sadece nabız üzerine </a:t>
            </a:r>
            <a:r>
              <a:rPr lang="tr-TR" dirty="0" smtClean="0"/>
              <a:t>etkili,</a:t>
            </a:r>
            <a:endParaRPr lang="tr-TR" dirty="0" smtClean="0"/>
          </a:p>
          <a:p>
            <a:pPr lvl="1"/>
            <a:r>
              <a:rPr lang="tr-TR" dirty="0" smtClean="0"/>
              <a:t>Kısa süreli egzersiz </a:t>
            </a:r>
            <a:r>
              <a:rPr lang="tr-TR" dirty="0" err="1" smtClean="0"/>
              <a:t>diastolik</a:t>
            </a:r>
            <a:r>
              <a:rPr lang="tr-TR" dirty="0" smtClean="0"/>
              <a:t> </a:t>
            </a:r>
            <a:r>
              <a:rPr lang="tr-TR" dirty="0" smtClean="0"/>
              <a:t>tansiyonu etkilemiyor</a:t>
            </a:r>
            <a:endParaRPr lang="tr-TR" dirty="0"/>
          </a:p>
          <a:p>
            <a:pPr lvl="1"/>
            <a:r>
              <a:rPr lang="tr-TR" dirty="0" smtClean="0"/>
              <a:t>Vücut kitle indeksinin </a:t>
            </a:r>
            <a:r>
              <a:rPr lang="tr-TR" dirty="0" err="1" smtClean="0"/>
              <a:t>vital</a:t>
            </a:r>
            <a:r>
              <a:rPr lang="tr-TR" dirty="0" smtClean="0"/>
              <a:t> bulgular üzerine kısa süreli egzersizde herhangi bir fark </a:t>
            </a:r>
            <a:r>
              <a:rPr lang="tr-TR" dirty="0" smtClean="0"/>
              <a:t>oluşturmuyor</a:t>
            </a:r>
            <a:endParaRPr lang="tr-TR" dirty="0" smtClean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445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sz="6000" dirty="0" smtClean="0">
                <a:solidFill>
                  <a:schemeClr val="accent6">
                    <a:lumMod val="75000"/>
                  </a:schemeClr>
                </a:solidFill>
              </a:rPr>
              <a:t>TEŞEKKÜRLER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864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835696" y="5517232"/>
            <a:ext cx="5544616" cy="638944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DANIŞMAN: </a:t>
            </a:r>
            <a:r>
              <a:rPr lang="tr-TR" sz="2400" dirty="0" smtClean="0">
                <a:latin typeface="+mn-lt"/>
              </a:rPr>
              <a:t>Yrd. Doç. Dr. Murat SARITEMUR</a:t>
            </a:r>
            <a:endParaRPr lang="tr-TR" sz="2400" dirty="0">
              <a:latin typeface="+mn-lt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67544" y="692696"/>
            <a:ext cx="4040188" cy="639762"/>
          </a:xfrm>
        </p:spPr>
        <p:txBody>
          <a:bodyPr/>
          <a:lstStyle/>
          <a:p>
            <a:pPr algn="ctr"/>
            <a:r>
              <a:rPr lang="tr-TR" dirty="0" smtClean="0"/>
              <a:t>HAZIRLAYANLAR	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95536" y="1556792"/>
            <a:ext cx="4040188" cy="3951288"/>
          </a:xfrm>
        </p:spPr>
        <p:txBody>
          <a:bodyPr/>
          <a:lstStyle/>
          <a:p>
            <a:r>
              <a:rPr lang="tr-TR" dirty="0" smtClean="0"/>
              <a:t>Kani TOKAÇ</a:t>
            </a:r>
          </a:p>
          <a:p>
            <a:endParaRPr lang="tr-TR" dirty="0" smtClean="0"/>
          </a:p>
          <a:p>
            <a:r>
              <a:rPr lang="tr-TR" dirty="0" smtClean="0"/>
              <a:t>Nur </a:t>
            </a:r>
            <a:r>
              <a:rPr lang="tr-TR" dirty="0" err="1" smtClean="0"/>
              <a:t>Naziye</a:t>
            </a:r>
            <a:r>
              <a:rPr lang="tr-TR" dirty="0" smtClean="0"/>
              <a:t> YUCAL</a:t>
            </a:r>
          </a:p>
          <a:p>
            <a:endParaRPr lang="tr-TR" dirty="0" smtClean="0"/>
          </a:p>
          <a:p>
            <a:r>
              <a:rPr lang="tr-TR" dirty="0" smtClean="0"/>
              <a:t>Şule ÖZSAĞLICAK </a:t>
            </a:r>
          </a:p>
          <a:p>
            <a:endParaRPr lang="tr-TR" dirty="0" smtClean="0"/>
          </a:p>
          <a:p>
            <a:r>
              <a:rPr lang="tr-TR" dirty="0" smtClean="0"/>
              <a:t>Melek TEKİNARSLAN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572000" y="692696"/>
            <a:ext cx="4041775" cy="639762"/>
          </a:xfrm>
        </p:spPr>
        <p:txBody>
          <a:bodyPr/>
          <a:lstStyle/>
          <a:p>
            <a:pPr algn="ctr"/>
            <a:r>
              <a:rPr lang="tr-TR" dirty="0" smtClean="0"/>
              <a:t>SUNANLAR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4008" y="1412776"/>
            <a:ext cx="4041775" cy="3951288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Tuğçe </a:t>
            </a:r>
            <a:r>
              <a:rPr lang="tr-TR" dirty="0"/>
              <a:t>TAŞKAN</a:t>
            </a:r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Hilal </a:t>
            </a:r>
            <a:r>
              <a:rPr lang="tr-TR" dirty="0"/>
              <a:t>DİLER</a:t>
            </a:r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Cemile </a:t>
            </a:r>
            <a:r>
              <a:rPr lang="tr-TR" dirty="0"/>
              <a:t>KIVRAK</a:t>
            </a:r>
          </a:p>
          <a:p>
            <a:endParaRPr lang="tr-TR" dirty="0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909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SUNUM AKIŞI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1052736"/>
            <a:ext cx="7543800" cy="3886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3600" dirty="0" smtClean="0"/>
              <a:t>Amaç</a:t>
            </a:r>
          </a:p>
          <a:p>
            <a:pPr marL="0" indent="0" algn="ctr">
              <a:buNone/>
            </a:pPr>
            <a:r>
              <a:rPr lang="tr-TR" sz="3600" dirty="0" smtClean="0"/>
              <a:t>Giriş</a:t>
            </a:r>
          </a:p>
          <a:p>
            <a:pPr marL="0" indent="0" algn="ctr">
              <a:buNone/>
            </a:pPr>
            <a:r>
              <a:rPr lang="tr-TR" sz="3600" dirty="0" smtClean="0"/>
              <a:t>Yöntem</a:t>
            </a:r>
          </a:p>
          <a:p>
            <a:pPr marL="0" indent="0" algn="ctr">
              <a:buNone/>
            </a:pPr>
            <a:r>
              <a:rPr lang="tr-TR" sz="3600" dirty="0" smtClean="0"/>
              <a:t>Bulgular</a:t>
            </a:r>
          </a:p>
          <a:p>
            <a:pPr marL="0" indent="0" algn="ctr">
              <a:buNone/>
            </a:pPr>
            <a:r>
              <a:rPr lang="tr-TR" sz="3600" dirty="0" smtClean="0"/>
              <a:t>Tartışma</a:t>
            </a:r>
          </a:p>
          <a:p>
            <a:pPr marL="0" indent="0" algn="ctr">
              <a:buNone/>
            </a:pPr>
            <a:r>
              <a:rPr lang="tr-TR" sz="3600" dirty="0" smtClean="0"/>
              <a:t>Sonuç</a:t>
            </a:r>
          </a:p>
          <a:p>
            <a:pPr algn="ctr"/>
            <a:endParaRPr lang="tr-TR" sz="3600" dirty="0" smtClean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080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Egzersizin nabız, tansiyon ve solunum hızına etkileri </a:t>
            </a:r>
          </a:p>
          <a:p>
            <a:r>
              <a:rPr lang="tr-TR" dirty="0" smtClean="0"/>
              <a:t>Egzersiz </a:t>
            </a:r>
            <a:r>
              <a:rPr lang="tr-TR" dirty="0" smtClean="0"/>
              <a:t>hızına, cinsiyete </a:t>
            </a:r>
            <a:r>
              <a:rPr lang="tr-TR" dirty="0" smtClean="0"/>
              <a:t>ve vücut indeksine göre nabız, tansiyon ve solunum hızında fark olup olmadığı araştırıldı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35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Egzersiz:</a:t>
            </a:r>
          </a:p>
          <a:p>
            <a:pPr lvl="1"/>
            <a:r>
              <a:rPr lang="tr-TR" dirty="0" smtClean="0"/>
              <a:t>Fiziksel </a:t>
            </a:r>
            <a:r>
              <a:rPr lang="tr-TR" dirty="0" smtClean="0"/>
              <a:t>gelişimi </a:t>
            </a:r>
            <a:r>
              <a:rPr lang="tr-TR" dirty="0"/>
              <a:t>amaçlayan </a:t>
            </a:r>
            <a:r>
              <a:rPr lang="tr-TR" dirty="0" smtClean="0"/>
              <a:t>planlı </a:t>
            </a:r>
            <a:r>
              <a:rPr lang="tr-TR" dirty="0"/>
              <a:t>yapılandırılmış, </a:t>
            </a:r>
            <a:r>
              <a:rPr lang="tr-TR" dirty="0" smtClean="0"/>
              <a:t>istemli ve sürekli </a:t>
            </a:r>
            <a:r>
              <a:rPr lang="tr-TR" dirty="0"/>
              <a:t>aktivitelerdir</a:t>
            </a:r>
          </a:p>
          <a:p>
            <a:pPr marL="457200" lvl="1" indent="0">
              <a:buNone/>
            </a:pP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924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Egzersizin Nabza Etkisi: </a:t>
            </a:r>
          </a:p>
          <a:p>
            <a:pPr lvl="1"/>
            <a:r>
              <a:rPr lang="tr-TR" dirty="0" smtClean="0"/>
              <a:t>Kalbin, kanı damarlara her pompalayışında damarlarda getirdiği etkiye nabız denir </a:t>
            </a:r>
          </a:p>
          <a:p>
            <a:pPr lvl="1"/>
            <a:r>
              <a:rPr lang="tr-TR" dirty="0" smtClean="0"/>
              <a:t>Egzersiz yaparken bedenin daha çok oksijene ve besine ihtiyacı olur. Bu nedenle nabız sayısı da artar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539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Egzersizin Solunum Hızına Etkisi: </a:t>
            </a:r>
            <a:endParaRPr lang="tr-T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tr-TR" dirty="0" smtClean="0"/>
              <a:t>Kişinin </a:t>
            </a:r>
            <a:r>
              <a:rPr lang="tr-TR" dirty="0"/>
              <a:t>1 dakikada alıp verdiği soluk sayısına solunum hızı </a:t>
            </a:r>
            <a:r>
              <a:rPr lang="tr-TR" dirty="0" smtClean="0"/>
              <a:t>denir</a:t>
            </a:r>
          </a:p>
          <a:p>
            <a:pPr lvl="1"/>
            <a:r>
              <a:rPr lang="tr-TR" dirty="0"/>
              <a:t>Dinlenme durumundaki sağlıklı bir insanın dakikadaki soluk alıp verme sayısı </a:t>
            </a:r>
            <a:r>
              <a:rPr lang="tr-TR" dirty="0" smtClean="0"/>
              <a:t>12-18 oranındadır</a:t>
            </a:r>
          </a:p>
          <a:p>
            <a:pPr lvl="1"/>
            <a:r>
              <a:rPr lang="tr-TR" dirty="0" smtClean="0"/>
              <a:t>Egzersiz </a:t>
            </a:r>
            <a:r>
              <a:rPr lang="tr-TR" dirty="0"/>
              <a:t>yaparken soluk alıp verme sıklığı </a:t>
            </a:r>
            <a:r>
              <a:rPr lang="tr-TR" dirty="0" smtClean="0"/>
              <a:t>artar</a:t>
            </a:r>
            <a:endParaRPr lang="tr-TR" dirty="0"/>
          </a:p>
          <a:p>
            <a:endParaRPr lang="tr-TR" sz="200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10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Egzersizin Tansiyona Etkisi: </a:t>
            </a:r>
          </a:p>
          <a:p>
            <a:pPr lvl="1"/>
            <a:r>
              <a:rPr lang="tr-TR" dirty="0" smtClean="0"/>
              <a:t>Sağlıklı kişilerde kısa süreli bir egzersiz </a:t>
            </a:r>
            <a:r>
              <a:rPr lang="tr-TR" dirty="0" err="1" smtClean="0"/>
              <a:t>sistolik</a:t>
            </a:r>
            <a:r>
              <a:rPr lang="tr-TR" dirty="0" smtClean="0"/>
              <a:t> tansiyonu yükseltirken, </a:t>
            </a:r>
            <a:r>
              <a:rPr lang="tr-TR" dirty="0" err="1" smtClean="0"/>
              <a:t>diastolik</a:t>
            </a:r>
            <a:r>
              <a:rPr lang="tr-TR" dirty="0" smtClean="0"/>
              <a:t> tansiyonda önemli bir değişiklik olmaz 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51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Deneysel </a:t>
            </a:r>
            <a:r>
              <a:rPr lang="tr-TR" dirty="0"/>
              <a:t>Klinik Çalışma</a:t>
            </a:r>
          </a:p>
          <a:p>
            <a:r>
              <a:rPr lang="tr-TR" dirty="0" smtClean="0"/>
              <a:t>Bu </a:t>
            </a:r>
            <a:r>
              <a:rPr lang="tr-TR" dirty="0"/>
              <a:t>araştırma Atatürk Üniversitesi Araştırma Hastanesi Sağlıklı Yaşam Kliniğinde Eylül 2012 içerisinde </a:t>
            </a:r>
            <a:r>
              <a:rPr lang="tr-TR" dirty="0" smtClean="0"/>
              <a:t>yapılmıştır</a:t>
            </a:r>
            <a:endParaRPr lang="tr-TR" dirty="0"/>
          </a:p>
          <a:p>
            <a:r>
              <a:rPr lang="tr-TR" dirty="0" smtClean="0"/>
              <a:t>Tabakalanmış rastgele </a:t>
            </a:r>
            <a:r>
              <a:rPr lang="tr-TR" dirty="0"/>
              <a:t>örnekleme yöntemi ile 36 kişi </a:t>
            </a:r>
            <a:r>
              <a:rPr lang="tr-TR" dirty="0" smtClean="0"/>
              <a:t>seçildi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7BBE-7B0E-426E-9E7B-D9C8093C378E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142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414</TotalTime>
  <Words>578</Words>
  <Application>Microsoft Office PowerPoint</Application>
  <PresentationFormat>Ekran Gösterisi (4:3)</PresentationFormat>
  <Paragraphs>213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NewsPrint</vt:lpstr>
      <vt:lpstr>EGZERSİZİN VİTAL BULGULAR ÜZERİNE ETKİSİ</vt:lpstr>
      <vt:lpstr>DANIŞMAN: Yrd. Doç. Dr. Murat SARITEMUR</vt:lpstr>
      <vt:lpstr>SUNUM AKIŞI</vt:lpstr>
      <vt:lpstr>Amaç </vt:lpstr>
      <vt:lpstr>Giriş </vt:lpstr>
      <vt:lpstr>Giriş</vt:lpstr>
      <vt:lpstr>Giriş </vt:lpstr>
      <vt:lpstr>Giriş </vt:lpstr>
      <vt:lpstr>Yöntem </vt:lpstr>
      <vt:lpstr>Yöntem</vt:lpstr>
      <vt:lpstr>Bulgular</vt:lpstr>
      <vt:lpstr>PowerPoint Sunusu</vt:lpstr>
      <vt:lpstr>Tartışma </vt:lpstr>
      <vt:lpstr>Tartışma</vt:lpstr>
      <vt:lpstr>Tartışma</vt:lpstr>
      <vt:lpstr>Sonuç </vt:lpstr>
      <vt:lpstr>PowerPoint Sunusu</vt:lpstr>
    </vt:vector>
  </TitlesOfParts>
  <Company>Atatürk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EGZERSİZİN NABIZ,TANSİYON VE SOLUNUM HIZINA ETKİSİNİN CİNSİYETE,KOŞU HIZINA VE VİCUT İNDEKSİNE GÖRE DEĞERLENDİRİLMESİ</dc:title>
  <dc:creator>Selcuk</dc:creator>
  <cp:lastModifiedBy>User</cp:lastModifiedBy>
  <cp:revision>44</cp:revision>
  <dcterms:created xsi:type="dcterms:W3CDTF">2013-02-28T09:59:01Z</dcterms:created>
  <dcterms:modified xsi:type="dcterms:W3CDTF">2013-03-08T08:49:57Z</dcterms:modified>
</cp:coreProperties>
</file>