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300" r:id="rId7"/>
    <p:sldId id="262" r:id="rId8"/>
    <p:sldId id="265" r:id="rId9"/>
    <p:sldId id="268" r:id="rId10"/>
    <p:sldId id="278" r:id="rId11"/>
    <p:sldId id="317" r:id="rId12"/>
    <p:sldId id="274" r:id="rId13"/>
    <p:sldId id="275" r:id="rId14"/>
    <p:sldId id="271" r:id="rId15"/>
    <p:sldId id="277" r:id="rId16"/>
    <p:sldId id="282" r:id="rId17"/>
    <p:sldId id="304" r:id="rId18"/>
    <p:sldId id="305" r:id="rId19"/>
    <p:sldId id="306" r:id="rId20"/>
    <p:sldId id="307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02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76" autoAdjust="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7E649-0ABF-46D5-B9F5-1C9D3CEDBFED}" type="datetimeFigureOut">
              <a:rPr lang="tr-TR" smtClean="0"/>
              <a:pPr/>
              <a:t>06.03.2013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67879-CF2E-4662-B4DF-3465A016F9A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6606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41A-0828-43D3-B04B-659EE9890AE4}" type="datetime1">
              <a:rPr lang="tr-TR" smtClean="0"/>
              <a:pPr/>
              <a:t>06.03.2013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55EA-64D2-4AE7-867F-18D37895824B}" type="datetime1">
              <a:rPr lang="tr-TR" smtClean="0"/>
              <a:pPr/>
              <a:t>06.03.2013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BDE4-79F7-47F4-8FB5-0C0CB38D045F}" type="datetime1">
              <a:rPr lang="tr-TR" smtClean="0"/>
              <a:pPr/>
              <a:t>06.03.2013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24AB-B664-4A5B-BAAE-A3053595DB97}" type="datetime1">
              <a:rPr lang="tr-TR" smtClean="0"/>
              <a:pPr/>
              <a:t>06.03.2013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76AB-F75A-4494-AE0B-E3709D777332}" type="datetime1">
              <a:rPr lang="tr-TR" smtClean="0"/>
              <a:pPr/>
              <a:t>06.03.2013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1E1F-9396-4624-9D02-15B7E6C65CBE}" type="datetime1">
              <a:rPr lang="tr-TR" smtClean="0"/>
              <a:pPr/>
              <a:t>06.03.2013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B09D-D33B-4263-A1F8-35823EFDDCF7}" type="datetime1">
              <a:rPr lang="tr-TR" smtClean="0"/>
              <a:pPr/>
              <a:t>06.03.2013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3289-5E0A-4CAF-AA9E-49FD15332FE1}" type="datetime1">
              <a:rPr lang="tr-TR" smtClean="0"/>
              <a:pPr/>
              <a:t>06.03.2013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CEB2-2345-43F0-A64A-0C03EDCC5A6A}" type="datetime1">
              <a:rPr lang="tr-TR" smtClean="0"/>
              <a:pPr/>
              <a:t>06.03.2013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FBF6-2361-4F3D-A7CC-2E11F14E1584}" type="datetime1">
              <a:rPr lang="tr-TR" smtClean="0"/>
              <a:pPr/>
              <a:t>06.03.2013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1CC6-A7C8-46E7-A66D-F8FCFF712836}" type="datetime1">
              <a:rPr lang="tr-TR" smtClean="0"/>
              <a:pPr/>
              <a:t>06.03.2013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54BA1F-97D9-4D36-999C-7586317E9119}" type="datetime1">
              <a:rPr lang="tr-TR" smtClean="0"/>
              <a:pPr/>
              <a:t>06.03.2013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Karbonhidrat" TargetMode="External"/><Relationship Id="rId2" Type="http://schemas.openxmlformats.org/officeDocument/2006/relationships/hyperlink" Target="http://tr.wikipedia.org/wiki/Monosakkar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.wikipedia.org/wiki/Yunan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851648" cy="243569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ÇEŞİTLİ BESİNLERİN KAN GLUKOZ DÜZEYİ ÜZERİNE ETKİSİ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1800" dirty="0" smtClean="0"/>
              <a:t>AHMET BARDAKCİ</a:t>
            </a:r>
          </a:p>
          <a:p>
            <a:r>
              <a:rPr lang="tr-TR" sz="1800" dirty="0" smtClean="0"/>
              <a:t>ERSİN TOPRAK</a:t>
            </a:r>
          </a:p>
          <a:p>
            <a:r>
              <a:rPr lang="tr-TR" sz="1800" dirty="0" smtClean="0"/>
              <a:t>HÜSEYİN CEM ÖZKAN</a:t>
            </a:r>
          </a:p>
          <a:p>
            <a:r>
              <a:rPr lang="tr-TR" sz="1800" dirty="0" smtClean="0"/>
              <a:t> </a:t>
            </a:r>
          </a:p>
          <a:p>
            <a:r>
              <a:rPr lang="tr-TR" sz="1800" dirty="0" smtClean="0"/>
              <a:t>MART -2013</a:t>
            </a:r>
            <a:endParaRPr lang="tr-TR" sz="1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i="1" dirty="0" smtClean="0"/>
              <a:t>Çeşitli besinlerin </a:t>
            </a:r>
            <a:r>
              <a:rPr lang="tr-TR" sz="3600" b="1" i="1" dirty="0" err="1" smtClean="0"/>
              <a:t>glisemik</a:t>
            </a:r>
            <a:r>
              <a:rPr lang="tr-TR" sz="3600" b="1" i="1" dirty="0" smtClean="0"/>
              <a:t> indeks üzerine etkisi 3 grupta toplanmıştır:</a:t>
            </a:r>
            <a:endParaRPr lang="tr-TR" sz="3600" b="1" i="1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323528" y="2204864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/>
                <a:gridCol w="1800200"/>
                <a:gridCol w="3322712"/>
              </a:tblGrid>
              <a:tr h="511206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SINIFLANDIRMA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Glisemik</a:t>
                      </a:r>
                      <a:r>
                        <a:rPr lang="tr-TR" sz="1800" dirty="0" smtClean="0"/>
                        <a:t> İndeks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ÖRNEKLER</a:t>
                      </a:r>
                      <a:endParaRPr lang="tr-TR" sz="1800" dirty="0"/>
                    </a:p>
                  </a:txBody>
                  <a:tcPr/>
                </a:tc>
              </a:tr>
              <a:tr h="511206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DÜŞÜK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55 veya</a:t>
                      </a:r>
                      <a:r>
                        <a:rPr lang="tr-TR" sz="1800" baseline="0" dirty="0" smtClean="0"/>
                        <a:t> daha az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barbunya</a:t>
                      </a:r>
                      <a:r>
                        <a:rPr lang="tr-TR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nohut</a:t>
                      </a:r>
                      <a:r>
                        <a:rPr lang="tr-TR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kuru </a:t>
                      </a:r>
                      <a:r>
                        <a:rPr lang="tr-TR" sz="1800" b="1" i="0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fasülye</a:t>
                      </a:r>
                      <a:r>
                        <a:rPr lang="tr-TR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,mercimek, </a:t>
                      </a:r>
                      <a:r>
                        <a:rPr lang="tr-TR" sz="18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fındık</a:t>
                      </a:r>
                      <a:r>
                        <a:rPr lang="tr-TR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elma</a:t>
                      </a:r>
                      <a:r>
                        <a:rPr lang="tr-TR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çoğu</a:t>
                      </a:r>
                      <a:r>
                        <a:rPr lang="tr-TR" sz="1800" b="1" i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meyve ve sebze</a:t>
                      </a:r>
                      <a:r>
                        <a:rPr lang="tr-TR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makarna</a:t>
                      </a:r>
                      <a:r>
                        <a:rPr lang="tr-TR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Kepekli</a:t>
                      </a:r>
                      <a:r>
                        <a:rPr lang="tr-TR" sz="1800" b="1" i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ekmek</a:t>
                      </a:r>
                      <a:endParaRPr lang="tr-TR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1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ORTA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56-69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esmer </a:t>
                      </a:r>
                      <a:r>
                        <a:rPr lang="tr-TR" sz="18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pirinç</a:t>
                      </a:r>
                      <a:r>
                        <a:rPr lang="tr-T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şeker</a:t>
                      </a:r>
                      <a:r>
                        <a:rPr lang="tr-TR" sz="1800" b="1" i="0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kamışı</a:t>
                      </a:r>
                      <a:r>
                        <a:rPr lang="tr-T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çavdar</a:t>
                      </a:r>
                      <a:r>
                        <a:rPr lang="tr-T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ekmeği, </a:t>
                      </a:r>
                      <a:r>
                        <a:rPr lang="tr-TR" sz="18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muz</a:t>
                      </a:r>
                      <a:r>
                        <a:rPr lang="tr-T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(ham), </a:t>
                      </a:r>
                      <a:r>
                        <a:rPr lang="tr-TR" sz="18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dondurma</a:t>
                      </a:r>
                      <a:r>
                        <a:rPr lang="tr-T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fırında </a:t>
                      </a:r>
                      <a:r>
                        <a:rPr lang="tr-TR" sz="18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patates</a:t>
                      </a:r>
                      <a:endParaRPr lang="tr-TR" sz="1800" b="1" i="0" dirty="0"/>
                    </a:p>
                  </a:txBody>
                  <a:tcPr/>
                </a:tc>
              </a:tr>
              <a:tr h="511206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YÜKSEK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70 veya</a:t>
                      </a:r>
                      <a:r>
                        <a:rPr lang="tr-TR" sz="1800" baseline="0" dirty="0" smtClean="0"/>
                        <a:t> daha yüksek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patates, beyaz ekmek, beyaz pirinç, beyaz şeker, işlenmiş meyve suları, muz(olgun), </a:t>
                      </a:r>
                      <a:r>
                        <a:rPr lang="tr-TR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karpuz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krakerler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mısır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cipsi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mısır gevreği</a:t>
                      </a:r>
                      <a:endParaRPr lang="tr-TR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5400" b="1" dirty="0" smtClean="0"/>
              <a:t>GLİSEMİK İNDEKSİ ETKİLEYEN ETMENLER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i="1" dirty="0" smtClean="0"/>
              <a:t>1-</a:t>
            </a:r>
            <a:r>
              <a:rPr lang="tr-TR" sz="2800" b="1" dirty="0" smtClean="0"/>
              <a:t>Nişastanın yapısı</a:t>
            </a:r>
            <a:endParaRPr lang="tr-TR" dirty="0" smtClean="0"/>
          </a:p>
          <a:p>
            <a:r>
              <a:rPr lang="tr-TR" sz="2800" b="1" i="1" dirty="0" smtClean="0"/>
              <a:t> 2- </a:t>
            </a:r>
            <a:r>
              <a:rPr lang="tr-TR" sz="2800" b="1" dirty="0" smtClean="0"/>
              <a:t>Diyet posası</a:t>
            </a:r>
          </a:p>
          <a:p>
            <a:r>
              <a:rPr lang="tr-TR" sz="2800" b="1" i="1" dirty="0" smtClean="0"/>
              <a:t>3</a:t>
            </a:r>
            <a:r>
              <a:rPr lang="tr-TR" sz="2800" b="1" dirty="0" smtClean="0"/>
              <a:t>-Besin öğesi olmayan maddeler</a:t>
            </a:r>
          </a:p>
          <a:p>
            <a:r>
              <a:rPr lang="tr-TR" sz="2800" b="1" i="1" dirty="0" smtClean="0"/>
              <a:t>4-</a:t>
            </a:r>
            <a:r>
              <a:rPr lang="tr-TR" sz="2800" b="1" dirty="0" smtClean="0"/>
              <a:t>Nişasta-Protein ilişkisi</a:t>
            </a:r>
          </a:p>
          <a:p>
            <a:r>
              <a:rPr lang="tr-TR" sz="2800" b="1" i="1" dirty="0" smtClean="0"/>
              <a:t>5-</a:t>
            </a:r>
            <a:r>
              <a:rPr lang="tr-TR" sz="2800" b="1" dirty="0" smtClean="0"/>
              <a:t>Yiyeceğin emilimi ve sindirimi</a:t>
            </a:r>
          </a:p>
          <a:p>
            <a:r>
              <a:rPr lang="tr-TR" sz="2800" b="1" i="1" dirty="0" smtClean="0"/>
              <a:t>6</a:t>
            </a:r>
            <a:r>
              <a:rPr lang="tr-TR" sz="2800" dirty="0" smtClean="0"/>
              <a:t>-</a:t>
            </a:r>
            <a:r>
              <a:rPr lang="tr-TR" sz="2800" b="1" dirty="0" smtClean="0"/>
              <a:t>Yiyeceğin yapısı ve yiyeceklere uygulanan işlemler</a:t>
            </a:r>
          </a:p>
          <a:p>
            <a:r>
              <a:rPr lang="tr-TR" sz="2800" b="1" i="1" dirty="0" smtClean="0"/>
              <a:t>7-</a:t>
            </a:r>
            <a:r>
              <a:rPr lang="tr-TR" sz="2800" b="1" dirty="0" smtClean="0"/>
              <a:t>Yavaş  yemek yeme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GLİSEMİK YÜK (GY):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Belirli miktardaki spesifik bir besinin oluşturduğu insülin ihtiyacı ve </a:t>
            </a:r>
            <a:r>
              <a:rPr lang="tr-TR" dirty="0" err="1" smtClean="0"/>
              <a:t>glisemik</a:t>
            </a:r>
            <a:r>
              <a:rPr lang="tr-TR" dirty="0" smtClean="0"/>
              <a:t> yanıt seviyesini belirler. </a:t>
            </a:r>
          </a:p>
          <a:p>
            <a:r>
              <a:rPr lang="tr-TR" dirty="0" err="1"/>
              <a:t>Glisemik</a:t>
            </a:r>
            <a:r>
              <a:rPr lang="tr-TR" dirty="0"/>
              <a:t> yük kavramı karbonhidrat içeren bir besinin yenilen miktarının kan şekerine etkisini göstermek amacı ile kullanılmaktadır</a:t>
            </a:r>
            <a:endParaRPr lang="tr-TR" dirty="0" smtClean="0"/>
          </a:p>
          <a:p>
            <a:endParaRPr lang="tr-TR" b="1" i="1" dirty="0" smtClean="0"/>
          </a:p>
          <a:p>
            <a:pPr>
              <a:buNone/>
            </a:pPr>
            <a:r>
              <a:rPr lang="tr-TR" b="1" i="1" dirty="0" smtClean="0"/>
              <a:t>   </a:t>
            </a:r>
            <a:r>
              <a:rPr lang="tr-TR" sz="3200" b="1" i="1" dirty="0" smtClean="0"/>
              <a:t>GY = GI x100 /karbonhidrat miktarı (g) </a:t>
            </a:r>
            <a:endParaRPr lang="tr-TR" sz="3600" b="1" i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i="1" dirty="0" smtClean="0"/>
              <a:t>GLİSEMİK YÜK ARALIKLARI</a:t>
            </a:r>
            <a:endParaRPr lang="tr-TR" sz="3600" b="1" i="1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5846226"/>
              </p:ext>
            </p:extLst>
          </p:nvPr>
        </p:nvGraphicFramePr>
        <p:xfrm>
          <a:off x="467544" y="1844824"/>
          <a:ext cx="8229600" cy="3380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4523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tr-TR" dirty="0" smtClean="0"/>
                        <a:t>                                </a:t>
                      </a:r>
                      <a:r>
                        <a:rPr lang="tr-TR" sz="3200" dirty="0" smtClean="0"/>
                        <a:t>GLİSEMİK YÜK</a:t>
                      </a:r>
                      <a:endParaRPr lang="tr-TR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745232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Düşük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Orta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Yüksek</a:t>
                      </a:r>
                      <a:endParaRPr lang="tr-TR" sz="2800" dirty="0"/>
                    </a:p>
                  </a:txBody>
                  <a:tcPr/>
                </a:tc>
              </a:tr>
              <a:tr h="745232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Besin</a:t>
                      </a:r>
                      <a:r>
                        <a:rPr lang="tr-TR" sz="2800" baseline="0" dirty="0" smtClean="0"/>
                        <a:t> Porsiyonu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0-10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11-19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&gt;20</a:t>
                      </a:r>
                      <a:endParaRPr lang="tr-TR" sz="2800" dirty="0"/>
                    </a:p>
                  </a:txBody>
                  <a:tcPr/>
                </a:tc>
              </a:tr>
              <a:tr h="745232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 Günlük Tüketim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&lt;80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100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&gt;120</a:t>
                      </a:r>
                      <a:endParaRPr lang="tr-TR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tr-TR" sz="3600" b="1" i="1" dirty="0" smtClean="0"/>
              <a:t>KARBONHİDATLI BESİNLERİN GLİSEMİK İNDEKSİ VE GLİSEMİK YÜKÜ </a:t>
            </a:r>
            <a:endParaRPr lang="tr-TR" sz="3600" b="1" i="1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6313320"/>
              </p:ext>
            </p:extLst>
          </p:nvPr>
        </p:nvGraphicFramePr>
        <p:xfrm>
          <a:off x="467544" y="1153584"/>
          <a:ext cx="8229600" cy="551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496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tr-TR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Glisemik</a:t>
                      </a:r>
                      <a:r>
                        <a:rPr lang="tr-T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İndeks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tr-TR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Glisemik</a:t>
                      </a:r>
                      <a:r>
                        <a:rPr lang="tr-T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Yük</a:t>
                      </a:r>
                      <a:endParaRPr lang="tr-TR" dirty="0"/>
                    </a:p>
                  </a:txBody>
                  <a:tcPr/>
                </a:tc>
              </a:tr>
              <a:tr h="641533">
                <a:tc>
                  <a:txBody>
                    <a:bodyPr/>
                    <a:lstStyle/>
                    <a:p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Pirinç-beyaz </a:t>
                      </a:r>
                    </a:p>
                    <a:p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Bulgur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98</a:t>
                      </a:r>
                    </a:p>
                    <a:p>
                      <a:r>
                        <a:rPr lang="tr-TR" dirty="0" smtClean="0"/>
                        <a:t>48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21</a:t>
                      </a:r>
                    </a:p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/>
                </a:tc>
              </a:tr>
              <a:tr h="641533">
                <a:tc>
                  <a:txBody>
                    <a:bodyPr/>
                    <a:lstStyle/>
                    <a:p>
                      <a:r>
                        <a:rPr lang="tr-TR" dirty="0" smtClean="0"/>
                        <a:t>Tam Buğday Ekmeği</a:t>
                      </a:r>
                    </a:p>
                    <a:p>
                      <a:r>
                        <a:rPr lang="tr-TR" dirty="0" smtClean="0"/>
                        <a:t>Çavdar Ekmeği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77</a:t>
                      </a:r>
                    </a:p>
                    <a:p>
                      <a:r>
                        <a:rPr lang="tr-TR" dirty="0" smtClean="0"/>
                        <a:t>57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</a:p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</a:tr>
              <a:tr h="641533">
                <a:tc>
                  <a:txBody>
                    <a:bodyPr/>
                    <a:lstStyle/>
                    <a:p>
                      <a:r>
                        <a:rPr lang="tr-TR" dirty="0" smtClean="0"/>
                        <a:t>Nohut</a:t>
                      </a:r>
                    </a:p>
                    <a:p>
                      <a:r>
                        <a:rPr lang="tr-TR" dirty="0" smtClean="0"/>
                        <a:t>Mercimek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28</a:t>
                      </a:r>
                    </a:p>
                    <a:p>
                      <a:r>
                        <a:rPr lang="tr-TR" dirty="0" smtClean="0"/>
                        <a:t>25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</a:t>
                      </a:r>
                    </a:p>
                    <a:p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  <a:tr h="641533">
                <a:tc>
                  <a:txBody>
                    <a:bodyPr/>
                    <a:lstStyle/>
                    <a:p>
                      <a:r>
                        <a:rPr lang="tr-TR" dirty="0" smtClean="0"/>
                        <a:t>Haşlanmış Patates</a:t>
                      </a:r>
                    </a:p>
                    <a:p>
                      <a:r>
                        <a:rPr lang="tr-TR" dirty="0" smtClean="0"/>
                        <a:t>Kızartılmış</a:t>
                      </a:r>
                      <a:r>
                        <a:rPr lang="tr-TR" baseline="0" dirty="0" smtClean="0"/>
                        <a:t> Patates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88</a:t>
                      </a:r>
                    </a:p>
                    <a:p>
                      <a:r>
                        <a:rPr lang="tr-TR" dirty="0" smtClean="0"/>
                        <a:t>75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</a:t>
                      </a:r>
                    </a:p>
                    <a:p>
                      <a:r>
                        <a:rPr lang="tr-TR" dirty="0" smtClean="0"/>
                        <a:t>22</a:t>
                      </a:r>
                      <a:endParaRPr lang="tr-TR" dirty="0"/>
                    </a:p>
                  </a:txBody>
                  <a:tcPr/>
                </a:tc>
              </a:tr>
              <a:tr h="641533">
                <a:tc>
                  <a:txBody>
                    <a:bodyPr/>
                    <a:lstStyle/>
                    <a:p>
                      <a:r>
                        <a:rPr lang="tr-TR" dirty="0" smtClean="0"/>
                        <a:t>Pancar</a:t>
                      </a:r>
                    </a:p>
                    <a:p>
                      <a:r>
                        <a:rPr lang="tr-TR" dirty="0" smtClean="0"/>
                        <a:t>Havuç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64</a:t>
                      </a:r>
                    </a:p>
                    <a:p>
                      <a:r>
                        <a:rPr lang="tr-TR" dirty="0" smtClean="0"/>
                        <a:t>47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</a:t>
                      </a:r>
                    </a:p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</a:tr>
              <a:tr h="641533">
                <a:tc>
                  <a:txBody>
                    <a:bodyPr/>
                    <a:lstStyle/>
                    <a:p>
                      <a:r>
                        <a:rPr lang="tr-TR" dirty="0" smtClean="0"/>
                        <a:t>Portakal</a:t>
                      </a:r>
                    </a:p>
                    <a:p>
                      <a:r>
                        <a:rPr lang="tr-TR" dirty="0" smtClean="0"/>
                        <a:t>Üzüm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48</a:t>
                      </a:r>
                    </a:p>
                    <a:p>
                      <a:r>
                        <a:rPr lang="tr-TR" dirty="0" smtClean="0"/>
                        <a:t>46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</a:t>
                      </a:r>
                    </a:p>
                    <a:p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</a:tr>
              <a:tr h="641533">
                <a:tc>
                  <a:txBody>
                    <a:bodyPr/>
                    <a:lstStyle/>
                    <a:p>
                      <a:r>
                        <a:rPr lang="tr-TR" dirty="0" smtClean="0"/>
                        <a:t>Kola </a:t>
                      </a:r>
                    </a:p>
                    <a:p>
                      <a:r>
                        <a:rPr lang="tr-TR" dirty="0" smtClean="0"/>
                        <a:t>Portakal suyu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63</a:t>
                      </a:r>
                    </a:p>
                    <a:p>
                      <a:r>
                        <a:rPr lang="tr-TR" dirty="0" smtClean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</a:t>
                      </a:r>
                    </a:p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/>
                </a:tc>
              </a:tr>
              <a:tr h="452893">
                <a:tc>
                  <a:txBody>
                    <a:bodyPr/>
                    <a:lstStyle/>
                    <a:p>
                      <a:r>
                        <a:rPr lang="tr-TR" dirty="0" smtClean="0"/>
                        <a:t>Bal</a:t>
                      </a:r>
                    </a:p>
                    <a:p>
                      <a:r>
                        <a:rPr lang="tr-TR" dirty="0" err="1" smtClean="0"/>
                        <a:t>Çikolota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55</a:t>
                      </a:r>
                    </a:p>
                    <a:p>
                      <a:r>
                        <a:rPr lang="tr-TR" dirty="0" smtClean="0"/>
                        <a:t>44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</a:p>
                    <a:p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1619672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000" b="1" i="1" dirty="0" smtClean="0"/>
              <a:t>DÜŞÜK GLİSEMİK İNDEKSLİ DİYETLERİN YARARLARI: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 •  Kan şekerinin düzenlenmesine yardımcı olur.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 •  Kan yağlarının düşürülmesine yardımcı olur.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 •  </a:t>
            </a:r>
            <a:r>
              <a:rPr lang="tr-TR" dirty="0" err="1" smtClean="0"/>
              <a:t>Obezitenin</a:t>
            </a:r>
            <a:r>
              <a:rPr lang="tr-TR" dirty="0" smtClean="0"/>
              <a:t> önlenmesine yardımcı olur.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 •  Kalp hastalıkları riskini azaltır.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 •  Tip 2 diyabet riskini azaltır.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i="1" dirty="0" smtClean="0"/>
              <a:t>LİFLİ BESİNLERİN KAN GLUKOZUNA ETKİSİ</a:t>
            </a:r>
            <a:endParaRPr lang="tr-TR" sz="4000" b="1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Besinin lif içeriği arttıkça  </a:t>
            </a:r>
            <a:r>
              <a:rPr lang="tr-TR" dirty="0" err="1" smtClean="0"/>
              <a:t>glisemik</a:t>
            </a:r>
            <a:r>
              <a:rPr lang="tr-TR" dirty="0" smtClean="0"/>
              <a:t> indeksi azalır.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Yüksek lif içerikli besinler (özellikle liflerin çözünür şeklinde olması durumunda) daha düşük </a:t>
            </a:r>
            <a:r>
              <a:rPr lang="tr-TR" dirty="0" err="1" smtClean="0"/>
              <a:t>glisemik</a:t>
            </a:r>
            <a:r>
              <a:rPr lang="tr-TR" dirty="0" smtClean="0"/>
              <a:t> indekse sahiptir.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pPr algn="ctr"/>
            <a:r>
              <a:rPr lang="tr-TR" dirty="0" smtClean="0"/>
              <a:t>DENEY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3200" b="1" i="1" dirty="0" smtClean="0"/>
              <a:t>     </a:t>
            </a:r>
            <a:r>
              <a:rPr lang="en-US" sz="3200" b="1" i="1" dirty="0" smtClean="0"/>
              <a:t>AMAÇ:</a:t>
            </a:r>
            <a:endParaRPr lang="tr-TR" sz="3200" b="1" i="1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Glisemik</a:t>
            </a:r>
            <a:r>
              <a:rPr lang="en-US" dirty="0" smtClean="0"/>
              <a:t> </a:t>
            </a:r>
            <a:r>
              <a:rPr lang="en-US" dirty="0" err="1" smtClean="0"/>
              <a:t>İndeksli</a:t>
            </a:r>
            <a:r>
              <a:rPr lang="en-US" dirty="0" smtClean="0"/>
              <a:t> </a:t>
            </a:r>
            <a:r>
              <a:rPr lang="en-US" dirty="0" err="1" smtClean="0"/>
              <a:t>Besinlerin</a:t>
            </a:r>
            <a:r>
              <a:rPr lang="en-US" dirty="0" smtClean="0"/>
              <a:t> Kan </a:t>
            </a:r>
            <a:r>
              <a:rPr lang="en-US" dirty="0" err="1" smtClean="0"/>
              <a:t>Şekeri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Etkisini</a:t>
            </a:r>
            <a:r>
              <a:rPr lang="en-US" dirty="0" smtClean="0"/>
              <a:t> </a:t>
            </a:r>
            <a:r>
              <a:rPr lang="en-US" dirty="0" err="1" smtClean="0"/>
              <a:t>Araştırmak</a:t>
            </a:r>
            <a:endParaRPr lang="tr-TR" dirty="0" smtClean="0"/>
          </a:p>
          <a:p>
            <a:pPr>
              <a:lnSpc>
                <a:spcPct val="150000"/>
              </a:lnSpc>
              <a:buNone/>
            </a:pPr>
            <a:r>
              <a:rPr lang="tr-TR" sz="3200" b="1" i="1" dirty="0" smtClean="0"/>
              <a:t>     </a:t>
            </a:r>
            <a:r>
              <a:rPr lang="en-US" sz="3200" b="1" i="1" dirty="0" smtClean="0"/>
              <a:t>ANA HİPOTEZ:</a:t>
            </a:r>
            <a:endParaRPr lang="tr-TR" sz="3200" b="1" i="1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  <a:r>
              <a:rPr lang="tr-TR" dirty="0" err="1" smtClean="0"/>
              <a:t>G</a:t>
            </a:r>
            <a:r>
              <a:rPr lang="en-US" dirty="0" err="1" smtClean="0"/>
              <a:t>lisemik</a:t>
            </a:r>
            <a:r>
              <a:rPr lang="en-US" dirty="0" smtClean="0"/>
              <a:t> </a:t>
            </a:r>
            <a:r>
              <a:rPr lang="en-US" dirty="0" err="1" smtClean="0"/>
              <a:t>indeksleri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besinlerin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şekeri</a:t>
            </a:r>
            <a:r>
              <a:rPr lang="en-US" dirty="0" smtClean="0"/>
              <a:t> </a:t>
            </a:r>
            <a:r>
              <a:rPr lang="en-US" dirty="0" err="1" smtClean="0"/>
              <a:t>düzeyi</a:t>
            </a:r>
            <a:r>
              <a:rPr lang="en-US" dirty="0" smtClean="0"/>
              <a:t> </a:t>
            </a:r>
            <a:r>
              <a:rPr lang="en-US" dirty="0" err="1" smtClean="0"/>
              <a:t>üzerindeki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r>
              <a:rPr lang="en-US" dirty="0" smtClean="0"/>
              <a:t> </a:t>
            </a:r>
            <a:r>
              <a:rPr lang="en-US" dirty="0" err="1" smtClean="0"/>
              <a:t>farklıdır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en-US" dirty="0" smtClean="0"/>
              <a:t>YÖNTEM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900" dirty="0" smtClean="0"/>
              <a:t> </a:t>
            </a:r>
            <a:r>
              <a:rPr lang="en-US" sz="3600" b="1" dirty="0" smtClean="0"/>
              <a:t>1.Araştırma </a:t>
            </a:r>
            <a:r>
              <a:rPr lang="en-US" sz="3600" b="1" dirty="0" err="1" smtClean="0"/>
              <a:t>Türü</a:t>
            </a:r>
            <a:endParaRPr lang="tr-TR" sz="2900" b="1" dirty="0" smtClean="0"/>
          </a:p>
          <a:p>
            <a:r>
              <a:rPr lang="en-US" dirty="0" smtClean="0"/>
              <a:t>Randomize </a:t>
            </a:r>
            <a:r>
              <a:rPr lang="en-US" dirty="0" err="1" smtClean="0"/>
              <a:t>kontrollü</a:t>
            </a:r>
            <a:r>
              <a:rPr lang="en-US" dirty="0" smtClean="0"/>
              <a:t> </a:t>
            </a:r>
            <a:r>
              <a:rPr lang="en-US" dirty="0" err="1" smtClean="0"/>
              <a:t>çalışma</a:t>
            </a:r>
            <a:endParaRPr lang="tr-TR" dirty="0" smtClean="0"/>
          </a:p>
          <a:p>
            <a:pPr>
              <a:buNone/>
            </a:pPr>
            <a:r>
              <a:rPr lang="tr-TR" sz="3400" b="1" dirty="0" smtClean="0"/>
              <a:t> </a:t>
            </a:r>
            <a:r>
              <a:rPr lang="en-US" sz="3600" b="1" dirty="0" smtClean="0"/>
              <a:t>2.Araştırma </a:t>
            </a:r>
            <a:r>
              <a:rPr lang="en-US" sz="3600" b="1" dirty="0" err="1" smtClean="0"/>
              <a:t>Soruları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Hipotezler</a:t>
            </a:r>
            <a:endParaRPr lang="tr-TR" sz="3400" b="1" dirty="0" smtClean="0"/>
          </a:p>
          <a:p>
            <a:r>
              <a:rPr lang="en-US" dirty="0" err="1" smtClean="0"/>
              <a:t>Soru</a:t>
            </a:r>
            <a:r>
              <a:rPr lang="en-US" dirty="0" smtClean="0"/>
              <a:t>: </a:t>
            </a:r>
            <a:r>
              <a:rPr lang="en-US" dirty="0" err="1" smtClean="0"/>
              <a:t>Glisemik</a:t>
            </a:r>
            <a:r>
              <a:rPr lang="en-US" dirty="0" smtClean="0"/>
              <a:t> </a:t>
            </a:r>
            <a:r>
              <a:rPr lang="en-US" dirty="0" err="1" smtClean="0"/>
              <a:t>indeksleri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besinlerin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şekeri</a:t>
            </a:r>
            <a:r>
              <a:rPr lang="en-US" dirty="0" smtClean="0"/>
              <a:t> </a:t>
            </a:r>
            <a:r>
              <a:rPr lang="en-US" dirty="0" err="1" smtClean="0"/>
              <a:t>düzeyi</a:t>
            </a:r>
            <a:r>
              <a:rPr lang="en-US" dirty="0" smtClean="0"/>
              <a:t> </a:t>
            </a:r>
            <a:r>
              <a:rPr lang="en-US" dirty="0" err="1" smtClean="0"/>
              <a:t>üzerindeki</a:t>
            </a:r>
            <a:r>
              <a:rPr lang="en-US" dirty="0" smtClean="0"/>
              <a:t> </a:t>
            </a:r>
            <a:r>
              <a:rPr lang="en-US" dirty="0" err="1" smtClean="0"/>
              <a:t>etkileri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mıdır</a:t>
            </a:r>
            <a:r>
              <a:rPr lang="en-US" dirty="0" smtClean="0"/>
              <a:t> ?</a:t>
            </a:r>
            <a:endParaRPr lang="tr-TR" dirty="0" smtClean="0"/>
          </a:p>
          <a:p>
            <a:r>
              <a:rPr lang="en-US" dirty="0" smtClean="0"/>
              <a:t>H0:Glisemik </a:t>
            </a:r>
            <a:r>
              <a:rPr lang="en-US" dirty="0" err="1" smtClean="0"/>
              <a:t>indeksleri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besinlerin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şekeri</a:t>
            </a:r>
            <a:r>
              <a:rPr lang="en-US" dirty="0" smtClean="0"/>
              <a:t> </a:t>
            </a:r>
            <a:r>
              <a:rPr lang="en-US" dirty="0" err="1" smtClean="0"/>
              <a:t>düzeyi</a:t>
            </a:r>
            <a:r>
              <a:rPr lang="en-US" dirty="0" smtClean="0"/>
              <a:t> </a:t>
            </a:r>
            <a:r>
              <a:rPr lang="en-US" dirty="0" err="1" smtClean="0"/>
              <a:t>üzerindeki</a:t>
            </a:r>
            <a:r>
              <a:rPr lang="en-US" dirty="0" smtClean="0"/>
              <a:t> </a:t>
            </a:r>
            <a:r>
              <a:rPr lang="en-US" dirty="0" err="1" smtClean="0"/>
              <a:t>etkileri</a:t>
            </a:r>
            <a:r>
              <a:rPr lang="en-US" dirty="0" smtClean="0"/>
              <a:t> </a:t>
            </a:r>
            <a:r>
              <a:rPr lang="en-US" b="1" dirty="0" err="1" smtClean="0"/>
              <a:t>aynıdır</a:t>
            </a:r>
            <a:r>
              <a:rPr lang="en-US" b="1" dirty="0" smtClean="0"/>
              <a:t>.</a:t>
            </a:r>
            <a:endParaRPr lang="tr-TR" b="1" dirty="0" smtClean="0"/>
          </a:p>
          <a:p>
            <a:r>
              <a:rPr lang="en-US" dirty="0" smtClean="0"/>
              <a:t>H1:Glisemik </a:t>
            </a:r>
            <a:r>
              <a:rPr lang="en-US" dirty="0" err="1" smtClean="0"/>
              <a:t>indeksleri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besinlerin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şekeri</a:t>
            </a:r>
            <a:r>
              <a:rPr lang="en-US" dirty="0" smtClean="0"/>
              <a:t> </a:t>
            </a:r>
            <a:r>
              <a:rPr lang="en-US" dirty="0" err="1" smtClean="0"/>
              <a:t>düzeyi</a:t>
            </a:r>
            <a:r>
              <a:rPr lang="en-US" dirty="0" smtClean="0"/>
              <a:t> </a:t>
            </a:r>
            <a:r>
              <a:rPr lang="en-US" dirty="0" err="1" smtClean="0"/>
              <a:t>üzerindeki</a:t>
            </a:r>
            <a:r>
              <a:rPr lang="en-US" dirty="0" smtClean="0"/>
              <a:t> </a:t>
            </a:r>
            <a:r>
              <a:rPr lang="en-US" dirty="0" err="1" smtClean="0"/>
              <a:t>etkileri</a:t>
            </a:r>
            <a:r>
              <a:rPr lang="en-US" dirty="0" smtClean="0"/>
              <a:t> </a:t>
            </a:r>
            <a:r>
              <a:rPr lang="en-US" b="1" dirty="0" err="1" smtClean="0"/>
              <a:t>farklıdır</a:t>
            </a:r>
            <a:r>
              <a:rPr lang="en-US" b="1" dirty="0" smtClean="0"/>
              <a:t>.</a:t>
            </a:r>
            <a:endParaRPr lang="tr-TR" b="1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600" b="1" i="1" dirty="0" smtClean="0"/>
              <a:t> </a:t>
            </a:r>
            <a:r>
              <a:rPr lang="en-US" sz="3600" b="1" i="1" dirty="0" smtClean="0"/>
              <a:t>3.Ortam</a:t>
            </a:r>
            <a:endParaRPr lang="tr-TR" sz="4600" b="1" i="1" dirty="0" smtClean="0"/>
          </a:p>
          <a:p>
            <a:r>
              <a:rPr lang="en-US" sz="2400" dirty="0" err="1" smtClean="0"/>
              <a:t>Atatürk</a:t>
            </a:r>
            <a:r>
              <a:rPr lang="en-US" sz="2400" dirty="0" smtClean="0"/>
              <a:t> </a:t>
            </a:r>
            <a:r>
              <a:rPr lang="en-US" sz="2400" dirty="0" err="1" smtClean="0"/>
              <a:t>Üniversitesi</a:t>
            </a:r>
            <a:r>
              <a:rPr lang="en-US" sz="2400" dirty="0" smtClean="0"/>
              <a:t> </a:t>
            </a:r>
            <a:r>
              <a:rPr lang="en-US" sz="2400" dirty="0" err="1" smtClean="0"/>
              <a:t>Tıp</a:t>
            </a:r>
            <a:r>
              <a:rPr lang="en-US" sz="2400" dirty="0" smtClean="0"/>
              <a:t> </a:t>
            </a:r>
            <a:r>
              <a:rPr lang="en-US" sz="2400" dirty="0" err="1" smtClean="0"/>
              <a:t>Fakültesi</a:t>
            </a:r>
            <a:r>
              <a:rPr lang="en-US" sz="2400" dirty="0" smtClean="0"/>
              <a:t> 2012/2013 </a:t>
            </a:r>
            <a:r>
              <a:rPr lang="en-US" sz="2400" dirty="0" err="1" smtClean="0"/>
              <a:t>dönemi</a:t>
            </a:r>
            <a:r>
              <a:rPr lang="en-US" sz="2400" dirty="0" smtClean="0"/>
              <a:t> 2.sınıf </a:t>
            </a:r>
            <a:r>
              <a:rPr lang="en-US" sz="2400" dirty="0" err="1" smtClean="0"/>
              <a:t>kız</a:t>
            </a:r>
            <a:r>
              <a:rPr lang="en-US" sz="2400" dirty="0" smtClean="0"/>
              <a:t> </a:t>
            </a:r>
            <a:r>
              <a:rPr lang="en-US" sz="2400" dirty="0" err="1" smtClean="0"/>
              <a:t>öğrencileri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endParaRPr lang="tr-TR" sz="3100" dirty="0" smtClean="0"/>
          </a:p>
          <a:p>
            <a:pPr>
              <a:buNone/>
            </a:pPr>
            <a:r>
              <a:rPr lang="en-US" sz="3600" b="1" i="1" dirty="0" smtClean="0"/>
              <a:t>4.Evren/</a:t>
            </a:r>
            <a:r>
              <a:rPr lang="en-US" sz="3600" b="1" i="1" dirty="0" err="1" smtClean="0"/>
              <a:t>Örneklem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Sayısı</a:t>
            </a:r>
            <a:endParaRPr lang="tr-TR" sz="3600" b="1" i="1" dirty="0" smtClean="0"/>
          </a:p>
          <a:p>
            <a:r>
              <a:rPr lang="en-US" sz="2800" dirty="0" err="1" smtClean="0"/>
              <a:t>Atatürk</a:t>
            </a:r>
            <a:r>
              <a:rPr lang="en-US" sz="2800" dirty="0" smtClean="0"/>
              <a:t> </a:t>
            </a:r>
            <a:r>
              <a:rPr lang="en-US" sz="2800" dirty="0" err="1" smtClean="0"/>
              <a:t>üniversitesi</a:t>
            </a:r>
            <a:r>
              <a:rPr lang="en-US" sz="2800" dirty="0" smtClean="0"/>
              <a:t> </a:t>
            </a:r>
            <a:r>
              <a:rPr lang="en-US" sz="2800" dirty="0" err="1" smtClean="0"/>
              <a:t>tıp</a:t>
            </a:r>
            <a:r>
              <a:rPr lang="en-US" sz="2800" dirty="0" smtClean="0"/>
              <a:t> </a:t>
            </a:r>
            <a:r>
              <a:rPr lang="en-US" sz="2800" dirty="0" err="1" smtClean="0"/>
              <a:t>fakültesi</a:t>
            </a:r>
            <a:r>
              <a:rPr lang="en-US" sz="2800" dirty="0" smtClean="0"/>
              <a:t> 2012/2013 </a:t>
            </a:r>
            <a:r>
              <a:rPr lang="en-US" sz="2800" dirty="0" err="1" smtClean="0"/>
              <a:t>dönemi</a:t>
            </a:r>
            <a:r>
              <a:rPr lang="en-US" sz="2800" dirty="0" smtClean="0"/>
              <a:t> 2.sınıf </a:t>
            </a:r>
            <a:r>
              <a:rPr lang="en-US" sz="2800" dirty="0" err="1" smtClean="0"/>
              <a:t>öğrencileri</a:t>
            </a:r>
            <a:r>
              <a:rPr lang="en-US" sz="2800" dirty="0" smtClean="0"/>
              <a:t>/</a:t>
            </a:r>
            <a:r>
              <a:rPr lang="en-US" sz="2800" dirty="0" err="1" smtClean="0"/>
              <a:t>kız</a:t>
            </a:r>
            <a:r>
              <a:rPr lang="en-US" sz="2800" dirty="0" smtClean="0"/>
              <a:t> </a:t>
            </a:r>
            <a:r>
              <a:rPr lang="en-US" sz="2800" dirty="0" err="1" smtClean="0"/>
              <a:t>öğrencileri</a:t>
            </a:r>
            <a:r>
              <a:rPr lang="en-US" sz="2800" dirty="0" smtClean="0"/>
              <a:t>  270 /30 </a:t>
            </a:r>
            <a:endParaRPr lang="tr-TR" sz="2800" dirty="0" smtClean="0"/>
          </a:p>
          <a:p>
            <a:endParaRPr lang="tr-TR" dirty="0" smtClean="0"/>
          </a:p>
          <a:p>
            <a:r>
              <a:rPr lang="en-US" sz="3600" b="1" i="1" dirty="0" smtClean="0"/>
              <a:t>5.Örneklem </a:t>
            </a:r>
            <a:r>
              <a:rPr lang="en-US" sz="3600" b="1" i="1" dirty="0" err="1" smtClean="0"/>
              <a:t>Seçimi</a:t>
            </a:r>
            <a:endParaRPr lang="tr-TR" sz="3600" b="1" i="1" dirty="0" smtClean="0"/>
          </a:p>
          <a:p>
            <a:r>
              <a:rPr lang="en-US" dirty="0" smtClean="0"/>
              <a:t>Bu </a:t>
            </a:r>
            <a:r>
              <a:rPr lang="en-US" dirty="0" err="1" smtClean="0"/>
              <a:t>grup</a:t>
            </a:r>
            <a:r>
              <a:rPr lang="en-US" dirty="0" smtClean="0"/>
              <a:t>  9,10 ve11  </a:t>
            </a:r>
            <a:r>
              <a:rPr lang="en-US" dirty="0" err="1" smtClean="0"/>
              <a:t>kişi</a:t>
            </a:r>
            <a:r>
              <a:rPr lang="en-US" dirty="0" smtClean="0"/>
              <a:t> </a:t>
            </a:r>
            <a:r>
              <a:rPr lang="en-US" dirty="0" err="1" smtClean="0"/>
              <a:t>olmak</a:t>
            </a:r>
            <a:r>
              <a:rPr lang="en-US" dirty="0" smtClean="0"/>
              <a:t> </a:t>
            </a:r>
            <a:r>
              <a:rPr lang="en-US" dirty="0" err="1" smtClean="0"/>
              <a:t>üzere</a:t>
            </a:r>
            <a:r>
              <a:rPr lang="en-US" dirty="0" smtClean="0"/>
              <a:t> </a:t>
            </a:r>
            <a:r>
              <a:rPr lang="en-US" dirty="0" err="1" smtClean="0"/>
              <a:t>rastgele</a:t>
            </a:r>
            <a:r>
              <a:rPr lang="en-US" dirty="0" smtClean="0"/>
              <a:t> </a:t>
            </a:r>
            <a:r>
              <a:rPr lang="en-US" dirty="0" err="1" smtClean="0"/>
              <a:t>ayrılacaktır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İÇERİK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KAN GLUKOZU</a:t>
            </a:r>
          </a:p>
          <a:p>
            <a:pPr lvl="1"/>
            <a:r>
              <a:rPr lang="tr-TR" dirty="0" smtClean="0"/>
              <a:t>İNSÜLİN TANIMI VE ETKİNLİĞİ</a:t>
            </a:r>
          </a:p>
          <a:p>
            <a:pPr lvl="1"/>
            <a:r>
              <a:rPr lang="tr-TR" dirty="0" smtClean="0"/>
              <a:t>GLİSEMİK İNDEKS-GLİSEMİK YÜK</a:t>
            </a:r>
          </a:p>
          <a:p>
            <a:endParaRPr lang="tr-TR" dirty="0" smtClean="0"/>
          </a:p>
          <a:p>
            <a:r>
              <a:rPr lang="tr-TR" dirty="0" smtClean="0"/>
              <a:t>DENEY</a:t>
            </a:r>
          </a:p>
          <a:p>
            <a:pPr marL="880110" lvl="1" indent="-514350"/>
            <a:r>
              <a:rPr lang="tr-TR" dirty="0" smtClean="0"/>
              <a:t>AMAÇ</a:t>
            </a:r>
          </a:p>
          <a:p>
            <a:pPr marL="880110" lvl="1" indent="-514350"/>
            <a:r>
              <a:rPr lang="tr-TR" dirty="0" smtClean="0"/>
              <a:t>YÖNTEM</a:t>
            </a:r>
          </a:p>
          <a:p>
            <a:pPr marL="880110" lvl="1" indent="-514350"/>
            <a:r>
              <a:rPr lang="tr-TR" dirty="0" smtClean="0"/>
              <a:t>SONUÇ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900" b="1" i="1" dirty="0" smtClean="0"/>
              <a:t>   </a:t>
            </a:r>
            <a:r>
              <a:rPr lang="en-US" sz="3900" b="1" i="1" dirty="0" smtClean="0"/>
              <a:t>6.Değişkenler</a:t>
            </a:r>
            <a:endParaRPr lang="tr-TR" sz="3900" b="1" i="1" dirty="0" smtClean="0"/>
          </a:p>
          <a:p>
            <a:r>
              <a:rPr lang="en-US" sz="3000" dirty="0" err="1" smtClean="0"/>
              <a:t>Gıda</a:t>
            </a:r>
            <a:r>
              <a:rPr lang="tr-TR" sz="3000" dirty="0" smtClean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değişkeni</a:t>
            </a:r>
            <a:endParaRPr lang="tr-TR" sz="3000" dirty="0" smtClean="0"/>
          </a:p>
          <a:p>
            <a:r>
              <a:rPr lang="en-US" sz="3000" dirty="0" err="1" smtClean="0"/>
              <a:t>Zaman</a:t>
            </a:r>
            <a:r>
              <a:rPr lang="en-US" sz="3000" dirty="0" smtClean="0"/>
              <a:t> </a:t>
            </a:r>
            <a:r>
              <a:rPr lang="tr-TR" sz="3000" dirty="0" smtClean="0"/>
              <a:t> </a:t>
            </a:r>
            <a:r>
              <a:rPr lang="en-US" sz="3000" dirty="0" err="1" smtClean="0"/>
              <a:t>değişkeni</a:t>
            </a:r>
            <a:r>
              <a:rPr lang="en-US" sz="3000" dirty="0" smtClean="0"/>
              <a:t> </a:t>
            </a:r>
            <a:endParaRPr lang="tr-TR" sz="3000" dirty="0" smtClean="0"/>
          </a:p>
          <a:p>
            <a:endParaRPr lang="tr-TR" dirty="0" smtClean="0"/>
          </a:p>
          <a:p>
            <a:pPr>
              <a:buNone/>
            </a:pPr>
            <a:r>
              <a:rPr lang="en-US" sz="4200" b="1" i="1" dirty="0" smtClean="0"/>
              <a:t>7.Uygulama </a:t>
            </a:r>
            <a:r>
              <a:rPr lang="en-US" sz="4200" b="1" i="1" dirty="0" err="1" smtClean="0"/>
              <a:t>Şekli</a:t>
            </a:r>
            <a:endParaRPr lang="tr-TR" sz="4200" b="1" i="1" dirty="0" smtClean="0"/>
          </a:p>
          <a:p>
            <a:r>
              <a:rPr lang="en-US" dirty="0" err="1" smtClean="0"/>
              <a:t>Gönüllülerin</a:t>
            </a:r>
            <a:r>
              <a:rPr lang="en-US" dirty="0" smtClean="0"/>
              <a:t> 12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aç</a:t>
            </a:r>
            <a:r>
              <a:rPr lang="en-US" dirty="0" smtClean="0"/>
              <a:t> </a:t>
            </a:r>
            <a:r>
              <a:rPr lang="en-US" dirty="0" err="1" smtClean="0"/>
              <a:t>kalmaları</a:t>
            </a:r>
            <a:r>
              <a:rPr lang="tr-TR" dirty="0" smtClean="0"/>
              <a:t> </a:t>
            </a:r>
            <a:r>
              <a:rPr lang="en-US" dirty="0" err="1" smtClean="0"/>
              <a:t>istenecektir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err="1" smtClean="0"/>
              <a:t>Glikometre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kan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şekeri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ölçülecektir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deneklerin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ait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oldukları</a:t>
            </a:r>
            <a:r>
              <a:rPr lang="en-US" dirty="0" smtClean="0"/>
              <a:t> </a:t>
            </a:r>
            <a:r>
              <a:rPr lang="en-US" dirty="0" err="1" smtClean="0"/>
              <a:t>gruplara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ait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yiyecekler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yedirilecektir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err="1" smtClean="0"/>
              <a:t>Aç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karnına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err="1" smtClean="0"/>
              <a:t>yedikten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yarım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ve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tr-TR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tr-TR" dirty="0" smtClean="0"/>
              <a:t>  </a:t>
            </a:r>
            <a:r>
              <a:rPr lang="en-US" dirty="0" err="1" smtClean="0"/>
              <a:t>olmak</a:t>
            </a:r>
            <a:r>
              <a:rPr lang="en-US" dirty="0" smtClean="0"/>
              <a:t> </a:t>
            </a:r>
            <a:r>
              <a:rPr lang="en-US" dirty="0" err="1" smtClean="0"/>
              <a:t>üzere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toplamında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smtClean="0"/>
              <a:t>3</a:t>
            </a:r>
            <a:r>
              <a:rPr lang="tr-TR" dirty="0" smtClean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ölçüm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yapılmış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olunacak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ve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bunlar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kayıt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edilecektir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51520" y="260648"/>
          <a:ext cx="8229600" cy="621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920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ÖLÇÜM1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ÖLÇÜM2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ÖLÇÜM3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077">
                <a:tc row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Valid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408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Missing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077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Mean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97,53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102,90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104,37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077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Median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103,50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104,50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104,50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077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Std. Deviation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19,659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16,814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14,801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7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Minimum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51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61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69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077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Maximum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124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130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141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077"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12" name="1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768752" cy="396044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5" name="4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7344816" cy="4389437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5" name="4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6840760" cy="4389437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3942238"/>
              </p:ext>
            </p:extLst>
          </p:nvPr>
        </p:nvGraphicFramePr>
        <p:xfrm>
          <a:off x="395536" y="188640"/>
          <a:ext cx="8229600" cy="639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60040">
                <a:tc gridSpan="10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Descriptives</a:t>
                      </a:r>
                      <a:endParaRPr lang="tr-T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5687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Mean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Std. Deviation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Std. Error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95% Confidence Interval for Mean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Minimum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Maximum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873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Lower Bound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Upper Bound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6897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ÖLÇÜM1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cips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90,11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24,415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8,138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71,34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108,88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115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8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çavdar ekmeği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93,90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16,895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5,343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81,81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105,99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64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115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8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fındık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106,91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15,083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4,548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96,78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117,04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66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124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8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97,53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19,659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3,589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90,19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104,87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124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897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ÖLÇÜM2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cips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105,00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13,693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4,564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94,47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115,53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77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125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8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çavdar ekmeği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108,20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17,612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5,569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95,60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120,80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77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8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fındık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96,36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17,654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5,323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84,50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108,22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116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8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102,90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16,814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3,070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96,62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109,18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897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ÖLÇÜM3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cips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101,11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12,242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4,081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91,70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110,52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84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8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çavdar ekmeği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106,40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16,426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5,194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94,65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118,15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79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8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fındık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105,18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16,067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4,845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94,39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115,98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69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139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8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104,37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14,801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2,702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98,84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109,89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69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141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5" name="4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3200" dirty="0" smtClean="0"/>
              <a:t>  </a:t>
            </a:r>
            <a:r>
              <a:rPr lang="tr-TR" sz="3200" b="1" i="1" dirty="0" smtClean="0"/>
              <a:t>TARTIŞMA: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Literatür araştırmasına göre düşük </a:t>
            </a:r>
            <a:r>
              <a:rPr lang="tr-TR" dirty="0" err="1" smtClean="0"/>
              <a:t>glisemik</a:t>
            </a:r>
            <a:r>
              <a:rPr lang="tr-TR" dirty="0" smtClean="0"/>
              <a:t> indeksli  besin olan fındığın kan şekerini az da olsa yükseltmesi beklenirken bizim çalışmamızda fındığın kan şekerini düşürdüğünü gözlemledik.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Diğer besinlerimizden cips ve çavdar ekmeğinin  ise literatüre uygun bir şekilde sonuç verdiğini gözlemledik.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i="1" dirty="0" smtClean="0"/>
              <a:t>SONUÇ: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dirty="0" err="1" smtClean="0"/>
              <a:t>Glisemik</a:t>
            </a:r>
            <a:r>
              <a:rPr lang="tr-TR" sz="2800" dirty="0" smtClean="0"/>
              <a:t> indeksi düşük olan besinler ile beslenmek  diyabet ve </a:t>
            </a:r>
            <a:r>
              <a:rPr lang="tr-TR" sz="2800" dirty="0" err="1" smtClean="0"/>
              <a:t>obezite</a:t>
            </a:r>
            <a:r>
              <a:rPr lang="tr-TR" sz="2800" dirty="0" smtClean="0"/>
              <a:t> gibi hastalıklara  karşı koruyucu etki gösterebilir.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Kan şekeri hastalarının her sabah bir avuç fındık yemelerini tavsiye ediyoruz.</a:t>
            </a:r>
            <a:endParaRPr lang="tr-TR" sz="2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tr-TR" sz="66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tr-TR" sz="6600" dirty="0" smtClean="0">
                <a:solidFill>
                  <a:srgbClr val="FF0000"/>
                </a:solidFill>
              </a:rPr>
              <a:t>TEŞEKKÜRLER…</a:t>
            </a:r>
            <a:endParaRPr lang="tr-TR" sz="6600" dirty="0">
              <a:solidFill>
                <a:srgbClr val="FF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KAN GLUKOZU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Basit bir şeker (veya </a:t>
            </a:r>
            <a:r>
              <a:rPr lang="tr-TR" dirty="0" err="1" smtClean="0">
                <a:hlinkClick r:id="rId2" tooltip="Monosakkarit"/>
              </a:rPr>
              <a:t>monosakkarit</a:t>
            </a:r>
            <a:r>
              <a:rPr lang="tr-TR" dirty="0" smtClean="0"/>
              <a:t>) olan </a:t>
            </a:r>
            <a:r>
              <a:rPr lang="tr-TR" b="1" dirty="0" err="1" smtClean="0"/>
              <a:t>glukoz</a:t>
            </a:r>
            <a:r>
              <a:rPr lang="tr-TR" dirty="0" smtClean="0"/>
              <a:t> yaşam için en önemli </a:t>
            </a:r>
            <a:r>
              <a:rPr lang="tr-TR" dirty="0" smtClean="0">
                <a:hlinkClick r:id="rId3" tooltip="Karbonhidrat"/>
              </a:rPr>
              <a:t>karbonhidratlardan</a:t>
            </a:r>
            <a:r>
              <a:rPr lang="tr-TR" dirty="0" smtClean="0"/>
              <a:t> biridir.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Ad </a:t>
            </a:r>
            <a:r>
              <a:rPr lang="tr-TR" dirty="0" smtClean="0">
                <a:hlinkClick r:id="rId4" tooltip="Yunanca"/>
              </a:rPr>
              <a:t>Yunanca</a:t>
            </a:r>
            <a:r>
              <a:rPr lang="tr-TR" dirty="0" smtClean="0"/>
              <a:t> "tatlı" anlamına gelen </a:t>
            </a:r>
            <a:r>
              <a:rPr lang="tr-TR" i="1" dirty="0" err="1" smtClean="0"/>
              <a:t>glukus</a:t>
            </a:r>
            <a:r>
              <a:rPr lang="tr-TR" dirty="0" smtClean="0"/>
              <a:t> (</a:t>
            </a:r>
            <a:r>
              <a:rPr lang="el-GR" dirty="0" smtClean="0"/>
              <a:t>γλυκύς) </a:t>
            </a:r>
            <a:r>
              <a:rPr lang="tr-TR" dirty="0" smtClean="0"/>
              <a:t>ve kimyada şekerlere verilen "-</a:t>
            </a:r>
            <a:r>
              <a:rPr lang="tr-TR" dirty="0" err="1" smtClean="0"/>
              <a:t>oz</a:t>
            </a:r>
            <a:r>
              <a:rPr lang="tr-TR" dirty="0" smtClean="0"/>
              <a:t>" son ekinden türetilmiştir.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İnsan vücudu için başlıca enerji kaynağıdır.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38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 smtClean="0"/>
              <a:t>Açlık durumunda sağlıklı bir bireyin kan </a:t>
            </a:r>
            <a:r>
              <a:rPr lang="tr-TR" sz="2400" dirty="0" err="1" smtClean="0"/>
              <a:t>glukoz</a:t>
            </a:r>
            <a:r>
              <a:rPr lang="tr-TR" sz="2400" dirty="0" smtClean="0"/>
              <a:t> düzeyi 70-100 mg/</a:t>
            </a:r>
            <a:r>
              <a:rPr lang="tr-TR" sz="2400" dirty="0" err="1" smtClean="0"/>
              <a:t>dL’dir</a:t>
            </a:r>
            <a:r>
              <a:rPr lang="tr-TR" sz="2400" dirty="0" smtClean="0"/>
              <a:t>. (ADA </a:t>
            </a:r>
            <a:r>
              <a:rPr lang="tr-TR" sz="2400" dirty="0" err="1" smtClean="0"/>
              <a:t>Kritelerine</a:t>
            </a:r>
            <a:r>
              <a:rPr lang="tr-TR" sz="2400" dirty="0" smtClean="0"/>
              <a:t> göre)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Kan şeker düzeyi, yemek yendikten sonraki ilk saat içinde 120-140 mg/</a:t>
            </a:r>
            <a:r>
              <a:rPr lang="tr-TR" sz="2400" dirty="0" err="1" smtClean="0"/>
              <a:t>dL’ye</a:t>
            </a:r>
            <a:r>
              <a:rPr lang="tr-TR" sz="2400" dirty="0" smtClean="0"/>
              <a:t> yükselir. </a:t>
            </a:r>
          </a:p>
          <a:p>
            <a:endParaRPr lang="tr-TR" sz="2400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6335" t="41579" r="51181" b="24401"/>
          <a:stretch>
            <a:fillRect/>
          </a:stretch>
        </p:blipFill>
        <p:spPr bwMode="auto">
          <a:xfrm>
            <a:off x="1403648" y="3284984"/>
            <a:ext cx="5328592" cy="334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İNSÜLİN TANIMI VE ETKİNLİĞİ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2204864"/>
            <a:ext cx="4104456" cy="4389120"/>
          </a:xfrm>
        </p:spPr>
        <p:txBody>
          <a:bodyPr>
            <a:normAutofit/>
          </a:bodyPr>
          <a:lstStyle/>
          <a:p>
            <a:r>
              <a:rPr lang="tr-TR" dirty="0" smtClean="0"/>
              <a:t>İnsülin </a:t>
            </a:r>
            <a:r>
              <a:rPr lang="tr-TR" dirty="0" err="1" smtClean="0"/>
              <a:t>peptit</a:t>
            </a:r>
            <a:r>
              <a:rPr lang="tr-TR" dirty="0" smtClean="0"/>
              <a:t> yapısında bir hormondur. </a:t>
            </a:r>
          </a:p>
          <a:p>
            <a:r>
              <a:rPr lang="tr-TR" dirty="0" smtClean="0"/>
              <a:t>Pankreastaki beta hücrelerinden salgılanır. </a:t>
            </a:r>
          </a:p>
          <a:p>
            <a:r>
              <a:rPr lang="tr-TR" dirty="0" smtClean="0"/>
              <a:t>Kandaki </a:t>
            </a:r>
            <a:r>
              <a:rPr lang="tr-TR" dirty="0" err="1" smtClean="0"/>
              <a:t>glukoz</a:t>
            </a:r>
            <a:r>
              <a:rPr lang="tr-TR" dirty="0" smtClean="0"/>
              <a:t> düzeyi yükseldiği zaman pankreas birkaç dakika içinde  uyarılıp </a:t>
            </a:r>
            <a:r>
              <a:rPr lang="tr-TR" dirty="0" err="1" smtClean="0"/>
              <a:t>insülin</a:t>
            </a:r>
            <a:r>
              <a:rPr lang="tr-TR" dirty="0" smtClean="0"/>
              <a:t> salgılar.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057" t="31185" r="49506" b="12116"/>
          <a:stretch>
            <a:fillRect/>
          </a:stretch>
        </p:blipFill>
        <p:spPr bwMode="auto">
          <a:xfrm>
            <a:off x="4499992" y="1916832"/>
            <a:ext cx="4320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204864"/>
            <a:ext cx="4258816" cy="4389120"/>
          </a:xfrm>
        </p:spPr>
        <p:txBody>
          <a:bodyPr/>
          <a:lstStyle/>
          <a:p>
            <a:r>
              <a:rPr lang="tr-TR" dirty="0" smtClean="0"/>
              <a:t>Açlıkta </a:t>
            </a:r>
            <a:r>
              <a:rPr lang="tr-TR" dirty="0" err="1" smtClean="0"/>
              <a:t>insülin</a:t>
            </a:r>
            <a:r>
              <a:rPr lang="tr-TR" dirty="0" smtClean="0"/>
              <a:t> düzeyi 5-10 </a:t>
            </a:r>
            <a:r>
              <a:rPr lang="el-GR" dirty="0" smtClean="0"/>
              <a:t>μ</a:t>
            </a:r>
            <a:r>
              <a:rPr lang="tr-TR" dirty="0" smtClean="0"/>
              <a:t>U/mL iken yemek sonrası 60-90 </a:t>
            </a:r>
            <a:r>
              <a:rPr lang="el-GR" dirty="0" smtClean="0"/>
              <a:t>μ</a:t>
            </a:r>
            <a:r>
              <a:rPr lang="tr-TR" dirty="0" smtClean="0"/>
              <a:t>U/</a:t>
            </a:r>
            <a:r>
              <a:rPr lang="tr-TR" dirty="0" err="1" smtClean="0"/>
              <a:t>mL’ye</a:t>
            </a:r>
            <a:r>
              <a:rPr lang="tr-TR" dirty="0" smtClean="0"/>
              <a:t> yükselir. </a:t>
            </a:r>
          </a:p>
          <a:p>
            <a:endParaRPr lang="tr-TR" dirty="0" smtClean="0"/>
          </a:p>
          <a:p>
            <a:r>
              <a:rPr lang="tr-TR" dirty="0" err="1" smtClean="0"/>
              <a:t>İnsülin</a:t>
            </a:r>
            <a:r>
              <a:rPr lang="tr-TR" dirty="0" smtClean="0"/>
              <a:t> </a:t>
            </a:r>
            <a:r>
              <a:rPr lang="tr-TR" dirty="0" err="1" smtClean="0"/>
              <a:t>membrandaki</a:t>
            </a:r>
            <a:r>
              <a:rPr lang="tr-TR" dirty="0" smtClean="0"/>
              <a:t> reseptörüne bağlanarak </a:t>
            </a:r>
            <a:r>
              <a:rPr lang="tr-TR" dirty="0" err="1" smtClean="0"/>
              <a:t>glukuzon</a:t>
            </a:r>
            <a:r>
              <a:rPr lang="tr-TR" dirty="0" smtClean="0"/>
              <a:t> hücre içerisine alınmasını sağlar.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829" t="34965" r="51278" b="15896"/>
          <a:stretch>
            <a:fillRect/>
          </a:stretch>
        </p:blipFill>
        <p:spPr bwMode="auto">
          <a:xfrm>
            <a:off x="5148064" y="2420888"/>
            <a:ext cx="3600400" cy="346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GLİSEMİK İNDEKS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tr-TR" dirty="0" smtClean="0"/>
              <a:t>    Karbonhidratlı bir besinin yendikten belirli bir süre sonunda kan şekerini yükseltebilirliğini ifade eder.      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   </a:t>
            </a:r>
          </a:p>
          <a:p>
            <a:pPr>
              <a:buNone/>
            </a:pPr>
            <a:endParaRPr lang="tr-TR" sz="1800" dirty="0"/>
          </a:p>
          <a:p>
            <a:pPr>
              <a:buNone/>
            </a:pPr>
            <a:r>
              <a:rPr lang="tr-TR" b="1" dirty="0" smtClean="0"/>
              <a:t>                                                                                  </a:t>
            </a:r>
            <a:r>
              <a:rPr lang="tr-TR" sz="2000" b="1" dirty="0" smtClean="0"/>
              <a:t>x 100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Metin kutusu 4"/>
              <p:cNvSpPr txBox="1"/>
              <p:nvPr/>
            </p:nvSpPr>
            <p:spPr>
              <a:xfrm>
                <a:off x="323528" y="4509120"/>
                <a:ext cx="6814662" cy="682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000" b="1" dirty="0" smtClean="0"/>
                  <a:t>GI</a:t>
                </a:r>
                <a14:m>
                  <m:oMath xmlns:m="http://schemas.openxmlformats.org/officeDocument/2006/math">
                    <m:r>
                      <a:rPr lang="tr-TR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sz="2000" b="1" dirty="0"/>
                          <m:t>Besinler</m:t>
                        </m:r>
                        <m:r>
                          <m:rPr>
                            <m:nor/>
                          </m:rPr>
                          <a:rPr lang="tr-TR" sz="2000" b="1" dirty="0"/>
                          <m:t> </m:t>
                        </m:r>
                        <m:r>
                          <m:rPr>
                            <m:nor/>
                          </m:rPr>
                          <a:rPr lang="tr-TR" sz="2000" b="1" dirty="0"/>
                          <m:t>verildikten</m:t>
                        </m:r>
                        <m:r>
                          <m:rPr>
                            <m:nor/>
                          </m:rPr>
                          <a:rPr lang="tr-TR" sz="2000" b="1" dirty="0"/>
                          <m:t> </m:t>
                        </m:r>
                        <m:r>
                          <m:rPr>
                            <m:nor/>
                          </m:rPr>
                          <a:rPr lang="tr-TR" sz="2000" b="1" dirty="0"/>
                          <m:t>sonraki</m:t>
                        </m:r>
                        <m:r>
                          <m:rPr>
                            <m:nor/>
                          </m:rPr>
                          <a:rPr lang="tr-TR" sz="2000" b="1" dirty="0"/>
                          <m:t> </m:t>
                        </m:r>
                        <m:r>
                          <m:rPr>
                            <m:nor/>
                          </m:rPr>
                          <a:rPr lang="tr-TR" sz="2000" b="1" dirty="0"/>
                          <m:t>kan</m:t>
                        </m:r>
                        <m:r>
                          <m:rPr>
                            <m:nor/>
                          </m:rPr>
                          <a:rPr lang="tr-TR" sz="2000" b="1" dirty="0"/>
                          <m:t> </m:t>
                        </m:r>
                        <m:r>
                          <m:rPr>
                            <m:nor/>
                          </m:rPr>
                          <a:rPr lang="tr-TR" sz="2000" b="1" dirty="0"/>
                          <m:t>glukoz</m:t>
                        </m:r>
                        <m:r>
                          <m:rPr>
                            <m:nor/>
                          </m:rPr>
                          <a:rPr lang="tr-TR" sz="2000" b="1" dirty="0"/>
                          <m:t> </m:t>
                        </m:r>
                        <m:r>
                          <m:rPr>
                            <m:nor/>
                          </m:rPr>
                          <a:rPr lang="tr-TR" sz="2000" b="1" dirty="0"/>
                          <m:t>d</m:t>
                        </m:r>
                        <m:r>
                          <m:rPr>
                            <m:nor/>
                          </m:rPr>
                          <a:rPr lang="tr-TR" sz="2000" b="1" dirty="0"/>
                          <m:t>ü</m:t>
                        </m:r>
                        <m:r>
                          <m:rPr>
                            <m:nor/>
                          </m:rPr>
                          <a:rPr lang="tr-TR" sz="2000" b="1" dirty="0" smtClean="0"/>
                          <m:t>z</m:t>
                        </m:r>
                        <m:r>
                          <m:rPr>
                            <m:nor/>
                          </m:rPr>
                          <a:rPr lang="tr-TR" sz="2000" b="1" dirty="0"/>
                          <m:t>e</m:t>
                        </m:r>
                        <m:r>
                          <m:rPr>
                            <m:nor/>
                          </m:rPr>
                          <a:rPr lang="tr-TR" sz="2000" b="1" i="0" dirty="0" smtClean="0"/>
                          <m:t>yi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sz="2000" b="1" dirty="0"/>
                          <m:t>Ekmek</m:t>
                        </m:r>
                        <m:r>
                          <m:rPr>
                            <m:nor/>
                          </m:rPr>
                          <a:rPr lang="tr-TR" sz="2000" b="1" dirty="0"/>
                          <m:t> </m:t>
                        </m:r>
                        <m:r>
                          <m:rPr>
                            <m:nor/>
                          </m:rPr>
                          <a:rPr lang="tr-TR" sz="2000" b="1" dirty="0"/>
                          <m:t>verildikten</m:t>
                        </m:r>
                        <m:r>
                          <m:rPr>
                            <m:nor/>
                          </m:rPr>
                          <a:rPr lang="tr-TR" sz="2000" b="1" dirty="0"/>
                          <m:t> </m:t>
                        </m:r>
                        <m:r>
                          <m:rPr>
                            <m:nor/>
                          </m:rPr>
                          <a:rPr lang="tr-TR" sz="2000" b="1" dirty="0"/>
                          <m:t>sonraki</m:t>
                        </m:r>
                        <m:r>
                          <m:rPr>
                            <m:nor/>
                          </m:rPr>
                          <a:rPr lang="tr-TR" sz="2000" b="1" dirty="0"/>
                          <m:t> </m:t>
                        </m:r>
                        <m:r>
                          <m:rPr>
                            <m:nor/>
                          </m:rPr>
                          <a:rPr lang="tr-TR" sz="2000" b="1" dirty="0"/>
                          <m:t>kan</m:t>
                        </m:r>
                        <m:r>
                          <m:rPr>
                            <m:nor/>
                          </m:rPr>
                          <a:rPr lang="tr-TR" sz="2000" b="1" dirty="0"/>
                          <m:t> </m:t>
                        </m:r>
                        <m:r>
                          <m:rPr>
                            <m:nor/>
                          </m:rPr>
                          <a:rPr lang="tr-TR" sz="2000" b="1" dirty="0"/>
                          <m:t>glukoz</m:t>
                        </m:r>
                        <m:r>
                          <m:rPr>
                            <m:nor/>
                          </m:rPr>
                          <a:rPr lang="tr-TR" sz="2000" b="1" dirty="0"/>
                          <m:t> </m:t>
                        </m:r>
                        <m:r>
                          <m:rPr>
                            <m:nor/>
                          </m:rPr>
                          <a:rPr lang="tr-TR" sz="2000" b="1" dirty="0"/>
                          <m:t>d</m:t>
                        </m:r>
                        <m:r>
                          <m:rPr>
                            <m:nor/>
                          </m:rPr>
                          <a:rPr lang="tr-TR" sz="2000" b="1" dirty="0"/>
                          <m:t>ü</m:t>
                        </m:r>
                        <m:r>
                          <m:rPr>
                            <m:nor/>
                          </m:rPr>
                          <a:rPr lang="tr-TR" sz="2000" b="1" dirty="0"/>
                          <m:t>zeyi</m:t>
                        </m:r>
                      </m:den>
                    </m:f>
                  </m:oMath>
                </a14:m>
                <a:endParaRPr lang="tr-TR" sz="2000" b="1" dirty="0"/>
              </a:p>
            </p:txBody>
          </p:sp>
        </mc:Choice>
        <mc:Fallback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09120"/>
                <a:ext cx="6814662" cy="68287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8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136501"/>
            <a:ext cx="8229600" cy="57214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Besinlerin </a:t>
            </a:r>
            <a:r>
              <a:rPr lang="tr-TR" dirty="0" err="1" smtClean="0"/>
              <a:t>glisemik</a:t>
            </a:r>
            <a:r>
              <a:rPr lang="tr-TR" dirty="0" smtClean="0"/>
              <a:t> indeksi kan şekerinin yavaş veya hızlı yükselmesini etkilemektedir</a:t>
            </a:r>
            <a:r>
              <a:rPr lang="tr-TR" b="1" dirty="0" smtClean="0"/>
              <a:t>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5" name="4 İçerik Yer Tutucusu" descr="http://upload.wikimedia.org/wikipedia/commons/e/ec/Glycemic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192688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7935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Besinlerin Gİ değerleri kandaki </a:t>
            </a:r>
            <a:r>
              <a:rPr lang="tr-TR" dirty="0" err="1" smtClean="0"/>
              <a:t>glukoz</a:t>
            </a:r>
            <a:r>
              <a:rPr lang="tr-TR" dirty="0" smtClean="0"/>
              <a:t> düzeylerine, </a:t>
            </a:r>
            <a:r>
              <a:rPr lang="tr-TR" dirty="0" err="1" smtClean="0"/>
              <a:t>insülin</a:t>
            </a:r>
            <a:r>
              <a:rPr lang="tr-TR" dirty="0" smtClean="0"/>
              <a:t> direncine ve diğer faktörlere bağlı olarak kişiden kişiye hatta  aynı kişi için günden güne değişebilmektedir.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1508</TotalTime>
  <Words>943</Words>
  <Application>Microsoft Office PowerPoint</Application>
  <PresentationFormat>Ekran Gösterisi (4:3)</PresentationFormat>
  <Paragraphs>354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Akış</vt:lpstr>
      <vt:lpstr>ÇEŞİTLİ BESİNLERİN KAN GLUKOZ DÜZEYİ ÜZERİNE ETKİSİ</vt:lpstr>
      <vt:lpstr>İÇERİK </vt:lpstr>
      <vt:lpstr>KAN GLUKOZU</vt:lpstr>
      <vt:lpstr>Slayt 4</vt:lpstr>
      <vt:lpstr>İNSÜLİN TANIMI VE ETKİNLİĞİ</vt:lpstr>
      <vt:lpstr>Slayt 6</vt:lpstr>
      <vt:lpstr>GLİSEMİK İNDEKS</vt:lpstr>
      <vt:lpstr>Slayt 8</vt:lpstr>
      <vt:lpstr>Slayt 9</vt:lpstr>
      <vt:lpstr>Çeşitli besinlerin glisemik indeks üzerine etkisi 3 grupta toplanmıştır:</vt:lpstr>
      <vt:lpstr>GLİSEMİK İNDEKSİ ETKİLEYEN ETMENLER</vt:lpstr>
      <vt:lpstr>GLİSEMİK YÜK (GY): </vt:lpstr>
      <vt:lpstr>GLİSEMİK YÜK ARALIKLARI</vt:lpstr>
      <vt:lpstr>KARBONHİDATLI BESİNLERİN GLİSEMİK İNDEKSİ VE GLİSEMİK YÜKÜ </vt:lpstr>
      <vt:lpstr> DÜŞÜK GLİSEMİK İNDEKSLİ DİYETLERİN YARARLARI: </vt:lpstr>
      <vt:lpstr>LİFLİ BESİNLERİN KAN GLUKOZUNA ETKİSİ</vt:lpstr>
      <vt:lpstr>DENEY</vt:lpstr>
      <vt:lpstr> YÖNTEM </vt:lpstr>
      <vt:lpstr> 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SONUÇ: </vt:lpstr>
      <vt:lpstr>Slayt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ÇEŞİTLİ BESİNLERİN KAN GLUKOZ DÜZEYİ ÜZERİNE ETKİSİ</dc:title>
  <dc:creator>CEM</dc:creator>
  <cp:lastModifiedBy>q4</cp:lastModifiedBy>
  <cp:revision>109</cp:revision>
  <dcterms:created xsi:type="dcterms:W3CDTF">2013-02-26T08:30:28Z</dcterms:created>
  <dcterms:modified xsi:type="dcterms:W3CDTF">2013-03-06T12:15:51Z</dcterms:modified>
</cp:coreProperties>
</file>