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  <p:sldMasterId id="2147483960" r:id="rId2"/>
  </p:sldMasterIdLst>
  <p:notesMasterIdLst>
    <p:notesMasterId r:id="rId29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5" r:id="rId10"/>
    <p:sldId id="266" r:id="rId11"/>
    <p:sldId id="263" r:id="rId12"/>
    <p:sldId id="267" r:id="rId13"/>
    <p:sldId id="293" r:id="rId14"/>
    <p:sldId id="268" r:id="rId15"/>
    <p:sldId id="297" r:id="rId16"/>
    <p:sldId id="292" r:id="rId17"/>
    <p:sldId id="269" r:id="rId18"/>
    <p:sldId id="270" r:id="rId19"/>
    <p:sldId id="272" r:id="rId20"/>
    <p:sldId id="294" r:id="rId21"/>
    <p:sldId id="274" r:id="rId22"/>
    <p:sldId id="278" r:id="rId23"/>
    <p:sldId id="279" r:id="rId24"/>
    <p:sldId id="296" r:id="rId25"/>
    <p:sldId id="295" r:id="rId26"/>
    <p:sldId id="276" r:id="rId27"/>
    <p:sldId id="277" r:id="rId2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76" autoAdjust="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76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17A743-2F4B-470E-B5E4-C79CF4D23B92}" type="datetimeFigureOut">
              <a:rPr lang="tr-TR" smtClean="0"/>
              <a:pPr/>
              <a:t>08.03.2013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62A68-93CE-493B-90C2-529F149272F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535283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89EBF-9327-471E-84AB-F4CF8B82EDB3}" type="datetimeFigureOut">
              <a:rPr lang="tr-TR" smtClean="0"/>
              <a:pPr/>
              <a:t>08.03.2013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A206E-E56B-4BEC-B377-43965458C26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89EBF-9327-471E-84AB-F4CF8B82EDB3}" type="datetimeFigureOut">
              <a:rPr lang="tr-TR" smtClean="0"/>
              <a:pPr/>
              <a:t>08.03.2013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A206E-E56B-4BEC-B377-43965458C26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89EBF-9327-471E-84AB-F4CF8B82EDB3}" type="datetimeFigureOut">
              <a:rPr lang="tr-TR" smtClean="0"/>
              <a:pPr/>
              <a:t>08.03.2013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A206E-E56B-4BEC-B377-43965458C264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89EBF-9327-471E-84AB-F4CF8B82EDB3}" type="datetimeFigureOut">
              <a:rPr lang="tr-TR" smtClean="0"/>
              <a:pPr/>
              <a:t>08.03.2013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A206E-E56B-4BEC-B377-43965458C26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11158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89EBF-9327-471E-84AB-F4CF8B82EDB3}" type="datetimeFigureOut">
              <a:rPr lang="tr-TR" smtClean="0"/>
              <a:pPr/>
              <a:t>08.03.2013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A206E-E56B-4BEC-B377-43965458C26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2657252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89EBF-9327-471E-84AB-F4CF8B82EDB3}" type="datetimeFigureOut">
              <a:rPr lang="tr-TR" smtClean="0"/>
              <a:pPr/>
              <a:t>08.03.2013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A206E-E56B-4BEC-B377-43965458C26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752318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89EBF-9327-471E-84AB-F4CF8B82EDB3}" type="datetimeFigureOut">
              <a:rPr lang="tr-TR" smtClean="0"/>
              <a:pPr/>
              <a:t>08.03.2013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A206E-E56B-4BEC-B377-43965458C26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9643282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89EBF-9327-471E-84AB-F4CF8B82EDB3}" type="datetimeFigureOut">
              <a:rPr lang="tr-TR" smtClean="0"/>
              <a:pPr/>
              <a:t>08.03.2013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A206E-E56B-4BEC-B377-43965458C26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226441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89EBF-9327-471E-84AB-F4CF8B82EDB3}" type="datetimeFigureOut">
              <a:rPr lang="tr-TR" smtClean="0"/>
              <a:pPr/>
              <a:t>08.03.2013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A206E-E56B-4BEC-B377-43965458C26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419258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89EBF-9327-471E-84AB-F4CF8B82EDB3}" type="datetimeFigureOut">
              <a:rPr lang="tr-TR" smtClean="0"/>
              <a:pPr/>
              <a:t>08.03.2013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A206E-E56B-4BEC-B377-43965458C26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7729575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89EBF-9327-471E-84AB-F4CF8B82EDB3}" type="datetimeFigureOut">
              <a:rPr lang="tr-TR" smtClean="0"/>
              <a:pPr/>
              <a:t>08.03.2013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A206E-E56B-4BEC-B377-43965458C26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812478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89EBF-9327-471E-84AB-F4CF8B82EDB3}" type="datetimeFigureOut">
              <a:rPr lang="tr-TR" smtClean="0"/>
              <a:pPr/>
              <a:t>08.03.2013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A206E-E56B-4BEC-B377-43965458C26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89EBF-9327-471E-84AB-F4CF8B82EDB3}" type="datetimeFigureOut">
              <a:rPr lang="tr-TR" smtClean="0"/>
              <a:pPr/>
              <a:t>08.03.2013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A206E-E56B-4BEC-B377-43965458C26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8617233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89EBF-9327-471E-84AB-F4CF8B82EDB3}" type="datetimeFigureOut">
              <a:rPr lang="tr-TR" smtClean="0"/>
              <a:pPr/>
              <a:t>08.03.2013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A206E-E56B-4BEC-B377-43965458C26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4376570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89EBF-9327-471E-84AB-F4CF8B82EDB3}" type="datetimeFigureOut">
              <a:rPr lang="tr-TR" smtClean="0"/>
              <a:pPr/>
              <a:t>08.03.2013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A206E-E56B-4BEC-B377-43965458C26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876127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89EBF-9327-471E-84AB-F4CF8B82EDB3}" type="datetimeFigureOut">
              <a:rPr lang="tr-TR" smtClean="0"/>
              <a:pPr/>
              <a:t>08.03.2013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A206E-E56B-4BEC-B377-43965458C26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89EBF-9327-471E-84AB-F4CF8B82EDB3}" type="datetimeFigureOut">
              <a:rPr lang="tr-TR" smtClean="0"/>
              <a:pPr/>
              <a:t>08.03.2013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A206E-E56B-4BEC-B377-43965458C26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89EBF-9327-471E-84AB-F4CF8B82EDB3}" type="datetimeFigureOut">
              <a:rPr lang="tr-TR" smtClean="0"/>
              <a:pPr/>
              <a:t>08.03.2013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A206E-E56B-4BEC-B377-43965458C26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89EBF-9327-471E-84AB-F4CF8B82EDB3}" type="datetimeFigureOut">
              <a:rPr lang="tr-TR" smtClean="0"/>
              <a:pPr/>
              <a:t>08.03.2013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A206E-E56B-4BEC-B377-43965458C26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89EBF-9327-471E-84AB-F4CF8B82EDB3}" type="datetimeFigureOut">
              <a:rPr lang="tr-TR" smtClean="0"/>
              <a:pPr/>
              <a:t>08.03.2013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A206E-E56B-4BEC-B377-43965458C26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89EBF-9327-471E-84AB-F4CF8B82EDB3}" type="datetimeFigureOut">
              <a:rPr lang="tr-TR" smtClean="0"/>
              <a:pPr/>
              <a:t>08.03.2013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A206E-E56B-4BEC-B377-43965458C26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89EBF-9327-471E-84AB-F4CF8B82EDB3}" type="datetimeFigureOut">
              <a:rPr lang="tr-TR" smtClean="0"/>
              <a:pPr/>
              <a:t>08.03.2013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A206E-E56B-4BEC-B377-43965458C26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8B89EBF-9327-471E-84AB-F4CF8B82EDB3}" type="datetimeFigureOut">
              <a:rPr lang="tr-TR" smtClean="0"/>
              <a:pPr/>
              <a:t>08.03.2013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51A206E-E56B-4BEC-B377-43965458C26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89EBF-9327-471E-84AB-F4CF8B82EDB3}" type="datetimeFigureOut">
              <a:rPr lang="tr-TR" smtClean="0"/>
              <a:pPr/>
              <a:t>08.03.2013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A206E-E56B-4BEC-B377-43965458C26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086699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467544" y="1124744"/>
            <a:ext cx="8229600" cy="2016224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solidFill>
                  <a:schemeClr val="tx1"/>
                </a:solidFill>
              </a:rPr>
              <a:t>FARKLI EĞİTİM SİSTEMİNE SAHİP TIP FAKÜLTELERİNDE ÖĞRENCİLERİN BAŞARI VE MEMNUNİYETLERİ ARASINDA FARK VAR MIDIR?</a:t>
            </a:r>
            <a:endParaRPr lang="tr-TR" sz="3600" b="1" dirty="0">
              <a:solidFill>
                <a:schemeClr val="tx1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31640" y="3861048"/>
            <a:ext cx="6400800" cy="1473200"/>
          </a:xfrm>
        </p:spPr>
        <p:txBody>
          <a:bodyPr/>
          <a:lstStyle/>
          <a:p>
            <a:r>
              <a:rPr lang="tr-TR" dirty="0">
                <a:solidFill>
                  <a:schemeClr val="tx1"/>
                </a:solidFill>
              </a:rPr>
              <a:t>ÖMER PINAR </a:t>
            </a:r>
          </a:p>
          <a:p>
            <a:r>
              <a:rPr lang="tr-TR" dirty="0">
                <a:solidFill>
                  <a:schemeClr val="tx1"/>
                </a:solidFill>
              </a:rPr>
              <a:t>MEHMET EREN ÖZTÜRK</a:t>
            </a:r>
          </a:p>
          <a:p>
            <a:r>
              <a:rPr lang="tr-TR" dirty="0">
                <a:solidFill>
                  <a:schemeClr val="tx1"/>
                </a:solidFill>
              </a:rPr>
              <a:t>OĞUZHAN ÇAMLICA</a:t>
            </a:r>
          </a:p>
          <a:p>
            <a:endParaRPr lang="tr-T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latin typeface="Arial" pitchFamily="34" charset="0"/>
                <a:cs typeface="Arial" pitchFamily="34" charset="0"/>
              </a:rPr>
              <a:t>Hacettepe ve Atatürk Üniversiteleri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; komite</a:t>
            </a:r>
            <a:endParaRPr lang="tr-TR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2800" dirty="0" smtClean="0">
                <a:latin typeface="Arial" pitchFamily="34" charset="0"/>
                <a:cs typeface="Arial" pitchFamily="34" charset="0"/>
              </a:rPr>
              <a:t>Uludağ Üniversitesi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; vize </a:t>
            </a:r>
            <a:endParaRPr lang="tr-TR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tr-TR" sz="2800" dirty="0" smtClean="0">
                <a:latin typeface="Arial" pitchFamily="34" charset="0"/>
                <a:cs typeface="Arial" pitchFamily="34" charset="0"/>
              </a:rPr>
              <a:t>19 Mayıs Üniversitesi ise PDÖ (probleme dayalı öğrenim) sistemine sahiptir. </a:t>
            </a:r>
            <a:endParaRPr lang="tr-T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latin typeface="Arial" pitchFamily="34" charset="0"/>
                <a:cs typeface="Arial" pitchFamily="34" charset="0"/>
              </a:rPr>
              <a:t>Üniversitelerde 1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. sınıf 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not ortalamalarının birbirine yakın olduğunun farkına varıldı. </a:t>
            </a:r>
          </a:p>
          <a:p>
            <a:pPr>
              <a:buFont typeface="Arial" pitchFamily="34" charset="0"/>
              <a:buChar char="•"/>
            </a:pPr>
            <a:r>
              <a:rPr lang="tr-TR" sz="2800" dirty="0" smtClean="0">
                <a:latin typeface="Arial" pitchFamily="34" charset="0"/>
                <a:cs typeface="Arial" pitchFamily="34" charset="0"/>
              </a:rPr>
              <a:t>Yani 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başarı 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düzeyleri ve sınıf geçme oranları arasında ciddi bir fark yoktu.</a:t>
            </a:r>
          </a:p>
          <a:p>
            <a:endParaRPr lang="tr-T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Okudu</a:t>
            </a:r>
            <a:r>
              <a:rPr lang="tr-TR" dirty="0" err="1" smtClean="0"/>
              <a:t>ğunuz</a:t>
            </a:r>
            <a:r>
              <a:rPr lang="tr-TR" dirty="0" smtClean="0"/>
              <a:t> üniversitenin başarıya olan etkisi :</a:t>
            </a:r>
            <a:endParaRPr lang="tr-TR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564904"/>
            <a:ext cx="9144000" cy="4293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latin typeface="Arial" pitchFamily="34" charset="0"/>
                <a:cs typeface="Arial" pitchFamily="34" charset="0"/>
              </a:rPr>
              <a:t>Atatürk Üniversitesi öğrencileri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, ortalama 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olarak memnun değilim seçeneğinde karar kıldı.</a:t>
            </a:r>
          </a:p>
          <a:p>
            <a:r>
              <a:rPr lang="tr-TR" sz="2800" dirty="0" smtClean="0">
                <a:latin typeface="Arial" pitchFamily="34" charset="0"/>
                <a:cs typeface="Arial" pitchFamily="34" charset="0"/>
              </a:rPr>
              <a:t>Hacettepe Üniversitesi öğrencileri de aynı şekilde memnum değilim seçeneğini uygun gördüler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tr-TR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Memnuniyet düzeylerine göre: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dirty="0" smtClean="0">
                <a:latin typeface="Arial" pitchFamily="34" charset="0"/>
                <a:cs typeface="Arial" pitchFamily="34" charset="0"/>
              </a:rPr>
              <a:t>Uludağ Üniversitesi öğrencilerinin, ortalama olarak kararsızım seçeneğinde karar kıldığını gözlemledik.</a:t>
            </a:r>
          </a:p>
          <a:p>
            <a:r>
              <a:rPr lang="tr-TR" sz="2800" dirty="0" smtClean="0">
                <a:latin typeface="Arial" pitchFamily="34" charset="0"/>
                <a:cs typeface="Arial" pitchFamily="34" charset="0"/>
              </a:rPr>
              <a:t>19 Mayıs Üniversitesi ise hiç memnum değilim seçeneğinde karar kıldı.</a:t>
            </a:r>
          </a:p>
          <a:p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latin typeface="Arial" pitchFamily="34" charset="0"/>
                <a:cs typeface="Arial" pitchFamily="34" charset="0"/>
              </a:rPr>
              <a:t>Öğrencilerin; </a:t>
            </a:r>
          </a:p>
          <a:p>
            <a:pPr>
              <a:buFont typeface="Wingdings" pitchFamily="2" charset="2"/>
              <a:buChar char="Ø"/>
            </a:pPr>
            <a:r>
              <a:rPr lang="tr-TR" sz="2800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ünlük 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ortalama çalışma süreleri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, not 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ortalamaları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, okullarındaki 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eğitim sistemi gibi faktörleri ele 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alınarak 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kapsamlı bir sonuca 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ulaşılmaya çalışıldı.</a:t>
            </a:r>
            <a:endParaRPr lang="tr-T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tr-TR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Yapılan </a:t>
            </a:r>
            <a:r>
              <a:rPr lang="tr-TR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çıkarımlara </a:t>
            </a:r>
            <a:r>
              <a:rPr lang="tr-TR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göre;</a:t>
            </a:r>
          </a:p>
          <a:p>
            <a:pPr>
              <a:buFont typeface="Wingdings" pitchFamily="2" charset="2"/>
              <a:buChar char="Ø"/>
            </a:pPr>
            <a:r>
              <a:rPr lang="tr-TR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Uludağ </a:t>
            </a:r>
            <a:r>
              <a:rPr lang="tr-TR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Üniversitesi öğrencilerinin Atatürk Üniversitesi öğrencilerinden ortalama olarak daha fazla çalışmalarına </a:t>
            </a:r>
            <a:r>
              <a:rPr lang="tr-TR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rağmen; </a:t>
            </a:r>
          </a:p>
          <a:p>
            <a:pPr>
              <a:buFont typeface="Wingdings" pitchFamily="2" charset="2"/>
              <a:buChar char="Ø"/>
            </a:pPr>
            <a:r>
              <a:rPr lang="tr-TR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tr-TR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ot </a:t>
            </a:r>
            <a:r>
              <a:rPr lang="tr-TR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ortalamasının Atatürk Üniversitesi’nden daha düşük olması vize sisteminin komite sisteminden daha zor olduğunu gösterdi</a:t>
            </a:r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tr-TR" sz="28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400" dirty="0" smtClean="0">
                <a:solidFill>
                  <a:schemeClr val="accent3">
                    <a:lumMod val="50000"/>
                  </a:schemeClr>
                </a:solidFill>
                <a:latin typeface="Castellar" pitchFamily="18" charset="0"/>
              </a:rPr>
              <a:t>SONUÇ:</a:t>
            </a:r>
            <a:endParaRPr lang="tr-TR" sz="4400" dirty="0">
              <a:solidFill>
                <a:schemeClr val="accent3">
                  <a:lumMod val="50000"/>
                </a:schemeClr>
              </a:solidFill>
              <a:latin typeface="Castellar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tr-TR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Atatürk Üniversitesi ve Hacettepe Üniversitesi arasında belli bir fark görülmemiştir. </a:t>
            </a:r>
            <a:endParaRPr lang="tr-TR" sz="28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Fakat </a:t>
            </a:r>
            <a:r>
              <a:rPr lang="tr-TR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Hacettepe Üniversitesi öğrencilerinin ortalama çalışma saati Atatürk Üniversitesi öğrencilerinden fazladır. </a:t>
            </a:r>
            <a:endParaRPr lang="tr-TR" sz="28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Not </a:t>
            </a:r>
            <a:r>
              <a:rPr lang="tr-TR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ortalaması </a:t>
            </a:r>
            <a:r>
              <a:rPr lang="tr-TR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olarak ise ciddi </a:t>
            </a:r>
            <a:r>
              <a:rPr lang="tr-TR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bir fark </a:t>
            </a:r>
            <a:r>
              <a:rPr lang="tr-TR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yoktur.</a:t>
            </a:r>
            <a:endParaRPr lang="tr-TR" sz="28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latin typeface="Arial" pitchFamily="34" charset="0"/>
                <a:cs typeface="Arial" pitchFamily="34" charset="0"/>
              </a:rPr>
              <a:t>Öyleyse Hacettepe Üniversitesi’nin eğitiminin, Atatürk Üniversitesi’nin 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eğitiminden biraz 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daha zor olduğu sonucuna 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ulaşılabilir.</a:t>
            </a:r>
            <a:endParaRPr lang="tr-TR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tr-TR" sz="2800" dirty="0" smtClean="0">
                <a:latin typeface="Arial" pitchFamily="34" charset="0"/>
                <a:cs typeface="Arial" pitchFamily="34" charset="0"/>
              </a:rPr>
              <a:t>Fakat iki üniversitenin de eğitim sistemi aynı olduğundan ciddi bir fark beklenmemelidir.</a:t>
            </a:r>
            <a:endParaRPr lang="tr-T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Bu </a:t>
            </a:r>
            <a:r>
              <a:rPr lang="tr-TR" sz="3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araştırmada; </a:t>
            </a:r>
          </a:p>
          <a:p>
            <a:pPr>
              <a:buFont typeface="Wingdings" pitchFamily="2" charset="2"/>
              <a:buChar char="Ø"/>
            </a:pPr>
            <a:r>
              <a:rPr lang="tr-TR" sz="3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tr-TR" sz="3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ıp </a:t>
            </a:r>
            <a:r>
              <a:rPr lang="tr-TR" sz="3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öğrencilerinin perspektifinde farklı eğitim </a:t>
            </a:r>
            <a:r>
              <a:rPr lang="tr-TR" sz="3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sistemlerinin, </a:t>
            </a:r>
            <a:r>
              <a:rPr lang="tr-TR" sz="3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öğrenci başarısında ve memnuniyetinde nasıl değişiklikler gösterdiğinin belirlenmesi amaçlanmıştır. </a:t>
            </a:r>
          </a:p>
          <a:p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Çalışmanın Amacı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tr-TR" sz="28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Atatürk üniversitesi ve 19 Mayıs Üniversitelerinin zorluk dereceleri arasında ciddi bir fark yoktur sonucuna </a:t>
            </a:r>
            <a:r>
              <a:rPr lang="tr-TR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ulaşıldı.</a:t>
            </a:r>
          </a:p>
          <a:p>
            <a:r>
              <a:rPr lang="tr-TR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19 </a:t>
            </a:r>
            <a:r>
              <a:rPr lang="tr-TR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Mayıs Üniversitesindeki öğrencilerin çalışma sürelerinin Atatürk Üniversitesindeki öğrencilerle hemen aynı olduğu ve not ortalamalarının da yakın olduğunu görüldü.</a:t>
            </a:r>
            <a:endParaRPr lang="tr-TR" sz="28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latin typeface="Arial" pitchFamily="34" charset="0"/>
                <a:cs typeface="Arial" pitchFamily="34" charset="0"/>
              </a:rPr>
              <a:t>19 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Mayıs Üniversitesi’nden 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çıkarılacak 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en önemli 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sonuç ise; 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öğrencilerin genelinin PDÖ sisteminden memnun olmadığıydı.</a:t>
            </a:r>
            <a:endParaRPr lang="tr-T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latin typeface="Arial" pitchFamily="34" charset="0"/>
                <a:cs typeface="Arial" pitchFamily="34" charset="0"/>
              </a:rPr>
              <a:t>Eğitim sistemini değiştirseniz hangisini tercih edersiniz diye 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sorulduğunda 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da:</a:t>
            </a:r>
          </a:p>
          <a:p>
            <a:pPr>
              <a:buFont typeface="Wingdings" pitchFamily="2" charset="2"/>
              <a:buChar char="Ø"/>
            </a:pPr>
            <a:r>
              <a:rPr lang="tr-TR" sz="2800" dirty="0" smtClean="0">
                <a:latin typeface="Arial" pitchFamily="34" charset="0"/>
                <a:cs typeface="Arial" pitchFamily="34" charset="0"/>
              </a:rPr>
              <a:t>Birçok öğrencinin komite sistemine geçmek istediğinin farkına 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varıldı.</a:t>
            </a:r>
            <a:endParaRPr lang="tr-T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" name="3 Resim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" y="1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3 İçerik Yer Tutucusu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Yapılan </a:t>
            </a:r>
            <a:r>
              <a:rPr lang="tr-TR" sz="3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bu çalışmada örneklem sayısı kısıtlı olduğu için sonuçlarda hata payını da göz önünde bulundurarak, ileri çalışmalara gereksinim olduğu kanısındayız. </a:t>
            </a:r>
          </a:p>
          <a:p>
            <a:endParaRPr lang="tr-TR" sz="32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4800" b="1" i="1" dirty="0" smtClean="0">
                <a:solidFill>
                  <a:schemeClr val="accent1">
                    <a:lumMod val="75000"/>
                  </a:schemeClr>
                </a:solidFill>
                <a:latin typeface="Algerian" pitchFamily="82" charset="0"/>
                <a:cs typeface="Arial" pitchFamily="34" charset="0"/>
              </a:rPr>
              <a:t>DİNLEDİĞİNİZ  İÇİN TEŞEKKÜRLER.</a:t>
            </a:r>
          </a:p>
          <a:p>
            <a:endParaRPr lang="tr-TR" sz="4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tr-TR" sz="4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tr-TR" sz="4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Günümüz Türkiye’sinde tercih edilen ve en azından tercih edilmek istenen bölümlerin başında sağlık bilimlerinin en ön sırada yer aldığı görülmektedir. </a:t>
            </a:r>
          </a:p>
          <a:p>
            <a:pPr>
              <a:buFont typeface="Wingdings" pitchFamily="2" charset="2"/>
              <a:buChar char="Ø"/>
            </a:pPr>
            <a:r>
              <a:rPr lang="tr-TR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Sağlık sektörü içerisinde beklentinin en yüksek seviyede tutulduğu meslek grubu mensuplarının ise doktorlar olduğu şüphe götürmeyen bir gerçektir.</a:t>
            </a:r>
            <a:endParaRPr lang="tr-TR" sz="28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400" dirty="0" smtClean="0">
                <a:solidFill>
                  <a:schemeClr val="bg1">
                    <a:lumMod val="95000"/>
                  </a:schemeClr>
                </a:solidFill>
              </a:rPr>
              <a:t>GENEL BİLGİLER</a:t>
            </a:r>
            <a:endParaRPr lang="tr-TR" sz="44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Doktorların yetiştiği tıp fakültelerinde birbirinden farklı eğitim sistemleri uygulanmaktadır.</a:t>
            </a:r>
          </a:p>
          <a:p>
            <a:pPr>
              <a:buFont typeface="Wingdings" pitchFamily="2" charset="2"/>
              <a:buChar char="q"/>
            </a:pPr>
            <a:r>
              <a:rPr lang="tr-TR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Bu eğitim sistemlerinin de öğrenci üzerinde birçok etkisi bulunmaktadır.Bu bağlamda öğrenciler için en uygun eğitim sisteminin araştırılması gerekmektedir.</a:t>
            </a:r>
          </a:p>
          <a:p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Öğrencilerin sınıf geçme </a:t>
            </a:r>
            <a:r>
              <a:rPr lang="tr-TR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durumlarını; öğretim </a:t>
            </a:r>
            <a:r>
              <a:rPr lang="tr-TR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üyesi,öğrenci ve ders ortamına ait pek çok </a:t>
            </a:r>
            <a:r>
              <a:rPr lang="tr-TR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faktörün etkilediği bilinmektedir.</a:t>
            </a:r>
          </a:p>
          <a:p>
            <a:r>
              <a:rPr lang="tr-TR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Bunlarla birlikte, eğitim </a:t>
            </a:r>
            <a:r>
              <a:rPr lang="tr-TR" sz="2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sistemi ve sınav yönetmeliğinin de bu durumu etkilediğini düşünmekteyiz.</a:t>
            </a:r>
            <a:endParaRPr lang="tr-TR" sz="28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latin typeface="Arial" pitchFamily="34" charset="0"/>
                <a:cs typeface="Arial" pitchFamily="34" charset="0"/>
              </a:rPr>
              <a:t>Tıp fakültelerindeki farklı eğitim sistemlerinin öğrenci başarısına ve memnuniyetine etkisini tespit etmek amacıyla dizayn edilen bu çalışmada;</a:t>
            </a:r>
          </a:p>
          <a:p>
            <a:pPr>
              <a:buFont typeface="Wingdings" pitchFamily="2" charset="2"/>
              <a:buChar char="Ø"/>
            </a:pPr>
            <a:r>
              <a:rPr lang="tr-TR" sz="2800" dirty="0" smtClean="0">
                <a:latin typeface="Arial" pitchFamily="34" charset="0"/>
                <a:cs typeface="Arial" pitchFamily="34" charset="0"/>
              </a:rPr>
              <a:t>4 farklı tıp fakültesinin öğrencilerinden yardım alınarak araştırmalara başlanıldı.</a:t>
            </a:r>
            <a:endParaRPr lang="tr-T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METOD: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1027" name="Picture 3" descr="H: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0" y="3608687"/>
            <a:ext cx="3374622" cy="2422536"/>
          </a:xfrm>
          <a:prstGeom prst="rect">
            <a:avLst/>
          </a:prstGeom>
          <a:noFill/>
        </p:spPr>
      </p:pic>
      <p:pic>
        <p:nvPicPr>
          <p:cNvPr id="1026" name="Picture 2" descr="H:\indir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548680"/>
            <a:ext cx="3168352" cy="2852936"/>
          </a:xfrm>
          <a:prstGeom prst="rect">
            <a:avLst/>
          </a:prstGeom>
          <a:noFill/>
        </p:spPr>
      </p:pic>
      <p:pic>
        <p:nvPicPr>
          <p:cNvPr id="1028" name="Picture 4" descr="H:\indir (1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3789040"/>
            <a:ext cx="2571750" cy="2571750"/>
          </a:xfrm>
          <a:prstGeom prst="rect">
            <a:avLst/>
          </a:prstGeom>
          <a:noFill/>
        </p:spPr>
      </p:pic>
      <p:pic>
        <p:nvPicPr>
          <p:cNvPr id="1029" name="Picture 5" descr="H:\indir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92080" y="260648"/>
            <a:ext cx="2114550" cy="3108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sz="2800" dirty="0" smtClean="0">
                <a:latin typeface="Arial" pitchFamily="34" charset="0"/>
                <a:cs typeface="Arial" pitchFamily="34" charset="0"/>
              </a:rPr>
              <a:t>Öğrencilere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; </a:t>
            </a:r>
          </a:p>
          <a:p>
            <a:pPr>
              <a:buFont typeface="Wingdings" pitchFamily="2" charset="2"/>
              <a:buChar char="Ø"/>
            </a:pPr>
            <a:r>
              <a:rPr lang="tr-TR" sz="2800" i="1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tr-TR" sz="2800" i="1" dirty="0" smtClean="0">
                <a:latin typeface="Arial" pitchFamily="34" charset="0"/>
                <a:cs typeface="Arial" pitchFamily="34" charset="0"/>
              </a:rPr>
              <a:t>angi </a:t>
            </a:r>
            <a:r>
              <a:rPr lang="tr-TR" sz="2800" i="1" dirty="0" smtClean="0">
                <a:latin typeface="Arial" pitchFamily="34" charset="0"/>
                <a:cs typeface="Arial" pitchFamily="34" charset="0"/>
              </a:rPr>
              <a:t>üniversitede okuyorsunuz,okulunuzda hangi eğitim sistemi uygulanıyor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 şeklinde kesin cevaba dayalı sorular yöneltildiği gibi </a:t>
            </a:r>
            <a:endParaRPr lang="tr-TR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tr-TR" sz="2800" i="1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tr-TR" sz="2800" i="1" dirty="0" smtClean="0">
                <a:latin typeface="Arial" pitchFamily="34" charset="0"/>
                <a:cs typeface="Arial" pitchFamily="34" charset="0"/>
              </a:rPr>
              <a:t>kulunuzdan </a:t>
            </a:r>
            <a:r>
              <a:rPr lang="tr-TR" sz="2800" i="1" dirty="0" smtClean="0">
                <a:latin typeface="Arial" pitchFamily="34" charset="0"/>
                <a:cs typeface="Arial" pitchFamily="34" charset="0"/>
              </a:rPr>
              <a:t>memnuniyet düzeyiniz nedir,günlük ortalama kaç saat ders çalışıyorsunuz 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tarzında yoruma açık sorular da yöneltildi.</a:t>
            </a:r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latin typeface="Arial" pitchFamily="34" charset="0"/>
                <a:cs typeface="Arial" pitchFamily="34" charset="0"/>
              </a:rPr>
              <a:t>Anket sonuçlarına göre öncelikle hangi üniversitede hangi eğitim sisteminin uygulanıldığı öğrenildi.</a:t>
            </a:r>
          </a:p>
          <a:p>
            <a:pPr>
              <a:buFont typeface="Wingdings" pitchFamily="2" charset="2"/>
              <a:buChar char="v"/>
            </a:pPr>
            <a:r>
              <a:rPr lang="tr-TR" sz="2800" dirty="0" smtClean="0">
                <a:latin typeface="Arial" pitchFamily="34" charset="0"/>
                <a:cs typeface="Arial" pitchFamily="34" charset="0"/>
              </a:rPr>
              <a:t>4 tıp fakültesinde 3 farklı eğitim sisteminin mevcut 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olduğu görüldü.</a:t>
            </a:r>
            <a:endParaRPr lang="tr-T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lga Biçimi">
  <a:themeElements>
    <a:clrScheme name="Dalga Biçim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Dalga Biçim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alga Biçim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534</TotalTime>
  <Words>555</Words>
  <Application>Microsoft Office PowerPoint</Application>
  <PresentationFormat>Ekran Gösterisi (4:3)</PresentationFormat>
  <Paragraphs>52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26</vt:i4>
      </vt:variant>
    </vt:vector>
  </HeadingPairs>
  <TitlesOfParts>
    <vt:vector size="28" baseType="lpstr">
      <vt:lpstr>Dalga Biçimi</vt:lpstr>
      <vt:lpstr>Ofis Teması</vt:lpstr>
      <vt:lpstr>FARKLI EĞİTİM SİSTEMİNE SAHİP TIP FAKÜLTELERİNDE ÖĞRENCİLERİN BAŞARI VE MEMNUNİYETLERİ ARASINDA FARK VAR MIDIR?</vt:lpstr>
      <vt:lpstr>Çalışmanın Amacı</vt:lpstr>
      <vt:lpstr>GENEL BİLGİLER</vt:lpstr>
      <vt:lpstr>Slayt 4</vt:lpstr>
      <vt:lpstr>Slayt 5</vt:lpstr>
      <vt:lpstr>METOD:</vt:lpstr>
      <vt:lpstr>Slayt 7</vt:lpstr>
      <vt:lpstr>Slayt 8</vt:lpstr>
      <vt:lpstr>Slayt 9</vt:lpstr>
      <vt:lpstr>Slayt 10</vt:lpstr>
      <vt:lpstr>Slayt 11</vt:lpstr>
      <vt:lpstr>Okuduğunuz üniversitenin başarıya olan etkisi :</vt:lpstr>
      <vt:lpstr>Memnuniyet düzeylerine göre:</vt:lpstr>
      <vt:lpstr>Slayt 14</vt:lpstr>
      <vt:lpstr>Slayt 15</vt:lpstr>
      <vt:lpstr>Slayt 16</vt:lpstr>
      <vt:lpstr>SONUÇ:</vt:lpstr>
      <vt:lpstr>Slayt 18</vt:lpstr>
      <vt:lpstr>Slayt 19</vt:lpstr>
      <vt:lpstr>Slayt 20</vt:lpstr>
      <vt:lpstr>Slayt 21</vt:lpstr>
      <vt:lpstr>Slayt 22</vt:lpstr>
      <vt:lpstr>Slayt 23</vt:lpstr>
      <vt:lpstr>Slayt 24</vt:lpstr>
      <vt:lpstr>Slayt 25</vt:lpstr>
      <vt:lpstr>Slayt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user</dc:creator>
  <cp:lastModifiedBy>user</cp:lastModifiedBy>
  <cp:revision>61</cp:revision>
  <dcterms:created xsi:type="dcterms:W3CDTF">2013-03-02T18:05:29Z</dcterms:created>
  <dcterms:modified xsi:type="dcterms:W3CDTF">2013-03-08T09:56:49Z</dcterms:modified>
</cp:coreProperties>
</file>