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2" r:id="rId5"/>
    <p:sldId id="257" r:id="rId6"/>
    <p:sldId id="258" r:id="rId7"/>
    <p:sldId id="259" r:id="rId8"/>
    <p:sldId id="273" r:id="rId9"/>
    <p:sldId id="261" r:id="rId10"/>
    <p:sldId id="274" r:id="rId11"/>
    <p:sldId id="262" r:id="rId12"/>
    <p:sldId id="275" r:id="rId13"/>
    <p:sldId id="263" r:id="rId14"/>
    <p:sldId id="264" r:id="rId15"/>
    <p:sldId id="26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5" r:id="rId35"/>
    <p:sldId id="296" r:id="rId36"/>
    <p:sldId id="267"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BO901\Desktop\Yeni%20Evrak%20&#199;antas&#305;\Yeni%20Microsoft%20Office%20Excel%20&#199;al&#305;&#351;ma%20Sayfas&#30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manualLayout>
          <c:layoutTarget val="inner"/>
          <c:xMode val="edge"/>
          <c:yMode val="edge"/>
          <c:x val="7.0405074365704284E-2"/>
          <c:y val="5.1400554097404488E-2"/>
          <c:w val="0.77219356955380603"/>
          <c:h val="0.77044728783902039"/>
        </c:manualLayout>
      </c:layout>
      <c:barChart>
        <c:barDir val="col"/>
        <c:grouping val="clustered"/>
        <c:ser>
          <c:idx val="0"/>
          <c:order val="0"/>
          <c:dLbls>
            <c:txPr>
              <a:bodyPr/>
              <a:lstStyle/>
              <a:p>
                <a:pPr>
                  <a:defRPr sz="1200"/>
                </a:pPr>
                <a:endParaRPr lang="tr-TR"/>
              </a:p>
            </c:txPr>
            <c:showVal val="1"/>
          </c:dLbls>
          <c:cat>
            <c:strRef>
              <c:f>Sayfa5!$B$3:$B$4</c:f>
              <c:strCache>
                <c:ptCount val="2"/>
                <c:pt idx="0">
                  <c:v>normal çocuklar</c:v>
                </c:pt>
                <c:pt idx="1">
                  <c:v>sokak çocukları</c:v>
                </c:pt>
              </c:strCache>
            </c:strRef>
          </c:cat>
          <c:val>
            <c:numRef>
              <c:f>Sayfa5!$C$3:$C$4</c:f>
              <c:numCache>
                <c:formatCode>General</c:formatCode>
                <c:ptCount val="2"/>
                <c:pt idx="0">
                  <c:v>3.06</c:v>
                </c:pt>
                <c:pt idx="1">
                  <c:v>4.8599999999999985</c:v>
                </c:pt>
              </c:numCache>
            </c:numRef>
          </c:val>
        </c:ser>
        <c:axId val="65833984"/>
        <c:axId val="65839872"/>
      </c:barChart>
      <c:catAx>
        <c:axId val="65833984"/>
        <c:scaling>
          <c:orientation val="minMax"/>
        </c:scaling>
        <c:axPos val="b"/>
        <c:tickLblPos val="nextTo"/>
        <c:txPr>
          <a:bodyPr/>
          <a:lstStyle/>
          <a:p>
            <a:pPr>
              <a:defRPr sz="1400"/>
            </a:pPr>
            <a:endParaRPr lang="tr-TR"/>
          </a:p>
        </c:txPr>
        <c:crossAx val="65839872"/>
        <c:crosses val="autoZero"/>
        <c:auto val="1"/>
        <c:lblAlgn val="ctr"/>
        <c:lblOffset val="100"/>
      </c:catAx>
      <c:valAx>
        <c:axId val="65839872"/>
        <c:scaling>
          <c:orientation val="minMax"/>
        </c:scaling>
        <c:axPos val="l"/>
        <c:majorGridlines/>
        <c:numFmt formatCode="General" sourceLinked="1"/>
        <c:tickLblPos val="nextTo"/>
        <c:crossAx val="65833984"/>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Sayfa10!$A$1:$D$1</c:f>
              <c:strCache>
                <c:ptCount val="4"/>
                <c:pt idx="0">
                  <c:v>baba/abi/amca-dayı</c:v>
                </c:pt>
                <c:pt idx="1">
                  <c:v>sanatçı/futbolcu</c:v>
                </c:pt>
                <c:pt idx="2">
                  <c:v>arkadaş</c:v>
                </c:pt>
                <c:pt idx="3">
                  <c:v>meslek sahibi tanıdık</c:v>
                </c:pt>
              </c:strCache>
            </c:strRef>
          </c:cat>
          <c:val>
            <c:numRef>
              <c:f>Sayfa10!$A$2:$D$2</c:f>
              <c:numCache>
                <c:formatCode>General</c:formatCode>
                <c:ptCount val="4"/>
                <c:pt idx="0">
                  <c:v>2</c:v>
                </c:pt>
                <c:pt idx="1">
                  <c:v>4</c:v>
                </c:pt>
                <c:pt idx="2">
                  <c:v>1</c:v>
                </c:pt>
                <c:pt idx="3">
                  <c:v>8</c:v>
                </c:pt>
              </c:numCache>
            </c:numRef>
          </c:val>
        </c:ser>
      </c:pie3D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manualLayout>
          <c:layoutTarget val="inner"/>
          <c:xMode val="edge"/>
          <c:yMode val="edge"/>
          <c:x val="9.2028598639820797E-2"/>
          <c:y val="0.1122509060011337"/>
          <c:w val="0.82502854945516824"/>
          <c:h val="0.76554794313944363"/>
        </c:manualLayout>
      </c:layout>
      <c:pie3DChart>
        <c:varyColors val="1"/>
        <c:ser>
          <c:idx val="0"/>
          <c:order val="0"/>
          <c:explosion val="25"/>
          <c:dLbls>
            <c:dLbl>
              <c:idx val="1"/>
              <c:tx>
                <c:rich>
                  <a:bodyPr/>
                  <a:lstStyle/>
                  <a:p>
                    <a:r>
                      <a:rPr lang="en-US" sz="1200"/>
                      <a:t>sanatçı/futbol</a:t>
                    </a:r>
                    <a:r>
                      <a:rPr lang="tr-TR" sz="1200"/>
                      <a:t>c</a:t>
                    </a:r>
                    <a:r>
                      <a:rPr lang="en-US" sz="1200"/>
                      <a:t>u
14%</a:t>
                    </a:r>
                  </a:p>
                </c:rich>
              </c:tx>
              <c:showCatName val="1"/>
              <c:showPercent val="1"/>
            </c:dLbl>
            <c:txPr>
              <a:bodyPr/>
              <a:lstStyle/>
              <a:p>
                <a:pPr>
                  <a:defRPr sz="1200"/>
                </a:pPr>
                <a:endParaRPr lang="tr-TR"/>
              </a:p>
            </c:txPr>
            <c:showCatName val="1"/>
            <c:showPercent val="1"/>
            <c:showLeaderLines val="1"/>
          </c:dLbls>
          <c:cat>
            <c:strRef>
              <c:f>Sayfa10!$L$1:$O$1</c:f>
              <c:strCache>
                <c:ptCount val="4"/>
                <c:pt idx="0">
                  <c:v>baba/abi/amca-dayı</c:v>
                </c:pt>
                <c:pt idx="1">
                  <c:v>sanatçı/futbolcu</c:v>
                </c:pt>
                <c:pt idx="2">
                  <c:v>arkadaş</c:v>
                </c:pt>
                <c:pt idx="3">
                  <c:v>meslek sahibi tanıdık</c:v>
                </c:pt>
              </c:strCache>
            </c:strRef>
          </c:cat>
          <c:val>
            <c:numRef>
              <c:f>Sayfa10!$L$2:$O$2</c:f>
              <c:numCache>
                <c:formatCode>General</c:formatCode>
                <c:ptCount val="4"/>
                <c:pt idx="0">
                  <c:v>6</c:v>
                </c:pt>
                <c:pt idx="1">
                  <c:v>2</c:v>
                </c:pt>
                <c:pt idx="2">
                  <c:v>1</c:v>
                </c:pt>
                <c:pt idx="3">
                  <c:v>5</c:v>
                </c:pt>
              </c:numCache>
            </c:numRef>
          </c:val>
        </c:ser>
      </c:pie3DChart>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Sayfa11!$A$1:$F$1</c:f>
              <c:strCache>
                <c:ptCount val="6"/>
                <c:pt idx="0">
                  <c:v>tanrı</c:v>
                </c:pt>
                <c:pt idx="1">
                  <c:v>cumhurbaşkanı/başbakan</c:v>
                </c:pt>
                <c:pt idx="2">
                  <c:v>babam</c:v>
                </c:pt>
                <c:pt idx="3">
                  <c:v>fiziksel güce sahip kişiler</c:v>
                </c:pt>
                <c:pt idx="4">
                  <c:v>hayvan</c:v>
                </c:pt>
                <c:pt idx="5">
                  <c:v>kararsızım</c:v>
                </c:pt>
              </c:strCache>
            </c:strRef>
          </c:cat>
          <c:val>
            <c:numRef>
              <c:f>Sayfa11!$A$2:$F$2</c:f>
              <c:numCache>
                <c:formatCode>General</c:formatCode>
                <c:ptCount val="6"/>
                <c:pt idx="0">
                  <c:v>4</c:v>
                </c:pt>
                <c:pt idx="1">
                  <c:v>1</c:v>
                </c:pt>
                <c:pt idx="2">
                  <c:v>1</c:v>
                </c:pt>
                <c:pt idx="3">
                  <c:v>4</c:v>
                </c:pt>
                <c:pt idx="4">
                  <c:v>2</c:v>
                </c:pt>
                <c:pt idx="5">
                  <c:v>4</c:v>
                </c:pt>
              </c:numCache>
            </c:numRef>
          </c:val>
        </c:ser>
      </c:pie3DChart>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Sayfa11!$M$1:$R$1</c:f>
              <c:strCache>
                <c:ptCount val="6"/>
                <c:pt idx="0">
                  <c:v>tanrı</c:v>
                </c:pt>
                <c:pt idx="1">
                  <c:v>cumhurbaşkanı/başbakan</c:v>
                </c:pt>
                <c:pt idx="2">
                  <c:v>babam</c:v>
                </c:pt>
                <c:pt idx="3">
                  <c:v>fiziksel güce sahip kişiler</c:v>
                </c:pt>
                <c:pt idx="4">
                  <c:v>hayvan</c:v>
                </c:pt>
                <c:pt idx="5">
                  <c:v>kararsızım</c:v>
                </c:pt>
              </c:strCache>
            </c:strRef>
          </c:cat>
          <c:val>
            <c:numRef>
              <c:f>Sayfa11!$M$2:$R$2</c:f>
              <c:numCache>
                <c:formatCode>General</c:formatCode>
                <c:ptCount val="6"/>
                <c:pt idx="0">
                  <c:v>4</c:v>
                </c:pt>
                <c:pt idx="1">
                  <c:v>2</c:v>
                </c:pt>
                <c:pt idx="2">
                  <c:v>1</c:v>
                </c:pt>
                <c:pt idx="3">
                  <c:v>3</c:v>
                </c:pt>
                <c:pt idx="4">
                  <c:v>1</c:v>
                </c:pt>
                <c:pt idx="5">
                  <c:v>3</c:v>
                </c:pt>
              </c:numCache>
            </c:numRef>
          </c:val>
        </c:ser>
      </c:pie3DChart>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dLbl>
              <c:idx val="2"/>
              <c:layout>
                <c:manualLayout>
                  <c:x val="8.931972947265171E-2"/>
                  <c:y val="-5.9320569506181526E-3"/>
                </c:manualLayout>
              </c:layout>
              <c:showCatName val="1"/>
              <c:showPercent val="1"/>
            </c:dLbl>
            <c:txPr>
              <a:bodyPr/>
              <a:lstStyle/>
              <a:p>
                <a:pPr>
                  <a:defRPr sz="1200"/>
                </a:pPr>
                <a:endParaRPr lang="tr-TR"/>
              </a:p>
            </c:txPr>
            <c:showCatName val="1"/>
            <c:showPercent val="1"/>
            <c:showLeaderLines val="1"/>
          </c:dLbls>
          <c:cat>
            <c:strRef>
              <c:f>Sayfa12!$A$1:$C$1</c:f>
              <c:strCache>
                <c:ptCount val="3"/>
                <c:pt idx="0">
                  <c:v>spor yapmak</c:v>
                </c:pt>
                <c:pt idx="1">
                  <c:v>oyun oynamak</c:v>
                </c:pt>
                <c:pt idx="2">
                  <c:v>ödev yapmak</c:v>
                </c:pt>
              </c:strCache>
            </c:strRef>
          </c:cat>
          <c:val>
            <c:numRef>
              <c:f>Sayfa12!$A$2:$C$2</c:f>
              <c:numCache>
                <c:formatCode>General</c:formatCode>
                <c:ptCount val="3"/>
                <c:pt idx="0">
                  <c:v>15</c:v>
                </c:pt>
                <c:pt idx="1">
                  <c:v>1</c:v>
                </c:pt>
                <c:pt idx="2">
                  <c:v>0</c:v>
                </c:pt>
              </c:numCache>
            </c:numRef>
          </c:val>
        </c:ser>
      </c:pie3DChart>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Sayfa12!$L$1:$N$1</c:f>
              <c:strCache>
                <c:ptCount val="3"/>
                <c:pt idx="0">
                  <c:v>spor yapmak</c:v>
                </c:pt>
                <c:pt idx="1">
                  <c:v>oyun oynamak</c:v>
                </c:pt>
                <c:pt idx="2">
                  <c:v>ödev yapmak</c:v>
                </c:pt>
              </c:strCache>
            </c:strRef>
          </c:cat>
          <c:val>
            <c:numRef>
              <c:f>Sayfa12!$L$2:$N$2</c:f>
              <c:numCache>
                <c:formatCode>General</c:formatCode>
                <c:ptCount val="3"/>
                <c:pt idx="0">
                  <c:v>9</c:v>
                </c:pt>
                <c:pt idx="1">
                  <c:v>2</c:v>
                </c:pt>
                <c:pt idx="2">
                  <c:v>2</c:v>
                </c:pt>
              </c:numCache>
            </c:numRef>
          </c:val>
        </c:ser>
      </c:pie3DChart>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Sayfa13!$A$1:$E$1</c:f>
              <c:strCache>
                <c:ptCount val="5"/>
                <c:pt idx="0">
                  <c:v>Yurt içi</c:v>
                </c:pt>
                <c:pt idx="1">
                  <c:v>Avrupa</c:v>
                </c:pt>
                <c:pt idx="2">
                  <c:v>Arabistan</c:v>
                </c:pt>
                <c:pt idx="3">
                  <c:v>Memleket</c:v>
                </c:pt>
                <c:pt idx="4">
                  <c:v>Amerika</c:v>
                </c:pt>
              </c:strCache>
            </c:strRef>
          </c:cat>
          <c:val>
            <c:numRef>
              <c:f>Sayfa13!$A$2:$E$2</c:f>
              <c:numCache>
                <c:formatCode>General</c:formatCode>
                <c:ptCount val="5"/>
                <c:pt idx="0">
                  <c:v>8</c:v>
                </c:pt>
                <c:pt idx="1">
                  <c:v>3</c:v>
                </c:pt>
                <c:pt idx="2">
                  <c:v>2</c:v>
                </c:pt>
                <c:pt idx="3">
                  <c:v>2</c:v>
                </c:pt>
                <c:pt idx="4">
                  <c:v>1</c:v>
                </c:pt>
              </c:numCache>
            </c:numRef>
          </c:val>
        </c:ser>
      </c:pie3DChart>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Sayfa13!$L$1:$P$1</c:f>
              <c:strCache>
                <c:ptCount val="5"/>
                <c:pt idx="0">
                  <c:v>Yurt içi</c:v>
                </c:pt>
                <c:pt idx="1">
                  <c:v>Avrupa</c:v>
                </c:pt>
                <c:pt idx="2">
                  <c:v>Arabistan</c:v>
                </c:pt>
                <c:pt idx="3">
                  <c:v>Memleket</c:v>
                </c:pt>
                <c:pt idx="4">
                  <c:v>Amerika</c:v>
                </c:pt>
              </c:strCache>
            </c:strRef>
          </c:cat>
          <c:val>
            <c:numRef>
              <c:f>Sayfa13!$L$2:$P$2</c:f>
              <c:numCache>
                <c:formatCode>General</c:formatCode>
                <c:ptCount val="5"/>
                <c:pt idx="0">
                  <c:v>7</c:v>
                </c:pt>
                <c:pt idx="1">
                  <c:v>1</c:v>
                </c:pt>
                <c:pt idx="2">
                  <c:v>1</c:v>
                </c:pt>
                <c:pt idx="3">
                  <c:v>1</c:v>
                </c:pt>
                <c:pt idx="4">
                  <c:v>4</c:v>
                </c:pt>
              </c:numCache>
            </c:numRef>
          </c:val>
        </c:ser>
      </c:pie3DChart>
    </c:plotArea>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Sayfa14!$A$1:$D$1</c:f>
              <c:strCache>
                <c:ptCount val="4"/>
                <c:pt idx="0">
                  <c:v>bayramlar</c:v>
                </c:pt>
                <c:pt idx="1">
                  <c:v>tatiller</c:v>
                </c:pt>
                <c:pt idx="2">
                  <c:v>okul günleri</c:v>
                </c:pt>
                <c:pt idx="3">
                  <c:v>doğum günü</c:v>
                </c:pt>
              </c:strCache>
            </c:strRef>
          </c:cat>
          <c:val>
            <c:numRef>
              <c:f>Sayfa14!$A$2:$D$2</c:f>
              <c:numCache>
                <c:formatCode>General</c:formatCode>
                <c:ptCount val="4"/>
                <c:pt idx="0">
                  <c:v>5</c:v>
                </c:pt>
                <c:pt idx="1">
                  <c:v>4</c:v>
                </c:pt>
                <c:pt idx="2">
                  <c:v>4</c:v>
                </c:pt>
                <c:pt idx="3">
                  <c:v>3</c:v>
                </c:pt>
              </c:numCache>
            </c:numRef>
          </c:val>
        </c:ser>
      </c:pie3DChart>
    </c:plotArea>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Sayfa14!$L$1:$O$1</c:f>
              <c:strCache>
                <c:ptCount val="4"/>
                <c:pt idx="0">
                  <c:v>bayramlar</c:v>
                </c:pt>
                <c:pt idx="1">
                  <c:v>tatiller</c:v>
                </c:pt>
                <c:pt idx="2">
                  <c:v>okul günleri</c:v>
                </c:pt>
                <c:pt idx="3">
                  <c:v>doğum günü</c:v>
                </c:pt>
              </c:strCache>
            </c:strRef>
          </c:cat>
          <c:val>
            <c:numRef>
              <c:f>Sayfa14!$L$2:$O$2</c:f>
              <c:numCache>
                <c:formatCode>General</c:formatCode>
                <c:ptCount val="4"/>
                <c:pt idx="0">
                  <c:v>9</c:v>
                </c:pt>
                <c:pt idx="1">
                  <c:v>1</c:v>
                </c:pt>
                <c:pt idx="2">
                  <c:v>4</c:v>
                </c:pt>
                <c:pt idx="3">
                  <c:v>0</c:v>
                </c:pt>
              </c:numCache>
            </c:numRef>
          </c:val>
        </c:ser>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Sayfa4!$A$1:$A$3</c:f>
              <c:strCache>
                <c:ptCount val="3"/>
                <c:pt idx="0">
                  <c:v>kendime harcarım</c:v>
                </c:pt>
                <c:pt idx="1">
                  <c:v>aileme harcarım</c:v>
                </c:pt>
                <c:pt idx="2">
                  <c:v>bağış yaparım</c:v>
                </c:pt>
              </c:strCache>
            </c:strRef>
          </c:cat>
          <c:val>
            <c:numRef>
              <c:f>Sayfa4!$B$1:$B$3</c:f>
              <c:numCache>
                <c:formatCode>General</c:formatCode>
                <c:ptCount val="3"/>
                <c:pt idx="0">
                  <c:v>8</c:v>
                </c:pt>
                <c:pt idx="1">
                  <c:v>6</c:v>
                </c:pt>
                <c:pt idx="2">
                  <c:v>2</c:v>
                </c:pt>
              </c:numCache>
            </c:numRef>
          </c:val>
        </c:ser>
      </c:pie3DChart>
    </c:plotArea>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dLbl>
              <c:idx val="0"/>
              <c:layout>
                <c:manualLayout>
                  <c:x val="-0.19125667104111985"/>
                  <c:y val="6.4547608632254297E-2"/>
                </c:manualLayout>
              </c:layout>
              <c:showCatName val="1"/>
              <c:showPercent val="1"/>
            </c:dLbl>
            <c:dLbl>
              <c:idx val="1"/>
              <c:layout>
                <c:manualLayout>
                  <c:x val="0.13931561679790039"/>
                  <c:y val="-0.14236111111111124"/>
                </c:manualLayout>
              </c:layout>
              <c:showCatName val="1"/>
              <c:showPercent val="1"/>
            </c:dLbl>
            <c:txPr>
              <a:bodyPr/>
              <a:lstStyle/>
              <a:p>
                <a:pPr>
                  <a:defRPr sz="1200"/>
                </a:pPr>
                <a:endParaRPr lang="tr-TR"/>
              </a:p>
            </c:txPr>
            <c:showCatName val="1"/>
            <c:showPercent val="1"/>
            <c:showLeaderLines val="1"/>
          </c:dLbls>
          <c:cat>
            <c:strRef>
              <c:f>Sayfa15!$A$1:$D$1</c:f>
              <c:strCache>
                <c:ptCount val="4"/>
                <c:pt idx="0">
                  <c:v>futbol oynamak</c:v>
                </c:pt>
                <c:pt idx="1">
                  <c:v>oyun-bilgisayar oynamak/gezmek</c:v>
                </c:pt>
                <c:pt idx="2">
                  <c:v>kitap okumak</c:v>
                </c:pt>
                <c:pt idx="3">
                  <c:v>iyilik yapmak</c:v>
                </c:pt>
              </c:strCache>
            </c:strRef>
          </c:cat>
          <c:val>
            <c:numRef>
              <c:f>Sayfa15!$A$2:$D$2</c:f>
              <c:numCache>
                <c:formatCode>General</c:formatCode>
                <c:ptCount val="4"/>
                <c:pt idx="0">
                  <c:v>5</c:v>
                </c:pt>
                <c:pt idx="1">
                  <c:v>6</c:v>
                </c:pt>
                <c:pt idx="2">
                  <c:v>2</c:v>
                </c:pt>
                <c:pt idx="3">
                  <c:v>2</c:v>
                </c:pt>
              </c:numCache>
            </c:numRef>
          </c:val>
        </c:ser>
      </c:pie3DChart>
    </c:plotArea>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manualLayout>
          <c:layoutTarget val="inner"/>
          <c:xMode val="edge"/>
          <c:yMode val="edge"/>
          <c:x val="9.3055555555555614E-2"/>
          <c:y val="0.11342592592592596"/>
          <c:w val="0.81388888888888911"/>
          <c:h val="0.77314814814814836"/>
        </c:manualLayout>
      </c:layout>
      <c:pie3DChart>
        <c:varyColors val="1"/>
        <c:ser>
          <c:idx val="0"/>
          <c:order val="0"/>
          <c:explosion val="25"/>
          <c:dLbls>
            <c:dLbl>
              <c:idx val="3"/>
              <c:layout>
                <c:manualLayout>
                  <c:x val="0.17686623129798709"/>
                  <c:y val="1.1883543519220652E-3"/>
                </c:manualLayout>
              </c:layout>
              <c:showCatName val="1"/>
              <c:showPercent val="1"/>
            </c:dLbl>
            <c:txPr>
              <a:bodyPr/>
              <a:lstStyle/>
              <a:p>
                <a:pPr>
                  <a:defRPr sz="1200"/>
                </a:pPr>
                <a:endParaRPr lang="tr-TR"/>
              </a:p>
            </c:txPr>
            <c:showCatName val="1"/>
            <c:showPercent val="1"/>
            <c:showLeaderLines val="1"/>
          </c:dLbls>
          <c:cat>
            <c:strRef>
              <c:f>Sayfa15!$L$1:$O$1</c:f>
              <c:strCache>
                <c:ptCount val="4"/>
                <c:pt idx="0">
                  <c:v>futbol oynamak</c:v>
                </c:pt>
                <c:pt idx="1">
                  <c:v>oyun-bilgisayar oynamak/gezmek</c:v>
                </c:pt>
                <c:pt idx="2">
                  <c:v>kitap okumak</c:v>
                </c:pt>
                <c:pt idx="3">
                  <c:v>iyilik yapmak</c:v>
                </c:pt>
              </c:strCache>
            </c:strRef>
          </c:cat>
          <c:val>
            <c:numRef>
              <c:f>Sayfa15!$L$2:$O$2</c:f>
              <c:numCache>
                <c:formatCode>General</c:formatCode>
                <c:ptCount val="4"/>
                <c:pt idx="0">
                  <c:v>5</c:v>
                </c:pt>
                <c:pt idx="1">
                  <c:v>6</c:v>
                </c:pt>
                <c:pt idx="2">
                  <c:v>3</c:v>
                </c:pt>
                <c:pt idx="3">
                  <c:v>0</c:v>
                </c:pt>
              </c:numCache>
            </c:numRef>
          </c:val>
        </c:ser>
      </c:pie3DChart>
    </c:plotArea>
    <c:plotVisOnly val="1"/>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tr-TR"/>
  <c:chart>
    <c:view3D>
      <c:rotX val="30"/>
      <c:perspective val="30"/>
    </c:view3D>
    <c:plotArea>
      <c:layout/>
      <c:pie3DChart>
        <c:varyColors val="1"/>
        <c:ser>
          <c:idx val="0"/>
          <c:order val="0"/>
          <c:explosion val="25"/>
          <c:dLbls>
            <c:dLbl>
              <c:idx val="0"/>
              <c:layout>
                <c:manualLayout>
                  <c:x val="-0.23690102799650042"/>
                  <c:y val="-7.159375911344415E-2"/>
                </c:manualLayout>
              </c:layout>
              <c:showCatName val="1"/>
              <c:showPercent val="1"/>
            </c:dLbl>
            <c:txPr>
              <a:bodyPr/>
              <a:lstStyle/>
              <a:p>
                <a:pPr>
                  <a:defRPr sz="1200"/>
                </a:pPr>
                <a:endParaRPr lang="tr-TR"/>
              </a:p>
            </c:txPr>
            <c:showCatName val="1"/>
            <c:showPercent val="1"/>
            <c:showLeaderLines val="1"/>
          </c:dLbls>
          <c:cat>
            <c:strRef>
              <c:f>Sayfa16!$A$1:$D$1</c:f>
              <c:strCache>
                <c:ptCount val="4"/>
                <c:pt idx="0">
                  <c:v>ev</c:v>
                </c:pt>
                <c:pt idx="1">
                  <c:v>okul</c:v>
                </c:pt>
                <c:pt idx="2">
                  <c:v>tatil yeri-avm</c:v>
                </c:pt>
                <c:pt idx="3">
                  <c:v>mahalle</c:v>
                </c:pt>
              </c:strCache>
            </c:strRef>
          </c:cat>
          <c:val>
            <c:numRef>
              <c:f>Sayfa16!$A$2:$D$2</c:f>
              <c:numCache>
                <c:formatCode>General</c:formatCode>
                <c:ptCount val="4"/>
                <c:pt idx="0">
                  <c:v>8</c:v>
                </c:pt>
                <c:pt idx="1">
                  <c:v>1</c:v>
                </c:pt>
                <c:pt idx="2">
                  <c:v>3</c:v>
                </c:pt>
                <c:pt idx="3">
                  <c:v>4</c:v>
                </c:pt>
              </c:numCache>
            </c:numRef>
          </c:val>
        </c:ser>
      </c:pie3DChart>
    </c:plotArea>
    <c:plotVisOnly val="1"/>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Sayfa16!$L$1:$O$1</c:f>
              <c:strCache>
                <c:ptCount val="4"/>
                <c:pt idx="0">
                  <c:v>ev</c:v>
                </c:pt>
                <c:pt idx="1">
                  <c:v>okul</c:v>
                </c:pt>
                <c:pt idx="2">
                  <c:v>tatil yeri-avm</c:v>
                </c:pt>
                <c:pt idx="3">
                  <c:v>mahalle</c:v>
                </c:pt>
              </c:strCache>
            </c:strRef>
          </c:cat>
          <c:val>
            <c:numRef>
              <c:f>Sayfa16!$L$2:$O$2</c:f>
              <c:numCache>
                <c:formatCode>General</c:formatCode>
                <c:ptCount val="4"/>
                <c:pt idx="0">
                  <c:v>5</c:v>
                </c:pt>
                <c:pt idx="1">
                  <c:v>7</c:v>
                </c:pt>
                <c:pt idx="2">
                  <c:v>1</c:v>
                </c:pt>
                <c:pt idx="3">
                  <c:v>1</c:v>
                </c:pt>
              </c:numCache>
            </c:numRef>
          </c:val>
        </c:ser>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Sayfa4!$O$1:$O$3</c:f>
              <c:strCache>
                <c:ptCount val="3"/>
                <c:pt idx="0">
                  <c:v>kendime harcarım</c:v>
                </c:pt>
                <c:pt idx="1">
                  <c:v>aileme harcarım</c:v>
                </c:pt>
                <c:pt idx="2">
                  <c:v>bağış yaparım</c:v>
                </c:pt>
              </c:strCache>
            </c:strRef>
          </c:cat>
          <c:val>
            <c:numRef>
              <c:f>Sayfa4!$P$1:$P$3</c:f>
              <c:numCache>
                <c:formatCode>General</c:formatCode>
                <c:ptCount val="3"/>
                <c:pt idx="0">
                  <c:v>3</c:v>
                </c:pt>
                <c:pt idx="1">
                  <c:v>10</c:v>
                </c:pt>
                <c:pt idx="2">
                  <c:v>1</c:v>
                </c:pt>
              </c:numCache>
            </c:numRef>
          </c:val>
        </c:ser>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Sayfa6!$A$1:$E$1</c:f>
              <c:strCache>
                <c:ptCount val="5"/>
                <c:pt idx="0">
                  <c:v>dizi, film</c:v>
                </c:pt>
                <c:pt idx="1">
                  <c:v>çizgi film</c:v>
                </c:pt>
                <c:pt idx="2">
                  <c:v>yarışma</c:v>
                </c:pt>
                <c:pt idx="3">
                  <c:v>haber</c:v>
                </c:pt>
                <c:pt idx="4">
                  <c:v>belgesel</c:v>
                </c:pt>
              </c:strCache>
            </c:strRef>
          </c:cat>
          <c:val>
            <c:numRef>
              <c:f>Sayfa6!$A$2:$E$2</c:f>
              <c:numCache>
                <c:formatCode>General</c:formatCode>
                <c:ptCount val="5"/>
                <c:pt idx="0">
                  <c:v>9</c:v>
                </c:pt>
                <c:pt idx="1">
                  <c:v>4</c:v>
                </c:pt>
                <c:pt idx="2">
                  <c:v>2</c:v>
                </c:pt>
                <c:pt idx="3">
                  <c:v>1</c:v>
                </c:pt>
                <c:pt idx="4">
                  <c:v>0</c:v>
                </c:pt>
              </c:numCache>
            </c:numRef>
          </c:val>
        </c:ser>
      </c:pie3D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Sayfa6!$N$1:$R$1</c:f>
              <c:strCache>
                <c:ptCount val="5"/>
                <c:pt idx="0">
                  <c:v>dizi, film</c:v>
                </c:pt>
                <c:pt idx="1">
                  <c:v>çizgi film</c:v>
                </c:pt>
                <c:pt idx="2">
                  <c:v>yarışma</c:v>
                </c:pt>
                <c:pt idx="3">
                  <c:v>haber</c:v>
                </c:pt>
                <c:pt idx="4">
                  <c:v>belgesel</c:v>
                </c:pt>
              </c:strCache>
            </c:strRef>
          </c:cat>
          <c:val>
            <c:numRef>
              <c:f>Sayfa6!$N$2:$R$2</c:f>
              <c:numCache>
                <c:formatCode>General</c:formatCode>
                <c:ptCount val="5"/>
                <c:pt idx="0">
                  <c:v>5</c:v>
                </c:pt>
                <c:pt idx="1">
                  <c:v>4</c:v>
                </c:pt>
                <c:pt idx="2">
                  <c:v>2</c:v>
                </c:pt>
                <c:pt idx="3">
                  <c:v>0</c:v>
                </c:pt>
                <c:pt idx="4">
                  <c:v>3</c:v>
                </c:pt>
              </c:numCache>
            </c:numRef>
          </c:val>
        </c:ser>
      </c:pie3D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Sayfa7!$A$1:$G$1</c:f>
              <c:strCache>
                <c:ptCount val="7"/>
                <c:pt idx="0">
                  <c:v>hayvan</c:v>
                </c:pt>
                <c:pt idx="1">
                  <c:v>karanlık/yükseklik/kapalı alan</c:v>
                </c:pt>
                <c:pt idx="2">
                  <c:v>hayalet</c:v>
                </c:pt>
                <c:pt idx="3">
                  <c:v>yalnız kalmak</c:v>
                </c:pt>
                <c:pt idx="4">
                  <c:v>korkmam</c:v>
                </c:pt>
                <c:pt idx="5">
                  <c:v>ölmek</c:v>
                </c:pt>
                <c:pt idx="6">
                  <c:v>dövülmek</c:v>
                </c:pt>
              </c:strCache>
            </c:strRef>
          </c:cat>
          <c:val>
            <c:numRef>
              <c:f>Sayfa7!$A$2:$G$2</c:f>
              <c:numCache>
                <c:formatCode>General</c:formatCode>
                <c:ptCount val="7"/>
                <c:pt idx="0">
                  <c:v>4</c:v>
                </c:pt>
                <c:pt idx="1">
                  <c:v>6</c:v>
                </c:pt>
                <c:pt idx="2">
                  <c:v>0</c:v>
                </c:pt>
                <c:pt idx="3">
                  <c:v>0</c:v>
                </c:pt>
                <c:pt idx="4">
                  <c:v>1</c:v>
                </c:pt>
                <c:pt idx="5">
                  <c:v>2</c:v>
                </c:pt>
                <c:pt idx="6">
                  <c:v>3</c:v>
                </c:pt>
              </c:numCache>
            </c:numRef>
          </c:val>
        </c:ser>
      </c:pie3D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pie3DChart>
        <c:varyColors val="1"/>
        <c:ser>
          <c:idx val="0"/>
          <c:order val="0"/>
          <c:explosion val="25"/>
          <c:dLbls>
            <c:txPr>
              <a:bodyPr/>
              <a:lstStyle/>
              <a:p>
                <a:pPr>
                  <a:defRPr sz="1200"/>
                </a:pPr>
                <a:endParaRPr lang="tr-TR"/>
              </a:p>
            </c:txPr>
            <c:showCatName val="1"/>
            <c:showPercent val="1"/>
            <c:showLeaderLines val="1"/>
          </c:dLbls>
          <c:cat>
            <c:strRef>
              <c:f>Sayfa7!$K$1:$Q$1</c:f>
              <c:strCache>
                <c:ptCount val="7"/>
                <c:pt idx="0">
                  <c:v>hayvan</c:v>
                </c:pt>
                <c:pt idx="1">
                  <c:v>karanlık/yükseklik/kapalı alan</c:v>
                </c:pt>
                <c:pt idx="2">
                  <c:v>hayalet</c:v>
                </c:pt>
                <c:pt idx="3">
                  <c:v>yalnız kalmak</c:v>
                </c:pt>
                <c:pt idx="4">
                  <c:v>korkmam</c:v>
                </c:pt>
                <c:pt idx="5">
                  <c:v>ölmek</c:v>
                </c:pt>
                <c:pt idx="6">
                  <c:v>dövülmek</c:v>
                </c:pt>
              </c:strCache>
            </c:strRef>
          </c:cat>
          <c:val>
            <c:numRef>
              <c:f>Sayfa7!$K$2:$Q$2</c:f>
              <c:numCache>
                <c:formatCode>General</c:formatCode>
                <c:ptCount val="7"/>
                <c:pt idx="0">
                  <c:v>2</c:v>
                </c:pt>
                <c:pt idx="1">
                  <c:v>5</c:v>
                </c:pt>
                <c:pt idx="2">
                  <c:v>1</c:v>
                </c:pt>
                <c:pt idx="3">
                  <c:v>2</c:v>
                </c:pt>
                <c:pt idx="4">
                  <c:v>0</c:v>
                </c:pt>
                <c:pt idx="5">
                  <c:v>3</c:v>
                </c:pt>
                <c:pt idx="6">
                  <c:v>1</c:v>
                </c:pt>
              </c:numCache>
            </c:numRef>
          </c:val>
        </c:ser>
      </c:pie3D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tr-TR"/>
  <c:chart>
    <c:view3D>
      <c:rotX val="30"/>
      <c:perspective val="30"/>
    </c:view3D>
    <c:plotArea>
      <c:layout>
        <c:manualLayout>
          <c:layoutTarget val="inner"/>
          <c:xMode val="edge"/>
          <c:yMode val="edge"/>
          <c:x val="1.2345679012345684E-2"/>
          <c:y val="4.4858482070127631E-2"/>
          <c:w val="0.7126124234470691"/>
          <c:h val="0.89814814814814814"/>
        </c:manualLayout>
      </c:layout>
      <c:pie3DChart>
        <c:varyColors val="1"/>
        <c:ser>
          <c:idx val="0"/>
          <c:order val="0"/>
          <c:explosion val="25"/>
          <c:dLbls>
            <c:txPr>
              <a:bodyPr/>
              <a:lstStyle/>
              <a:p>
                <a:pPr>
                  <a:defRPr sz="1200"/>
                </a:pPr>
                <a:endParaRPr lang="tr-TR"/>
              </a:p>
            </c:txPr>
            <c:showCatName val="1"/>
            <c:showPercent val="1"/>
            <c:showLeaderLines val="1"/>
          </c:dLbls>
          <c:cat>
            <c:strRef>
              <c:f>Sayfa9!$A$1:$C$1</c:f>
              <c:strCache>
                <c:ptCount val="3"/>
                <c:pt idx="0">
                  <c:v>ebeveyn</c:v>
                </c:pt>
                <c:pt idx="1">
                  <c:v>kardeş/akraba</c:v>
                </c:pt>
                <c:pt idx="2">
                  <c:v>arkadaş</c:v>
                </c:pt>
              </c:strCache>
            </c:strRef>
          </c:cat>
          <c:val>
            <c:numRef>
              <c:f>Sayfa9!$A$2:$C$2</c:f>
              <c:numCache>
                <c:formatCode>General</c:formatCode>
                <c:ptCount val="3"/>
                <c:pt idx="0">
                  <c:v>11</c:v>
                </c:pt>
                <c:pt idx="1">
                  <c:v>1</c:v>
                </c:pt>
                <c:pt idx="2">
                  <c:v>4</c:v>
                </c:pt>
              </c:numCache>
            </c:numRef>
          </c:val>
        </c:ser>
      </c:pie3D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tr-TR"/>
  <c:chart>
    <c:view3D>
      <c:rotX val="30"/>
      <c:perspective val="30"/>
    </c:view3D>
    <c:plotArea>
      <c:layout>
        <c:manualLayout>
          <c:layoutTarget val="inner"/>
          <c:xMode val="edge"/>
          <c:yMode val="edge"/>
          <c:x val="3.888888888888889E-2"/>
          <c:y val="6.0185185185185147E-2"/>
          <c:w val="0.83483464566929189"/>
          <c:h val="0.93981481481481532"/>
        </c:manualLayout>
      </c:layout>
      <c:pie3DChart>
        <c:varyColors val="1"/>
        <c:ser>
          <c:idx val="0"/>
          <c:order val="0"/>
          <c:explosion val="25"/>
          <c:dLbls>
            <c:txPr>
              <a:bodyPr/>
              <a:lstStyle/>
              <a:p>
                <a:pPr>
                  <a:defRPr sz="1200"/>
                </a:pPr>
                <a:endParaRPr lang="tr-TR"/>
              </a:p>
            </c:txPr>
            <c:showCatName val="1"/>
            <c:showPercent val="1"/>
            <c:showLeaderLines val="1"/>
          </c:dLbls>
          <c:cat>
            <c:strRef>
              <c:f>Sayfa9!$L$1:$N$1</c:f>
              <c:strCache>
                <c:ptCount val="3"/>
                <c:pt idx="0">
                  <c:v>ebeveyn</c:v>
                </c:pt>
                <c:pt idx="1">
                  <c:v>kardeş/akraba</c:v>
                </c:pt>
                <c:pt idx="2">
                  <c:v>arkadaş</c:v>
                </c:pt>
              </c:strCache>
            </c:strRef>
          </c:cat>
          <c:val>
            <c:numRef>
              <c:f>Sayfa9!$L$2:$N$2</c:f>
              <c:numCache>
                <c:formatCode>General</c:formatCode>
                <c:ptCount val="3"/>
                <c:pt idx="0">
                  <c:v>10</c:v>
                </c:pt>
                <c:pt idx="1">
                  <c:v>2</c:v>
                </c:pt>
                <c:pt idx="2">
                  <c:v>2</c:v>
                </c:pt>
              </c:numCache>
            </c:numRef>
          </c:val>
        </c:ser>
      </c:pie3D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10.03.2013</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REHABİLİTE EDİLMİŞ SOKAK ÇOCUKLARI</a:t>
            </a:r>
            <a:endParaRPr lang="tr-TR" dirty="0"/>
          </a:p>
        </p:txBody>
      </p:sp>
      <p:sp>
        <p:nvSpPr>
          <p:cNvPr id="3" name="2 Alt Başlık"/>
          <p:cNvSpPr>
            <a:spLocks noGrp="1"/>
          </p:cNvSpPr>
          <p:nvPr>
            <p:ph type="subTitle" idx="1"/>
          </p:nvPr>
        </p:nvSpPr>
        <p:spPr/>
        <p:txBody>
          <a:bodyPr/>
          <a:lstStyle/>
          <a:p>
            <a:pPr algn="l"/>
            <a:r>
              <a:rPr lang="tr-TR" dirty="0" smtClean="0"/>
              <a:t>EYÜP </a:t>
            </a:r>
            <a:r>
              <a:rPr lang="tr-TR" dirty="0" smtClean="0"/>
              <a:t>ERYAMAN</a:t>
            </a:r>
            <a:endParaRPr lang="tr-TR" dirty="0" smtClean="0"/>
          </a:p>
          <a:p>
            <a:pPr algn="l"/>
            <a:r>
              <a:rPr lang="tr-TR" dirty="0" smtClean="0"/>
              <a:t>ABDULLAH KAYA</a:t>
            </a:r>
          </a:p>
          <a:p>
            <a:pPr algn="l"/>
            <a:r>
              <a:rPr lang="tr-TR" dirty="0" smtClean="0"/>
              <a:t>HALİL İBRAHİM GÜNGÖR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H0= </a:t>
            </a:r>
            <a:r>
              <a:rPr lang="tr-TR" dirty="0" err="1" smtClean="0"/>
              <a:t>Rehabilite</a:t>
            </a:r>
            <a:r>
              <a:rPr lang="tr-TR" dirty="0" smtClean="0"/>
              <a:t> edilmiş sokak çocukları ile normal çocuklar arasında geleceğe yönelik hayalleri, kitap okuma sayısı arkadaş ve aile ilişkileri gibi konularda belirgin bir fark yoktur.</a:t>
            </a:r>
          </a:p>
          <a:p>
            <a:r>
              <a:rPr lang="tr-TR" dirty="0" smtClean="0"/>
              <a:t>H1= </a:t>
            </a:r>
            <a:r>
              <a:rPr lang="tr-TR" dirty="0" err="1" smtClean="0"/>
              <a:t>Rehabilite</a:t>
            </a:r>
            <a:r>
              <a:rPr lang="tr-TR" dirty="0" smtClean="0"/>
              <a:t> edilmiş sokak çocukları ile normal çocuklar arasında geleceğe yönelik hayalleri, kitap okuma sayısı arkadaş ve aile ilişkileri gibi konularda belirgin bir fark vardır.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Ortam: ÇODEM(Çocuk Danışma ve Eğitim Merkezi) ve 70. Yıl Cumhuriyet Ortaokulu </a:t>
            </a:r>
          </a:p>
          <a:p>
            <a:pPr lvl="0"/>
            <a:r>
              <a:rPr lang="tr-TR" dirty="0" smtClean="0"/>
              <a:t>Evren-örneklem sayısı: Araştırmanın yapıldığı dönemde Erzurum’da yaklaşık 160 sokakta çalışan çocuk bulunmaktaydı. Bu çocukların arasından 15 </a:t>
            </a:r>
            <a:r>
              <a:rPr lang="tr-TR" dirty="0" err="1" smtClean="0"/>
              <a:t>rehabilite</a:t>
            </a:r>
            <a:r>
              <a:rPr lang="tr-TR" dirty="0" smtClean="0"/>
              <a:t> edilmiş sokak çocuğu örneklem olarak seçildi.</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Örneklem seçimi: </a:t>
            </a:r>
            <a:r>
              <a:rPr lang="tr-TR" dirty="0" err="1" smtClean="0"/>
              <a:t>rehabilite</a:t>
            </a:r>
            <a:r>
              <a:rPr lang="tr-TR" dirty="0" smtClean="0"/>
              <a:t> edilmiş sokak çocukları, ÇODEM ile Emniyet Müdürlüğü’nün ortak yürüttüğü çalışmada o gün çalışma sahasında bulunan çocuklar arasından rast gele seçildi. Normal çocuklarsa aynı bölgede 70. Yıl Cumhuriyet Ortaokulu’ndan rast gele seçildi.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buNone/>
            </a:pPr>
            <a:r>
              <a:rPr lang="tr-TR" dirty="0" smtClean="0"/>
              <a:t>-Uygulama şekli: </a:t>
            </a:r>
          </a:p>
          <a:p>
            <a:r>
              <a:rPr lang="tr-TR" dirty="0" smtClean="0"/>
              <a:t>Servis aracında sohbet havasında 14 </a:t>
            </a:r>
            <a:r>
              <a:rPr lang="tr-TR" dirty="0" err="1" smtClean="0"/>
              <a:t>rehabilite</a:t>
            </a:r>
            <a:r>
              <a:rPr lang="tr-TR" dirty="0" smtClean="0"/>
              <a:t> edilmiş sokak çocuğuna anketimizi uygulandı. </a:t>
            </a:r>
          </a:p>
          <a:p>
            <a:r>
              <a:rPr lang="tr-TR" dirty="0" smtClean="0"/>
              <a:t>70. Yıl Cumhuriyet Ortaokuluna gidildi. Orada bulunan ve o anda ders görmeyen, bahçede oynayan 16 çocuğa da normal çocuklar kategorisinde anketimizi uygulandı.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BULGULAR</a:t>
            </a:r>
            <a:endParaRPr lang="tr-TR" dirty="0"/>
          </a:p>
        </p:txBody>
      </p:sp>
      <p:sp>
        <p:nvSpPr>
          <p:cNvPr id="3" name="2 İçerik Yer Tutucusu"/>
          <p:cNvSpPr>
            <a:spLocks noGrp="1"/>
          </p:cNvSpPr>
          <p:nvPr>
            <p:ph idx="1"/>
          </p:nvPr>
        </p:nvSpPr>
        <p:spPr/>
        <p:txBody>
          <a:bodyPr/>
          <a:lstStyle/>
          <a:p>
            <a:r>
              <a:rPr lang="tr-TR" dirty="0" smtClean="0"/>
              <a:t>Katılımcıların annelerinin %93,3’ü sağ, %6,7’si sağ ancak boşanmış.</a:t>
            </a:r>
          </a:p>
          <a:p>
            <a:r>
              <a:rPr lang="tr-TR" dirty="0" smtClean="0"/>
              <a:t>Babalarının %90’ı sağ, %3,3ü ölmüş, %6,7si sağ ancak boşanmış.</a:t>
            </a:r>
          </a:p>
          <a:p>
            <a:pPr>
              <a:buNone/>
            </a:pPr>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KARDEŞ SAYILARINI ORTALAMALARI</a:t>
            </a:r>
            <a:endParaRPr lang="tr-TR" dirty="0"/>
          </a:p>
        </p:txBody>
      </p:sp>
      <p:graphicFrame>
        <p:nvGraphicFramePr>
          <p:cNvPr id="6" name="2 Grafik"/>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Görüldüğü gibi sokak çocuklarının kardeş sayısı daha fazladır.</a:t>
            </a:r>
          </a:p>
          <a:p>
            <a:r>
              <a:rPr lang="tr-TR" dirty="0" smtClean="0"/>
              <a:t>Buradan sokağa çıkan çocukların kalabalık ailelerden geldiği sonucunu çıkarabiliriz.</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PARAYLA YAPACAĞINIZ İLK ŞEY?</a:t>
            </a:r>
            <a:endParaRPr lang="tr-TR" dirty="0"/>
          </a:p>
        </p:txBody>
      </p:sp>
      <p:graphicFrame>
        <p:nvGraphicFramePr>
          <p:cNvPr id="4" name="3 İçerik Yer Tutucusu"/>
          <p:cNvGraphicFramePr>
            <a:graphicFrameLocks noGrp="1"/>
          </p:cNvGraphicFramePr>
          <p:nvPr>
            <p:ph idx="1"/>
          </p:nvPr>
        </p:nvGraphicFramePr>
        <p:xfrm>
          <a:off x="457200" y="1600200"/>
          <a:ext cx="3614734" cy="404337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afik"/>
          <p:cNvGraphicFramePr/>
          <p:nvPr/>
        </p:nvGraphicFramePr>
        <p:xfrm>
          <a:off x="4643438" y="1571612"/>
          <a:ext cx="4286248" cy="4000528"/>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4929198"/>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715008" y="492919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Grafiğe bakarak </a:t>
            </a:r>
            <a:r>
              <a:rPr lang="tr-TR" dirty="0" err="1" smtClean="0"/>
              <a:t>rehabilite</a:t>
            </a:r>
            <a:r>
              <a:rPr lang="tr-TR" dirty="0" smtClean="0"/>
              <a:t> edilmiş sokak çocuklarının ailenin maddi sıkıntılarına çözüm olmak istedikleri ve paylaşımcı oldukları anlaşılır.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NE TÜR TV PROGRAMLARI</a:t>
            </a:r>
            <a:br>
              <a:rPr lang="tr-TR" dirty="0" smtClean="0"/>
            </a:br>
            <a:r>
              <a:rPr lang="tr-TR" dirty="0" smtClean="0"/>
              <a:t>TAKİP EDİYORSUNUZ?</a:t>
            </a:r>
            <a:endParaRPr lang="tr-TR" dirty="0"/>
          </a:p>
        </p:txBody>
      </p:sp>
      <p:graphicFrame>
        <p:nvGraphicFramePr>
          <p:cNvPr id="4" name="1 Grafik"/>
          <p:cNvGraphicFramePr>
            <a:graphicFrameLocks noGrp="1"/>
          </p:cNvGraphicFramePr>
          <p:nvPr>
            <p:ph idx="1"/>
          </p:nvPr>
        </p:nvGraphicFramePr>
        <p:xfrm>
          <a:off x="457200" y="1600201"/>
          <a:ext cx="3971924" cy="39005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2 Grafik"/>
          <p:cNvGraphicFramePr/>
          <p:nvPr/>
        </p:nvGraphicFramePr>
        <p:xfrm>
          <a:off x="4786314" y="1643050"/>
          <a:ext cx="3786182" cy="3500462"/>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4929198"/>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492919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AMAÇ</a:t>
            </a:r>
            <a:endParaRPr lang="tr-TR" dirty="0"/>
          </a:p>
        </p:txBody>
      </p:sp>
      <p:sp>
        <p:nvSpPr>
          <p:cNvPr id="3" name="2 İçerik Yer Tutucusu"/>
          <p:cNvSpPr>
            <a:spLocks noGrp="1"/>
          </p:cNvSpPr>
          <p:nvPr>
            <p:ph idx="1"/>
          </p:nvPr>
        </p:nvSpPr>
        <p:spPr/>
        <p:txBody>
          <a:bodyPr/>
          <a:lstStyle/>
          <a:p>
            <a:r>
              <a:rPr lang="tr-TR" dirty="0" smtClean="0"/>
              <a:t>Bu araştırmanın amacı </a:t>
            </a:r>
            <a:r>
              <a:rPr lang="tr-TR" dirty="0" err="1" smtClean="0"/>
              <a:t>rehabilite</a:t>
            </a:r>
            <a:r>
              <a:rPr lang="tr-TR" dirty="0" smtClean="0"/>
              <a:t> edilmiş sokak çocuklarının hayallerinin, sosyal yaşamlarının, hayat görüşlerinin diğer çocuklardan farklarını tespit ve analiz etmektir.</a:t>
            </a:r>
          </a:p>
          <a:p>
            <a:r>
              <a:rPr lang="tr-TR" dirty="0" smtClean="0"/>
              <a:t>Bu sebeple 14 </a:t>
            </a:r>
            <a:r>
              <a:rPr lang="tr-TR" dirty="0" err="1" smtClean="0"/>
              <a:t>rehabilite</a:t>
            </a:r>
            <a:r>
              <a:rPr lang="tr-TR" dirty="0" smtClean="0"/>
              <a:t> edilmiş sokak çocuğu, 16 çalışmayan çocuk toplamda 30 çocuğa anket uygulandı.</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 ÇOK NEYDEN KORKARSINIZ?</a:t>
            </a:r>
            <a:endParaRPr lang="tr-TR" dirty="0"/>
          </a:p>
        </p:txBody>
      </p:sp>
      <p:graphicFrame>
        <p:nvGraphicFramePr>
          <p:cNvPr id="4" name="1 Grafik"/>
          <p:cNvGraphicFramePr>
            <a:graphicFrameLocks noGrp="1"/>
          </p:cNvGraphicFramePr>
          <p:nvPr>
            <p:ph idx="1"/>
          </p:nvPr>
        </p:nvGraphicFramePr>
        <p:xfrm>
          <a:off x="457200" y="1600201"/>
          <a:ext cx="4114800" cy="41148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2 Grafik"/>
          <p:cNvGraphicFramePr/>
          <p:nvPr/>
        </p:nvGraphicFramePr>
        <p:xfrm>
          <a:off x="4786314" y="1643050"/>
          <a:ext cx="4071934" cy="3714776"/>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57214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715008" y="5500702"/>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SEVDİĞİNİZ KİŞİ?</a:t>
            </a:r>
            <a:endParaRPr lang="tr-TR" dirty="0"/>
          </a:p>
        </p:txBody>
      </p:sp>
      <p:graphicFrame>
        <p:nvGraphicFramePr>
          <p:cNvPr id="4" name="4 Grafik"/>
          <p:cNvGraphicFramePr>
            <a:graphicFrameLocks noGrp="1"/>
          </p:cNvGraphicFramePr>
          <p:nvPr>
            <p:ph idx="1"/>
          </p:nvPr>
        </p:nvGraphicFramePr>
        <p:xfrm>
          <a:off x="457200" y="1600201"/>
          <a:ext cx="4114800" cy="41862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2 Grafik"/>
          <p:cNvGraphicFramePr/>
          <p:nvPr/>
        </p:nvGraphicFramePr>
        <p:xfrm>
          <a:off x="4643438" y="1643050"/>
          <a:ext cx="4500562" cy="3357586"/>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14950"/>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 ALDIĞINIZ KİŞİ?</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graphicFrame>
        <p:nvGraphicFramePr>
          <p:cNvPr id="4" name="1 Grafik"/>
          <p:cNvGraphicFramePr/>
          <p:nvPr/>
        </p:nvGraphicFramePr>
        <p:xfrm>
          <a:off x="500034" y="1643050"/>
          <a:ext cx="4143404" cy="37147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2 Grafik"/>
          <p:cNvGraphicFramePr/>
          <p:nvPr/>
        </p:nvGraphicFramePr>
        <p:xfrm>
          <a:off x="5000628" y="1857364"/>
          <a:ext cx="4143372" cy="3286148"/>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14950"/>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 GÜÇLÜ KİM?</a:t>
            </a:r>
            <a:endParaRPr lang="tr-TR" dirty="0"/>
          </a:p>
        </p:txBody>
      </p:sp>
      <p:graphicFrame>
        <p:nvGraphicFramePr>
          <p:cNvPr id="5" name="1 Grafik"/>
          <p:cNvGraphicFramePr>
            <a:graphicFrameLocks noGrp="1"/>
          </p:cNvGraphicFramePr>
          <p:nvPr>
            <p:ph idx="1"/>
          </p:nvPr>
        </p:nvGraphicFramePr>
        <p:xfrm>
          <a:off x="457200" y="1600201"/>
          <a:ext cx="4114800" cy="38290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2 Grafik"/>
          <p:cNvGraphicFramePr/>
          <p:nvPr/>
        </p:nvGraphicFramePr>
        <p:xfrm>
          <a:off x="4786314" y="2012108"/>
          <a:ext cx="4148148" cy="3000386"/>
        </p:xfrm>
        <a:graphic>
          <a:graphicData uri="http://schemas.openxmlformats.org/drawingml/2006/chart">
            <c:chart xmlns:c="http://schemas.openxmlformats.org/drawingml/2006/chart" xmlns:r="http://schemas.openxmlformats.org/officeDocument/2006/relationships" r:id="rId3"/>
          </a:graphicData>
        </a:graphic>
      </p:graphicFrame>
      <p:sp>
        <p:nvSpPr>
          <p:cNvPr id="7" name="6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7 Dikdörtgen"/>
          <p:cNvSpPr/>
          <p:nvPr/>
        </p:nvSpPr>
        <p:spPr>
          <a:xfrm>
            <a:off x="5643570" y="5214950"/>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ARKADAŞ ETKİNLİKLERİ</a:t>
            </a:r>
            <a:endParaRPr lang="tr-TR" dirty="0"/>
          </a:p>
        </p:txBody>
      </p:sp>
      <p:graphicFrame>
        <p:nvGraphicFramePr>
          <p:cNvPr id="4" name="3 İçerik Yer Tutucusu"/>
          <p:cNvGraphicFramePr>
            <a:graphicFrameLocks noGrp="1"/>
          </p:cNvGraphicFramePr>
          <p:nvPr>
            <p:ph idx="1"/>
          </p:nvPr>
        </p:nvGraphicFramePr>
        <p:xfrm>
          <a:off x="457200" y="1600201"/>
          <a:ext cx="4043362" cy="39005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afik"/>
          <p:cNvGraphicFramePr/>
          <p:nvPr/>
        </p:nvGraphicFramePr>
        <p:xfrm>
          <a:off x="4857752" y="1857364"/>
          <a:ext cx="3714744" cy="3214710"/>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14950"/>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NEREYE GİTMEK İSTERDİNİZ?</a:t>
            </a:r>
            <a:endParaRPr lang="tr-TR" dirty="0"/>
          </a:p>
        </p:txBody>
      </p:sp>
      <p:graphicFrame>
        <p:nvGraphicFramePr>
          <p:cNvPr id="4" name="4 Grafik"/>
          <p:cNvGraphicFramePr>
            <a:graphicFrameLocks noGrp="1"/>
          </p:cNvGraphicFramePr>
          <p:nvPr>
            <p:ph idx="1"/>
          </p:nvPr>
        </p:nvGraphicFramePr>
        <p:xfrm>
          <a:off x="457200" y="1600201"/>
          <a:ext cx="4043362" cy="39005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3 Grafik"/>
          <p:cNvGraphicFramePr/>
          <p:nvPr/>
        </p:nvGraphicFramePr>
        <p:xfrm>
          <a:off x="4572000" y="2071678"/>
          <a:ext cx="4286248"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4346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MUTLU OLDUĞUNUZ ZAMANLAR?</a:t>
            </a:r>
            <a:endParaRPr lang="tr-TR" dirty="0"/>
          </a:p>
        </p:txBody>
      </p:sp>
      <p:graphicFrame>
        <p:nvGraphicFramePr>
          <p:cNvPr id="4" name="4 Grafik"/>
          <p:cNvGraphicFramePr>
            <a:graphicFrameLocks noGrp="1"/>
          </p:cNvGraphicFramePr>
          <p:nvPr>
            <p:ph idx="1"/>
          </p:nvPr>
        </p:nvGraphicFramePr>
        <p:xfrm>
          <a:off x="457200" y="1600201"/>
          <a:ext cx="4114800" cy="41148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3 Grafik"/>
          <p:cNvGraphicFramePr/>
          <p:nvPr/>
        </p:nvGraphicFramePr>
        <p:xfrm>
          <a:off x="4500562" y="2143116"/>
          <a:ext cx="4357686"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4346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YAPARKEN MUTLU LODUĞUNUZ ŞEYLER?</a:t>
            </a:r>
            <a:endParaRPr lang="tr-TR" dirty="0"/>
          </a:p>
        </p:txBody>
      </p:sp>
      <p:graphicFrame>
        <p:nvGraphicFramePr>
          <p:cNvPr id="4" name="4 Grafik"/>
          <p:cNvGraphicFramePr>
            <a:graphicFrameLocks noGrp="1"/>
          </p:cNvGraphicFramePr>
          <p:nvPr>
            <p:ph idx="1"/>
          </p:nvPr>
        </p:nvGraphicFramePr>
        <p:xfrm>
          <a:off x="457200" y="1600201"/>
          <a:ext cx="4114800" cy="404337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3 Grafik"/>
          <p:cNvGraphicFramePr/>
          <p:nvPr/>
        </p:nvGraphicFramePr>
        <p:xfrm>
          <a:off x="4572000" y="2143116"/>
          <a:ext cx="4357686" cy="2671762"/>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4346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MUTLU OLDUĞUNUZ YER?</a:t>
            </a:r>
            <a:endParaRPr lang="tr-TR" dirty="0"/>
          </a:p>
        </p:txBody>
      </p:sp>
      <p:graphicFrame>
        <p:nvGraphicFramePr>
          <p:cNvPr id="4" name="4 Grafik"/>
          <p:cNvGraphicFramePr>
            <a:graphicFrameLocks noGrp="1"/>
          </p:cNvGraphicFramePr>
          <p:nvPr>
            <p:ph idx="1"/>
          </p:nvPr>
        </p:nvGraphicFramePr>
        <p:xfrm>
          <a:off x="457200" y="1600201"/>
          <a:ext cx="4043362" cy="41862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5 Grafik"/>
          <p:cNvGraphicFramePr/>
          <p:nvPr/>
        </p:nvGraphicFramePr>
        <p:xfrm>
          <a:off x="4572000" y="2285992"/>
          <a:ext cx="4357686" cy="2600324"/>
        </p:xfrm>
        <a:graphic>
          <a:graphicData uri="http://schemas.openxmlformats.org/drawingml/2006/chart">
            <c:chart xmlns:c="http://schemas.openxmlformats.org/drawingml/2006/chart" xmlns:r="http://schemas.openxmlformats.org/officeDocument/2006/relationships" r:id="rId3"/>
          </a:graphicData>
        </a:graphic>
      </p:graphicFrame>
      <p:sp>
        <p:nvSpPr>
          <p:cNvPr id="6" name="5 Dikdörtgen"/>
          <p:cNvSpPr/>
          <p:nvPr/>
        </p:nvSpPr>
        <p:spPr>
          <a:xfrm>
            <a:off x="1214414" y="5214950"/>
            <a:ext cx="2377317"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NORMAL ÇOCUKLAR</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Dikdörtgen"/>
          <p:cNvSpPr/>
          <p:nvPr/>
        </p:nvSpPr>
        <p:spPr>
          <a:xfrm>
            <a:off x="5643570" y="5243468"/>
            <a:ext cx="2728055" cy="400110"/>
          </a:xfrm>
          <a:prstGeom prst="rect">
            <a:avLst/>
          </a:prstGeom>
          <a:noFill/>
        </p:spPr>
        <p:txBody>
          <a:bodyPr wrap="none" lIns="91440" tIns="45720" rIns="91440" bIns="45720">
            <a:spAutoFit/>
          </a:bodyPr>
          <a:lstStyle/>
          <a:p>
            <a:pPr algn="ctr"/>
            <a:r>
              <a:rPr lang="tr-TR"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 E. SOKAK ÇOCUKLARI</a:t>
            </a:r>
            <a:endParaRPr lang="tr-T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Erzurum ilinde sokakta çalışan kız çocuğu bulunmamaktadır. </a:t>
            </a:r>
          </a:p>
          <a:p>
            <a:r>
              <a:rPr lang="tr-TR" dirty="0" smtClean="0"/>
              <a:t>Bu durumun bölgenin gelenek görenek ve örfleriyle alakalı olduğu ÇODEM yetkilileri tarafından da tespit edilmiştir.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İçerik Yer Tutucusu"/>
          <p:cNvSpPr>
            <a:spLocks noGrp="1"/>
          </p:cNvSpPr>
          <p:nvPr>
            <p:ph idx="1"/>
          </p:nvPr>
        </p:nvSpPr>
        <p:spPr/>
        <p:txBody>
          <a:bodyPr/>
          <a:lstStyle/>
          <a:p>
            <a:r>
              <a:rPr lang="tr-TR" dirty="0" smtClean="0"/>
              <a:t>Bulgulara </a:t>
            </a:r>
            <a:r>
              <a:rPr lang="tr-TR" dirty="0" err="1" smtClean="0"/>
              <a:t>rehabilite</a:t>
            </a:r>
            <a:r>
              <a:rPr lang="tr-TR" dirty="0" smtClean="0"/>
              <a:t> edilmiş sokak çocuklarının geleceğe yönelik hayalleri, arkadaş ve aile çevreleriyle olan ilişkileri, eğitime bakış açıları, örnek aldıkları insanlar, kitap okuma sayıları, televizyonda izledikleri programlar gibi konularda farklılıklar vardır.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Araştırmamız sırasında sokakta çalışan çocuklara anket yaparken ilk başta çekingen oldukları, biz anket yaptıkça ısınıp bize yardımcı olmaya ve daha samimi cevaplar vermeye başladıklarını görüldü. </a:t>
            </a:r>
          </a:p>
          <a:p>
            <a:r>
              <a:rPr lang="tr-TR" dirty="0" smtClean="0"/>
              <a:t>Çalışmayan çocuklarınsa bize karşı daha mesafeli, daha yargılayıcı oldukları ve daha resmi ve üstü kapalı cevaplar verdiklerini gözlemlendi.</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Ayrıca anketleri yaparken çocuklara verdiğimiz çikolataları, çalışan çocukların çekinerek alıp teşekkür ettiklerini; çalışmayanların ise hiç sormadan hemen elimizden almaya çalıştıklarını görüldü.</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Ankete katılan bütün çocuklar eğitimlerini sürdürebildikleri son safhaya kadar sürmek istediklerini söylediler. Üniversite ve lise hakkında çok bilgileri olmamasına rağmen, bu soruyu yönelttiğimizde “ne kadar varsa o kadar”, “sonuna kadar”, “en yükseğine kadar” gibi cevaplar verdiler.</a:t>
            </a:r>
          </a:p>
          <a:p>
            <a:r>
              <a:rPr lang="tr-TR" dirty="0" smtClean="0"/>
              <a:t>   Çocukların çoğunluğunun ileride eğitimini almak istedikleri mesleğin örnek aldıkları kişilerin meslekleri olduğunu; örnek aldıkları insanlarınsa çevrelerinde görüp de mesleki olarak en yüksekte olduklarını düşündükleri insanlar olduklarını gördük.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ÇODEM’in</a:t>
            </a:r>
            <a:r>
              <a:rPr lang="tr-TR" dirty="0" smtClean="0"/>
              <a:t> çalışan çocuklara düzenli kitap okuma alışkanlığını kazandırdıklarını gördük. Anket uyguladığımız çocuklar arasında en çok kitap okuyanı çalışan çocuklardan biriydi.</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a:t>
            </a:r>
            <a:r>
              <a:rPr lang="tr-TR" dirty="0" err="1" smtClean="0"/>
              <a:t>Rehabilite</a:t>
            </a:r>
            <a:r>
              <a:rPr lang="tr-TR" dirty="0" smtClean="0"/>
              <a:t> edilmiş sokak çocukları diğer çocuklara oranla </a:t>
            </a:r>
          </a:p>
          <a:p>
            <a:pPr lvl="0"/>
            <a:r>
              <a:rPr lang="tr-TR" dirty="0" smtClean="0"/>
              <a:t>Çok daha fazla kitap okudukları, </a:t>
            </a:r>
          </a:p>
          <a:p>
            <a:pPr lvl="0"/>
            <a:r>
              <a:rPr lang="tr-TR" dirty="0" smtClean="0"/>
              <a:t>Birlikteyken ödev yapmak, kitap okumak, spor yapmak gibi daha faydalı aktivitelerde bulundukları, </a:t>
            </a:r>
          </a:p>
          <a:p>
            <a:pPr lvl="0"/>
            <a:r>
              <a:rPr lang="tr-TR" dirty="0" smtClean="0"/>
              <a:t>Ellerinde bulunan fırsatları aileleriyle,   sevdikleriyle ve diğer toplum bireyleriyle paylaşmak konusunda daha duyarlı oldukları,</a:t>
            </a:r>
          </a:p>
          <a:p>
            <a:pPr lvl="0">
              <a:buNone/>
            </a:pP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Eğitim alabilmesi için gerekli şartların ne olduğunu bilmemelerine rağmen eğitimlerini sürdürmek konusunda daha istekli oldukları,</a:t>
            </a:r>
          </a:p>
          <a:p>
            <a:pPr lvl="0"/>
            <a:r>
              <a:rPr lang="tr-TR" dirty="0" smtClean="0"/>
              <a:t>Bir meslek sahibi olan tanıdıklarını daha çok örnek aldıkları,</a:t>
            </a:r>
          </a:p>
          <a:p>
            <a:pPr lvl="0"/>
            <a:r>
              <a:rPr lang="tr-TR" dirty="0" smtClean="0"/>
              <a:t>Televizyonda izledikleri programların daha eğitici nitelikte olduğu tespit edildi.</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a:t>
            </a:r>
            <a:endParaRPr lang="tr-TR" dirty="0"/>
          </a:p>
        </p:txBody>
      </p:sp>
      <p:sp>
        <p:nvSpPr>
          <p:cNvPr id="3" name="2 İçerik Yer Tutucusu"/>
          <p:cNvSpPr>
            <a:spLocks noGrp="1"/>
          </p:cNvSpPr>
          <p:nvPr>
            <p:ph idx="1"/>
          </p:nvPr>
        </p:nvSpPr>
        <p:spPr/>
        <p:txBody>
          <a:bodyPr/>
          <a:lstStyle/>
          <a:p>
            <a:r>
              <a:rPr lang="tr-TR" dirty="0" smtClean="0"/>
              <a:t>Sokakta çalışan çocuklara gerekli ilgi, eğitim, imkânlar sağlandığında </a:t>
            </a:r>
            <a:r>
              <a:rPr lang="tr-TR" dirty="0" err="1" smtClean="0"/>
              <a:t>sosyo</a:t>
            </a:r>
            <a:r>
              <a:rPr lang="tr-TR" dirty="0" smtClean="0"/>
              <a:t>-ekonomik durumu daha iyi olan ve sokakta çalışmayan çocuklar kadar hatta daha fazla başarılı, sosyal, paylaşımcı, topluma faydalı gençler olabildikleri görüldü.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Eğitim durumu, meslek sahibi olma isteği, en sevdiği kişi, korkuları, korktukları zaman yaptıkları, yılın en mutlu oldukları zamanı, en mutlu oldukları yer, gezip görmek istedikleri yerler gibi konularda belirgin bir fark olmadığı tespit edildi.</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GİRİŞ</a:t>
            </a:r>
            <a:endParaRPr lang="tr-TR" dirty="0"/>
          </a:p>
        </p:txBody>
      </p:sp>
      <p:sp>
        <p:nvSpPr>
          <p:cNvPr id="3" name="2 İçerik Yer Tutucusu"/>
          <p:cNvSpPr>
            <a:spLocks noGrp="1"/>
          </p:cNvSpPr>
          <p:nvPr>
            <p:ph idx="1"/>
          </p:nvPr>
        </p:nvSpPr>
        <p:spPr>
          <a:xfrm>
            <a:off x="428596" y="1214422"/>
            <a:ext cx="8229600" cy="4525963"/>
          </a:xfrm>
        </p:spPr>
        <p:txBody>
          <a:bodyPr>
            <a:normAutofit/>
          </a:bodyPr>
          <a:lstStyle/>
          <a:p>
            <a:pPr>
              <a:buNone/>
            </a:pPr>
            <a:endParaRPr lang="tr-TR" dirty="0" smtClean="0"/>
          </a:p>
          <a:p>
            <a:r>
              <a:rPr lang="tr-TR" dirty="0" smtClean="0"/>
              <a:t>Çocukların geleceğe yönelik hayallerini, topluma ve kendilerine bakışlarını belirleyen en önemli faktörlerden biri şüphesiz ki sosyal çevreleri ve ekonomik durumlarıdır.</a:t>
            </a:r>
          </a:p>
          <a:p>
            <a:pPr>
              <a:buNone/>
            </a:pPr>
            <a:r>
              <a:rPr lang="tr-TR" dirty="0" smtClean="0"/>
              <a:t> </a:t>
            </a:r>
          </a:p>
          <a:p>
            <a:r>
              <a:rPr lang="tr-TR" dirty="0" err="1" smtClean="0"/>
              <a:t>Rehabilite</a:t>
            </a:r>
            <a:r>
              <a:rPr lang="tr-TR" dirty="0" smtClean="0"/>
              <a:t> edilmiş sokak çocuklarının hayallerinin ve hayattan beklentilerinin elbette, normal olarak tanımlanan çocuklarınkinden farklı olması beklenir.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TANIM</a:t>
            </a:r>
            <a:endParaRPr lang="tr-TR" dirty="0"/>
          </a:p>
        </p:txBody>
      </p:sp>
      <p:sp>
        <p:nvSpPr>
          <p:cNvPr id="3" name="2 İçerik Yer Tutucusu"/>
          <p:cNvSpPr>
            <a:spLocks noGrp="1"/>
          </p:cNvSpPr>
          <p:nvPr>
            <p:ph idx="1"/>
          </p:nvPr>
        </p:nvSpPr>
        <p:spPr/>
        <p:txBody>
          <a:bodyPr/>
          <a:lstStyle/>
          <a:p>
            <a:r>
              <a:rPr lang="tr-TR" dirty="0" smtClean="0"/>
              <a:t>Sokak çocukları kavramı, sokağı mesken edinen,  bir başka anlatımla bazı geceler ya da her gece evine dönmeyen, aile desteğinden büyük oranda yoksun olan çocuklar için kullanılmaktadır. </a:t>
            </a:r>
          </a:p>
          <a:p>
            <a:r>
              <a:rPr lang="tr-TR" dirty="0" smtClean="0"/>
              <a:t>Bunlar sık sık evden atılan, terk edilen, ailesi olmayan ya da ailesi olduğu halde tamamen başıboş bırakılan çocuklardır.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Sokaktaki çocuklar kavramı ya da sokakta çalışan çocuklar kavramı ise; ailesinin geçimine katkıda bulunmak ya da kendi masraflarını karşılamak için günün büyük bir bölümünde sokakta çalışan gecenin erken ya da geç bir saatinde eve dönen çocuklar için kullanılmaktadır. </a:t>
            </a:r>
          </a:p>
          <a:p>
            <a:r>
              <a:rPr lang="tr-TR" dirty="0" smtClean="0"/>
              <a:t>Bu çocukların aile ile ilişkileri sürmektedir.</a:t>
            </a:r>
          </a:p>
          <a:p>
            <a:r>
              <a:rPr lang="tr-TR" dirty="0" smtClean="0"/>
              <a:t> Sokaktaki çocuklar gündüz simit, sakız, mendil satan, ayakkabı boyayan, dilenen; akşamları ise evine dönen çocuklardır.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Rehabilite</a:t>
            </a:r>
            <a:r>
              <a:rPr lang="tr-TR" dirty="0" smtClean="0"/>
              <a:t> edilmiş sokak çocukları ise ülkemizde ÇODEM gibi kuruluşların, sokaktaki çocukların topluma kazandırılması yönündeki çalışmalarının sonucudur.</a:t>
            </a:r>
          </a:p>
          <a:p>
            <a:r>
              <a:rPr lang="tr-TR" dirty="0" smtClean="0"/>
              <a:t>Bunlar bu sayede okuma, iş gibi olanaklara sahip olurlar.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YÖNTEM</a:t>
            </a:r>
            <a:endParaRPr lang="tr-TR" dirty="0"/>
          </a:p>
        </p:txBody>
      </p:sp>
      <p:sp>
        <p:nvSpPr>
          <p:cNvPr id="3" name="2 İçerik Yer Tutucusu"/>
          <p:cNvSpPr>
            <a:spLocks noGrp="1"/>
          </p:cNvSpPr>
          <p:nvPr>
            <p:ph idx="1"/>
          </p:nvPr>
        </p:nvSpPr>
        <p:spPr/>
        <p:txBody>
          <a:bodyPr>
            <a:normAutofit/>
          </a:bodyPr>
          <a:lstStyle/>
          <a:p>
            <a:pPr lvl="0">
              <a:buNone/>
            </a:pPr>
            <a:r>
              <a:rPr lang="tr-TR" dirty="0" smtClean="0"/>
              <a:t>-Araştırma sorusu ve hipotezler:</a:t>
            </a:r>
          </a:p>
          <a:p>
            <a:pPr lvl="0">
              <a:buNone/>
            </a:pPr>
            <a:endParaRPr lang="tr-TR" dirty="0" smtClean="0"/>
          </a:p>
          <a:p>
            <a:r>
              <a:rPr lang="tr-TR" dirty="0" smtClean="0"/>
              <a:t> “</a:t>
            </a:r>
            <a:r>
              <a:rPr lang="tr-TR" dirty="0" err="1" smtClean="0"/>
              <a:t>Rehabilite</a:t>
            </a:r>
            <a:r>
              <a:rPr lang="tr-TR" dirty="0" smtClean="0"/>
              <a:t> edilmiş sokak çocukları ile normal çocuklar arasında geleceğe yönelik hayalleri, aile ve sosyal yaşantıları konusunda bir fark var mıdır?”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TotalTime>
  <Words>978</Words>
  <PresentationFormat>Ekran Gösterisi (4:3)</PresentationFormat>
  <Paragraphs>94</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Akış</vt:lpstr>
      <vt:lpstr>REHABİLİTE EDİLMİŞ SOKAK ÇOCUKLARI</vt:lpstr>
      <vt:lpstr>AMAÇ</vt:lpstr>
      <vt:lpstr>ÖZET</vt:lpstr>
      <vt:lpstr>Slayt 4</vt:lpstr>
      <vt:lpstr>GİRİŞ</vt:lpstr>
      <vt:lpstr>TANIM</vt:lpstr>
      <vt:lpstr>Slayt 7</vt:lpstr>
      <vt:lpstr>Slayt 8</vt:lpstr>
      <vt:lpstr>YÖNTEM</vt:lpstr>
      <vt:lpstr>Slayt 10</vt:lpstr>
      <vt:lpstr>Slayt 11</vt:lpstr>
      <vt:lpstr>Slayt 12</vt:lpstr>
      <vt:lpstr>Slayt 13</vt:lpstr>
      <vt:lpstr>BULGULAR</vt:lpstr>
      <vt:lpstr>KARDEŞ SAYILARINI ORTALAMALARI</vt:lpstr>
      <vt:lpstr>Slayt 16</vt:lpstr>
      <vt:lpstr>PARAYLA YAPACAĞINIZ İLK ŞEY?</vt:lpstr>
      <vt:lpstr>Slayt 18</vt:lpstr>
      <vt:lpstr>NE TÜR TV PROGRAMLARI TAKİP EDİYORSUNUZ?</vt:lpstr>
      <vt:lpstr>EN ÇOK NEYDEN KORKARSINIZ?</vt:lpstr>
      <vt:lpstr>SEVDİĞİNİZ KİŞİ?</vt:lpstr>
      <vt:lpstr>ÖRNEK ALDIĞINIZ KİŞİ?</vt:lpstr>
      <vt:lpstr>EN GÜÇLÜ KİM?</vt:lpstr>
      <vt:lpstr>ARKADAŞ ETKİNLİKLERİ</vt:lpstr>
      <vt:lpstr>NEREYE GİTMEK İSTERDİNİZ?</vt:lpstr>
      <vt:lpstr>MUTLU OLDUĞUNUZ ZAMANLAR?</vt:lpstr>
      <vt:lpstr>YAPARKEN MUTLU LODUĞUNUZ ŞEYLER?</vt:lpstr>
      <vt:lpstr>MUTLU OLDUĞUNUZ YER?</vt:lpstr>
      <vt:lpstr>Slayt 29</vt:lpstr>
      <vt:lpstr>Slayt 30</vt:lpstr>
      <vt:lpstr>Slayt 31</vt:lpstr>
      <vt:lpstr>Slayt 32</vt:lpstr>
      <vt:lpstr>Slayt 33</vt:lpstr>
      <vt:lpstr>Slayt 34</vt:lpstr>
      <vt:lpstr>Slayt 35</vt:lpstr>
      <vt:lpstr>SONUÇ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ABO901</dc:creator>
  <cp:lastModifiedBy>ABO901</cp:lastModifiedBy>
  <cp:revision>17</cp:revision>
  <dcterms:created xsi:type="dcterms:W3CDTF">2013-03-05T16:30:44Z</dcterms:created>
  <dcterms:modified xsi:type="dcterms:W3CDTF">2013-03-10T21:15:01Z</dcterms:modified>
</cp:coreProperties>
</file>