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3"/>
  </p:notesMasterIdLst>
  <p:handoutMasterIdLst>
    <p:handoutMasterId r:id="rId4"/>
  </p:handoutMasterIdLst>
  <p:sldIdLst>
    <p:sldId id="256" r:id="rId2"/>
  </p:sldIdLst>
  <p:sldSz cx="26670000" cy="34290000"/>
  <p:notesSz cx="6669088" cy="9926638"/>
  <p:defaultTextStyle>
    <a:defPPr>
      <a:defRPr lang="tr-TR"/>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8FB837D-C827-4EFA-A057-4D05807E0F7C}" styleName="Tema Uygulanmış Stil 1 - Vurgu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ema Uygulanmış Stil 1 - Vurgu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775DCB02-9BB8-47FD-8907-85C794F793BA}" styleName="Tema Uygulanmış Stil 1 - Vurgu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ema Uygulanmış Stil 1 - Vurgu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441" autoAdjust="0"/>
    <p:restoredTop sz="96134" autoAdjust="0"/>
  </p:normalViewPr>
  <p:slideViewPr>
    <p:cSldViewPr>
      <p:cViewPr varScale="1">
        <p:scale>
          <a:sx n="17" d="100"/>
          <a:sy n="17" d="100"/>
        </p:scale>
        <p:origin x="-3000" y="-104"/>
      </p:cViewPr>
      <p:guideLst>
        <p:guide orient="horz" pos="10800"/>
        <p:guide pos="840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handoutMaster" Target="handoutMasters/handout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charts/_rels/chart1.xml.rels><?xml version="1.0" encoding="UTF-8" standalone="yes"?>
<Relationships xmlns="http://schemas.openxmlformats.org/package/2006/relationships"><Relationship Id="rId1" Type="http://schemas.openxmlformats.org/officeDocument/2006/relationships/oleObject" Target="Kitap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Kitap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Kitap1"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Kitap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9"/>
    </mc:Choice>
    <mc:Fallback>
      <c:style val="39"/>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cat>
            <c:strRef>
              <c:f>Sayfa1!$A$1:$A$3</c:f>
              <c:strCache>
                <c:ptCount val="3"/>
                <c:pt idx="0">
                  <c:v>1.sınıf</c:v>
                </c:pt>
                <c:pt idx="1">
                  <c:v>2.sınıf</c:v>
                </c:pt>
                <c:pt idx="2">
                  <c:v>3.sınıf</c:v>
                </c:pt>
              </c:strCache>
            </c:strRef>
          </c:cat>
          <c:val>
            <c:numRef>
              <c:f>Sayfa1!$B$1:$B$3</c:f>
              <c:numCache>
                <c:formatCode>General</c:formatCode>
                <c:ptCount val="3"/>
                <c:pt idx="0">
                  <c:v>46.0</c:v>
                </c:pt>
                <c:pt idx="1">
                  <c:v>44.0</c:v>
                </c:pt>
                <c:pt idx="2">
                  <c:v>20.0</c:v>
                </c:pt>
              </c:numCache>
            </c:numRef>
          </c:val>
        </c:ser>
        <c:dLbls>
          <c:showLegendKey val="0"/>
          <c:showVal val="0"/>
          <c:showCatName val="0"/>
          <c:showSerName val="0"/>
          <c:showPercent val="0"/>
          <c:showBubbleSize val="0"/>
        </c:dLbls>
        <c:gapWidth val="150"/>
        <c:shape val="box"/>
        <c:axId val="1899471560"/>
        <c:axId val="1898557640"/>
        <c:axId val="0"/>
      </c:bar3DChart>
      <c:catAx>
        <c:axId val="1899471560"/>
        <c:scaling>
          <c:orientation val="minMax"/>
        </c:scaling>
        <c:delete val="0"/>
        <c:axPos val="b"/>
        <c:numFmt formatCode="General" sourceLinked="1"/>
        <c:majorTickMark val="out"/>
        <c:minorTickMark val="none"/>
        <c:tickLblPos val="nextTo"/>
        <c:txPr>
          <a:bodyPr/>
          <a:lstStyle/>
          <a:p>
            <a:pPr>
              <a:defRPr sz="1800"/>
            </a:pPr>
            <a:endParaRPr lang="en-US"/>
          </a:p>
        </c:txPr>
        <c:crossAx val="1898557640"/>
        <c:crosses val="autoZero"/>
        <c:auto val="1"/>
        <c:lblAlgn val="ctr"/>
        <c:lblOffset val="100"/>
        <c:noMultiLvlLbl val="0"/>
      </c:catAx>
      <c:valAx>
        <c:axId val="1898557640"/>
        <c:scaling>
          <c:orientation val="minMax"/>
        </c:scaling>
        <c:delete val="0"/>
        <c:axPos val="l"/>
        <c:majorGridlines/>
        <c:numFmt formatCode="General" sourceLinked="1"/>
        <c:majorTickMark val="out"/>
        <c:minorTickMark val="none"/>
        <c:tickLblPos val="nextTo"/>
        <c:txPr>
          <a:bodyPr/>
          <a:lstStyle/>
          <a:p>
            <a:pPr>
              <a:defRPr sz="1800"/>
            </a:pPr>
            <a:endParaRPr lang="en-US"/>
          </a:p>
        </c:txPr>
        <c:crossAx val="1899471560"/>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9"/>
    </mc:Choice>
    <mc:Fallback>
      <c:style val="39"/>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cat>
            <c:strRef>
              <c:f>[Kitap1]Sayfa1!$A$1:$A$2</c:f>
              <c:strCache>
                <c:ptCount val="2"/>
                <c:pt idx="0">
                  <c:v>kız</c:v>
                </c:pt>
                <c:pt idx="1">
                  <c:v>erkek</c:v>
                </c:pt>
              </c:strCache>
            </c:strRef>
          </c:cat>
          <c:val>
            <c:numRef>
              <c:f>[Kitap1]Sayfa1!$B$1:$B$2</c:f>
              <c:numCache>
                <c:formatCode>General</c:formatCode>
                <c:ptCount val="2"/>
                <c:pt idx="0">
                  <c:v>47.0</c:v>
                </c:pt>
                <c:pt idx="1">
                  <c:v>63.0</c:v>
                </c:pt>
              </c:numCache>
            </c:numRef>
          </c:val>
        </c:ser>
        <c:dLbls>
          <c:showLegendKey val="0"/>
          <c:showVal val="0"/>
          <c:showCatName val="0"/>
          <c:showSerName val="0"/>
          <c:showPercent val="0"/>
          <c:showBubbleSize val="0"/>
        </c:dLbls>
        <c:gapWidth val="150"/>
        <c:shape val="box"/>
        <c:axId val="1829517096"/>
        <c:axId val="1898437640"/>
        <c:axId val="0"/>
      </c:bar3DChart>
      <c:catAx>
        <c:axId val="1829517096"/>
        <c:scaling>
          <c:orientation val="minMax"/>
        </c:scaling>
        <c:delete val="0"/>
        <c:axPos val="b"/>
        <c:majorTickMark val="out"/>
        <c:minorTickMark val="none"/>
        <c:tickLblPos val="nextTo"/>
        <c:txPr>
          <a:bodyPr/>
          <a:lstStyle/>
          <a:p>
            <a:pPr>
              <a:defRPr sz="1800"/>
            </a:pPr>
            <a:endParaRPr lang="en-US"/>
          </a:p>
        </c:txPr>
        <c:crossAx val="1898437640"/>
        <c:crosses val="autoZero"/>
        <c:auto val="1"/>
        <c:lblAlgn val="ctr"/>
        <c:lblOffset val="100"/>
        <c:noMultiLvlLbl val="0"/>
      </c:catAx>
      <c:valAx>
        <c:axId val="1898437640"/>
        <c:scaling>
          <c:orientation val="minMax"/>
        </c:scaling>
        <c:delete val="0"/>
        <c:axPos val="l"/>
        <c:majorGridlines/>
        <c:numFmt formatCode="General" sourceLinked="1"/>
        <c:majorTickMark val="out"/>
        <c:minorTickMark val="none"/>
        <c:tickLblPos val="nextTo"/>
        <c:txPr>
          <a:bodyPr/>
          <a:lstStyle/>
          <a:p>
            <a:pPr>
              <a:defRPr sz="1800"/>
            </a:pPr>
            <a:endParaRPr lang="en-US"/>
          </a:p>
        </c:txPr>
        <c:crossAx val="1829517096"/>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9"/>
    </mc:Choice>
    <mc:Fallback>
      <c:style val="39"/>
    </mc:Fallback>
  </mc:AlternateContent>
  <c:chart>
    <c:autoTitleDeleted val="0"/>
    <c:view3D>
      <c:rotX val="15"/>
      <c:rotY val="20"/>
      <c:rAngAx val="1"/>
    </c:view3D>
    <c:floor>
      <c:thickness val="0"/>
    </c:floor>
    <c:sideWall>
      <c:thickness val="0"/>
    </c:sideWall>
    <c:backWall>
      <c:thickness val="0"/>
    </c:backWall>
    <c:plotArea>
      <c:layout/>
      <c:bar3DChart>
        <c:barDir val="col"/>
        <c:grouping val="standard"/>
        <c:varyColors val="0"/>
        <c:ser>
          <c:idx val="0"/>
          <c:order val="0"/>
          <c:spPr>
            <a:ln w="47625">
              <a:noFill/>
            </a:ln>
          </c:spPr>
          <c:invertIfNegative val="0"/>
          <c:cat>
            <c:strRef>
              <c:f>[Kitap1]Sayfa1!$A$1:$A$3</c:f>
              <c:strCache>
                <c:ptCount val="3"/>
                <c:pt idx="0">
                  <c:v>1.sınıf</c:v>
                </c:pt>
                <c:pt idx="1">
                  <c:v>2.sınıf</c:v>
                </c:pt>
                <c:pt idx="2">
                  <c:v>3.sınıf</c:v>
                </c:pt>
              </c:strCache>
            </c:strRef>
          </c:cat>
          <c:val>
            <c:numRef>
              <c:f>[Kitap1]Sayfa1!$B$1:$B$3</c:f>
              <c:numCache>
                <c:formatCode>General</c:formatCode>
                <c:ptCount val="3"/>
                <c:pt idx="0">
                  <c:v>46.0</c:v>
                </c:pt>
                <c:pt idx="1">
                  <c:v>44.0</c:v>
                </c:pt>
                <c:pt idx="2">
                  <c:v>20.0</c:v>
                </c:pt>
              </c:numCache>
            </c:numRef>
          </c:val>
        </c:ser>
        <c:ser>
          <c:idx val="1"/>
          <c:order val="1"/>
          <c:spPr>
            <a:ln w="47625">
              <a:noFill/>
            </a:ln>
          </c:spPr>
          <c:invertIfNegative val="0"/>
          <c:cat>
            <c:strRef>
              <c:f>[Kitap1]Sayfa1!$A$1:$A$3</c:f>
              <c:strCache>
                <c:ptCount val="3"/>
                <c:pt idx="0">
                  <c:v>1.sınıf</c:v>
                </c:pt>
                <c:pt idx="1">
                  <c:v>2.sınıf</c:v>
                </c:pt>
                <c:pt idx="2">
                  <c:v>3.sınıf</c:v>
                </c:pt>
              </c:strCache>
            </c:strRef>
          </c:cat>
          <c:val>
            <c:numRef>
              <c:f>[Kitap1]Sayfa1!$C$1:$C$3</c:f>
              <c:numCache>
                <c:formatCode>General</c:formatCode>
                <c:ptCount val="3"/>
                <c:pt idx="0">
                  <c:v>68.0717</c:v>
                </c:pt>
                <c:pt idx="1">
                  <c:v>69.25</c:v>
                </c:pt>
                <c:pt idx="2">
                  <c:v>71.0</c:v>
                </c:pt>
              </c:numCache>
            </c:numRef>
          </c:val>
        </c:ser>
        <c:dLbls>
          <c:showLegendKey val="0"/>
          <c:showVal val="0"/>
          <c:showCatName val="0"/>
          <c:showSerName val="0"/>
          <c:showPercent val="0"/>
          <c:showBubbleSize val="0"/>
        </c:dLbls>
        <c:gapWidth val="150"/>
        <c:shape val="cone"/>
        <c:axId val="1902460728"/>
        <c:axId val="2097547368"/>
        <c:axId val="1874434968"/>
      </c:bar3DChart>
      <c:catAx>
        <c:axId val="1902460728"/>
        <c:scaling>
          <c:orientation val="minMax"/>
        </c:scaling>
        <c:delete val="0"/>
        <c:axPos val="b"/>
        <c:majorTickMark val="out"/>
        <c:minorTickMark val="none"/>
        <c:tickLblPos val="nextTo"/>
        <c:txPr>
          <a:bodyPr/>
          <a:lstStyle/>
          <a:p>
            <a:pPr>
              <a:defRPr sz="1800"/>
            </a:pPr>
            <a:endParaRPr lang="en-US"/>
          </a:p>
        </c:txPr>
        <c:crossAx val="2097547368"/>
        <c:crosses val="autoZero"/>
        <c:auto val="1"/>
        <c:lblAlgn val="ctr"/>
        <c:lblOffset val="100"/>
        <c:noMultiLvlLbl val="0"/>
      </c:catAx>
      <c:valAx>
        <c:axId val="2097547368"/>
        <c:scaling>
          <c:orientation val="minMax"/>
        </c:scaling>
        <c:delete val="0"/>
        <c:axPos val="l"/>
        <c:majorGridlines/>
        <c:numFmt formatCode="General" sourceLinked="1"/>
        <c:majorTickMark val="out"/>
        <c:minorTickMark val="none"/>
        <c:tickLblPos val="nextTo"/>
        <c:txPr>
          <a:bodyPr/>
          <a:lstStyle/>
          <a:p>
            <a:pPr>
              <a:defRPr sz="1800"/>
            </a:pPr>
            <a:endParaRPr lang="en-US"/>
          </a:p>
        </c:txPr>
        <c:crossAx val="1902460728"/>
        <c:crosses val="autoZero"/>
        <c:crossBetween val="between"/>
      </c:valAx>
      <c:serAx>
        <c:axId val="1874434968"/>
        <c:scaling>
          <c:orientation val="minMax"/>
        </c:scaling>
        <c:delete val="0"/>
        <c:axPos val="b"/>
        <c:majorTickMark val="out"/>
        <c:minorTickMark val="none"/>
        <c:tickLblPos val="nextTo"/>
        <c:crossAx val="2097547368"/>
        <c:crosses val="autoZero"/>
      </c:serAx>
    </c:plotArea>
    <c:legend>
      <c:legendPos val="r"/>
      <c:layout/>
      <c:overlay val="0"/>
      <c:txPr>
        <a:bodyPr/>
        <a:lstStyle/>
        <a:p>
          <a:pPr rtl="0">
            <a:defRPr/>
          </a:pPr>
          <a:endParaRPr lang="en-US"/>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9"/>
    </mc:Choice>
    <mc:Fallback>
      <c:style val="39"/>
    </mc:Fallback>
  </mc:AlternateContent>
  <c:chart>
    <c:autoTitleDeleted val="0"/>
    <c:view3D>
      <c:rotX val="15"/>
      <c:rotY val="20"/>
      <c:rAngAx val="0"/>
      <c:perspective val="30"/>
    </c:view3D>
    <c:floor>
      <c:thickness val="0"/>
    </c:floor>
    <c:sideWall>
      <c:thickness val="0"/>
    </c:sideWall>
    <c:backWall>
      <c:thickness val="0"/>
    </c:backWall>
    <c:plotArea>
      <c:layout/>
      <c:bar3DChart>
        <c:barDir val="col"/>
        <c:grouping val="standard"/>
        <c:varyColors val="0"/>
        <c:ser>
          <c:idx val="0"/>
          <c:order val="0"/>
          <c:invertIfNegative val="0"/>
          <c:cat>
            <c:strRef>
              <c:f>[Kitap1]Sayfa1!$A$4:$B$4</c:f>
              <c:strCache>
                <c:ptCount val="2"/>
                <c:pt idx="0">
                  <c:v>Kız</c:v>
                </c:pt>
                <c:pt idx="1">
                  <c:v>Erkek</c:v>
                </c:pt>
              </c:strCache>
            </c:strRef>
          </c:cat>
          <c:val>
            <c:numRef>
              <c:f>[Kitap1]Sayfa1!$A$5:$B$5</c:f>
              <c:numCache>
                <c:formatCode>General</c:formatCode>
                <c:ptCount val="2"/>
                <c:pt idx="0">
                  <c:v>47.0</c:v>
                </c:pt>
                <c:pt idx="1">
                  <c:v>63.0</c:v>
                </c:pt>
              </c:numCache>
            </c:numRef>
          </c:val>
        </c:ser>
        <c:ser>
          <c:idx val="1"/>
          <c:order val="1"/>
          <c:invertIfNegative val="0"/>
          <c:cat>
            <c:strRef>
              <c:f>[Kitap1]Sayfa1!$A$4:$B$4</c:f>
              <c:strCache>
                <c:ptCount val="2"/>
                <c:pt idx="0">
                  <c:v>Kız</c:v>
                </c:pt>
                <c:pt idx="1">
                  <c:v>Erkek</c:v>
                </c:pt>
              </c:strCache>
            </c:strRef>
          </c:cat>
          <c:val>
            <c:numRef>
              <c:f>[Kitap1]Sayfa1!$A$6:$B$6</c:f>
              <c:numCache>
                <c:formatCode>General</c:formatCode>
                <c:ptCount val="2"/>
                <c:pt idx="0">
                  <c:v>70.896</c:v>
                </c:pt>
                <c:pt idx="1">
                  <c:v>67.71</c:v>
                </c:pt>
              </c:numCache>
            </c:numRef>
          </c:val>
        </c:ser>
        <c:dLbls>
          <c:showLegendKey val="0"/>
          <c:showVal val="0"/>
          <c:showCatName val="0"/>
          <c:showSerName val="0"/>
          <c:showPercent val="0"/>
          <c:showBubbleSize val="0"/>
        </c:dLbls>
        <c:gapWidth val="150"/>
        <c:shape val="cone"/>
        <c:axId val="2084262120"/>
        <c:axId val="1874328136"/>
        <c:axId val="2082968792"/>
      </c:bar3DChart>
      <c:catAx>
        <c:axId val="2084262120"/>
        <c:scaling>
          <c:orientation val="minMax"/>
        </c:scaling>
        <c:delete val="0"/>
        <c:axPos val="b"/>
        <c:majorTickMark val="out"/>
        <c:minorTickMark val="none"/>
        <c:tickLblPos val="nextTo"/>
        <c:txPr>
          <a:bodyPr/>
          <a:lstStyle/>
          <a:p>
            <a:pPr>
              <a:defRPr sz="1800" b="1"/>
            </a:pPr>
            <a:endParaRPr lang="en-US"/>
          </a:p>
        </c:txPr>
        <c:crossAx val="1874328136"/>
        <c:crosses val="autoZero"/>
        <c:auto val="1"/>
        <c:lblAlgn val="ctr"/>
        <c:lblOffset val="100"/>
        <c:noMultiLvlLbl val="0"/>
      </c:catAx>
      <c:valAx>
        <c:axId val="1874328136"/>
        <c:scaling>
          <c:orientation val="minMax"/>
        </c:scaling>
        <c:delete val="0"/>
        <c:axPos val="l"/>
        <c:majorGridlines/>
        <c:numFmt formatCode="General" sourceLinked="1"/>
        <c:majorTickMark val="out"/>
        <c:minorTickMark val="none"/>
        <c:tickLblPos val="nextTo"/>
        <c:txPr>
          <a:bodyPr/>
          <a:lstStyle/>
          <a:p>
            <a:pPr>
              <a:defRPr sz="1800"/>
            </a:pPr>
            <a:endParaRPr lang="en-US"/>
          </a:p>
        </c:txPr>
        <c:crossAx val="2084262120"/>
        <c:crosses val="autoZero"/>
        <c:crossBetween val="between"/>
      </c:valAx>
      <c:serAx>
        <c:axId val="2082968792"/>
        <c:scaling>
          <c:orientation val="minMax"/>
        </c:scaling>
        <c:delete val="0"/>
        <c:axPos val="b"/>
        <c:majorTickMark val="out"/>
        <c:minorTickMark val="none"/>
        <c:tickLblPos val="nextTo"/>
        <c:crossAx val="1874328136"/>
        <c:crosses val="autoZero"/>
      </c:serAx>
    </c:plotArea>
    <c:legend>
      <c:legendPos val="r"/>
      <c:layout/>
      <c:overlay val="0"/>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88925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tr-TR"/>
          </a:p>
        </p:txBody>
      </p:sp>
      <p:sp>
        <p:nvSpPr>
          <p:cNvPr id="11267" name="Rectangle 3"/>
          <p:cNvSpPr>
            <a:spLocks noGrp="1" noChangeArrowheads="1"/>
          </p:cNvSpPr>
          <p:nvPr>
            <p:ph type="dt" sz="quarter" idx="1"/>
          </p:nvPr>
        </p:nvSpPr>
        <p:spPr bwMode="auto">
          <a:xfrm>
            <a:off x="3779838" y="0"/>
            <a:ext cx="288925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tr-TR"/>
          </a:p>
        </p:txBody>
      </p:sp>
      <p:sp>
        <p:nvSpPr>
          <p:cNvPr id="11268" name="Rectangle 4"/>
          <p:cNvSpPr>
            <a:spLocks noGrp="1" noChangeArrowheads="1"/>
          </p:cNvSpPr>
          <p:nvPr>
            <p:ph type="ftr" sz="quarter" idx="2"/>
          </p:nvPr>
        </p:nvSpPr>
        <p:spPr bwMode="auto">
          <a:xfrm>
            <a:off x="0" y="9429750"/>
            <a:ext cx="288925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tr-TR"/>
          </a:p>
        </p:txBody>
      </p:sp>
      <p:sp>
        <p:nvSpPr>
          <p:cNvPr id="11269" name="Rectangle 5"/>
          <p:cNvSpPr>
            <a:spLocks noGrp="1" noChangeArrowheads="1"/>
          </p:cNvSpPr>
          <p:nvPr>
            <p:ph type="sldNum" sz="quarter" idx="3"/>
          </p:nvPr>
        </p:nvSpPr>
        <p:spPr bwMode="auto">
          <a:xfrm>
            <a:off x="3779838" y="9429750"/>
            <a:ext cx="288925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5F881AE-C380-4503-8DAF-7ABB80DCD940}" type="slidenum">
              <a:rPr lang="tr-TR"/>
              <a:pPr/>
              <a:t>‹#›</a:t>
            </a:fld>
            <a:endParaRPr lang="tr-TR"/>
          </a:p>
        </p:txBody>
      </p:sp>
    </p:spTree>
    <p:extLst>
      <p:ext uri="{BB962C8B-B14F-4D97-AF65-F5344CB8AC3E}">
        <p14:creationId xmlns:p14="http://schemas.microsoft.com/office/powerpoint/2010/main" val="6109741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778250" y="0"/>
            <a:ext cx="2889250" cy="496888"/>
          </a:xfrm>
          <a:prstGeom prst="rect">
            <a:avLst/>
          </a:prstGeom>
        </p:spPr>
        <p:txBody>
          <a:bodyPr vert="horz" lIns="91440" tIns="45720" rIns="91440" bIns="45720" rtlCol="0"/>
          <a:lstStyle>
            <a:lvl1pPr algn="r">
              <a:defRPr sz="1200"/>
            </a:lvl1pPr>
          </a:lstStyle>
          <a:p>
            <a:fld id="{FD6D5C4F-34EE-4D14-A35F-12901D2BA47C}" type="datetimeFigureOut">
              <a:rPr lang="tr-TR" smtClean="0"/>
              <a:pPr/>
              <a:t>3/12/13</a:t>
            </a:fld>
            <a:endParaRPr lang="tr-TR"/>
          </a:p>
        </p:txBody>
      </p:sp>
      <p:sp>
        <p:nvSpPr>
          <p:cNvPr id="4" name="3 Slayt Görüntüsü Yer Tutucusu"/>
          <p:cNvSpPr>
            <a:spLocks noGrp="1" noRot="1" noChangeAspect="1"/>
          </p:cNvSpPr>
          <p:nvPr>
            <p:ph type="sldImg" idx="2"/>
          </p:nvPr>
        </p:nvSpPr>
        <p:spPr>
          <a:xfrm>
            <a:off x="1887538" y="744538"/>
            <a:ext cx="2894012"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66750" y="4714875"/>
            <a:ext cx="5335588" cy="4467225"/>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9428163"/>
            <a:ext cx="2889250" cy="496887"/>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778250" y="9428163"/>
            <a:ext cx="2889250" cy="496887"/>
          </a:xfrm>
          <a:prstGeom prst="rect">
            <a:avLst/>
          </a:prstGeom>
        </p:spPr>
        <p:txBody>
          <a:bodyPr vert="horz" lIns="91440" tIns="45720" rIns="91440" bIns="45720" rtlCol="0" anchor="b"/>
          <a:lstStyle>
            <a:lvl1pPr algn="r">
              <a:defRPr sz="1200"/>
            </a:lvl1pPr>
          </a:lstStyle>
          <a:p>
            <a:fld id="{908544E8-6E2E-4E66-95FA-562062D41356}" type="slidenum">
              <a:rPr lang="tr-TR" smtClean="0"/>
              <a:pPr/>
              <a:t>‹#›</a:t>
            </a:fld>
            <a:endParaRPr lang="tr-TR"/>
          </a:p>
        </p:txBody>
      </p:sp>
    </p:spTree>
    <p:extLst>
      <p:ext uri="{BB962C8B-B14F-4D97-AF65-F5344CB8AC3E}">
        <p14:creationId xmlns:p14="http://schemas.microsoft.com/office/powerpoint/2010/main" val="3444249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908544E8-6E2E-4E66-95FA-562062D41356}"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2000250" y="10652125"/>
            <a:ext cx="22669500" cy="73501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4000500" y="19431000"/>
            <a:ext cx="18669000" cy="87630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3137EDCA-9CD7-46F4-B0E4-11931FA7BEF0}" type="slidenum">
              <a:rPr lang="tr-T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F671ED9F-6B8B-4BF0-8A5D-16E24F8447F7}" type="slidenum">
              <a:rPr lang="tr-T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19002375" y="3048000"/>
            <a:ext cx="5667375" cy="2743200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2000250" y="3048000"/>
            <a:ext cx="16849725" cy="274320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CF7569B9-5CC5-4EAB-9D09-0A2EDDAD1087}" type="slidenum">
              <a:rPr lang="tr-T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1D6DD61E-A07F-4731-820D-016CF3ACC607}" type="slidenum">
              <a:rPr lang="tr-T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2106613" y="22034500"/>
            <a:ext cx="22669500" cy="68103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2106613" y="14533563"/>
            <a:ext cx="22669500" cy="7500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A355E468-2375-4FA1-84E4-58265DAF0ABC}" type="slidenum">
              <a:rPr lang="tr-T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2000250" y="9906000"/>
            <a:ext cx="11258550" cy="20574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13411200" y="9906000"/>
            <a:ext cx="11258550" cy="20574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0ED31D0C-A4CB-43B0-8FF2-6634390DA471}" type="slidenum">
              <a:rPr lang="tr-T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1333500" y="1373188"/>
            <a:ext cx="24003000" cy="5715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1333500" y="7675563"/>
            <a:ext cx="11784013" cy="31988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1333500" y="10874375"/>
            <a:ext cx="11784013" cy="197564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13547725" y="7675563"/>
            <a:ext cx="11788775" cy="31988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13547725" y="10874375"/>
            <a:ext cx="11788775" cy="197564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lvl1pPr>
              <a:defRPr/>
            </a:lvl1pPr>
          </a:lstStyle>
          <a:p>
            <a:endParaRPr lang="tr-TR"/>
          </a:p>
        </p:txBody>
      </p:sp>
      <p:sp>
        <p:nvSpPr>
          <p:cNvPr id="8" name="7 Altbilgi Yer Tutucusu"/>
          <p:cNvSpPr>
            <a:spLocks noGrp="1"/>
          </p:cNvSpPr>
          <p:nvPr>
            <p:ph type="ftr" sz="quarter" idx="11"/>
          </p:nvPr>
        </p:nvSpPr>
        <p:spPr/>
        <p:txBody>
          <a:bodyPr/>
          <a:lstStyle>
            <a:lvl1pPr>
              <a:defRPr/>
            </a:lvl1pPr>
          </a:lstStyle>
          <a:p>
            <a:endParaRPr lang="tr-TR"/>
          </a:p>
        </p:txBody>
      </p:sp>
      <p:sp>
        <p:nvSpPr>
          <p:cNvPr id="9" name="8 Slayt Numarası Yer Tutucusu"/>
          <p:cNvSpPr>
            <a:spLocks noGrp="1"/>
          </p:cNvSpPr>
          <p:nvPr>
            <p:ph type="sldNum" sz="quarter" idx="12"/>
          </p:nvPr>
        </p:nvSpPr>
        <p:spPr/>
        <p:txBody>
          <a:bodyPr/>
          <a:lstStyle>
            <a:lvl1pPr>
              <a:defRPr/>
            </a:lvl1pPr>
          </a:lstStyle>
          <a:p>
            <a:fld id="{E9B001D6-5E15-4879-9601-EAA652EFE38C}" type="slidenum">
              <a:rPr lang="tr-T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lvl1pPr>
              <a:defRPr/>
            </a:lvl1pPr>
          </a:lstStyle>
          <a:p>
            <a:endParaRPr lang="tr-TR"/>
          </a:p>
        </p:txBody>
      </p:sp>
      <p:sp>
        <p:nvSpPr>
          <p:cNvPr id="4" name="3 Altbilgi Yer Tutucusu"/>
          <p:cNvSpPr>
            <a:spLocks noGrp="1"/>
          </p:cNvSpPr>
          <p:nvPr>
            <p:ph type="ftr" sz="quarter" idx="11"/>
          </p:nvPr>
        </p:nvSpPr>
        <p:spPr/>
        <p:txBody>
          <a:bodyPr/>
          <a:lstStyle>
            <a:lvl1pPr>
              <a:defRPr/>
            </a:lvl1pPr>
          </a:lstStyle>
          <a:p>
            <a:endParaRPr lang="tr-TR"/>
          </a:p>
        </p:txBody>
      </p:sp>
      <p:sp>
        <p:nvSpPr>
          <p:cNvPr id="5" name="4 Slayt Numarası Yer Tutucusu"/>
          <p:cNvSpPr>
            <a:spLocks noGrp="1"/>
          </p:cNvSpPr>
          <p:nvPr>
            <p:ph type="sldNum" sz="quarter" idx="12"/>
          </p:nvPr>
        </p:nvSpPr>
        <p:spPr/>
        <p:txBody>
          <a:bodyPr/>
          <a:lstStyle>
            <a:lvl1pPr>
              <a:defRPr/>
            </a:lvl1pPr>
          </a:lstStyle>
          <a:p>
            <a:fld id="{64950AD7-A09B-4172-8C52-D41B399649F1}" type="slidenum">
              <a:rPr lang="tr-T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lvl1pPr>
          </a:lstStyle>
          <a:p>
            <a:endParaRPr lang="tr-TR"/>
          </a:p>
        </p:txBody>
      </p:sp>
      <p:sp>
        <p:nvSpPr>
          <p:cNvPr id="3" name="2 Altbilgi Yer Tutucusu"/>
          <p:cNvSpPr>
            <a:spLocks noGrp="1"/>
          </p:cNvSpPr>
          <p:nvPr>
            <p:ph type="ftr" sz="quarter" idx="11"/>
          </p:nvPr>
        </p:nvSpPr>
        <p:spPr/>
        <p:txBody>
          <a:bodyPr/>
          <a:lstStyle>
            <a:lvl1pPr>
              <a:defRPr/>
            </a:lvl1pPr>
          </a:lstStyle>
          <a:p>
            <a:endParaRPr lang="tr-TR"/>
          </a:p>
        </p:txBody>
      </p:sp>
      <p:sp>
        <p:nvSpPr>
          <p:cNvPr id="4" name="3 Slayt Numarası Yer Tutucusu"/>
          <p:cNvSpPr>
            <a:spLocks noGrp="1"/>
          </p:cNvSpPr>
          <p:nvPr>
            <p:ph type="sldNum" sz="quarter" idx="12"/>
          </p:nvPr>
        </p:nvSpPr>
        <p:spPr/>
        <p:txBody>
          <a:bodyPr/>
          <a:lstStyle>
            <a:lvl1pPr>
              <a:defRPr/>
            </a:lvl1pPr>
          </a:lstStyle>
          <a:p>
            <a:fld id="{3F321979-D654-457E-9508-6C8A00D9B3C3}" type="slidenum">
              <a:rPr lang="tr-T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333500" y="1365250"/>
            <a:ext cx="8774113" cy="58102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10426700" y="1365250"/>
            <a:ext cx="14909800" cy="29265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1333500" y="7175500"/>
            <a:ext cx="8774113" cy="234553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E3C34418-30FA-4FEA-B836-18CE7C6112F5}" type="slidenum">
              <a:rPr lang="tr-T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227638" y="24003000"/>
            <a:ext cx="16002000" cy="283368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5227638" y="3063875"/>
            <a:ext cx="16002000" cy="20574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5227638" y="26836688"/>
            <a:ext cx="16002000" cy="40243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7E6ADE72-3E63-4E3E-8DA9-1E41BDD503EB}" type="slidenum">
              <a:rPr lang="tr-T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000250" y="3048000"/>
            <a:ext cx="22669500" cy="5715000"/>
          </a:xfrm>
          <a:prstGeom prst="rect">
            <a:avLst/>
          </a:prstGeom>
          <a:noFill/>
          <a:ln w="9525">
            <a:noFill/>
            <a:miter lim="800000"/>
            <a:headEnd/>
            <a:tailEnd/>
          </a:ln>
          <a:effectLst/>
        </p:spPr>
        <p:txBody>
          <a:bodyPr vert="horz" wrap="square" lIns="348341" tIns="174170" rIns="348341" bIns="174170" numCol="1" anchor="ctr" anchorCtr="0" compatLnSpc="1">
            <a:prstTxWarp prst="textNoShape">
              <a:avLst/>
            </a:prstTxWarp>
          </a:bodyPr>
          <a:lstStyle/>
          <a:p>
            <a:pPr lvl="0"/>
            <a:r>
              <a:rPr lang="tr-TR" smtClean="0"/>
              <a:t>Asıl başlık stili için tıklatın</a:t>
            </a:r>
          </a:p>
        </p:txBody>
      </p:sp>
      <p:sp>
        <p:nvSpPr>
          <p:cNvPr id="1027" name="Rectangle 3"/>
          <p:cNvSpPr>
            <a:spLocks noGrp="1" noChangeArrowheads="1"/>
          </p:cNvSpPr>
          <p:nvPr>
            <p:ph type="body" idx="1"/>
          </p:nvPr>
        </p:nvSpPr>
        <p:spPr bwMode="auto">
          <a:xfrm>
            <a:off x="2000250" y="9906000"/>
            <a:ext cx="22669500" cy="20574000"/>
          </a:xfrm>
          <a:prstGeom prst="rect">
            <a:avLst/>
          </a:prstGeom>
          <a:noFill/>
          <a:ln w="9525">
            <a:noFill/>
            <a:miter lim="800000"/>
            <a:headEnd/>
            <a:tailEnd/>
          </a:ln>
          <a:effectLst/>
        </p:spPr>
        <p:txBody>
          <a:bodyPr vert="horz" wrap="square" lIns="348341" tIns="174170" rIns="348341" bIns="17417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028" name="Rectangle 4"/>
          <p:cNvSpPr>
            <a:spLocks noGrp="1" noChangeArrowheads="1"/>
          </p:cNvSpPr>
          <p:nvPr>
            <p:ph type="dt" sz="half" idx="2"/>
          </p:nvPr>
        </p:nvSpPr>
        <p:spPr bwMode="auto">
          <a:xfrm>
            <a:off x="2000250" y="31242000"/>
            <a:ext cx="5556250" cy="2286000"/>
          </a:xfrm>
          <a:prstGeom prst="rect">
            <a:avLst/>
          </a:prstGeom>
          <a:noFill/>
          <a:ln w="9525">
            <a:noFill/>
            <a:miter lim="800000"/>
            <a:headEnd/>
            <a:tailEnd/>
          </a:ln>
          <a:effectLst/>
        </p:spPr>
        <p:txBody>
          <a:bodyPr vert="horz" wrap="square" lIns="348341" tIns="174170" rIns="348341" bIns="174170" numCol="1" anchor="t" anchorCtr="0" compatLnSpc="1">
            <a:prstTxWarp prst="textNoShape">
              <a:avLst/>
            </a:prstTxWarp>
          </a:bodyPr>
          <a:lstStyle>
            <a:lvl1pPr defTabSz="3482975">
              <a:defRPr sz="5300"/>
            </a:lvl1pPr>
          </a:lstStyle>
          <a:p>
            <a:endParaRPr lang="tr-TR"/>
          </a:p>
        </p:txBody>
      </p:sp>
      <p:sp>
        <p:nvSpPr>
          <p:cNvPr id="1029" name="Rectangle 5"/>
          <p:cNvSpPr>
            <a:spLocks noGrp="1" noChangeArrowheads="1"/>
          </p:cNvSpPr>
          <p:nvPr>
            <p:ph type="ftr" sz="quarter" idx="3"/>
          </p:nvPr>
        </p:nvSpPr>
        <p:spPr bwMode="auto">
          <a:xfrm>
            <a:off x="9112250" y="31242000"/>
            <a:ext cx="8445500" cy="2286000"/>
          </a:xfrm>
          <a:prstGeom prst="rect">
            <a:avLst/>
          </a:prstGeom>
          <a:noFill/>
          <a:ln w="9525">
            <a:noFill/>
            <a:miter lim="800000"/>
            <a:headEnd/>
            <a:tailEnd/>
          </a:ln>
          <a:effectLst/>
        </p:spPr>
        <p:txBody>
          <a:bodyPr vert="horz" wrap="square" lIns="348341" tIns="174170" rIns="348341" bIns="174170" numCol="1" anchor="t" anchorCtr="0" compatLnSpc="1">
            <a:prstTxWarp prst="textNoShape">
              <a:avLst/>
            </a:prstTxWarp>
          </a:bodyPr>
          <a:lstStyle>
            <a:lvl1pPr algn="ctr" defTabSz="3482975">
              <a:defRPr sz="5300"/>
            </a:lvl1pPr>
          </a:lstStyle>
          <a:p>
            <a:endParaRPr lang="tr-TR"/>
          </a:p>
        </p:txBody>
      </p:sp>
      <p:sp>
        <p:nvSpPr>
          <p:cNvPr id="1030" name="Rectangle 6"/>
          <p:cNvSpPr>
            <a:spLocks noGrp="1" noChangeArrowheads="1"/>
          </p:cNvSpPr>
          <p:nvPr>
            <p:ph type="sldNum" sz="quarter" idx="4"/>
          </p:nvPr>
        </p:nvSpPr>
        <p:spPr bwMode="auto">
          <a:xfrm>
            <a:off x="19113500" y="31242000"/>
            <a:ext cx="5556250" cy="2286000"/>
          </a:xfrm>
          <a:prstGeom prst="rect">
            <a:avLst/>
          </a:prstGeom>
          <a:noFill/>
          <a:ln w="9525">
            <a:noFill/>
            <a:miter lim="800000"/>
            <a:headEnd/>
            <a:tailEnd/>
          </a:ln>
          <a:effectLst/>
        </p:spPr>
        <p:txBody>
          <a:bodyPr vert="horz" wrap="square" lIns="348341" tIns="174170" rIns="348341" bIns="174170" numCol="1" anchor="t" anchorCtr="0" compatLnSpc="1">
            <a:prstTxWarp prst="textNoShape">
              <a:avLst/>
            </a:prstTxWarp>
          </a:bodyPr>
          <a:lstStyle>
            <a:lvl1pPr algn="r" defTabSz="3482975">
              <a:defRPr sz="5300"/>
            </a:lvl1pPr>
          </a:lstStyle>
          <a:p>
            <a:fld id="{67D27431-3EAD-4B26-BFA7-DFEFD141CC16}" type="slidenum">
              <a:rPr lang="tr-TR"/>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482975" rtl="0" fontAlgn="base">
        <a:spcBef>
          <a:spcPct val="0"/>
        </a:spcBef>
        <a:spcAft>
          <a:spcPct val="0"/>
        </a:spcAft>
        <a:defRPr sz="16800">
          <a:solidFill>
            <a:schemeClr val="tx2"/>
          </a:solidFill>
          <a:latin typeface="+mj-lt"/>
          <a:ea typeface="+mj-ea"/>
          <a:cs typeface="+mj-cs"/>
        </a:defRPr>
      </a:lvl1pPr>
      <a:lvl2pPr algn="ctr" defTabSz="3482975" rtl="0" fontAlgn="base">
        <a:spcBef>
          <a:spcPct val="0"/>
        </a:spcBef>
        <a:spcAft>
          <a:spcPct val="0"/>
        </a:spcAft>
        <a:defRPr sz="16800">
          <a:solidFill>
            <a:schemeClr val="tx2"/>
          </a:solidFill>
          <a:latin typeface="Times New Roman" pitchFamily="18" charset="0"/>
        </a:defRPr>
      </a:lvl2pPr>
      <a:lvl3pPr algn="ctr" defTabSz="3482975" rtl="0" fontAlgn="base">
        <a:spcBef>
          <a:spcPct val="0"/>
        </a:spcBef>
        <a:spcAft>
          <a:spcPct val="0"/>
        </a:spcAft>
        <a:defRPr sz="16800">
          <a:solidFill>
            <a:schemeClr val="tx2"/>
          </a:solidFill>
          <a:latin typeface="Times New Roman" pitchFamily="18" charset="0"/>
        </a:defRPr>
      </a:lvl3pPr>
      <a:lvl4pPr algn="ctr" defTabSz="3482975" rtl="0" fontAlgn="base">
        <a:spcBef>
          <a:spcPct val="0"/>
        </a:spcBef>
        <a:spcAft>
          <a:spcPct val="0"/>
        </a:spcAft>
        <a:defRPr sz="16800">
          <a:solidFill>
            <a:schemeClr val="tx2"/>
          </a:solidFill>
          <a:latin typeface="Times New Roman" pitchFamily="18" charset="0"/>
        </a:defRPr>
      </a:lvl4pPr>
      <a:lvl5pPr algn="ctr" defTabSz="3482975" rtl="0" fontAlgn="base">
        <a:spcBef>
          <a:spcPct val="0"/>
        </a:spcBef>
        <a:spcAft>
          <a:spcPct val="0"/>
        </a:spcAft>
        <a:defRPr sz="16800">
          <a:solidFill>
            <a:schemeClr val="tx2"/>
          </a:solidFill>
          <a:latin typeface="Times New Roman" pitchFamily="18" charset="0"/>
        </a:defRPr>
      </a:lvl5pPr>
      <a:lvl6pPr marL="457200" algn="ctr" defTabSz="3482975" rtl="0" fontAlgn="base">
        <a:spcBef>
          <a:spcPct val="0"/>
        </a:spcBef>
        <a:spcAft>
          <a:spcPct val="0"/>
        </a:spcAft>
        <a:defRPr sz="16800">
          <a:solidFill>
            <a:schemeClr val="tx2"/>
          </a:solidFill>
          <a:latin typeface="Times New Roman" pitchFamily="18" charset="0"/>
        </a:defRPr>
      </a:lvl6pPr>
      <a:lvl7pPr marL="914400" algn="ctr" defTabSz="3482975" rtl="0" fontAlgn="base">
        <a:spcBef>
          <a:spcPct val="0"/>
        </a:spcBef>
        <a:spcAft>
          <a:spcPct val="0"/>
        </a:spcAft>
        <a:defRPr sz="16800">
          <a:solidFill>
            <a:schemeClr val="tx2"/>
          </a:solidFill>
          <a:latin typeface="Times New Roman" pitchFamily="18" charset="0"/>
        </a:defRPr>
      </a:lvl7pPr>
      <a:lvl8pPr marL="1371600" algn="ctr" defTabSz="3482975" rtl="0" fontAlgn="base">
        <a:spcBef>
          <a:spcPct val="0"/>
        </a:spcBef>
        <a:spcAft>
          <a:spcPct val="0"/>
        </a:spcAft>
        <a:defRPr sz="16800">
          <a:solidFill>
            <a:schemeClr val="tx2"/>
          </a:solidFill>
          <a:latin typeface="Times New Roman" pitchFamily="18" charset="0"/>
        </a:defRPr>
      </a:lvl8pPr>
      <a:lvl9pPr marL="1828800" algn="ctr" defTabSz="3482975" rtl="0" fontAlgn="base">
        <a:spcBef>
          <a:spcPct val="0"/>
        </a:spcBef>
        <a:spcAft>
          <a:spcPct val="0"/>
        </a:spcAft>
        <a:defRPr sz="16800">
          <a:solidFill>
            <a:schemeClr val="tx2"/>
          </a:solidFill>
          <a:latin typeface="Times New Roman" pitchFamily="18" charset="0"/>
        </a:defRPr>
      </a:lvl9pPr>
    </p:titleStyle>
    <p:bodyStyle>
      <a:lvl1pPr marL="1306513" indent="-1306513" algn="l" defTabSz="3482975" rtl="0" fontAlgn="base">
        <a:spcBef>
          <a:spcPct val="20000"/>
        </a:spcBef>
        <a:spcAft>
          <a:spcPct val="0"/>
        </a:spcAft>
        <a:buChar char="•"/>
        <a:defRPr sz="12200">
          <a:solidFill>
            <a:schemeClr val="tx1"/>
          </a:solidFill>
          <a:latin typeface="+mn-lt"/>
          <a:ea typeface="+mn-ea"/>
          <a:cs typeface="+mn-cs"/>
        </a:defRPr>
      </a:lvl1pPr>
      <a:lvl2pPr marL="2830513" indent="-1089025" algn="l" defTabSz="3482975" rtl="0" fontAlgn="base">
        <a:spcBef>
          <a:spcPct val="20000"/>
        </a:spcBef>
        <a:spcAft>
          <a:spcPct val="0"/>
        </a:spcAft>
        <a:buChar char="–"/>
        <a:defRPr sz="10700">
          <a:solidFill>
            <a:schemeClr val="tx1"/>
          </a:solidFill>
          <a:latin typeface="+mn-lt"/>
        </a:defRPr>
      </a:lvl2pPr>
      <a:lvl3pPr marL="4354513" indent="-871538" algn="l" defTabSz="3482975" rtl="0" fontAlgn="base">
        <a:spcBef>
          <a:spcPct val="20000"/>
        </a:spcBef>
        <a:spcAft>
          <a:spcPct val="0"/>
        </a:spcAft>
        <a:buChar char="•"/>
        <a:defRPr sz="9100">
          <a:solidFill>
            <a:schemeClr val="tx1"/>
          </a:solidFill>
          <a:latin typeface="+mn-lt"/>
        </a:defRPr>
      </a:lvl3pPr>
      <a:lvl4pPr marL="6096000" indent="-871538" algn="l" defTabSz="3482975" rtl="0" fontAlgn="base">
        <a:spcBef>
          <a:spcPct val="20000"/>
        </a:spcBef>
        <a:spcAft>
          <a:spcPct val="0"/>
        </a:spcAft>
        <a:buChar char="–"/>
        <a:defRPr sz="7600">
          <a:solidFill>
            <a:schemeClr val="tx1"/>
          </a:solidFill>
          <a:latin typeface="+mn-lt"/>
        </a:defRPr>
      </a:lvl4pPr>
      <a:lvl5pPr marL="7837488" indent="-869950" algn="l" defTabSz="3482975" rtl="0" fontAlgn="base">
        <a:spcBef>
          <a:spcPct val="20000"/>
        </a:spcBef>
        <a:spcAft>
          <a:spcPct val="0"/>
        </a:spcAft>
        <a:buChar char="»"/>
        <a:defRPr sz="7600">
          <a:solidFill>
            <a:schemeClr val="tx1"/>
          </a:solidFill>
          <a:latin typeface="+mn-lt"/>
        </a:defRPr>
      </a:lvl5pPr>
      <a:lvl6pPr marL="8294688" indent="-869950" algn="l" defTabSz="3482975" rtl="0" fontAlgn="base">
        <a:spcBef>
          <a:spcPct val="20000"/>
        </a:spcBef>
        <a:spcAft>
          <a:spcPct val="0"/>
        </a:spcAft>
        <a:buChar char="»"/>
        <a:defRPr sz="7600">
          <a:solidFill>
            <a:schemeClr val="tx1"/>
          </a:solidFill>
          <a:latin typeface="+mn-lt"/>
        </a:defRPr>
      </a:lvl6pPr>
      <a:lvl7pPr marL="8751888" indent="-869950" algn="l" defTabSz="3482975" rtl="0" fontAlgn="base">
        <a:spcBef>
          <a:spcPct val="20000"/>
        </a:spcBef>
        <a:spcAft>
          <a:spcPct val="0"/>
        </a:spcAft>
        <a:buChar char="»"/>
        <a:defRPr sz="7600">
          <a:solidFill>
            <a:schemeClr val="tx1"/>
          </a:solidFill>
          <a:latin typeface="+mn-lt"/>
        </a:defRPr>
      </a:lvl7pPr>
      <a:lvl8pPr marL="9209088" indent="-869950" algn="l" defTabSz="3482975" rtl="0" fontAlgn="base">
        <a:spcBef>
          <a:spcPct val="20000"/>
        </a:spcBef>
        <a:spcAft>
          <a:spcPct val="0"/>
        </a:spcAft>
        <a:buChar char="»"/>
        <a:defRPr sz="7600">
          <a:solidFill>
            <a:schemeClr val="tx1"/>
          </a:solidFill>
          <a:latin typeface="+mn-lt"/>
        </a:defRPr>
      </a:lvl8pPr>
      <a:lvl9pPr marL="9666288" indent="-869950" algn="l" defTabSz="3482975" rtl="0" fontAlgn="base">
        <a:spcBef>
          <a:spcPct val="20000"/>
        </a:spcBef>
        <a:spcAft>
          <a:spcPct val="0"/>
        </a:spcAft>
        <a:buChar char="»"/>
        <a:defRPr sz="76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image" Target="../media/image5.png"/><Relationship Id="rId12" Type="http://schemas.openxmlformats.org/officeDocument/2006/relationships/image" Target="../media/image6.jpeg"/><Relationship Id="rId13" Type="http://schemas.openxmlformats.org/officeDocument/2006/relationships/image" Target="../media/image7.jpeg"/><Relationship Id="rId14" Type="http://schemas.openxmlformats.org/officeDocument/2006/relationships/image" Target="../media/image8.jpeg"/><Relationship Id="rId1" Type="http://schemas.openxmlformats.org/officeDocument/2006/relationships/slideLayout" Target="../slideLayouts/slideLayout7.xml"/><Relationship Id="rId2" Type="http://schemas.openxmlformats.org/officeDocument/2006/relationships/notesSlide" Target="../notesSlides/notesSlide1.xml"/><Relationship Id="rId3" Type="http://schemas.openxmlformats.org/officeDocument/2006/relationships/image" Target="../media/image1.jpeg"/><Relationship Id="rId4" Type="http://schemas.openxmlformats.org/officeDocument/2006/relationships/image" Target="../media/image2.jpeg"/><Relationship Id="rId5" Type="http://schemas.openxmlformats.org/officeDocument/2006/relationships/image" Target="../media/image3.jpeg"/><Relationship Id="rId6" Type="http://schemas.openxmlformats.org/officeDocument/2006/relationships/image" Target="../media/image4.jpeg"/><Relationship Id="rId7" Type="http://schemas.openxmlformats.org/officeDocument/2006/relationships/chart" Target="../charts/chart1.xml"/><Relationship Id="rId8" Type="http://schemas.openxmlformats.org/officeDocument/2006/relationships/chart" Target="../charts/chart2.xml"/><Relationship Id="rId9" Type="http://schemas.openxmlformats.org/officeDocument/2006/relationships/chart" Target="../charts/chart3.xml"/><Relationship Id="rId10" Type="http://schemas.openxmlformats.org/officeDocument/2006/relationships/chart" Target="../charts/chart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4101" name="Text Box 5"/>
          <p:cNvSpPr txBox="1">
            <a:spLocks noChangeArrowheads="1"/>
          </p:cNvSpPr>
          <p:nvPr/>
        </p:nvSpPr>
        <p:spPr bwMode="auto">
          <a:xfrm>
            <a:off x="5918176" y="871512"/>
            <a:ext cx="14395450" cy="2101850"/>
          </a:xfrm>
          <a:prstGeom prst="rect">
            <a:avLst/>
          </a:prstGeom>
          <a:noFill/>
          <a:ln w="9525">
            <a:noFill/>
            <a:miter lim="800000"/>
            <a:headEnd/>
            <a:tailEnd/>
          </a:ln>
          <a:effectLst/>
        </p:spPr>
        <p:txBody>
          <a:bodyPr/>
          <a:lstStyle/>
          <a:p>
            <a:pPr algn="ctr"/>
            <a:endParaRPr lang="tr-TR" sz="4400" b="1" dirty="0"/>
          </a:p>
        </p:txBody>
      </p:sp>
      <p:sp>
        <p:nvSpPr>
          <p:cNvPr id="4102" name="Text Box 6"/>
          <p:cNvSpPr txBox="1">
            <a:spLocks noChangeArrowheads="1"/>
          </p:cNvSpPr>
          <p:nvPr/>
        </p:nvSpPr>
        <p:spPr bwMode="auto">
          <a:xfrm>
            <a:off x="6062192" y="3463480"/>
            <a:ext cx="14395450" cy="1296144"/>
          </a:xfrm>
          <a:prstGeom prst="rect">
            <a:avLst/>
          </a:prstGeom>
          <a:noFill/>
          <a:ln w="9525">
            <a:noFill/>
            <a:miter lim="800000"/>
            <a:headEnd/>
            <a:tailEnd/>
          </a:ln>
          <a:effectLst/>
        </p:spPr>
        <p:txBody>
          <a:bodyPr/>
          <a:lstStyle/>
          <a:p>
            <a:pPr algn="ctr"/>
            <a:r>
              <a:rPr lang="tr-TR" sz="3600" dirty="0" smtClean="0">
                <a:latin typeface="+mn-lt"/>
                <a:cs typeface="Times New Roman" pitchFamily="18" charset="0"/>
              </a:rPr>
              <a:t>Özge Coşar</a:t>
            </a:r>
            <a:r>
              <a:rPr lang="tr-TR" sz="3600" baseline="30000" dirty="0" smtClean="0">
                <a:latin typeface="+mn-lt"/>
                <a:cs typeface="Times New Roman" pitchFamily="18" charset="0"/>
              </a:rPr>
              <a:t>1</a:t>
            </a:r>
            <a:r>
              <a:rPr lang="tr-TR" sz="3600" dirty="0" smtClean="0">
                <a:latin typeface="+mn-lt"/>
                <a:cs typeface="Times New Roman" pitchFamily="18" charset="0"/>
              </a:rPr>
              <a:t>, Şule Yalnız</a:t>
            </a:r>
            <a:r>
              <a:rPr lang="tr-TR" sz="3600" baseline="30000" dirty="0" smtClean="0">
                <a:latin typeface="+mn-lt"/>
                <a:cs typeface="Times New Roman" pitchFamily="18" charset="0"/>
              </a:rPr>
              <a:t>1</a:t>
            </a:r>
            <a:r>
              <a:rPr lang="tr-TR" sz="3600" dirty="0" smtClean="0">
                <a:latin typeface="+mn-lt"/>
                <a:cs typeface="Times New Roman" pitchFamily="18" charset="0"/>
              </a:rPr>
              <a:t>, Elif Navruz</a:t>
            </a:r>
            <a:r>
              <a:rPr lang="tr-TR" sz="3600" baseline="30000" dirty="0" smtClean="0">
                <a:latin typeface="+mn-lt"/>
                <a:cs typeface="Times New Roman" pitchFamily="18" charset="0"/>
              </a:rPr>
              <a:t>1</a:t>
            </a:r>
            <a:r>
              <a:rPr lang="tr-TR" sz="3600" dirty="0" smtClean="0">
                <a:latin typeface="+mn-lt"/>
                <a:cs typeface="Times New Roman" pitchFamily="18" charset="0"/>
              </a:rPr>
              <a:t>, Aslan İsgandarov</a:t>
            </a:r>
            <a:r>
              <a:rPr lang="tr-TR" sz="3600" baseline="30000" dirty="0" smtClean="0">
                <a:latin typeface="+mn-lt"/>
                <a:cs typeface="Times New Roman" pitchFamily="18" charset="0"/>
              </a:rPr>
              <a:t>1</a:t>
            </a:r>
            <a:r>
              <a:rPr lang="tr-TR" sz="3600" dirty="0" smtClean="0">
                <a:latin typeface="+mn-lt"/>
                <a:cs typeface="Times New Roman" pitchFamily="18" charset="0"/>
              </a:rPr>
              <a:t>.</a:t>
            </a:r>
            <a:endParaRPr lang="tr-TR" sz="3600" dirty="0" smtClean="0">
              <a:latin typeface="+mn-lt"/>
            </a:endParaRPr>
          </a:p>
          <a:p>
            <a:pPr algn="ctr"/>
            <a:r>
              <a:rPr lang="tr-TR" sz="3600" baseline="30000" dirty="0" smtClean="0">
                <a:latin typeface="+mn-lt"/>
                <a:cs typeface="Times New Roman" pitchFamily="18" charset="0"/>
              </a:rPr>
              <a:t>1 </a:t>
            </a:r>
            <a:r>
              <a:rPr lang="tr-TR" sz="3600" dirty="0" smtClean="0">
                <a:latin typeface="+mn-lt"/>
                <a:cs typeface="Times New Roman" pitchFamily="18" charset="0"/>
              </a:rPr>
              <a:t>Atatürk Üniversitesi Tıp Fakültesi 1. sınıf öğrencisi </a:t>
            </a:r>
          </a:p>
        </p:txBody>
      </p:sp>
      <p:sp>
        <p:nvSpPr>
          <p:cNvPr id="4104" name="Text Box 8"/>
          <p:cNvSpPr txBox="1">
            <a:spLocks noChangeArrowheads="1"/>
          </p:cNvSpPr>
          <p:nvPr/>
        </p:nvSpPr>
        <p:spPr bwMode="auto">
          <a:xfrm>
            <a:off x="5846168" y="4975968"/>
            <a:ext cx="14977664" cy="7848872"/>
          </a:xfrm>
          <a:prstGeom prst="rect">
            <a:avLst/>
          </a:prstGeom>
          <a:noFill/>
          <a:ln w="3175">
            <a:noFill/>
            <a:miter lim="800000"/>
            <a:headEnd/>
            <a:tailEnd/>
          </a:ln>
          <a:effectLst/>
        </p:spPr>
        <p:txBody>
          <a:bodyPr lIns="270000" tIns="270000" rIns="270000" bIns="270000"/>
          <a:lstStyle/>
          <a:p>
            <a:pPr indent="381000" algn="just">
              <a:spcBef>
                <a:spcPts val="1200"/>
              </a:spcBef>
              <a:spcAft>
                <a:spcPts val="1200"/>
              </a:spcAft>
            </a:pPr>
            <a:r>
              <a:rPr lang="tr-TR" sz="3200" b="1" dirty="0" smtClean="0"/>
              <a:t>GİRİŞ</a:t>
            </a:r>
          </a:p>
          <a:p>
            <a:pPr indent="381000" algn="just">
              <a:spcBef>
                <a:spcPts val="0"/>
              </a:spcBef>
            </a:pPr>
            <a:r>
              <a:rPr lang="en-US" sz="2800" dirty="0" smtClean="0"/>
              <a:t>1.</a:t>
            </a:r>
            <a:r>
              <a:rPr lang="tr-TR" sz="2800" dirty="0" smtClean="0"/>
              <a:t>, </a:t>
            </a:r>
            <a:r>
              <a:rPr lang="en-US" sz="2800" dirty="0" smtClean="0"/>
              <a:t>2.</a:t>
            </a:r>
            <a:r>
              <a:rPr lang="tr-TR" sz="2800" dirty="0" smtClean="0"/>
              <a:t> </a:t>
            </a:r>
            <a:r>
              <a:rPr lang="en-US" sz="2800" dirty="0" err="1" smtClean="0"/>
              <a:t>ve</a:t>
            </a:r>
            <a:r>
              <a:rPr lang="en-US" sz="2800" dirty="0" smtClean="0"/>
              <a:t> 3.</a:t>
            </a:r>
            <a:r>
              <a:rPr lang="tr-TR" sz="2800" dirty="0" smtClean="0"/>
              <a:t>sınıflarda “ders grupları” şeklinde eğitim-öğretim yapılmaktadır. Tıp fakültesi 1., 2.  ve 3.sınıflar arasında ders içerikleri açısından farklılıklar vardır. 1.sınıfta derslerin yüzeysel işlendiği, 2.sınıfta daha derin temel bilgilerin verildiği, 3.sınıfta ise klinik derslerine giriş yapıldığı görülmektedir. Bunların yanı sıra öğrenciler arası cinsiyet farklılıklarının da başarıyı etkileyebileceği düşünülmektedir</a:t>
            </a:r>
            <a:r>
              <a:rPr lang="tr-TR" sz="2800" b="1" dirty="0" smtClean="0"/>
              <a:t>.</a:t>
            </a:r>
            <a:r>
              <a:rPr lang="tr-TR" sz="2800" dirty="0" smtClean="0"/>
              <a:t> Bu çalışmanın amacı; tıp fakültesi öğrencilerinin başarısında sınıflara ve cinsiyete göre belirgin bir fark olup olmadığını araştırmaktır.</a:t>
            </a:r>
          </a:p>
          <a:p>
            <a:pPr marL="180000" algn="just">
              <a:spcBef>
                <a:spcPts val="1200"/>
              </a:spcBef>
              <a:spcAft>
                <a:spcPts val="1200"/>
              </a:spcAft>
            </a:pPr>
            <a:r>
              <a:rPr lang="tr-TR" sz="3200" b="1" dirty="0" smtClean="0"/>
              <a:t>  MATERYAL&amp;METOD</a:t>
            </a:r>
          </a:p>
          <a:p>
            <a:pPr algn="just"/>
            <a:r>
              <a:rPr lang="tr-TR" sz="2800" dirty="0" smtClean="0"/>
              <a:t>  </a:t>
            </a:r>
            <a:r>
              <a:rPr lang="en-US" sz="2800" dirty="0" err="1" smtClean="0"/>
              <a:t>Atatürk</a:t>
            </a:r>
            <a:r>
              <a:rPr lang="en-US" sz="2800" dirty="0" smtClean="0"/>
              <a:t> </a:t>
            </a:r>
            <a:r>
              <a:rPr lang="en-US" sz="2800" dirty="0" err="1" smtClean="0"/>
              <a:t>Üniversitesi</a:t>
            </a:r>
            <a:r>
              <a:rPr lang="en-US" sz="2800" dirty="0" smtClean="0"/>
              <a:t> </a:t>
            </a:r>
            <a:r>
              <a:rPr lang="tr-TR" sz="2800" dirty="0" smtClean="0"/>
              <a:t>Tıp Fakültesi Amfileri ve Araştırma Hastanesinde, 2012-2013 dönemi Tıp Fakültesi 1., 2. ve 3. sınıf öğrencileri (732 kişi) arasından </a:t>
            </a:r>
            <a:r>
              <a:rPr lang="en-US" sz="2800" dirty="0" err="1" smtClean="0"/>
              <a:t>ras</a:t>
            </a:r>
            <a:r>
              <a:rPr lang="tr-TR" sz="2800" dirty="0" smtClean="0"/>
              <a:t>t</a:t>
            </a:r>
            <a:r>
              <a:rPr lang="en-US" sz="2800" dirty="0" err="1" smtClean="0"/>
              <a:t>gele</a:t>
            </a:r>
            <a:r>
              <a:rPr lang="en-US" sz="2800" dirty="0" smtClean="0"/>
              <a:t> se</a:t>
            </a:r>
            <a:r>
              <a:rPr lang="tr-TR" sz="2800" dirty="0" smtClean="0"/>
              <a:t>ç</a:t>
            </a:r>
            <a:r>
              <a:rPr lang="en-US" sz="2800" dirty="0" err="1" smtClean="0"/>
              <a:t>ilen</a:t>
            </a:r>
            <a:r>
              <a:rPr lang="tr-TR" sz="2800" dirty="0" smtClean="0"/>
              <a:t> 46’sı 1. sınıf, 44’ü 2. sınıf ve 20’si 3. sınıf olmak üzere toplam</a:t>
            </a:r>
            <a:r>
              <a:rPr lang="en-US" sz="2800" dirty="0" smtClean="0"/>
              <a:t> 110 </a:t>
            </a:r>
            <a:r>
              <a:rPr lang="en-US" sz="2800" dirty="0" err="1" smtClean="0"/>
              <a:t>kişi</a:t>
            </a:r>
            <a:r>
              <a:rPr lang="tr-TR" sz="2800" dirty="0" smtClean="0"/>
              <a:t>y</a:t>
            </a:r>
            <a:r>
              <a:rPr lang="en-US" sz="2800" dirty="0" smtClean="0"/>
              <a:t>e</a:t>
            </a:r>
            <a:r>
              <a:rPr lang="tr-TR" sz="2800" dirty="0" smtClean="0"/>
              <a:t> gözlemsel araştırma tekniğiyle </a:t>
            </a:r>
            <a:r>
              <a:rPr lang="en-US" sz="2800" dirty="0" smtClean="0"/>
              <a:t> </a:t>
            </a:r>
            <a:r>
              <a:rPr lang="en-US" sz="2800" dirty="0" err="1" smtClean="0"/>
              <a:t>anket</a:t>
            </a:r>
            <a:r>
              <a:rPr lang="en-US" sz="2800" dirty="0" smtClean="0"/>
              <a:t> </a:t>
            </a:r>
            <a:r>
              <a:rPr lang="en-US" sz="2800" dirty="0" err="1" smtClean="0"/>
              <a:t>uygulaması</a:t>
            </a:r>
            <a:r>
              <a:rPr lang="en-US" sz="2800" dirty="0" smtClean="0"/>
              <a:t> </a:t>
            </a:r>
            <a:r>
              <a:rPr lang="tr-TR" sz="2800" dirty="0" err="1" smtClean="0"/>
              <a:t>y</a:t>
            </a:r>
            <a:r>
              <a:rPr lang="en-US" sz="2800" dirty="0" err="1" smtClean="0"/>
              <a:t>apıldı</a:t>
            </a:r>
            <a:r>
              <a:rPr lang="tr-TR" sz="2800" dirty="0" smtClean="0"/>
              <a:t> . </a:t>
            </a:r>
          </a:p>
          <a:p>
            <a:pPr algn="just"/>
            <a:r>
              <a:rPr lang="tr-TR" sz="2800" dirty="0" smtClean="0"/>
              <a:t>   Tıp fakültesi 1., 2. ve 3. sınıflarda yapılan sınavlarda öğrencilerin aldıkları not ortalamaları ve sınıf geçme durumları kendilerine sorularak kaydedildi. Sınıflar ve cinsiyetler göz önünde bulundurularak değerlendirmeler yapıldı. Verilerin istatistiksel analizinde </a:t>
            </a:r>
            <a:r>
              <a:rPr lang="tr-TR" sz="2800" dirty="0" err="1" smtClean="0"/>
              <a:t>anova</a:t>
            </a:r>
            <a:r>
              <a:rPr lang="tr-TR" sz="2800" dirty="0" smtClean="0"/>
              <a:t> ve ki-kare testi kullanıldı. Daha sonra verilerin hata ayıklaması yapıldı. </a:t>
            </a:r>
          </a:p>
          <a:p>
            <a:endParaRPr lang="tr-TR" sz="2800" dirty="0" smtClean="0"/>
          </a:p>
          <a:p>
            <a:endParaRPr lang="tr-TR" sz="2800" dirty="0" smtClean="0"/>
          </a:p>
          <a:p>
            <a:endParaRPr lang="tr-TR" sz="2800" dirty="0" smtClean="0"/>
          </a:p>
          <a:p>
            <a:endParaRPr lang="tr-TR" sz="2800" dirty="0" smtClean="0"/>
          </a:p>
          <a:p>
            <a:endParaRPr lang="tr-TR" sz="2800" dirty="0" smtClean="0"/>
          </a:p>
          <a:p>
            <a:endParaRPr lang="tr-TR" sz="2800" dirty="0" smtClean="0"/>
          </a:p>
          <a:p>
            <a:endParaRPr lang="tr-TR" sz="2800" dirty="0" smtClean="0"/>
          </a:p>
          <a:p>
            <a:endParaRPr lang="tr-TR" sz="2800" dirty="0" smtClean="0"/>
          </a:p>
          <a:p>
            <a:endParaRPr lang="tr-TR" sz="2800" dirty="0" smtClean="0"/>
          </a:p>
          <a:p>
            <a:endParaRPr lang="tr-TR" sz="2800" dirty="0" smtClean="0"/>
          </a:p>
          <a:p>
            <a:pPr indent="381000" algn="just">
              <a:spcBef>
                <a:spcPct val="50000"/>
              </a:spcBef>
            </a:pPr>
            <a:endParaRPr lang="tr-TR" sz="2800" dirty="0" smtClean="0"/>
          </a:p>
          <a:p>
            <a:pPr indent="381000" algn="just">
              <a:spcBef>
                <a:spcPct val="50000"/>
              </a:spcBef>
            </a:pPr>
            <a:endParaRPr lang="tr-TR" sz="2800" dirty="0" smtClean="0"/>
          </a:p>
          <a:p>
            <a:pPr indent="381000" algn="just">
              <a:spcBef>
                <a:spcPct val="50000"/>
              </a:spcBef>
            </a:pPr>
            <a:endParaRPr lang="tr-TR" sz="2800" dirty="0" smtClean="0"/>
          </a:p>
          <a:p>
            <a:pPr indent="381000" algn="just">
              <a:spcBef>
                <a:spcPct val="50000"/>
              </a:spcBef>
            </a:pPr>
            <a:endParaRPr lang="tr-TR" sz="2800" dirty="0" smtClean="0"/>
          </a:p>
          <a:p>
            <a:pPr indent="381000" algn="just">
              <a:spcBef>
                <a:spcPct val="50000"/>
              </a:spcBef>
            </a:pPr>
            <a:endParaRPr lang="tr-TR" sz="2800" dirty="0" smtClean="0"/>
          </a:p>
          <a:p>
            <a:endParaRPr lang="tr-TR" sz="2800" dirty="0" smtClean="0"/>
          </a:p>
          <a:p>
            <a:pPr indent="381000" algn="just">
              <a:spcBef>
                <a:spcPct val="50000"/>
              </a:spcBef>
            </a:pPr>
            <a:endParaRPr lang="tr-TR" sz="2800" b="1" dirty="0" smtClean="0"/>
          </a:p>
          <a:p>
            <a:r>
              <a:rPr lang="tr-TR" sz="2800" b="1" dirty="0" smtClean="0"/>
              <a:t> </a:t>
            </a:r>
            <a:endParaRPr lang="tr-TR" sz="2800" dirty="0" smtClean="0"/>
          </a:p>
          <a:p>
            <a:endParaRPr lang="tr-TR" sz="2800" b="1" dirty="0" smtClean="0"/>
          </a:p>
          <a:p>
            <a:endParaRPr lang="tr-TR" sz="2800" b="1" dirty="0" smtClean="0"/>
          </a:p>
          <a:p>
            <a:endParaRPr lang="tr-TR" sz="2800" b="1" dirty="0" smtClean="0"/>
          </a:p>
          <a:p>
            <a:pPr indent="381000" algn="just">
              <a:spcBef>
                <a:spcPct val="50000"/>
              </a:spcBef>
            </a:pPr>
            <a:endParaRPr lang="tr-TR" sz="2800" dirty="0" smtClean="0"/>
          </a:p>
          <a:p>
            <a:pPr indent="381000" algn="just">
              <a:spcBef>
                <a:spcPct val="50000"/>
              </a:spcBef>
            </a:pPr>
            <a:endParaRPr lang="tr-TR" sz="2800" dirty="0" smtClean="0"/>
          </a:p>
          <a:p>
            <a:pPr indent="381000" algn="just">
              <a:spcBef>
                <a:spcPct val="50000"/>
              </a:spcBef>
            </a:pPr>
            <a:endParaRPr lang="tr-TR" sz="2800" dirty="0" smtClean="0"/>
          </a:p>
          <a:p>
            <a:pPr indent="381000" algn="just">
              <a:spcBef>
                <a:spcPct val="50000"/>
              </a:spcBef>
            </a:pPr>
            <a:endParaRPr lang="tr-TR" sz="2800" dirty="0" smtClean="0"/>
          </a:p>
          <a:p>
            <a:pPr indent="381000" algn="just">
              <a:spcBef>
                <a:spcPct val="50000"/>
              </a:spcBef>
            </a:pPr>
            <a:endParaRPr lang="tr-TR" sz="2800" dirty="0" smtClean="0"/>
          </a:p>
          <a:p>
            <a:pPr indent="381000" algn="just">
              <a:spcBef>
                <a:spcPct val="50000"/>
              </a:spcBef>
            </a:pPr>
            <a:endParaRPr lang="tr-TR" sz="3200" dirty="0" smtClean="0">
              <a:solidFill>
                <a:schemeClr val="accent4">
                  <a:lumMod val="95000"/>
                  <a:lumOff val="5000"/>
                </a:schemeClr>
              </a:solidFill>
            </a:endParaRPr>
          </a:p>
          <a:p>
            <a:pPr indent="381000" algn="just">
              <a:spcBef>
                <a:spcPct val="50000"/>
              </a:spcBef>
            </a:pPr>
            <a:endParaRPr lang="tr-TR" sz="2800" dirty="0" smtClean="0"/>
          </a:p>
          <a:p>
            <a:pPr indent="381000" algn="just">
              <a:spcBef>
                <a:spcPct val="50000"/>
              </a:spcBef>
            </a:pPr>
            <a:endParaRPr lang="tr-TR" sz="2800" dirty="0" smtClean="0"/>
          </a:p>
          <a:p>
            <a:pPr indent="381000" algn="just">
              <a:spcBef>
                <a:spcPct val="50000"/>
              </a:spcBef>
            </a:pPr>
            <a:endParaRPr lang="tr-TR" sz="2800" dirty="0" smtClean="0"/>
          </a:p>
          <a:p>
            <a:pPr indent="381000" algn="just">
              <a:spcBef>
                <a:spcPct val="50000"/>
              </a:spcBef>
            </a:pPr>
            <a:endParaRPr lang="tr-TR" sz="2800" dirty="0" smtClean="0"/>
          </a:p>
          <a:p>
            <a:pPr indent="381000" algn="just">
              <a:spcBef>
                <a:spcPct val="50000"/>
              </a:spcBef>
            </a:pPr>
            <a:endParaRPr lang="tr-TR" sz="2800" dirty="0" smtClean="0">
              <a:cs typeface="Times New Roman" pitchFamily="18" charset="0"/>
            </a:endParaRPr>
          </a:p>
          <a:p>
            <a:r>
              <a:rPr lang="tr-TR" sz="2800" dirty="0" smtClean="0">
                <a:cs typeface="Times New Roman" pitchFamily="18" charset="0"/>
              </a:rPr>
              <a:t> </a:t>
            </a:r>
            <a:r>
              <a:rPr lang="tr-TR" sz="2800" b="1" dirty="0" smtClean="0"/>
              <a:t> </a:t>
            </a:r>
            <a:endParaRPr lang="tr-TR" sz="2800" dirty="0" smtClean="0"/>
          </a:p>
          <a:p>
            <a:endParaRPr lang="tr-TR" sz="2800" dirty="0" smtClean="0">
              <a:cs typeface="Times New Roman" pitchFamily="18" charset="0"/>
            </a:endParaRPr>
          </a:p>
          <a:p>
            <a:pPr indent="381000" algn="just">
              <a:spcBef>
                <a:spcPct val="50000"/>
              </a:spcBef>
            </a:pPr>
            <a:endParaRPr lang="tr-TR" sz="2800" dirty="0" smtClean="0">
              <a:cs typeface="Times New Roman" pitchFamily="18" charset="0"/>
            </a:endParaRPr>
          </a:p>
          <a:p>
            <a:pPr indent="381000" algn="just">
              <a:spcBef>
                <a:spcPct val="50000"/>
              </a:spcBef>
            </a:pPr>
            <a:endParaRPr lang="tr-TR" sz="2800" dirty="0" smtClean="0">
              <a:cs typeface="Times New Roman" pitchFamily="18" charset="0"/>
            </a:endParaRPr>
          </a:p>
          <a:p>
            <a:pPr indent="381000" algn="just">
              <a:spcBef>
                <a:spcPct val="50000"/>
              </a:spcBef>
            </a:pPr>
            <a:endParaRPr lang="tr-TR" sz="2800" dirty="0" smtClean="0">
              <a:cs typeface="Times New Roman" pitchFamily="18" charset="0"/>
            </a:endParaRPr>
          </a:p>
          <a:p>
            <a:pPr indent="381000" algn="just">
              <a:spcBef>
                <a:spcPct val="50000"/>
              </a:spcBef>
            </a:pPr>
            <a:endParaRPr lang="tr-TR" sz="2800" dirty="0" smtClean="0">
              <a:cs typeface="Times New Roman" pitchFamily="18" charset="0"/>
            </a:endParaRPr>
          </a:p>
          <a:p>
            <a:pPr indent="381000" algn="just">
              <a:spcBef>
                <a:spcPct val="50000"/>
              </a:spcBef>
            </a:pPr>
            <a:endParaRPr lang="tr-TR" sz="2800" dirty="0" smtClean="0">
              <a:cs typeface="Times New Roman" pitchFamily="18" charset="0"/>
            </a:endParaRPr>
          </a:p>
          <a:p>
            <a:pPr indent="381000" algn="just">
              <a:spcBef>
                <a:spcPct val="50000"/>
              </a:spcBef>
            </a:pPr>
            <a:endParaRPr lang="tr-TR" sz="2800" dirty="0" smtClean="0">
              <a:cs typeface="Times New Roman" pitchFamily="18" charset="0"/>
            </a:endParaRPr>
          </a:p>
        </p:txBody>
      </p:sp>
      <p:sp>
        <p:nvSpPr>
          <p:cNvPr id="2049" name="Rectangle 1"/>
          <p:cNvSpPr>
            <a:spLocks noChangeArrowheads="1"/>
          </p:cNvSpPr>
          <p:nvPr/>
        </p:nvSpPr>
        <p:spPr bwMode="auto">
          <a:xfrm>
            <a:off x="5126088" y="1231232"/>
            <a:ext cx="16201800" cy="1986762"/>
          </a:xfrm>
          <a:prstGeom prst="rect">
            <a:avLst/>
          </a:prstGeom>
          <a:solidFill>
            <a:srgbClr val="7030A0">
              <a:alpha val="40000"/>
            </a:srgb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lnSpc>
                <a:spcPct val="150000"/>
              </a:lnSpc>
            </a:pPr>
            <a:r>
              <a:rPr lang="tr-TR" sz="4400" b="1" dirty="0" smtClean="0">
                <a:latin typeface="Verdana" pitchFamily="34" charset="0"/>
                <a:ea typeface="Verdana" pitchFamily="34" charset="0"/>
                <a:cs typeface="Verdana" pitchFamily="34" charset="0"/>
              </a:rPr>
              <a:t>TIP FAKÜLTESİ ÖĞRENCİLERİNİN BAŞARISINDA</a:t>
            </a:r>
          </a:p>
          <a:p>
            <a:pPr algn="ctr">
              <a:lnSpc>
                <a:spcPct val="150000"/>
              </a:lnSpc>
            </a:pPr>
            <a:r>
              <a:rPr lang="tr-TR" sz="4400" b="1" dirty="0" smtClean="0">
                <a:latin typeface="Verdana" pitchFamily="34" charset="0"/>
                <a:ea typeface="Verdana" pitchFamily="34" charset="0"/>
                <a:cs typeface="Verdana" pitchFamily="34" charset="0"/>
              </a:rPr>
              <a:t>SINIF VE CİNSİYET FAKTÖRLERİNİN ROLÜ</a:t>
            </a:r>
            <a:endParaRPr kumimoji="0" lang="tr-TR" sz="4400" b="0"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p:txBody>
      </p:sp>
      <p:pic>
        <p:nvPicPr>
          <p:cNvPr id="13" name="Picture 5" descr="C:\Users\cafe\Desktop\indi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41712" y="1087536"/>
            <a:ext cx="3035676" cy="2880000"/>
          </a:xfrm>
          <a:prstGeom prst="rect">
            <a:avLst/>
          </a:prstGeom>
          <a:noFill/>
          <a:effectLst>
            <a:glow rad="228600">
              <a:schemeClr val="accent4">
                <a:satMod val="175000"/>
                <a:alpha val="40000"/>
              </a:schemeClr>
            </a:glow>
            <a:reflection blurRad="6350" stA="52000" endA="300" endPos="35000" dir="5400000" sy="-100000" algn="bl" rotWithShape="0"/>
          </a:effectLst>
          <a:scene3d>
            <a:camera prst="orthographicFront"/>
            <a:lightRig rig="threePt" dir="t"/>
          </a:scene3d>
          <a:sp3d>
            <a:bevelT w="165100" prst="coolSlant"/>
          </a:sp3d>
          <a:extLst>
            <a:ext uri="{909E8E84-426E-40dd-AFC4-6F175D3DCCD1}">
              <a14:hiddenFill xmlns:a14="http://schemas.microsoft.com/office/drawing/2010/main">
                <a:solidFill>
                  <a:srgbClr val="FFFFFF"/>
                </a:solidFill>
              </a14:hiddenFill>
            </a:ext>
          </a:extLst>
        </p:spPr>
      </p:pic>
      <p:pic>
        <p:nvPicPr>
          <p:cNvPr id="14" name="Picture 6" descr="C:\Users\cafe\Desktop\images.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1903952" y="1087216"/>
            <a:ext cx="3035677" cy="2880000"/>
          </a:xfrm>
          <a:prstGeom prst="rect">
            <a:avLst/>
          </a:prstGeom>
          <a:noFill/>
          <a:effectLst>
            <a:glow rad="228600">
              <a:schemeClr val="accent4">
                <a:satMod val="175000"/>
                <a:alpha val="40000"/>
              </a:schemeClr>
            </a:glow>
            <a:reflection blurRad="6350" stA="52000" endA="300" endPos="35000" dir="5400000" sy="-100000" algn="bl" rotWithShape="0"/>
          </a:effectLst>
          <a:scene3d>
            <a:camera prst="orthographicFront"/>
            <a:lightRig rig="threePt" dir="t"/>
          </a:scene3d>
          <a:sp3d>
            <a:bevelT w="165100" prst="coolSlant"/>
          </a:sp3d>
          <a:extLst>
            <a:ext uri="{909E8E84-426E-40dd-AFC4-6F175D3DCCD1}">
              <a14:hiddenFill xmlns:a14="http://schemas.microsoft.com/office/drawing/2010/main">
                <a:solidFill>
                  <a:srgbClr val="FFFFFF"/>
                </a:solidFill>
              </a14:hiddenFill>
            </a:ext>
          </a:extLst>
        </p:spPr>
      </p:pic>
      <p:sp>
        <p:nvSpPr>
          <p:cNvPr id="3073" name="Rectangle 1"/>
          <p:cNvSpPr>
            <a:spLocks noChangeArrowheads="1"/>
          </p:cNvSpPr>
          <p:nvPr/>
        </p:nvSpPr>
        <p:spPr bwMode="auto">
          <a:xfrm>
            <a:off x="21039856" y="6100182"/>
            <a:ext cx="4968552" cy="13880723"/>
          </a:xfrm>
          <a:prstGeom prst="rect">
            <a:avLst/>
          </a:prstGeom>
          <a:noFill/>
          <a:ln w="44450">
            <a:solidFill>
              <a:schemeClr val="tx1"/>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800" b="1" i="0" u="none" strike="noStrike" cap="none" normalizeH="0" baseline="0" dirty="0" smtClean="0">
                <a:ln>
                  <a:noFill/>
                </a:ln>
                <a:solidFill>
                  <a:schemeClr val="tx1"/>
                </a:solidFill>
                <a:latin typeface="+mn-lt"/>
                <a:cs typeface="Arial" pitchFamily="34" charset="0"/>
              </a:rPr>
              <a:t>ÖZET</a:t>
            </a:r>
            <a:endParaRPr kumimoji="0" lang="tr-TR" sz="2800" b="0" i="0" u="none" strike="noStrike" cap="none" normalizeH="0" baseline="0" dirty="0" smtClean="0">
              <a:ln>
                <a:noFill/>
              </a:ln>
              <a:solidFill>
                <a:schemeClr val="tx1"/>
              </a:solidFill>
              <a:latin typeface="+mn-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800" b="0" i="0" u="none" strike="noStrike" cap="none" normalizeH="0" baseline="0" dirty="0" smtClean="0">
                <a:ln>
                  <a:noFill/>
                </a:ln>
                <a:solidFill>
                  <a:schemeClr val="tx1"/>
                </a:solidFill>
                <a:latin typeface="+mn-lt"/>
                <a:ea typeface="Calibri" pitchFamily="34" charset="0"/>
                <a:cs typeface="Arial" pitchFamily="34" charset="0"/>
              </a:rPr>
              <a:t>Bu çalışmanın amacı tıp öğrencileri arasında başarı durumlarında sınıflara ve cinsiyete göre belirgin bir fark olup olmadığını araştırmaktır.</a:t>
            </a:r>
            <a:endParaRPr kumimoji="0" lang="tr-TR" sz="2800" b="0" i="0" u="none" strike="noStrike" cap="none" normalizeH="0" baseline="0" dirty="0" smtClean="0">
              <a:ln>
                <a:noFill/>
              </a:ln>
              <a:solidFill>
                <a:schemeClr val="tx1"/>
              </a:solidFill>
              <a:latin typeface="+mn-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800" b="0" i="0" u="none" strike="noStrike" cap="none" normalizeH="0" baseline="0" dirty="0" smtClean="0">
                <a:ln>
                  <a:noFill/>
                </a:ln>
                <a:solidFill>
                  <a:schemeClr val="tx1"/>
                </a:solidFill>
                <a:latin typeface="+mn-lt"/>
                <a:ea typeface="Calibri" pitchFamily="34" charset="0"/>
                <a:cs typeface="Arial" pitchFamily="34" charset="0"/>
              </a:rPr>
              <a:t> Araştırmaya, 46 1.sınıf 44 2.sınıf 20 3.sınıf olmak üzere toplam 110 kişiye anket uygulaması grubun 4 üyesi tarafından yapılmıştır. 2009-2012yılları arasındaki üç öğretim yılına ait tıp fakültesi 1., 2. ve 3.sınıflarda yapılan sınavlarda öğrencilerin aldıkları not ortalamaları, sınıf geçme durumlarına ait veriler öğrencilerin kendilerinden alınarak kaydedildi.  Sınıflar ve cinsiyetler göz önünde bulundurularak, değerlendirme yapıldı. Verilerin istatistiksel analizi </a:t>
            </a:r>
            <a:r>
              <a:rPr kumimoji="0" lang="tr-TR" sz="2800" b="0" i="0" u="none" strike="noStrike" cap="none" normalizeH="0" baseline="0" dirty="0" err="1" smtClean="0">
                <a:ln>
                  <a:noFill/>
                </a:ln>
                <a:solidFill>
                  <a:schemeClr val="tx1"/>
                </a:solidFill>
                <a:latin typeface="+mn-lt"/>
                <a:ea typeface="Calibri" pitchFamily="34" charset="0"/>
                <a:cs typeface="Arial" pitchFamily="34" charset="0"/>
              </a:rPr>
              <a:t>anova</a:t>
            </a:r>
            <a:r>
              <a:rPr kumimoji="0" lang="tr-TR" sz="2800" b="0" i="0" u="none" strike="noStrike" cap="none" normalizeH="0" baseline="0" dirty="0" smtClean="0">
                <a:ln>
                  <a:noFill/>
                </a:ln>
                <a:solidFill>
                  <a:schemeClr val="tx1"/>
                </a:solidFill>
                <a:latin typeface="+mn-lt"/>
                <a:ea typeface="Calibri" pitchFamily="34" charset="0"/>
                <a:cs typeface="Arial" pitchFamily="34" charset="0"/>
              </a:rPr>
              <a:t> ve ki-kare testi kullanılarak yapıldı.</a:t>
            </a:r>
            <a:endParaRPr kumimoji="0" lang="tr-TR" sz="2800" b="0" i="0" u="none" strike="noStrike" cap="none" normalizeH="0" baseline="0" dirty="0" smtClean="0">
              <a:ln>
                <a:noFill/>
              </a:ln>
              <a:solidFill>
                <a:schemeClr val="tx1"/>
              </a:solidFill>
              <a:latin typeface="+mn-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800" b="0" i="0" u="none" strike="noStrike" cap="none" normalizeH="0" baseline="0" dirty="0" smtClean="0">
                <a:ln>
                  <a:noFill/>
                </a:ln>
                <a:solidFill>
                  <a:schemeClr val="tx1"/>
                </a:solidFill>
                <a:latin typeface="+mn-lt"/>
                <a:ea typeface="Calibri" pitchFamily="34" charset="0"/>
                <a:cs typeface="Arial" pitchFamily="34" charset="0"/>
              </a:rPr>
              <a:t>Bu araştırmada sınıflar arasında başarı durumunda fark olmadığı ama cinsiyetler arasında kızların erkeklere göre daha başarılı olduğu saptanmıştır. Bunun nedeni  kızların erkeklere göre derslere karşı ciddiyetinin fazla olması ve bunun doğrultusunda daha fazla zaman ayırmasıdır.</a:t>
            </a:r>
            <a:endParaRPr kumimoji="0" lang="tr-TR" sz="2800" b="0" i="0" u="none" strike="noStrike" cap="none" normalizeH="0" baseline="0" dirty="0" smtClean="0">
              <a:ln>
                <a:noFill/>
              </a:ln>
              <a:solidFill>
                <a:schemeClr val="tx1"/>
              </a:solidFill>
              <a:latin typeface="+mn-lt"/>
              <a:cs typeface="Arial" pitchFamily="34" charset="0"/>
            </a:endParaRPr>
          </a:p>
        </p:txBody>
      </p:sp>
      <p:sp>
        <p:nvSpPr>
          <p:cNvPr id="2" name="Rectangle 1"/>
          <p:cNvSpPr>
            <a:spLocks noChangeArrowheads="1"/>
          </p:cNvSpPr>
          <p:nvPr/>
        </p:nvSpPr>
        <p:spPr bwMode="auto">
          <a:xfrm>
            <a:off x="6134200" y="30034752"/>
            <a:ext cx="14473608" cy="24622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a:spcBef>
                <a:spcPts val="1200"/>
              </a:spcBef>
              <a:spcAft>
                <a:spcPts val="1200"/>
              </a:spcAft>
              <a:tabLst>
                <a:tab pos="1276350" algn="l"/>
              </a:tabLst>
            </a:pPr>
            <a:r>
              <a:rPr kumimoji="0" lang="en-US" sz="3200" b="1" i="0" u="none" strike="noStrike" cap="none" normalizeH="0" baseline="0" dirty="0" smtClean="0">
                <a:ln>
                  <a:noFill/>
                </a:ln>
                <a:solidFill>
                  <a:schemeClr val="tx1"/>
                </a:solidFill>
                <a:effectLst/>
                <a:latin typeface="+mn-lt"/>
                <a:ea typeface="Times New Roman" pitchFamily="18" charset="0"/>
                <a:cs typeface="Times New Roman" pitchFamily="18" charset="0"/>
              </a:rPr>
              <a:t>KAYNAKLAR</a:t>
            </a:r>
            <a:endParaRPr kumimoji="0" lang="tr-TR" sz="3200" b="0" i="0" u="none" strike="noStrike" cap="none" normalizeH="0" baseline="0" dirty="0" smtClean="0">
              <a:ln>
                <a:noFill/>
              </a:ln>
              <a:solidFill>
                <a:schemeClr val="tx1"/>
              </a:solidFill>
              <a:effectLst/>
              <a:latin typeface="+mn-lt"/>
              <a:cs typeface="Arial" pitchFamily="34" charset="0"/>
            </a:endParaRPr>
          </a:p>
          <a:p>
            <a:pPr lvl="0" eaLnBrk="0" hangingPunct="0">
              <a:buFontTx/>
              <a:buChar char="•"/>
              <a:tabLst>
                <a:tab pos="1276350" algn="l"/>
              </a:tabLst>
            </a:pPr>
            <a:r>
              <a:rPr kumimoji="0" lang="tr-TR" sz="2800" b="0" i="0" u="none" strike="noStrike" cap="none" normalizeH="0" baseline="0" dirty="0" smtClean="0">
                <a:ln>
                  <a:noFill/>
                </a:ln>
                <a:solidFill>
                  <a:schemeClr val="tx1"/>
                </a:solidFill>
                <a:effectLst/>
                <a:latin typeface="+mn-lt"/>
                <a:ea typeface="Times New Roman" pitchFamily="18" charset="0"/>
                <a:cs typeface="Times New Roman" pitchFamily="18" charset="0"/>
              </a:rPr>
              <a:t>  </a:t>
            </a:r>
            <a:r>
              <a:rPr kumimoji="0" lang="en-US" sz="2800" b="0" i="0" u="none" strike="noStrike" cap="none" normalizeH="0" baseline="0" dirty="0" err="1" smtClean="0">
                <a:ln>
                  <a:noFill/>
                </a:ln>
                <a:solidFill>
                  <a:schemeClr val="tx1"/>
                </a:solidFill>
                <a:effectLst/>
                <a:latin typeface="+mn-lt"/>
                <a:ea typeface="Times New Roman" pitchFamily="18" charset="0"/>
                <a:cs typeface="Times New Roman" pitchFamily="18" charset="0"/>
              </a:rPr>
              <a:t>Atatürk</a:t>
            </a:r>
            <a:r>
              <a:rPr kumimoji="0" lang="en-US" sz="2800" b="0" i="0" u="none" strike="noStrike" cap="none" normalizeH="0" baseline="0" dirty="0" smtClean="0">
                <a:ln>
                  <a:noFill/>
                </a:ln>
                <a:solidFill>
                  <a:schemeClr val="tx1"/>
                </a:solidFill>
                <a:effectLst/>
                <a:latin typeface="+mn-lt"/>
                <a:ea typeface="Times New Roman" pitchFamily="18" charset="0"/>
                <a:cs typeface="Times New Roman" pitchFamily="18" charset="0"/>
              </a:rPr>
              <a:t> </a:t>
            </a:r>
            <a:r>
              <a:rPr kumimoji="0" lang="en-US" sz="2800" b="0" i="0" u="none" strike="noStrike" cap="none" normalizeH="0" baseline="0" dirty="0" err="1" smtClean="0">
                <a:ln>
                  <a:noFill/>
                </a:ln>
                <a:solidFill>
                  <a:schemeClr val="tx1"/>
                </a:solidFill>
                <a:effectLst/>
                <a:latin typeface="+mn-lt"/>
                <a:ea typeface="Times New Roman" pitchFamily="18" charset="0"/>
                <a:cs typeface="Times New Roman" pitchFamily="18" charset="0"/>
              </a:rPr>
              <a:t>Üniversitesi</a:t>
            </a:r>
            <a:r>
              <a:rPr kumimoji="0" lang="en-US" sz="2800" b="0" i="0" u="none" strike="noStrike" cap="none" normalizeH="0" baseline="0" dirty="0" smtClean="0">
                <a:ln>
                  <a:noFill/>
                </a:ln>
                <a:solidFill>
                  <a:schemeClr val="tx1"/>
                </a:solidFill>
                <a:effectLst/>
                <a:latin typeface="+mn-lt"/>
                <a:ea typeface="Times New Roman" pitchFamily="18" charset="0"/>
                <a:cs typeface="Times New Roman" pitchFamily="18" charset="0"/>
              </a:rPr>
              <a:t> </a:t>
            </a:r>
            <a:r>
              <a:rPr kumimoji="0" lang="en-US" sz="2800" b="0" i="0" u="none" strike="noStrike" cap="none" normalizeH="0" baseline="0" dirty="0" err="1" smtClean="0">
                <a:ln>
                  <a:noFill/>
                </a:ln>
                <a:solidFill>
                  <a:schemeClr val="tx1"/>
                </a:solidFill>
                <a:effectLst/>
                <a:latin typeface="+mn-lt"/>
                <a:ea typeface="Times New Roman" pitchFamily="18" charset="0"/>
                <a:cs typeface="Times New Roman" pitchFamily="18" charset="0"/>
              </a:rPr>
              <a:t>Aile</a:t>
            </a:r>
            <a:r>
              <a:rPr kumimoji="0" lang="en-US" sz="2800" b="0" i="0" u="none" strike="noStrike" cap="none" normalizeH="0" baseline="0" dirty="0" smtClean="0">
                <a:ln>
                  <a:noFill/>
                </a:ln>
                <a:solidFill>
                  <a:schemeClr val="tx1"/>
                </a:solidFill>
                <a:effectLst/>
                <a:latin typeface="+mn-lt"/>
                <a:ea typeface="Times New Roman" pitchFamily="18" charset="0"/>
                <a:cs typeface="Times New Roman" pitchFamily="18" charset="0"/>
              </a:rPr>
              <a:t> </a:t>
            </a:r>
            <a:r>
              <a:rPr kumimoji="0" lang="en-US" sz="2800" b="0" i="0" u="none" strike="noStrike" cap="none" normalizeH="0" baseline="0" dirty="0" err="1" smtClean="0">
                <a:ln>
                  <a:noFill/>
                </a:ln>
                <a:solidFill>
                  <a:schemeClr val="tx1"/>
                </a:solidFill>
                <a:effectLst/>
                <a:latin typeface="+mn-lt"/>
                <a:ea typeface="Times New Roman" pitchFamily="18" charset="0"/>
                <a:cs typeface="Times New Roman" pitchFamily="18" charset="0"/>
              </a:rPr>
              <a:t>Hekimli</a:t>
            </a:r>
            <a:r>
              <a:rPr kumimoji="0" lang="tr-TR" sz="2800" b="0" i="0" u="none" strike="noStrike" cap="none" normalizeH="0" baseline="0" dirty="0" err="1" smtClean="0">
                <a:ln>
                  <a:noFill/>
                </a:ln>
                <a:solidFill>
                  <a:schemeClr val="tx1"/>
                </a:solidFill>
                <a:effectLst/>
                <a:latin typeface="+mn-lt"/>
                <a:ea typeface="Times New Roman" pitchFamily="18" charset="0"/>
                <a:cs typeface="Times New Roman" pitchFamily="18" charset="0"/>
              </a:rPr>
              <a:t>ği</a:t>
            </a:r>
            <a:r>
              <a:rPr kumimoji="0" lang="tr-TR" sz="2800" b="0" i="0" u="none" strike="noStrike" cap="none" normalizeH="0" baseline="0" dirty="0" smtClean="0">
                <a:ln>
                  <a:noFill/>
                </a:ln>
                <a:solidFill>
                  <a:schemeClr val="tx1"/>
                </a:solidFill>
                <a:effectLst/>
                <a:latin typeface="+mn-lt"/>
                <a:ea typeface="Times New Roman" pitchFamily="18" charset="0"/>
                <a:cs typeface="Times New Roman" pitchFamily="18" charset="0"/>
              </a:rPr>
              <a:t> Anabilim Dalı 2012-2013 ders programı</a:t>
            </a:r>
            <a:r>
              <a:rPr lang="tr-TR" sz="2800" dirty="0" smtClean="0">
                <a:latin typeface="+mn-lt"/>
              </a:rPr>
              <a:t> http://aile.</a:t>
            </a:r>
            <a:r>
              <a:rPr lang="tr-TR" sz="2800" dirty="0" err="1" smtClean="0">
                <a:latin typeface="+mn-lt"/>
              </a:rPr>
              <a:t>atauni</a:t>
            </a:r>
            <a:r>
              <a:rPr lang="tr-TR" sz="2800" dirty="0" smtClean="0">
                <a:latin typeface="+mn-lt"/>
              </a:rPr>
              <a:t>.edu.tr/</a:t>
            </a:r>
            <a:r>
              <a:rPr lang="tr-TR" sz="2800" dirty="0" err="1" smtClean="0">
                <a:latin typeface="+mn-lt"/>
              </a:rPr>
              <a:t>ogrenciler</a:t>
            </a:r>
            <a:r>
              <a:rPr lang="tr-TR" sz="2800" dirty="0" smtClean="0">
                <a:latin typeface="+mn-lt"/>
              </a:rPr>
              <a:t>/</a:t>
            </a:r>
            <a:r>
              <a:rPr lang="tr-TR" sz="2800" dirty="0" err="1" smtClean="0">
                <a:latin typeface="+mn-lt"/>
              </a:rPr>
              <a:t>dersnotu</a:t>
            </a:r>
            <a:r>
              <a:rPr lang="tr-TR" sz="2800" dirty="0" smtClean="0">
                <a:latin typeface="+mn-lt"/>
              </a:rPr>
              <a:t>/2012_2013/</a:t>
            </a:r>
            <a:r>
              <a:rPr lang="tr-TR" sz="2800" dirty="0" err="1" smtClean="0">
                <a:latin typeface="+mn-lt"/>
              </a:rPr>
              <a:t>index</a:t>
            </a:r>
            <a:r>
              <a:rPr lang="tr-TR" sz="2800" dirty="0" smtClean="0">
                <a:latin typeface="+mn-lt"/>
              </a:rPr>
              <a:t>.html</a:t>
            </a:r>
            <a:endParaRPr kumimoji="0" lang="tr-TR" sz="2800" b="0" i="0" u="none" strike="noStrike" cap="none" normalizeH="0" baseline="0" dirty="0" smtClean="0">
              <a:ln>
                <a:noFill/>
              </a:ln>
              <a:solidFill>
                <a:schemeClr val="tx1">
                  <a:lumMod val="95000"/>
                  <a:lumOff val="5000"/>
                </a:schemeClr>
              </a:solidFill>
              <a:effectLst/>
              <a:latin typeface="+mn-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276350" algn="l"/>
              </a:tabLst>
            </a:pPr>
            <a:r>
              <a:rPr kumimoji="0" lang="tr-TR" sz="2800" b="0" i="0" u="none" strike="noStrike" cap="none" normalizeH="0" baseline="0" dirty="0" smtClean="0">
                <a:ln>
                  <a:noFill/>
                </a:ln>
                <a:solidFill>
                  <a:schemeClr val="tx1"/>
                </a:solidFill>
                <a:effectLst/>
                <a:latin typeface="+mn-lt"/>
                <a:ea typeface="Times New Roman" pitchFamily="18" charset="0"/>
                <a:cs typeface="Calibri" pitchFamily="34" charset="0"/>
              </a:rPr>
              <a:t>  </a:t>
            </a:r>
            <a:r>
              <a:rPr kumimoji="0" lang="en-US" sz="2800" b="0" i="0" u="none" strike="noStrike" cap="none" normalizeH="0" baseline="0" dirty="0" err="1" smtClean="0">
                <a:ln>
                  <a:noFill/>
                </a:ln>
                <a:solidFill>
                  <a:schemeClr val="tx1"/>
                </a:solidFill>
                <a:effectLst/>
                <a:latin typeface="+mn-lt"/>
                <a:ea typeface="Times New Roman" pitchFamily="18" charset="0"/>
                <a:cs typeface="Calibri" pitchFamily="34" charset="0"/>
              </a:rPr>
              <a:t>Acemo</a:t>
            </a:r>
            <a:r>
              <a:rPr kumimoji="0" lang="tr-TR" sz="2800" b="0" i="0" u="none" strike="noStrike" cap="none" normalizeH="0" baseline="0" dirty="0" err="1" smtClean="0">
                <a:ln>
                  <a:noFill/>
                </a:ln>
                <a:solidFill>
                  <a:schemeClr val="tx1"/>
                </a:solidFill>
                <a:effectLst/>
                <a:latin typeface="+mn-lt"/>
                <a:ea typeface="Times New Roman" pitchFamily="18" charset="0"/>
                <a:cs typeface="Calibri" pitchFamily="34" charset="0"/>
              </a:rPr>
              <a:t>ğlu</a:t>
            </a:r>
            <a:r>
              <a:rPr kumimoji="0" lang="tr-TR" sz="2800" b="0" i="0" u="none" strike="noStrike" cap="none" normalizeH="0" baseline="0" dirty="0" smtClean="0">
                <a:ln>
                  <a:noFill/>
                </a:ln>
                <a:solidFill>
                  <a:schemeClr val="tx1"/>
                </a:solidFill>
                <a:effectLst/>
                <a:latin typeface="+mn-lt"/>
                <a:ea typeface="Times New Roman" pitchFamily="18" charset="0"/>
                <a:cs typeface="Calibri" pitchFamily="34" charset="0"/>
              </a:rPr>
              <a:t> H, Yıldırım A, </a:t>
            </a:r>
            <a:r>
              <a:rPr kumimoji="0" lang="tr-TR" sz="2800" b="0" i="0" u="none" strike="noStrike" cap="none" normalizeH="0" baseline="0" dirty="0" err="1" smtClean="0">
                <a:ln>
                  <a:noFill/>
                </a:ln>
                <a:solidFill>
                  <a:schemeClr val="tx1"/>
                </a:solidFill>
                <a:effectLst/>
                <a:latin typeface="+mn-lt"/>
                <a:ea typeface="Times New Roman" pitchFamily="18" charset="0"/>
                <a:cs typeface="Calibri" pitchFamily="34" charset="0"/>
              </a:rPr>
              <a:t>Aktaş</a:t>
            </a:r>
            <a:r>
              <a:rPr kumimoji="0" lang="tr-TR" sz="2800" b="0" i="0" u="none" strike="noStrike" cap="none" normalizeH="0" baseline="0" dirty="0" smtClean="0">
                <a:ln>
                  <a:noFill/>
                </a:ln>
                <a:solidFill>
                  <a:schemeClr val="tx1"/>
                </a:solidFill>
                <a:effectLst/>
                <a:latin typeface="+mn-lt"/>
                <a:ea typeface="Times New Roman" pitchFamily="18" charset="0"/>
                <a:cs typeface="Calibri" pitchFamily="34" charset="0"/>
              </a:rPr>
              <a:t> O: Tıp Fakültesinde Değişen Sınav Yönetmeliğinin Öğrenci                                  Başarısına Etkisi. 2007.</a:t>
            </a:r>
          </a:p>
        </p:txBody>
      </p:sp>
      <p:pic>
        <p:nvPicPr>
          <p:cNvPr id="3074" name="Picture 2" descr="C:\Users\lenovo\Desktop\resemelidersler\OBAKLogo.jpg"/>
          <p:cNvPicPr>
            <a:picLocks noChangeAspect="1" noChangeArrowheads="1"/>
          </p:cNvPicPr>
          <p:nvPr/>
        </p:nvPicPr>
        <p:blipFill>
          <a:blip r:embed="rId6" cstate="print"/>
          <a:srcRect/>
          <a:stretch>
            <a:fillRect/>
          </a:stretch>
        </p:blipFill>
        <p:spPr bwMode="auto">
          <a:xfrm>
            <a:off x="871976" y="29746720"/>
            <a:ext cx="2885960" cy="2880000"/>
          </a:xfrm>
          <a:prstGeom prst="rect">
            <a:avLst/>
          </a:prstGeom>
          <a:noFill/>
          <a:effectLst>
            <a:reflection blurRad="6350" stA="50000" endA="300" endPos="90000" dir="5400000" sy="-100000" algn="bl" rotWithShape="0"/>
          </a:effectLst>
        </p:spPr>
      </p:pic>
      <p:pic>
        <p:nvPicPr>
          <p:cNvPr id="3075" name="Picture 3" descr="C:\Users\lenovo\Desktop\resemelidersler\OBAKLogo.jpg"/>
          <p:cNvPicPr>
            <a:picLocks noChangeAspect="1" noChangeArrowheads="1"/>
          </p:cNvPicPr>
          <p:nvPr/>
        </p:nvPicPr>
        <p:blipFill>
          <a:blip r:embed="rId6" cstate="print"/>
          <a:srcRect/>
          <a:stretch>
            <a:fillRect/>
          </a:stretch>
        </p:blipFill>
        <p:spPr bwMode="auto">
          <a:xfrm flipH="1">
            <a:off x="22624032" y="29674712"/>
            <a:ext cx="2891151" cy="2880000"/>
          </a:xfrm>
          <a:prstGeom prst="rect">
            <a:avLst/>
          </a:prstGeom>
          <a:noFill/>
          <a:effectLst>
            <a:reflection blurRad="6350" stA="50000" endA="300" endPos="90000" dir="5400000" sy="-100000" algn="bl" rotWithShape="0"/>
          </a:effectLst>
        </p:spPr>
      </p:pic>
      <p:sp>
        <p:nvSpPr>
          <p:cNvPr id="27" name="26 Dikdörtgen"/>
          <p:cNvSpPr/>
          <p:nvPr/>
        </p:nvSpPr>
        <p:spPr>
          <a:xfrm>
            <a:off x="6206208" y="18081424"/>
            <a:ext cx="14329592" cy="2031325"/>
          </a:xfrm>
          <a:prstGeom prst="rect">
            <a:avLst/>
          </a:prstGeom>
        </p:spPr>
        <p:txBody>
          <a:bodyPr wrap="square">
            <a:spAutoFit/>
          </a:bodyPr>
          <a:lstStyle/>
          <a:p>
            <a:pPr>
              <a:spcBef>
                <a:spcPts val="1200"/>
              </a:spcBef>
              <a:spcAft>
                <a:spcPts val="1200"/>
              </a:spcAft>
            </a:pPr>
            <a:r>
              <a:rPr lang="tr-TR" sz="3200" b="1" dirty="0" smtClean="0"/>
              <a:t>SONUÇ</a:t>
            </a:r>
          </a:p>
          <a:p>
            <a:pPr algn="just"/>
            <a:r>
              <a:rPr lang="tr-TR" sz="2800" dirty="0" smtClean="0"/>
              <a:t>Tıp fakültesinde 1., 2. ve 3.sınıflar arasında başarı yönünden bariz bir fark olmadığı fakat kız ve erkek öğrencilerin ders ortalamalarında belirgin bir fark olduğu görülmüştür. Kız öğrencilerin erkek öğrencilere göre daha başarılı olduğu saptanmıştır.</a:t>
            </a:r>
          </a:p>
        </p:txBody>
      </p:sp>
      <p:sp>
        <p:nvSpPr>
          <p:cNvPr id="30" name="29 Metin kutusu"/>
          <p:cNvSpPr txBox="1"/>
          <p:nvPr/>
        </p:nvSpPr>
        <p:spPr>
          <a:xfrm>
            <a:off x="8366448" y="12968856"/>
            <a:ext cx="184731" cy="461665"/>
          </a:xfrm>
          <a:prstGeom prst="rect">
            <a:avLst/>
          </a:prstGeom>
          <a:noFill/>
        </p:spPr>
        <p:txBody>
          <a:bodyPr wrap="none" rtlCol="0">
            <a:spAutoFit/>
          </a:bodyPr>
          <a:lstStyle/>
          <a:p>
            <a:endParaRPr lang="tr-TR" dirty="0"/>
          </a:p>
        </p:txBody>
      </p:sp>
      <p:graphicFrame>
        <p:nvGraphicFramePr>
          <p:cNvPr id="31" name="1 Grafik"/>
          <p:cNvGraphicFramePr/>
          <p:nvPr>
            <p:extLst>
              <p:ext uri="{D42A27DB-BD31-4B8C-83A1-F6EECF244321}">
                <p14:modId xmlns:p14="http://schemas.microsoft.com/office/powerpoint/2010/main" val="1653198963"/>
              </p:ext>
            </p:extLst>
          </p:nvPr>
        </p:nvGraphicFramePr>
        <p:xfrm>
          <a:off x="6134200" y="12967994"/>
          <a:ext cx="6408712" cy="4176464"/>
        </p:xfrm>
        <a:graphic>
          <a:graphicData uri="http://schemas.openxmlformats.org/drawingml/2006/chart">
            <c:chart xmlns:c="http://schemas.openxmlformats.org/drawingml/2006/chart" xmlns:r="http://schemas.openxmlformats.org/officeDocument/2006/relationships" r:id="rId7"/>
          </a:graphicData>
        </a:graphic>
      </p:graphicFrame>
      <p:sp>
        <p:nvSpPr>
          <p:cNvPr id="33" name="32 Metin kutusu"/>
          <p:cNvSpPr txBox="1"/>
          <p:nvPr/>
        </p:nvSpPr>
        <p:spPr>
          <a:xfrm>
            <a:off x="6044012" y="17361024"/>
            <a:ext cx="6138860" cy="461665"/>
          </a:xfrm>
          <a:prstGeom prst="rect">
            <a:avLst/>
          </a:prstGeom>
          <a:noFill/>
        </p:spPr>
        <p:txBody>
          <a:bodyPr wrap="none" rtlCol="0">
            <a:spAutoFit/>
          </a:bodyPr>
          <a:lstStyle/>
          <a:p>
            <a:r>
              <a:rPr lang="tr-TR" b="1" dirty="0" smtClean="0"/>
              <a:t>Tablo 1. Öğrencilerin Sınıflara Göre Dağılımı</a:t>
            </a:r>
            <a:endParaRPr lang="tr-TR" b="1" dirty="0"/>
          </a:p>
        </p:txBody>
      </p:sp>
      <p:graphicFrame>
        <p:nvGraphicFramePr>
          <p:cNvPr id="38" name="1 Grafik"/>
          <p:cNvGraphicFramePr/>
          <p:nvPr>
            <p:extLst>
              <p:ext uri="{D42A27DB-BD31-4B8C-83A1-F6EECF244321}">
                <p14:modId xmlns:p14="http://schemas.microsoft.com/office/powerpoint/2010/main" val="2721068352"/>
              </p:ext>
            </p:extLst>
          </p:nvPr>
        </p:nvGraphicFramePr>
        <p:xfrm>
          <a:off x="14055080" y="12967994"/>
          <a:ext cx="6480720" cy="4176464"/>
        </p:xfrm>
        <a:graphic>
          <a:graphicData uri="http://schemas.openxmlformats.org/drawingml/2006/chart">
            <c:chart xmlns:c="http://schemas.openxmlformats.org/drawingml/2006/chart" xmlns:r="http://schemas.openxmlformats.org/officeDocument/2006/relationships" r:id="rId8"/>
          </a:graphicData>
        </a:graphic>
      </p:graphicFrame>
      <p:sp>
        <p:nvSpPr>
          <p:cNvPr id="39" name="38 Metin kutusu"/>
          <p:cNvSpPr txBox="1"/>
          <p:nvPr/>
        </p:nvSpPr>
        <p:spPr>
          <a:xfrm>
            <a:off x="13967970" y="17361024"/>
            <a:ext cx="6207790" cy="461665"/>
          </a:xfrm>
          <a:prstGeom prst="rect">
            <a:avLst/>
          </a:prstGeom>
          <a:noFill/>
        </p:spPr>
        <p:txBody>
          <a:bodyPr wrap="none" rtlCol="0">
            <a:spAutoFit/>
          </a:bodyPr>
          <a:lstStyle/>
          <a:p>
            <a:r>
              <a:rPr lang="tr-TR" b="1" dirty="0" smtClean="0"/>
              <a:t>Tablo 2. Öğrencilerin Cinsiyete Göre Dağılımı</a:t>
            </a:r>
            <a:endParaRPr lang="tr-TR" b="1" dirty="0"/>
          </a:p>
        </p:txBody>
      </p:sp>
      <p:graphicFrame>
        <p:nvGraphicFramePr>
          <p:cNvPr id="40" name="1 Grafik"/>
          <p:cNvGraphicFramePr/>
          <p:nvPr>
            <p:extLst>
              <p:ext uri="{D42A27DB-BD31-4B8C-83A1-F6EECF244321}">
                <p14:modId xmlns:p14="http://schemas.microsoft.com/office/powerpoint/2010/main" val="2746227390"/>
              </p:ext>
            </p:extLst>
          </p:nvPr>
        </p:nvGraphicFramePr>
        <p:xfrm>
          <a:off x="6134200" y="20385360"/>
          <a:ext cx="6552728" cy="4392488"/>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41" name="3 Grafik"/>
          <p:cNvGraphicFramePr/>
          <p:nvPr>
            <p:extLst>
              <p:ext uri="{D42A27DB-BD31-4B8C-83A1-F6EECF244321}">
                <p14:modId xmlns:p14="http://schemas.microsoft.com/office/powerpoint/2010/main" val="590369787"/>
              </p:ext>
            </p:extLst>
          </p:nvPr>
        </p:nvGraphicFramePr>
        <p:xfrm>
          <a:off x="14055080" y="20385360"/>
          <a:ext cx="6480720" cy="4392488"/>
        </p:xfrm>
        <a:graphic>
          <a:graphicData uri="http://schemas.openxmlformats.org/drawingml/2006/chart">
            <c:chart xmlns:c="http://schemas.openxmlformats.org/drawingml/2006/chart" xmlns:r="http://schemas.openxmlformats.org/officeDocument/2006/relationships" r:id="rId10"/>
          </a:graphicData>
        </a:graphic>
      </p:graphicFrame>
      <p:sp>
        <p:nvSpPr>
          <p:cNvPr id="42" name="41 Metin kutusu"/>
          <p:cNvSpPr txBox="1"/>
          <p:nvPr/>
        </p:nvSpPr>
        <p:spPr>
          <a:xfrm>
            <a:off x="5990184" y="25353912"/>
            <a:ext cx="6768752" cy="830997"/>
          </a:xfrm>
          <a:prstGeom prst="rect">
            <a:avLst/>
          </a:prstGeom>
          <a:noFill/>
        </p:spPr>
        <p:txBody>
          <a:bodyPr wrap="square" rtlCol="0">
            <a:spAutoFit/>
          </a:bodyPr>
          <a:lstStyle/>
          <a:p>
            <a:pPr algn="just"/>
            <a:r>
              <a:rPr lang="en-US" dirty="0" err="1" smtClean="0"/>
              <a:t>Tek</a:t>
            </a:r>
            <a:r>
              <a:rPr lang="en-US" dirty="0" smtClean="0"/>
              <a:t> </a:t>
            </a:r>
            <a:r>
              <a:rPr lang="en-US" dirty="0" err="1" smtClean="0"/>
              <a:t>yönlü</a:t>
            </a:r>
            <a:r>
              <a:rPr lang="en-US" dirty="0" smtClean="0"/>
              <a:t> </a:t>
            </a:r>
            <a:r>
              <a:rPr lang="en-US" dirty="0" err="1" smtClean="0"/>
              <a:t>varyans</a:t>
            </a:r>
            <a:r>
              <a:rPr lang="en-US" dirty="0" smtClean="0"/>
              <a:t> </a:t>
            </a:r>
            <a:r>
              <a:rPr lang="en-US" dirty="0" err="1" smtClean="0"/>
              <a:t>analizi</a:t>
            </a:r>
            <a:r>
              <a:rPr lang="en-US" dirty="0" smtClean="0"/>
              <a:t> yap</a:t>
            </a:r>
            <a:r>
              <a:rPr lang="tr-TR" dirty="0" err="1" smtClean="0"/>
              <a:t>ılmıştır</a:t>
            </a:r>
            <a:r>
              <a:rPr lang="tr-TR" dirty="0" smtClean="0"/>
              <a:t>. Sınıflara göre yıl sonu ortalamalarında fark yoktur. </a:t>
            </a:r>
            <a:r>
              <a:rPr lang="en-US" dirty="0" smtClean="0"/>
              <a:t>(p =0,196)</a:t>
            </a:r>
            <a:endParaRPr lang="tr-TR" b="1" dirty="0"/>
          </a:p>
        </p:txBody>
      </p:sp>
      <p:sp>
        <p:nvSpPr>
          <p:cNvPr id="43" name="42 Metin kutusu"/>
          <p:cNvSpPr txBox="1"/>
          <p:nvPr/>
        </p:nvSpPr>
        <p:spPr>
          <a:xfrm>
            <a:off x="13911064" y="25353912"/>
            <a:ext cx="6696744" cy="1938992"/>
          </a:xfrm>
          <a:prstGeom prst="rect">
            <a:avLst/>
          </a:prstGeom>
          <a:noFill/>
        </p:spPr>
        <p:txBody>
          <a:bodyPr wrap="square" rtlCol="0">
            <a:spAutoFit/>
          </a:bodyPr>
          <a:lstStyle/>
          <a:p>
            <a:r>
              <a:rPr lang="tr-TR" dirty="0" smtClean="0"/>
              <a:t>Kız öğrencilerin geçen yılki yıl sonu ortalaması 70,8936± 5,92061 iken, erkeklerin geçen yılki yıl sonu ortalaması 67,7190± 5,92550 bulundu. Kızların ortalama puanları istatistiksel olarak erkelere göre daha yüksektir. (p= ,006). </a:t>
            </a:r>
          </a:p>
        </p:txBody>
      </p:sp>
      <p:sp>
        <p:nvSpPr>
          <p:cNvPr id="45" name="44 Dikdörtgen"/>
          <p:cNvSpPr/>
          <p:nvPr/>
        </p:nvSpPr>
        <p:spPr>
          <a:xfrm>
            <a:off x="5990184" y="27226440"/>
            <a:ext cx="14473608" cy="2462213"/>
          </a:xfrm>
          <a:prstGeom prst="rect">
            <a:avLst/>
          </a:prstGeom>
        </p:spPr>
        <p:txBody>
          <a:bodyPr wrap="square">
            <a:spAutoFit/>
          </a:bodyPr>
          <a:lstStyle/>
          <a:p>
            <a:pPr lvl="0" algn="just">
              <a:spcBef>
                <a:spcPts val="1200"/>
              </a:spcBef>
              <a:spcAft>
                <a:spcPts val="1200"/>
              </a:spcAft>
              <a:tabLst>
                <a:tab pos="1276350" algn="l"/>
              </a:tabLst>
            </a:pPr>
            <a:r>
              <a:rPr lang="tr-TR" sz="3200" b="1" dirty="0" smtClean="0"/>
              <a:t>TARTIŞMA</a:t>
            </a:r>
          </a:p>
          <a:p>
            <a:pPr lvl="0" algn="just">
              <a:tabLst>
                <a:tab pos="1276350" algn="l"/>
              </a:tabLst>
            </a:pPr>
            <a:r>
              <a:rPr lang="tr-TR" sz="2800" b="1" dirty="0" smtClean="0"/>
              <a:t>  </a:t>
            </a:r>
            <a:r>
              <a:rPr lang="en-US" sz="2800" dirty="0" smtClean="0"/>
              <a:t>Bu </a:t>
            </a:r>
            <a:r>
              <a:rPr lang="en-US" sz="2800" dirty="0" err="1" smtClean="0"/>
              <a:t>araştırmada</a:t>
            </a:r>
            <a:r>
              <a:rPr lang="en-US" sz="2800" dirty="0" smtClean="0"/>
              <a:t> </a:t>
            </a:r>
            <a:r>
              <a:rPr lang="en-US" sz="2800" dirty="0" err="1" smtClean="0"/>
              <a:t>sınıflar</a:t>
            </a:r>
            <a:r>
              <a:rPr lang="en-US" sz="2800" dirty="0" smtClean="0"/>
              <a:t> </a:t>
            </a:r>
            <a:r>
              <a:rPr lang="en-US" sz="2800" dirty="0" err="1" smtClean="0"/>
              <a:t>arasında</a:t>
            </a:r>
            <a:r>
              <a:rPr lang="en-US" sz="2800" dirty="0" smtClean="0"/>
              <a:t> </a:t>
            </a:r>
            <a:r>
              <a:rPr lang="en-US" sz="2800" dirty="0" err="1" smtClean="0"/>
              <a:t>başarı</a:t>
            </a:r>
            <a:r>
              <a:rPr lang="en-US" sz="2800" dirty="0" smtClean="0"/>
              <a:t> </a:t>
            </a:r>
            <a:r>
              <a:rPr lang="en-US" sz="2800" dirty="0" err="1" smtClean="0"/>
              <a:t>durumunda</a:t>
            </a:r>
            <a:r>
              <a:rPr lang="en-US" sz="2800" dirty="0" smtClean="0"/>
              <a:t> </a:t>
            </a:r>
            <a:r>
              <a:rPr lang="en-US" sz="2800" dirty="0" err="1" smtClean="0"/>
              <a:t>fark</a:t>
            </a:r>
            <a:r>
              <a:rPr lang="en-US" sz="2800" dirty="0" smtClean="0"/>
              <a:t> </a:t>
            </a:r>
            <a:r>
              <a:rPr lang="en-US" sz="2800" dirty="0" err="1" smtClean="0"/>
              <a:t>olmadığı</a:t>
            </a:r>
            <a:r>
              <a:rPr lang="en-US" sz="2800" dirty="0" smtClean="0"/>
              <a:t> </a:t>
            </a:r>
            <a:r>
              <a:rPr lang="en-US" sz="2800" dirty="0" err="1" smtClean="0"/>
              <a:t>ama</a:t>
            </a:r>
            <a:r>
              <a:rPr lang="en-US" sz="2800" dirty="0" smtClean="0"/>
              <a:t> </a:t>
            </a:r>
            <a:r>
              <a:rPr lang="en-US" sz="2800" dirty="0" err="1" smtClean="0"/>
              <a:t>cinsiyetler</a:t>
            </a:r>
            <a:r>
              <a:rPr lang="en-US" sz="2800" dirty="0" smtClean="0"/>
              <a:t> </a:t>
            </a:r>
            <a:r>
              <a:rPr lang="en-US" sz="2800" dirty="0" err="1" smtClean="0"/>
              <a:t>arasında</a:t>
            </a:r>
            <a:r>
              <a:rPr lang="en-US" sz="2800" dirty="0" smtClean="0"/>
              <a:t> </a:t>
            </a:r>
            <a:r>
              <a:rPr lang="en-US" sz="2800" dirty="0" err="1" smtClean="0"/>
              <a:t>kızların</a:t>
            </a:r>
            <a:r>
              <a:rPr lang="en-US" sz="2800" dirty="0" smtClean="0"/>
              <a:t> </a:t>
            </a:r>
            <a:r>
              <a:rPr lang="en-US" sz="2800" dirty="0" err="1" smtClean="0"/>
              <a:t>erkeklere</a:t>
            </a:r>
            <a:r>
              <a:rPr lang="en-US" sz="2800" dirty="0" smtClean="0"/>
              <a:t> </a:t>
            </a:r>
            <a:r>
              <a:rPr lang="en-US" sz="2800" dirty="0" err="1" smtClean="0"/>
              <a:t>göre</a:t>
            </a:r>
            <a:r>
              <a:rPr lang="en-US" sz="2800" dirty="0" smtClean="0"/>
              <a:t> </a:t>
            </a:r>
            <a:r>
              <a:rPr lang="en-US" sz="2800" dirty="0" err="1" smtClean="0"/>
              <a:t>daha</a:t>
            </a:r>
            <a:r>
              <a:rPr lang="en-US" sz="2800" dirty="0" smtClean="0"/>
              <a:t> </a:t>
            </a:r>
            <a:r>
              <a:rPr lang="en-US" sz="2800" dirty="0" err="1" smtClean="0"/>
              <a:t>başarılı</a:t>
            </a:r>
            <a:r>
              <a:rPr lang="en-US" sz="2800" dirty="0" smtClean="0"/>
              <a:t> </a:t>
            </a:r>
            <a:r>
              <a:rPr lang="en-US" sz="2800" dirty="0" err="1" smtClean="0"/>
              <a:t>olduğu</a:t>
            </a:r>
            <a:r>
              <a:rPr lang="en-US" sz="2800" dirty="0" smtClean="0"/>
              <a:t> </a:t>
            </a:r>
            <a:r>
              <a:rPr lang="en-US" sz="2800" dirty="0" err="1" smtClean="0"/>
              <a:t>saptanmıştır</a:t>
            </a:r>
            <a:r>
              <a:rPr lang="en-US" sz="2800" dirty="0" smtClean="0"/>
              <a:t>. </a:t>
            </a:r>
            <a:r>
              <a:rPr lang="en-US" sz="2800" dirty="0" err="1" smtClean="0"/>
              <a:t>Bunun</a:t>
            </a:r>
            <a:r>
              <a:rPr lang="en-US" sz="2800" dirty="0" smtClean="0"/>
              <a:t> </a:t>
            </a:r>
            <a:r>
              <a:rPr lang="en-US" sz="2800" dirty="0" err="1" smtClean="0"/>
              <a:t>nedeni</a:t>
            </a:r>
            <a:r>
              <a:rPr lang="en-US" sz="2800" dirty="0" smtClean="0"/>
              <a:t> </a:t>
            </a:r>
            <a:r>
              <a:rPr lang="en-US" sz="2800" dirty="0" err="1" smtClean="0"/>
              <a:t>kızların</a:t>
            </a:r>
            <a:r>
              <a:rPr lang="en-US" sz="2800" dirty="0" smtClean="0"/>
              <a:t> </a:t>
            </a:r>
            <a:r>
              <a:rPr lang="en-US" sz="2800" dirty="0" err="1" smtClean="0"/>
              <a:t>erkeklere</a:t>
            </a:r>
            <a:r>
              <a:rPr lang="en-US" sz="2800" dirty="0" smtClean="0"/>
              <a:t> </a:t>
            </a:r>
            <a:r>
              <a:rPr lang="en-US" sz="2800" dirty="0" err="1" smtClean="0"/>
              <a:t>göre</a:t>
            </a:r>
            <a:r>
              <a:rPr lang="en-US" sz="2800" dirty="0" smtClean="0"/>
              <a:t> </a:t>
            </a:r>
            <a:r>
              <a:rPr lang="en-US" sz="2800" dirty="0" err="1" smtClean="0"/>
              <a:t>derslere</a:t>
            </a:r>
            <a:r>
              <a:rPr lang="en-US" sz="2800" dirty="0" smtClean="0"/>
              <a:t> </a:t>
            </a:r>
            <a:r>
              <a:rPr lang="en-US" sz="2800" dirty="0" err="1" smtClean="0"/>
              <a:t>karşı</a:t>
            </a:r>
            <a:r>
              <a:rPr lang="en-US" sz="2800" dirty="0" smtClean="0"/>
              <a:t> </a:t>
            </a:r>
            <a:r>
              <a:rPr lang="en-US" sz="2800" dirty="0" err="1" smtClean="0"/>
              <a:t>ciddiyetinin</a:t>
            </a:r>
            <a:r>
              <a:rPr lang="en-US" sz="2800" dirty="0" smtClean="0"/>
              <a:t> </a:t>
            </a:r>
            <a:r>
              <a:rPr lang="en-US" sz="2800" dirty="0" err="1" smtClean="0"/>
              <a:t>fazla</a:t>
            </a:r>
            <a:r>
              <a:rPr lang="en-US" sz="2800" dirty="0" smtClean="0"/>
              <a:t> </a:t>
            </a:r>
            <a:r>
              <a:rPr lang="en-US" sz="2800" dirty="0" err="1" smtClean="0"/>
              <a:t>olması</a:t>
            </a:r>
            <a:r>
              <a:rPr lang="en-US" sz="2800" dirty="0" smtClean="0"/>
              <a:t> </a:t>
            </a:r>
            <a:r>
              <a:rPr lang="en-US" sz="2800" dirty="0" err="1" smtClean="0"/>
              <a:t>ve</a:t>
            </a:r>
            <a:r>
              <a:rPr lang="en-US" sz="2800" dirty="0" smtClean="0"/>
              <a:t> </a:t>
            </a:r>
            <a:r>
              <a:rPr lang="en-US" sz="2800" dirty="0" err="1" smtClean="0"/>
              <a:t>bunun</a:t>
            </a:r>
            <a:r>
              <a:rPr lang="en-US" sz="2800" dirty="0" smtClean="0"/>
              <a:t> </a:t>
            </a:r>
            <a:r>
              <a:rPr lang="en-US" sz="2800" dirty="0" err="1" smtClean="0"/>
              <a:t>doğrultusunda</a:t>
            </a:r>
            <a:r>
              <a:rPr lang="en-US" sz="2800" dirty="0" smtClean="0"/>
              <a:t> </a:t>
            </a:r>
            <a:r>
              <a:rPr lang="en-US" sz="2800" dirty="0" err="1" smtClean="0"/>
              <a:t>daha</a:t>
            </a:r>
            <a:r>
              <a:rPr lang="en-US" sz="2800" dirty="0" smtClean="0"/>
              <a:t> </a:t>
            </a:r>
            <a:r>
              <a:rPr lang="en-US" sz="2800" dirty="0" err="1" smtClean="0"/>
              <a:t>fazla</a:t>
            </a:r>
            <a:r>
              <a:rPr lang="en-US" sz="2800" dirty="0" smtClean="0"/>
              <a:t> </a:t>
            </a:r>
            <a:r>
              <a:rPr lang="en-US" sz="2800" dirty="0" err="1" smtClean="0"/>
              <a:t>zaman</a:t>
            </a:r>
            <a:r>
              <a:rPr lang="en-US" sz="2800" dirty="0" smtClean="0"/>
              <a:t> </a:t>
            </a:r>
            <a:r>
              <a:rPr lang="en-US" sz="2800" dirty="0" err="1" smtClean="0"/>
              <a:t>ayırma</a:t>
            </a:r>
            <a:r>
              <a:rPr lang="tr-TR" sz="2800" dirty="0" err="1" smtClean="0"/>
              <a:t>ların</a:t>
            </a:r>
            <a:r>
              <a:rPr lang="en-US" sz="2800" dirty="0" err="1" smtClean="0"/>
              <a:t>dan</a:t>
            </a:r>
            <a:r>
              <a:rPr lang="en-US" sz="2800" dirty="0" smtClean="0"/>
              <a:t> </a:t>
            </a:r>
            <a:r>
              <a:rPr lang="en-US" sz="2800" dirty="0" err="1" smtClean="0"/>
              <a:t>kaynak</a:t>
            </a:r>
            <a:r>
              <a:rPr lang="tr-TR" sz="2800" dirty="0" err="1" smtClean="0"/>
              <a:t>lanmaktadır</a:t>
            </a:r>
            <a:r>
              <a:rPr lang="tr-TR" sz="2800" dirty="0" smtClean="0"/>
              <a:t>.</a:t>
            </a:r>
          </a:p>
        </p:txBody>
      </p:sp>
      <p:pic>
        <p:nvPicPr>
          <p:cNvPr id="1026" name="Picture 2" descr="C:\Users\lenovo\Downloads\Programs\matbaa.png"/>
          <p:cNvPicPr>
            <a:picLocks noChangeAspect="1" noChangeArrowheads="1"/>
          </p:cNvPicPr>
          <p:nvPr/>
        </p:nvPicPr>
        <p:blipFill>
          <a:blip r:embed="rId11" cstate="print"/>
          <a:srcRect/>
          <a:stretch>
            <a:fillRect/>
          </a:stretch>
        </p:blipFill>
        <p:spPr bwMode="auto">
          <a:xfrm>
            <a:off x="589584" y="13760624"/>
            <a:ext cx="4657700" cy="5472608"/>
          </a:xfrm>
          <a:prstGeom prst="rect">
            <a:avLst/>
          </a:prstGeom>
          <a:noFill/>
        </p:spPr>
      </p:pic>
      <p:pic>
        <p:nvPicPr>
          <p:cNvPr id="3" name="Picture 2" descr="C:\Users\lenovo\Downloads\Programs\images (20).jpg"/>
          <p:cNvPicPr>
            <a:picLocks noChangeAspect="1" noChangeArrowheads="1"/>
          </p:cNvPicPr>
          <p:nvPr/>
        </p:nvPicPr>
        <p:blipFill>
          <a:blip r:embed="rId12" cstate="print"/>
          <a:srcRect/>
          <a:stretch>
            <a:fillRect/>
          </a:stretch>
        </p:blipFill>
        <p:spPr bwMode="auto">
          <a:xfrm>
            <a:off x="589584" y="6415808"/>
            <a:ext cx="4680520" cy="5184576"/>
          </a:xfrm>
          <a:prstGeom prst="rect">
            <a:avLst/>
          </a:prstGeom>
          <a:noFill/>
        </p:spPr>
      </p:pic>
      <p:pic>
        <p:nvPicPr>
          <p:cNvPr id="1027" name="Picture 3" descr="C:\Users\lenovo\Downloads\Programs\images (19).jpg"/>
          <p:cNvPicPr>
            <a:picLocks noChangeAspect="1" noChangeArrowheads="1"/>
          </p:cNvPicPr>
          <p:nvPr/>
        </p:nvPicPr>
        <p:blipFill>
          <a:blip r:embed="rId13" cstate="print"/>
          <a:srcRect/>
          <a:stretch>
            <a:fillRect/>
          </a:stretch>
        </p:blipFill>
        <p:spPr bwMode="auto">
          <a:xfrm>
            <a:off x="21399896" y="21681504"/>
            <a:ext cx="4608512" cy="5484068"/>
          </a:xfrm>
          <a:prstGeom prst="rect">
            <a:avLst/>
          </a:prstGeom>
          <a:noFill/>
        </p:spPr>
      </p:pic>
      <p:pic>
        <p:nvPicPr>
          <p:cNvPr id="1028" name="Picture 4" descr="C:\Users\lenovo\Downloads\Programs\images (18).jpg"/>
          <p:cNvPicPr>
            <a:picLocks noChangeAspect="1" noChangeArrowheads="1"/>
          </p:cNvPicPr>
          <p:nvPr/>
        </p:nvPicPr>
        <p:blipFill>
          <a:blip r:embed="rId14" cstate="print"/>
          <a:srcRect/>
          <a:stretch>
            <a:fillRect/>
          </a:stretch>
        </p:blipFill>
        <p:spPr bwMode="auto">
          <a:xfrm>
            <a:off x="661592" y="21465480"/>
            <a:ext cx="4608512" cy="5688632"/>
          </a:xfrm>
          <a:prstGeom prst="rect">
            <a:avLst/>
          </a:prstGeom>
          <a:noFill/>
        </p:spPr>
      </p:pic>
      <p:sp>
        <p:nvSpPr>
          <p:cNvPr id="4" name="TextBox 3"/>
          <p:cNvSpPr txBox="1"/>
          <p:nvPr/>
        </p:nvSpPr>
        <p:spPr>
          <a:xfrm>
            <a:off x="5990184" y="24993872"/>
            <a:ext cx="5934445" cy="461665"/>
          </a:xfrm>
          <a:prstGeom prst="rect">
            <a:avLst/>
          </a:prstGeom>
          <a:noFill/>
        </p:spPr>
        <p:txBody>
          <a:bodyPr wrap="none" rtlCol="0">
            <a:spAutoFit/>
          </a:bodyPr>
          <a:lstStyle/>
          <a:p>
            <a:pPr algn="just"/>
            <a:r>
              <a:rPr lang="tr-TR" b="1" dirty="0"/>
              <a:t>Tablo 3. Sınıflara göre yıl sonu ortalamaları</a:t>
            </a:r>
          </a:p>
        </p:txBody>
      </p:sp>
      <p:sp>
        <p:nvSpPr>
          <p:cNvPr id="5" name="TextBox 4"/>
          <p:cNvSpPr txBox="1"/>
          <p:nvPr/>
        </p:nvSpPr>
        <p:spPr>
          <a:xfrm>
            <a:off x="13911064" y="24993872"/>
            <a:ext cx="7452489" cy="830997"/>
          </a:xfrm>
          <a:prstGeom prst="rect">
            <a:avLst/>
          </a:prstGeom>
          <a:noFill/>
        </p:spPr>
        <p:txBody>
          <a:bodyPr wrap="none" rtlCol="0">
            <a:spAutoFit/>
          </a:bodyPr>
          <a:lstStyle/>
          <a:p>
            <a:r>
              <a:rPr lang="tr-TR" b="1" dirty="0"/>
              <a:t>Tablo 4. Kız ve erkek öğrencilerin yıl sonu ortalamaları</a:t>
            </a:r>
          </a:p>
          <a:p>
            <a:endParaRPr lang="en-US"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Varsayılan Tasarım">
  <a:themeElements>
    <a:clrScheme name="Varsayılan Tasarı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Varsayılan Tasarım">
      <a:majorFont>
        <a:latin typeface="Times New Roman"/>
        <a:ea typeface=""/>
        <a:cs typeface=""/>
      </a:majorFont>
      <a:minorFont>
        <a:latin typeface="Times New Roman"/>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arsayılan Tasarım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Varsayılan Tasarı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Varsayılan Tasarım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Varsayılan Tasarım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Varsayılan Tasarım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Varsayılan Tasarım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Varsayılan Tasarım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1042</TotalTime>
  <Words>611</Words>
  <Application>Microsoft Macintosh PowerPoint</Application>
  <PresentationFormat>Custom</PresentationFormat>
  <Paragraphs>65</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Varsayılan Tasarım</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dc:creator>
  <cp:lastModifiedBy>zekeriya akturk</cp:lastModifiedBy>
  <cp:revision>95</cp:revision>
  <dcterms:created xsi:type="dcterms:W3CDTF">2003-04-09T07:35:06Z</dcterms:created>
  <dcterms:modified xsi:type="dcterms:W3CDTF">2013-03-12T18:52:40Z</dcterms:modified>
</cp:coreProperties>
</file>