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handoutMasterIdLst>
    <p:handoutMasterId r:id="rId3"/>
  </p:handoutMasterIdLst>
  <p:sldIdLst>
    <p:sldId id="256" r:id="rId2"/>
  </p:sldIdLst>
  <p:sldSz cx="26670000" cy="34290000"/>
  <p:notesSz cx="6669088" cy="9926638"/>
  <p:defaultTextStyle>
    <a:defPPr>
      <a:defRPr lang="tr-T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96" autoAdjust="0"/>
    <p:restoredTop sz="96226" autoAdjust="0"/>
  </p:normalViewPr>
  <p:slideViewPr>
    <p:cSldViewPr>
      <p:cViewPr>
        <p:scale>
          <a:sx n="42" d="100"/>
          <a:sy n="42" d="100"/>
        </p:scale>
        <p:origin x="18" y="4068"/>
      </p:cViewPr>
      <p:guideLst>
        <p:guide orient="horz" pos="10800"/>
        <p:guide pos="840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Kitap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Kitap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Kitap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Kitap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7.4779158904824519E-2"/>
          <c:y val="3.2911769723998945E-2"/>
          <c:w val="0.76179213291546455"/>
          <c:h val="0.86105685677781862"/>
        </c:manualLayout>
      </c:layout>
      <c:bar3DChart>
        <c:barDir val="col"/>
        <c:grouping val="standard"/>
        <c:varyColors val="0"/>
        <c:ser>
          <c:idx val="0"/>
          <c:order val="0"/>
          <c:invertIfNegative val="0"/>
          <c:cat>
            <c:strRef>
              <c:f>Sayfa1!$A$1:$A$2</c:f>
              <c:strCache>
                <c:ptCount val="2"/>
                <c:pt idx="0">
                  <c:v>2. Sınıf</c:v>
                </c:pt>
                <c:pt idx="1">
                  <c:v>5. Sınıf</c:v>
                </c:pt>
              </c:strCache>
            </c:strRef>
          </c:cat>
          <c:val>
            <c:numRef>
              <c:f>Sayfa1!$B$1:$B$2</c:f>
              <c:numCache>
                <c:formatCode>General</c:formatCode>
                <c:ptCount val="2"/>
                <c:pt idx="0">
                  <c:v>20</c:v>
                </c:pt>
                <c:pt idx="1">
                  <c:v>20</c:v>
                </c:pt>
              </c:numCache>
            </c:numRef>
          </c:val>
        </c:ser>
        <c:dLbls>
          <c:showLegendKey val="0"/>
          <c:showVal val="0"/>
          <c:showCatName val="0"/>
          <c:showSerName val="0"/>
          <c:showPercent val="0"/>
          <c:showBubbleSize val="0"/>
        </c:dLbls>
        <c:gapWidth val="150"/>
        <c:shape val="cone"/>
        <c:axId val="67220992"/>
        <c:axId val="67222528"/>
        <c:axId val="67240384"/>
      </c:bar3DChart>
      <c:catAx>
        <c:axId val="67220992"/>
        <c:scaling>
          <c:orientation val="minMax"/>
        </c:scaling>
        <c:delete val="0"/>
        <c:axPos val="b"/>
        <c:majorTickMark val="out"/>
        <c:minorTickMark val="none"/>
        <c:tickLblPos val="nextTo"/>
        <c:txPr>
          <a:bodyPr/>
          <a:lstStyle/>
          <a:p>
            <a:pPr>
              <a:defRPr sz="1800" b="1"/>
            </a:pPr>
            <a:endParaRPr lang="en-US"/>
          </a:p>
        </c:txPr>
        <c:crossAx val="67222528"/>
        <c:crosses val="autoZero"/>
        <c:auto val="1"/>
        <c:lblAlgn val="ctr"/>
        <c:lblOffset val="100"/>
        <c:noMultiLvlLbl val="0"/>
      </c:catAx>
      <c:valAx>
        <c:axId val="67222528"/>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67220992"/>
        <c:crosses val="autoZero"/>
        <c:crossBetween val="between"/>
      </c:valAx>
      <c:serAx>
        <c:axId val="67240384"/>
        <c:scaling>
          <c:orientation val="minMax"/>
        </c:scaling>
        <c:delete val="0"/>
        <c:axPos val="b"/>
        <c:majorTickMark val="out"/>
        <c:minorTickMark val="none"/>
        <c:tickLblPos val="nextTo"/>
        <c:crossAx val="67222528"/>
        <c:crosses val="autoZero"/>
      </c:ser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603210754360626"/>
          <c:y val="0.14253845532314591"/>
          <c:w val="0.78840458699033411"/>
          <c:h val="0.64047403823817639"/>
        </c:manualLayout>
      </c:layout>
      <c:bar3DChart>
        <c:barDir val="col"/>
        <c:grouping val="percentStacked"/>
        <c:varyColors val="0"/>
        <c:ser>
          <c:idx val="0"/>
          <c:order val="0"/>
          <c:invertIfNegative val="0"/>
          <c:cat>
            <c:strRef>
              <c:f>Sayfa1!$A$1:$A$2</c:f>
              <c:strCache>
                <c:ptCount val="2"/>
                <c:pt idx="0">
                  <c:v>2. Sınıf</c:v>
                </c:pt>
                <c:pt idx="1">
                  <c:v>5. Sınıf</c:v>
                </c:pt>
              </c:strCache>
            </c:strRef>
          </c:cat>
          <c:val>
            <c:numRef>
              <c:f>Sayfa1!$B$1:$B$2</c:f>
              <c:numCache>
                <c:formatCode>General</c:formatCode>
                <c:ptCount val="2"/>
                <c:pt idx="0">
                  <c:v>20</c:v>
                </c:pt>
                <c:pt idx="1">
                  <c:v>20</c:v>
                </c:pt>
              </c:numCache>
            </c:numRef>
          </c:val>
        </c:ser>
        <c:dLbls>
          <c:showLegendKey val="0"/>
          <c:showVal val="0"/>
          <c:showCatName val="0"/>
          <c:showSerName val="0"/>
          <c:showPercent val="0"/>
          <c:showBubbleSize val="0"/>
        </c:dLbls>
        <c:gapWidth val="150"/>
        <c:shape val="cone"/>
        <c:axId val="69919872"/>
        <c:axId val="69921408"/>
        <c:axId val="0"/>
      </c:bar3DChart>
      <c:catAx>
        <c:axId val="69919872"/>
        <c:scaling>
          <c:orientation val="minMax"/>
        </c:scaling>
        <c:delete val="0"/>
        <c:axPos val="b"/>
        <c:majorTickMark val="out"/>
        <c:minorTickMark val="none"/>
        <c:tickLblPos val="nextTo"/>
        <c:crossAx val="69921408"/>
        <c:crosses val="autoZero"/>
        <c:auto val="1"/>
        <c:lblAlgn val="ctr"/>
        <c:lblOffset val="100"/>
        <c:noMultiLvlLbl val="0"/>
      </c:catAx>
      <c:valAx>
        <c:axId val="69921408"/>
        <c:scaling>
          <c:orientation val="minMax"/>
        </c:scaling>
        <c:delete val="0"/>
        <c:axPos val="l"/>
        <c:majorGridlines/>
        <c:numFmt formatCode="0%" sourceLinked="1"/>
        <c:majorTickMark val="out"/>
        <c:minorTickMark val="none"/>
        <c:tickLblPos val="nextTo"/>
        <c:crossAx val="699198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percentStacked"/>
        <c:varyColors val="0"/>
        <c:ser>
          <c:idx val="0"/>
          <c:order val="0"/>
          <c:invertIfNegative val="0"/>
          <c:cat>
            <c:strRef>
              <c:f>Sayfa1!$A$1:$A$2</c:f>
              <c:strCache>
                <c:ptCount val="2"/>
                <c:pt idx="0">
                  <c:v>Kahvaltı yapanlar</c:v>
                </c:pt>
                <c:pt idx="1">
                  <c:v>kahvaltı yapmayanlar</c:v>
                </c:pt>
              </c:strCache>
            </c:strRef>
          </c:cat>
          <c:val>
            <c:numRef>
              <c:f>Sayfa1!$B$1:$B$2</c:f>
              <c:numCache>
                <c:formatCode>General</c:formatCode>
                <c:ptCount val="2"/>
                <c:pt idx="0">
                  <c:v>22.5</c:v>
                </c:pt>
                <c:pt idx="1">
                  <c:v>22.4</c:v>
                </c:pt>
              </c:numCache>
            </c:numRef>
          </c:val>
        </c:ser>
        <c:dLbls>
          <c:showLegendKey val="0"/>
          <c:showVal val="0"/>
          <c:showCatName val="0"/>
          <c:showSerName val="0"/>
          <c:showPercent val="0"/>
          <c:showBubbleSize val="0"/>
        </c:dLbls>
        <c:gapWidth val="150"/>
        <c:shape val="cone"/>
        <c:axId val="70081152"/>
        <c:axId val="70082944"/>
        <c:axId val="0"/>
      </c:bar3DChart>
      <c:catAx>
        <c:axId val="70081152"/>
        <c:scaling>
          <c:orientation val="minMax"/>
        </c:scaling>
        <c:delete val="0"/>
        <c:axPos val="b"/>
        <c:majorTickMark val="out"/>
        <c:minorTickMark val="none"/>
        <c:tickLblPos val="nextTo"/>
        <c:txPr>
          <a:bodyPr/>
          <a:lstStyle/>
          <a:p>
            <a:pPr>
              <a:defRPr sz="1800" b="1">
                <a:latin typeface="+mn-lt"/>
              </a:defRPr>
            </a:pPr>
            <a:endParaRPr lang="en-US"/>
          </a:p>
        </c:txPr>
        <c:crossAx val="70082944"/>
        <c:crosses val="autoZero"/>
        <c:auto val="1"/>
        <c:lblAlgn val="ctr"/>
        <c:lblOffset val="100"/>
        <c:noMultiLvlLbl val="0"/>
      </c:catAx>
      <c:valAx>
        <c:axId val="70082944"/>
        <c:scaling>
          <c:orientation val="minMax"/>
        </c:scaling>
        <c:delete val="0"/>
        <c:axPos val="l"/>
        <c:majorGridlines/>
        <c:numFmt formatCode="0%" sourceLinked="1"/>
        <c:majorTickMark val="out"/>
        <c:minorTickMark val="none"/>
        <c:tickLblPos val="nextTo"/>
        <c:txPr>
          <a:bodyPr/>
          <a:lstStyle/>
          <a:p>
            <a:pPr>
              <a:defRPr sz="1800" b="1"/>
            </a:pPr>
            <a:endParaRPr lang="en-US"/>
          </a:p>
        </c:txPr>
        <c:crossAx val="7008115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invertIfNegative val="0"/>
          <c:cat>
            <c:strRef>
              <c:f>[Kitap1]Sayfa1!$A$1:$A$2</c:f>
              <c:strCache>
                <c:ptCount val="2"/>
                <c:pt idx="0">
                  <c:v>2. Sınıf</c:v>
                </c:pt>
                <c:pt idx="1">
                  <c:v>5.Sınıf</c:v>
                </c:pt>
              </c:strCache>
            </c:strRef>
          </c:cat>
          <c:val>
            <c:numRef>
              <c:f>[Kitap1]Sayfa1!$B$1:$B$2</c:f>
              <c:numCache>
                <c:formatCode>General</c:formatCode>
                <c:ptCount val="2"/>
                <c:pt idx="0">
                  <c:v>3.63</c:v>
                </c:pt>
                <c:pt idx="1">
                  <c:v>3.7</c:v>
                </c:pt>
              </c:numCache>
            </c:numRef>
          </c:val>
        </c:ser>
        <c:dLbls>
          <c:showLegendKey val="0"/>
          <c:showVal val="0"/>
          <c:showCatName val="0"/>
          <c:showSerName val="0"/>
          <c:showPercent val="0"/>
          <c:showBubbleSize val="0"/>
        </c:dLbls>
        <c:gapWidth val="150"/>
        <c:shape val="cone"/>
        <c:axId val="70112000"/>
        <c:axId val="70113536"/>
        <c:axId val="0"/>
      </c:bar3DChart>
      <c:catAx>
        <c:axId val="70112000"/>
        <c:scaling>
          <c:orientation val="minMax"/>
        </c:scaling>
        <c:delete val="0"/>
        <c:axPos val="b"/>
        <c:majorTickMark val="out"/>
        <c:minorTickMark val="none"/>
        <c:tickLblPos val="nextTo"/>
        <c:txPr>
          <a:bodyPr/>
          <a:lstStyle/>
          <a:p>
            <a:pPr>
              <a:defRPr sz="1800" b="1">
                <a:latin typeface="+mn-lt"/>
              </a:defRPr>
            </a:pPr>
            <a:endParaRPr lang="en-US"/>
          </a:p>
        </c:txPr>
        <c:crossAx val="70113536"/>
        <c:crosses val="autoZero"/>
        <c:auto val="1"/>
        <c:lblAlgn val="ctr"/>
        <c:lblOffset val="100"/>
        <c:noMultiLvlLbl val="0"/>
      </c:catAx>
      <c:valAx>
        <c:axId val="70113536"/>
        <c:scaling>
          <c:orientation val="minMax"/>
        </c:scaling>
        <c:delete val="0"/>
        <c:axPos val="l"/>
        <c:majorGridlines/>
        <c:numFmt formatCode="0%" sourceLinked="1"/>
        <c:majorTickMark val="out"/>
        <c:minorTickMark val="none"/>
        <c:tickLblPos val="nextTo"/>
        <c:txPr>
          <a:bodyPr/>
          <a:lstStyle/>
          <a:p>
            <a:pPr>
              <a:defRPr sz="1800" b="1">
                <a:latin typeface="+mn-lt"/>
              </a:defRPr>
            </a:pPr>
            <a:endParaRPr lang="en-US"/>
          </a:p>
        </c:txPr>
        <c:crossAx val="70112000"/>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tr-TR"/>
          </a:p>
        </p:txBody>
      </p:sp>
      <p:sp>
        <p:nvSpPr>
          <p:cNvPr id="11267"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r-TR"/>
          </a:p>
        </p:txBody>
      </p:sp>
      <p:sp>
        <p:nvSpPr>
          <p:cNvPr id="11268"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tr-TR"/>
          </a:p>
        </p:txBody>
      </p:sp>
      <p:sp>
        <p:nvSpPr>
          <p:cNvPr id="11269" name="Rectangle 5"/>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5F881AE-C380-4503-8DAF-7ABB80DCD940}" type="slidenum">
              <a:rPr lang="tr-TR"/>
              <a:pPr/>
              <a:t>‹#›</a:t>
            </a:fld>
            <a:endParaRPr lang="tr-TR"/>
          </a:p>
        </p:txBody>
      </p:sp>
    </p:spTree>
    <p:extLst>
      <p:ext uri="{BB962C8B-B14F-4D97-AF65-F5344CB8AC3E}">
        <p14:creationId xmlns:p14="http://schemas.microsoft.com/office/powerpoint/2010/main" val="41220193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2000250" y="10652125"/>
            <a:ext cx="22669500" cy="73501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4000500" y="19431000"/>
            <a:ext cx="18669000" cy="87630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3137EDCA-9CD7-46F4-B0E4-11931FA7BEF0}" type="slidenum">
              <a:rPr lang="tr-T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F671ED9F-6B8B-4BF0-8A5D-16E24F8447F7}" type="slidenum">
              <a:rPr lang="tr-T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9002375" y="3048000"/>
            <a:ext cx="5667375" cy="274320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000250" y="3048000"/>
            <a:ext cx="16849725" cy="27432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CF7569B9-5CC5-4EAB-9D09-0A2EDDAD1087}"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1D6DD61E-A07F-4731-820D-016CF3ACC607}" type="slidenum">
              <a:rPr lang="tr-T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2106613" y="22034500"/>
            <a:ext cx="22669500" cy="68103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2106613" y="14533563"/>
            <a:ext cx="22669500" cy="7500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A355E468-2375-4FA1-84E4-58265DAF0ABC}" type="slidenum">
              <a:rPr lang="tr-T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000250" y="9906000"/>
            <a:ext cx="11258550" cy="2057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13411200" y="9906000"/>
            <a:ext cx="11258550" cy="2057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0ED31D0C-A4CB-43B0-8FF2-6634390DA471}" type="slidenum">
              <a:rPr lang="tr-T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1333500" y="1373188"/>
            <a:ext cx="24003000" cy="5715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1333500" y="7675563"/>
            <a:ext cx="11784013" cy="31988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1333500" y="10874375"/>
            <a:ext cx="11784013" cy="19756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13547725" y="7675563"/>
            <a:ext cx="11788775" cy="31988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13547725" y="10874375"/>
            <a:ext cx="11788775" cy="19756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E9B001D6-5E15-4879-9601-EAA652EFE38C}" type="slidenum">
              <a:rPr lang="tr-T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64950AD7-A09B-4172-8C52-D41B399649F1}" type="slidenum">
              <a:rPr lang="tr-T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3F321979-D654-457E-9508-6C8A00D9B3C3}" type="slidenum">
              <a:rPr lang="tr-T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333500" y="1365250"/>
            <a:ext cx="8774113" cy="58102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10426700" y="1365250"/>
            <a:ext cx="14909800" cy="2926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1333500" y="7175500"/>
            <a:ext cx="8774113" cy="234553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E3C34418-30FA-4FEA-B836-18CE7C6112F5}" type="slidenum">
              <a:rPr lang="tr-T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227638" y="24003000"/>
            <a:ext cx="16002000" cy="283368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5227638" y="3063875"/>
            <a:ext cx="16002000" cy="2057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5227638" y="26836688"/>
            <a:ext cx="16002000" cy="4024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7E6ADE72-3E63-4E3E-8DA9-1E41BDD503EB}" type="slidenum">
              <a:rPr lang="tr-T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00250" y="3048000"/>
            <a:ext cx="22669500" cy="5715000"/>
          </a:xfrm>
          <a:prstGeom prst="rect">
            <a:avLst/>
          </a:prstGeom>
          <a:noFill/>
          <a:ln w="9525">
            <a:noFill/>
            <a:miter lim="800000"/>
            <a:headEnd/>
            <a:tailEnd/>
          </a:ln>
          <a:effectLst/>
        </p:spPr>
        <p:txBody>
          <a:bodyPr vert="horz" wrap="square" lIns="348341" tIns="174170" rIns="348341" bIns="17417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2000250" y="9906000"/>
            <a:ext cx="22669500" cy="20574000"/>
          </a:xfrm>
          <a:prstGeom prst="rect">
            <a:avLst/>
          </a:prstGeom>
          <a:noFill/>
          <a:ln w="9525">
            <a:noFill/>
            <a:miter lim="800000"/>
            <a:headEnd/>
            <a:tailEnd/>
          </a:ln>
          <a:effectLst/>
        </p:spPr>
        <p:txBody>
          <a:bodyPr vert="horz" wrap="square" lIns="348341" tIns="174170" rIns="348341" bIns="17417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2000250" y="31242000"/>
            <a:ext cx="5556250" cy="2286000"/>
          </a:xfrm>
          <a:prstGeom prst="rect">
            <a:avLst/>
          </a:prstGeom>
          <a:noFill/>
          <a:ln w="9525">
            <a:noFill/>
            <a:miter lim="800000"/>
            <a:headEnd/>
            <a:tailEnd/>
          </a:ln>
          <a:effectLst/>
        </p:spPr>
        <p:txBody>
          <a:bodyPr vert="horz" wrap="square" lIns="348341" tIns="174170" rIns="348341" bIns="174170" numCol="1" anchor="t" anchorCtr="0" compatLnSpc="1">
            <a:prstTxWarp prst="textNoShape">
              <a:avLst/>
            </a:prstTxWarp>
          </a:bodyPr>
          <a:lstStyle>
            <a:lvl1pPr defTabSz="3482975">
              <a:defRPr sz="5300"/>
            </a:lvl1pPr>
          </a:lstStyle>
          <a:p>
            <a:endParaRPr lang="tr-TR"/>
          </a:p>
        </p:txBody>
      </p:sp>
      <p:sp>
        <p:nvSpPr>
          <p:cNvPr id="1029" name="Rectangle 5"/>
          <p:cNvSpPr>
            <a:spLocks noGrp="1" noChangeArrowheads="1"/>
          </p:cNvSpPr>
          <p:nvPr>
            <p:ph type="ftr" sz="quarter" idx="3"/>
          </p:nvPr>
        </p:nvSpPr>
        <p:spPr bwMode="auto">
          <a:xfrm>
            <a:off x="9112250" y="31242000"/>
            <a:ext cx="8445500" cy="2286000"/>
          </a:xfrm>
          <a:prstGeom prst="rect">
            <a:avLst/>
          </a:prstGeom>
          <a:noFill/>
          <a:ln w="9525">
            <a:noFill/>
            <a:miter lim="800000"/>
            <a:headEnd/>
            <a:tailEnd/>
          </a:ln>
          <a:effectLst/>
        </p:spPr>
        <p:txBody>
          <a:bodyPr vert="horz" wrap="square" lIns="348341" tIns="174170" rIns="348341" bIns="174170" numCol="1" anchor="t" anchorCtr="0" compatLnSpc="1">
            <a:prstTxWarp prst="textNoShape">
              <a:avLst/>
            </a:prstTxWarp>
          </a:bodyPr>
          <a:lstStyle>
            <a:lvl1pPr algn="ctr" defTabSz="3482975">
              <a:defRPr sz="5300"/>
            </a:lvl1pPr>
          </a:lstStyle>
          <a:p>
            <a:endParaRPr lang="tr-TR"/>
          </a:p>
        </p:txBody>
      </p:sp>
      <p:sp>
        <p:nvSpPr>
          <p:cNvPr id="1030" name="Rectangle 6"/>
          <p:cNvSpPr>
            <a:spLocks noGrp="1" noChangeArrowheads="1"/>
          </p:cNvSpPr>
          <p:nvPr>
            <p:ph type="sldNum" sz="quarter" idx="4"/>
          </p:nvPr>
        </p:nvSpPr>
        <p:spPr bwMode="auto">
          <a:xfrm>
            <a:off x="19113500" y="31242000"/>
            <a:ext cx="5556250" cy="2286000"/>
          </a:xfrm>
          <a:prstGeom prst="rect">
            <a:avLst/>
          </a:prstGeom>
          <a:noFill/>
          <a:ln w="9525">
            <a:noFill/>
            <a:miter lim="800000"/>
            <a:headEnd/>
            <a:tailEnd/>
          </a:ln>
          <a:effectLst/>
        </p:spPr>
        <p:txBody>
          <a:bodyPr vert="horz" wrap="square" lIns="348341" tIns="174170" rIns="348341" bIns="174170" numCol="1" anchor="t" anchorCtr="0" compatLnSpc="1">
            <a:prstTxWarp prst="textNoShape">
              <a:avLst/>
            </a:prstTxWarp>
          </a:bodyPr>
          <a:lstStyle>
            <a:lvl1pPr algn="r" defTabSz="3482975">
              <a:defRPr sz="5300"/>
            </a:lvl1pPr>
          </a:lstStyle>
          <a:p>
            <a:fld id="{67D27431-3EAD-4B26-BFA7-DFEFD141CC16}"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82975" rtl="0" fontAlgn="base">
        <a:spcBef>
          <a:spcPct val="0"/>
        </a:spcBef>
        <a:spcAft>
          <a:spcPct val="0"/>
        </a:spcAft>
        <a:defRPr sz="16800">
          <a:solidFill>
            <a:schemeClr val="tx2"/>
          </a:solidFill>
          <a:latin typeface="+mj-lt"/>
          <a:ea typeface="+mj-ea"/>
          <a:cs typeface="+mj-cs"/>
        </a:defRPr>
      </a:lvl1pPr>
      <a:lvl2pPr algn="ctr" defTabSz="3482975" rtl="0" fontAlgn="base">
        <a:spcBef>
          <a:spcPct val="0"/>
        </a:spcBef>
        <a:spcAft>
          <a:spcPct val="0"/>
        </a:spcAft>
        <a:defRPr sz="16800">
          <a:solidFill>
            <a:schemeClr val="tx2"/>
          </a:solidFill>
          <a:latin typeface="Times New Roman" pitchFamily="18" charset="0"/>
        </a:defRPr>
      </a:lvl2pPr>
      <a:lvl3pPr algn="ctr" defTabSz="3482975" rtl="0" fontAlgn="base">
        <a:spcBef>
          <a:spcPct val="0"/>
        </a:spcBef>
        <a:spcAft>
          <a:spcPct val="0"/>
        </a:spcAft>
        <a:defRPr sz="16800">
          <a:solidFill>
            <a:schemeClr val="tx2"/>
          </a:solidFill>
          <a:latin typeface="Times New Roman" pitchFamily="18" charset="0"/>
        </a:defRPr>
      </a:lvl3pPr>
      <a:lvl4pPr algn="ctr" defTabSz="3482975" rtl="0" fontAlgn="base">
        <a:spcBef>
          <a:spcPct val="0"/>
        </a:spcBef>
        <a:spcAft>
          <a:spcPct val="0"/>
        </a:spcAft>
        <a:defRPr sz="16800">
          <a:solidFill>
            <a:schemeClr val="tx2"/>
          </a:solidFill>
          <a:latin typeface="Times New Roman" pitchFamily="18" charset="0"/>
        </a:defRPr>
      </a:lvl4pPr>
      <a:lvl5pPr algn="ctr" defTabSz="3482975" rtl="0" fontAlgn="base">
        <a:spcBef>
          <a:spcPct val="0"/>
        </a:spcBef>
        <a:spcAft>
          <a:spcPct val="0"/>
        </a:spcAft>
        <a:defRPr sz="16800">
          <a:solidFill>
            <a:schemeClr val="tx2"/>
          </a:solidFill>
          <a:latin typeface="Times New Roman" pitchFamily="18" charset="0"/>
        </a:defRPr>
      </a:lvl5pPr>
      <a:lvl6pPr marL="457200" algn="ctr" defTabSz="3482975" rtl="0" fontAlgn="base">
        <a:spcBef>
          <a:spcPct val="0"/>
        </a:spcBef>
        <a:spcAft>
          <a:spcPct val="0"/>
        </a:spcAft>
        <a:defRPr sz="16800">
          <a:solidFill>
            <a:schemeClr val="tx2"/>
          </a:solidFill>
          <a:latin typeface="Times New Roman" pitchFamily="18" charset="0"/>
        </a:defRPr>
      </a:lvl6pPr>
      <a:lvl7pPr marL="914400" algn="ctr" defTabSz="3482975" rtl="0" fontAlgn="base">
        <a:spcBef>
          <a:spcPct val="0"/>
        </a:spcBef>
        <a:spcAft>
          <a:spcPct val="0"/>
        </a:spcAft>
        <a:defRPr sz="16800">
          <a:solidFill>
            <a:schemeClr val="tx2"/>
          </a:solidFill>
          <a:latin typeface="Times New Roman" pitchFamily="18" charset="0"/>
        </a:defRPr>
      </a:lvl7pPr>
      <a:lvl8pPr marL="1371600" algn="ctr" defTabSz="3482975" rtl="0" fontAlgn="base">
        <a:spcBef>
          <a:spcPct val="0"/>
        </a:spcBef>
        <a:spcAft>
          <a:spcPct val="0"/>
        </a:spcAft>
        <a:defRPr sz="16800">
          <a:solidFill>
            <a:schemeClr val="tx2"/>
          </a:solidFill>
          <a:latin typeface="Times New Roman" pitchFamily="18" charset="0"/>
        </a:defRPr>
      </a:lvl8pPr>
      <a:lvl9pPr marL="1828800" algn="ctr" defTabSz="3482975" rtl="0" fontAlgn="base">
        <a:spcBef>
          <a:spcPct val="0"/>
        </a:spcBef>
        <a:spcAft>
          <a:spcPct val="0"/>
        </a:spcAft>
        <a:defRPr sz="16800">
          <a:solidFill>
            <a:schemeClr val="tx2"/>
          </a:solidFill>
          <a:latin typeface="Times New Roman" pitchFamily="18" charset="0"/>
        </a:defRPr>
      </a:lvl9pPr>
    </p:titleStyle>
    <p:bodyStyle>
      <a:lvl1pPr marL="1306513" indent="-1306513" algn="l" defTabSz="3482975" rtl="0" fontAlgn="base">
        <a:spcBef>
          <a:spcPct val="20000"/>
        </a:spcBef>
        <a:spcAft>
          <a:spcPct val="0"/>
        </a:spcAft>
        <a:buChar char="•"/>
        <a:defRPr sz="12200">
          <a:solidFill>
            <a:schemeClr val="tx1"/>
          </a:solidFill>
          <a:latin typeface="+mn-lt"/>
          <a:ea typeface="+mn-ea"/>
          <a:cs typeface="+mn-cs"/>
        </a:defRPr>
      </a:lvl1pPr>
      <a:lvl2pPr marL="2830513" indent="-1089025" algn="l" defTabSz="3482975" rtl="0" fontAlgn="base">
        <a:spcBef>
          <a:spcPct val="20000"/>
        </a:spcBef>
        <a:spcAft>
          <a:spcPct val="0"/>
        </a:spcAft>
        <a:buChar char="–"/>
        <a:defRPr sz="10700">
          <a:solidFill>
            <a:schemeClr val="tx1"/>
          </a:solidFill>
          <a:latin typeface="+mn-lt"/>
        </a:defRPr>
      </a:lvl2pPr>
      <a:lvl3pPr marL="4354513" indent="-871538" algn="l" defTabSz="3482975" rtl="0" fontAlgn="base">
        <a:spcBef>
          <a:spcPct val="20000"/>
        </a:spcBef>
        <a:spcAft>
          <a:spcPct val="0"/>
        </a:spcAft>
        <a:buChar char="•"/>
        <a:defRPr sz="9100">
          <a:solidFill>
            <a:schemeClr val="tx1"/>
          </a:solidFill>
          <a:latin typeface="+mn-lt"/>
        </a:defRPr>
      </a:lvl3pPr>
      <a:lvl4pPr marL="6096000" indent="-871538" algn="l" defTabSz="3482975" rtl="0" fontAlgn="base">
        <a:spcBef>
          <a:spcPct val="20000"/>
        </a:spcBef>
        <a:spcAft>
          <a:spcPct val="0"/>
        </a:spcAft>
        <a:buChar char="–"/>
        <a:defRPr sz="7600">
          <a:solidFill>
            <a:schemeClr val="tx1"/>
          </a:solidFill>
          <a:latin typeface="+mn-lt"/>
        </a:defRPr>
      </a:lvl4pPr>
      <a:lvl5pPr marL="7837488" indent="-869950" algn="l" defTabSz="3482975" rtl="0" fontAlgn="base">
        <a:spcBef>
          <a:spcPct val="20000"/>
        </a:spcBef>
        <a:spcAft>
          <a:spcPct val="0"/>
        </a:spcAft>
        <a:buChar char="»"/>
        <a:defRPr sz="7600">
          <a:solidFill>
            <a:schemeClr val="tx1"/>
          </a:solidFill>
          <a:latin typeface="+mn-lt"/>
        </a:defRPr>
      </a:lvl5pPr>
      <a:lvl6pPr marL="8294688" indent="-869950" algn="l" defTabSz="3482975" rtl="0" fontAlgn="base">
        <a:spcBef>
          <a:spcPct val="20000"/>
        </a:spcBef>
        <a:spcAft>
          <a:spcPct val="0"/>
        </a:spcAft>
        <a:buChar char="»"/>
        <a:defRPr sz="7600">
          <a:solidFill>
            <a:schemeClr val="tx1"/>
          </a:solidFill>
          <a:latin typeface="+mn-lt"/>
        </a:defRPr>
      </a:lvl6pPr>
      <a:lvl7pPr marL="8751888" indent="-869950" algn="l" defTabSz="3482975" rtl="0" fontAlgn="base">
        <a:spcBef>
          <a:spcPct val="20000"/>
        </a:spcBef>
        <a:spcAft>
          <a:spcPct val="0"/>
        </a:spcAft>
        <a:buChar char="»"/>
        <a:defRPr sz="7600">
          <a:solidFill>
            <a:schemeClr val="tx1"/>
          </a:solidFill>
          <a:latin typeface="+mn-lt"/>
        </a:defRPr>
      </a:lvl7pPr>
      <a:lvl8pPr marL="9209088" indent="-869950" algn="l" defTabSz="3482975" rtl="0" fontAlgn="base">
        <a:spcBef>
          <a:spcPct val="20000"/>
        </a:spcBef>
        <a:spcAft>
          <a:spcPct val="0"/>
        </a:spcAft>
        <a:buChar char="»"/>
        <a:defRPr sz="7600">
          <a:solidFill>
            <a:schemeClr val="tx1"/>
          </a:solidFill>
          <a:latin typeface="+mn-lt"/>
        </a:defRPr>
      </a:lvl8pPr>
      <a:lvl9pPr marL="9666288" indent="-869950" algn="l" defTabSz="3482975" rtl="0" fontAlgn="base">
        <a:spcBef>
          <a:spcPct val="20000"/>
        </a:spcBef>
        <a:spcAft>
          <a:spcPct val="0"/>
        </a:spcAft>
        <a:buChar char="»"/>
        <a:defRPr sz="76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8.png"/><Relationship Id="rId3" Type="http://schemas.openxmlformats.org/officeDocument/2006/relationships/chart" Target="../charts/chart1.xml"/><Relationship Id="rId7" Type="http://schemas.openxmlformats.org/officeDocument/2006/relationships/image" Target="../media/image3.jpeg"/><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jpeg"/><Relationship Id="rId11" Type="http://schemas.openxmlformats.org/officeDocument/2006/relationships/image" Target="../media/image6.png"/><Relationship Id="rId5" Type="http://schemas.openxmlformats.org/officeDocument/2006/relationships/chart" Target="../charts/chart3.xml"/><Relationship Id="rId10" Type="http://schemas.openxmlformats.org/officeDocument/2006/relationships/image" Target="../media/image5.jpeg"/><Relationship Id="rId4" Type="http://schemas.openxmlformats.org/officeDocument/2006/relationships/chart" Target="../charts/chart2.xm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20" name="5 Grafik"/>
          <p:cNvGraphicFramePr/>
          <p:nvPr/>
        </p:nvGraphicFramePr>
        <p:xfrm>
          <a:off x="6062192" y="13976648"/>
          <a:ext cx="6624736"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1"/>
          <p:cNvSpPr>
            <a:spLocks noChangeArrowheads="1"/>
          </p:cNvSpPr>
          <p:nvPr/>
        </p:nvSpPr>
        <p:spPr bwMode="auto">
          <a:xfrm>
            <a:off x="5905448" y="1015208"/>
            <a:ext cx="14846376" cy="313932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46150" rtl="1" eaLnBrk="1" fontAlgn="base" latinLnBrk="0" hangingPunct="1">
              <a:lnSpc>
                <a:spcPct val="150000"/>
              </a:lnSpc>
              <a:spcBef>
                <a:spcPct val="0"/>
              </a:spcBef>
              <a:spcAft>
                <a:spcPct val="0"/>
              </a:spcAft>
              <a:buClrTx/>
              <a:buSzTx/>
              <a:buFontTx/>
              <a:buNone/>
              <a:tabLst>
                <a:tab pos="7251700" algn="l"/>
                <a:tab pos="14630400" algn="l"/>
              </a:tabLst>
            </a:pPr>
            <a:r>
              <a:rPr kumimoji="0" lang="tr-TR" sz="4400" b="1" i="0" u="none" strike="noStrike" cap="none" normalizeH="0" baseline="0" dirty="0" smtClean="0">
                <a:ln>
                  <a:noFill/>
                </a:ln>
                <a:solidFill>
                  <a:schemeClr val="tx1"/>
                </a:solidFill>
                <a:effectLst/>
                <a:latin typeface="+mj-lt"/>
                <a:cs typeface="Aharoni" pitchFamily="2" charset="-79"/>
              </a:rPr>
              <a:t>TIP FAKÜLTESİ</a:t>
            </a:r>
            <a:r>
              <a:rPr kumimoji="0" lang="tr-TR" sz="4400" b="1" i="0" u="none" strike="noStrike" cap="none" normalizeH="0" dirty="0" smtClean="0">
                <a:ln>
                  <a:noFill/>
                </a:ln>
                <a:solidFill>
                  <a:schemeClr val="tx1"/>
                </a:solidFill>
                <a:effectLst/>
                <a:latin typeface="+mj-lt"/>
                <a:cs typeface="Aharoni" pitchFamily="2" charset="-79"/>
              </a:rPr>
              <a:t> ÖĞRENCİLERİ ARASINDA BESLENME BİLGİ DÜZEYLERİ VE VÜCUT KİTLE İNDEKSİ AÇISINDAN FARK VAR MIDIR?</a:t>
            </a:r>
          </a:p>
        </p:txBody>
      </p:sp>
      <p:sp>
        <p:nvSpPr>
          <p:cNvPr id="22" name="Text Box 6"/>
          <p:cNvSpPr txBox="1">
            <a:spLocks noChangeArrowheads="1"/>
          </p:cNvSpPr>
          <p:nvPr/>
        </p:nvSpPr>
        <p:spPr bwMode="auto">
          <a:xfrm>
            <a:off x="5846168" y="4543600"/>
            <a:ext cx="15144856" cy="1329580"/>
          </a:xfrm>
          <a:prstGeom prst="rect">
            <a:avLst/>
          </a:prstGeom>
          <a:noFill/>
          <a:ln w="9525">
            <a:noFill/>
            <a:miter lim="800000"/>
            <a:headEnd/>
            <a:tailEnd/>
          </a:ln>
          <a:effectLst/>
        </p:spPr>
        <p:txBody>
          <a:bodyPr numCol="1"/>
          <a:lstStyle/>
          <a:p>
            <a:r>
              <a:rPr lang="tr-TR" sz="3200" dirty="0" smtClean="0">
                <a:cs typeface="Times New Roman" pitchFamily="18" charset="0"/>
              </a:rPr>
              <a:t>İbrahim </a:t>
            </a:r>
            <a:r>
              <a:rPr lang="en-US" sz="3200" dirty="0" smtClean="0">
                <a:cs typeface="Times New Roman" pitchFamily="18" charset="0"/>
              </a:rPr>
              <a:t>N.</a:t>
            </a:r>
            <a:r>
              <a:rPr lang="tr-TR" sz="3200" dirty="0" smtClean="0">
                <a:cs typeface="Times New Roman" pitchFamily="18" charset="0"/>
              </a:rPr>
              <a:t> </a:t>
            </a:r>
            <a:r>
              <a:rPr lang="en-US" sz="3200" dirty="0" smtClean="0">
                <a:cs typeface="Times New Roman" pitchFamily="18" charset="0"/>
              </a:rPr>
              <a:t>I.</a:t>
            </a:r>
            <a:r>
              <a:rPr lang="tr-TR" sz="3200" dirty="0" smtClean="0">
                <a:cs typeface="Times New Roman" pitchFamily="18" charset="0"/>
              </a:rPr>
              <a:t> </a:t>
            </a:r>
            <a:r>
              <a:rPr lang="en-US" sz="3200" dirty="0" smtClean="0">
                <a:cs typeface="Times New Roman" pitchFamily="18" charset="0"/>
              </a:rPr>
              <a:t>A</a:t>
            </a:r>
            <a:r>
              <a:rPr lang="tr-TR" sz="3200" dirty="0" smtClean="0">
                <a:cs typeface="Times New Roman" pitchFamily="18" charset="0"/>
              </a:rPr>
              <a:t>buawad</a:t>
            </a:r>
            <a:r>
              <a:rPr lang="tr-TR" sz="3200" baseline="30000" dirty="0" smtClean="0">
                <a:cs typeface="Times New Roman" pitchFamily="18" charset="0"/>
              </a:rPr>
              <a:t>1</a:t>
            </a:r>
            <a:r>
              <a:rPr lang="en-US" sz="3200" dirty="0" smtClean="0">
                <a:cs typeface="Times New Roman" pitchFamily="18" charset="0"/>
              </a:rPr>
              <a:t>, M</a:t>
            </a:r>
            <a:r>
              <a:rPr lang="tr-TR" sz="3200" dirty="0" smtClean="0">
                <a:cs typeface="Times New Roman" pitchFamily="18" charset="0"/>
              </a:rPr>
              <a:t>uhammed</a:t>
            </a:r>
            <a:r>
              <a:rPr lang="en-US" sz="3200" dirty="0" smtClean="0">
                <a:cs typeface="Times New Roman" pitchFamily="18" charset="0"/>
              </a:rPr>
              <a:t> A</a:t>
            </a:r>
            <a:r>
              <a:rPr lang="tr-TR" sz="3200" dirty="0" smtClean="0">
                <a:cs typeface="Times New Roman" pitchFamily="18" charset="0"/>
              </a:rPr>
              <a:t>bdullayev</a:t>
            </a:r>
            <a:r>
              <a:rPr lang="tr-TR" sz="3200" baseline="30000" dirty="0">
                <a:cs typeface="Times New Roman" pitchFamily="18" charset="0"/>
              </a:rPr>
              <a:t>1</a:t>
            </a:r>
            <a:r>
              <a:rPr lang="tr-TR" sz="3200" dirty="0" smtClean="0">
                <a:cs typeface="Times New Roman" pitchFamily="18" charset="0"/>
              </a:rPr>
              <a:t>, M. Yusuf Göğebakan</a:t>
            </a:r>
            <a:r>
              <a:rPr lang="tr-TR" sz="3200" baseline="30000" dirty="0">
                <a:cs typeface="Times New Roman" pitchFamily="18" charset="0"/>
              </a:rPr>
              <a:t>1</a:t>
            </a:r>
            <a:r>
              <a:rPr lang="tr-TR" sz="3200" dirty="0" smtClean="0">
                <a:cs typeface="Times New Roman" pitchFamily="18" charset="0"/>
              </a:rPr>
              <a:t>, Gülper Şentürk</a:t>
            </a:r>
            <a:r>
              <a:rPr lang="tr-TR" sz="3600" baseline="30000" dirty="0" smtClean="0">
                <a:cs typeface="Times New Roman" pitchFamily="18" charset="0"/>
              </a:rPr>
              <a:t>1</a:t>
            </a:r>
          </a:p>
          <a:p>
            <a:r>
              <a:rPr lang="tr-TR" sz="3600" baseline="30000" dirty="0" smtClean="0">
                <a:cs typeface="Times New Roman" pitchFamily="18" charset="0"/>
              </a:rPr>
              <a:t> </a:t>
            </a:r>
            <a:r>
              <a:rPr lang="tr-TR" sz="3600" dirty="0" smtClean="0">
                <a:cs typeface="Times New Roman" pitchFamily="18" charset="0"/>
              </a:rPr>
              <a:t>                       </a:t>
            </a:r>
            <a:r>
              <a:rPr lang="tr-TR" sz="3200" baseline="30000" dirty="0" smtClean="0">
                <a:cs typeface="Times New Roman" pitchFamily="18" charset="0"/>
              </a:rPr>
              <a:t>1 </a:t>
            </a:r>
            <a:r>
              <a:rPr lang="tr-TR" sz="3200" dirty="0" smtClean="0">
                <a:cs typeface="Times New Roman" pitchFamily="18" charset="0"/>
              </a:rPr>
              <a:t>Atatürk Üniversitesi Tıp Fakültesi 1. sınıf öğrencisi</a:t>
            </a:r>
            <a:endParaRPr lang="tr-TR" sz="3200" dirty="0">
              <a:cs typeface="Times New Roman" pitchFamily="18" charset="0"/>
            </a:endParaRPr>
          </a:p>
        </p:txBody>
      </p:sp>
      <p:sp>
        <p:nvSpPr>
          <p:cNvPr id="23" name="مستطيل 31"/>
          <p:cNvSpPr/>
          <p:nvPr/>
        </p:nvSpPr>
        <p:spPr>
          <a:xfrm>
            <a:off x="5702152" y="5623720"/>
            <a:ext cx="14833648" cy="3754874"/>
          </a:xfrm>
          <a:prstGeom prst="rect">
            <a:avLst/>
          </a:prstGeom>
        </p:spPr>
        <p:txBody>
          <a:bodyPr wrap="square">
            <a:spAutoFit/>
          </a:bodyPr>
          <a:lstStyle/>
          <a:p>
            <a:pPr>
              <a:spcBef>
                <a:spcPts val="1200"/>
              </a:spcBef>
              <a:spcAft>
                <a:spcPts val="1200"/>
              </a:spcAft>
            </a:pPr>
            <a:r>
              <a:rPr lang="tr-TR" sz="3200" b="1" dirty="0" smtClean="0"/>
              <a:t>GİRİŞ</a:t>
            </a:r>
            <a:r>
              <a:rPr lang="en-US" sz="3200" b="1" dirty="0" smtClean="0"/>
              <a:t> </a:t>
            </a:r>
          </a:p>
          <a:p>
            <a:pPr algn="just"/>
            <a:r>
              <a:rPr lang="en-US" sz="2800" dirty="0" smtClean="0">
                <a:latin typeface="+mn-lt"/>
                <a:cs typeface="Arial" pitchFamily="34" charset="0"/>
              </a:rPr>
              <a:t>Toplumun </a:t>
            </a:r>
            <a:r>
              <a:rPr lang="tr-TR" sz="2800" dirty="0" smtClean="0">
                <a:latin typeface="+mn-lt"/>
                <a:cs typeface="Arial" pitchFamily="34" charset="0"/>
              </a:rPr>
              <a:t>önemsemediği </a:t>
            </a:r>
            <a:r>
              <a:rPr lang="en-US" sz="2800" dirty="0" smtClean="0">
                <a:latin typeface="+mn-lt"/>
                <a:cs typeface="Arial" pitchFamily="34" charset="0"/>
              </a:rPr>
              <a:t>sa</a:t>
            </a:r>
            <a:r>
              <a:rPr lang="tr-TR" sz="2800" dirty="0" smtClean="0">
                <a:latin typeface="+mn-lt"/>
                <a:cs typeface="Arial" pitchFamily="34" charset="0"/>
              </a:rPr>
              <a:t>ğlıksız </a:t>
            </a:r>
            <a:r>
              <a:rPr lang="en-US" sz="2800" dirty="0" smtClean="0">
                <a:latin typeface="+mn-lt"/>
                <a:cs typeface="Arial" pitchFamily="34" charset="0"/>
              </a:rPr>
              <a:t>ve d</a:t>
            </a:r>
            <a:r>
              <a:rPr lang="tr-TR" sz="2800" dirty="0" smtClean="0">
                <a:latin typeface="+mn-lt"/>
                <a:cs typeface="Arial" pitchFamily="34" charset="0"/>
              </a:rPr>
              <a:t>ü</a:t>
            </a:r>
            <a:r>
              <a:rPr lang="en-US" sz="2800" dirty="0" smtClean="0">
                <a:latin typeface="+mn-lt"/>
                <a:cs typeface="Arial" pitchFamily="34" charset="0"/>
              </a:rPr>
              <a:t>zensiz beslenmenin, asl</a:t>
            </a:r>
            <a:r>
              <a:rPr lang="tr-TR" sz="2800" dirty="0" smtClean="0">
                <a:latin typeface="+mn-lt"/>
                <a:cs typeface="Arial" pitchFamily="34" charset="0"/>
              </a:rPr>
              <a:t>ı</a:t>
            </a:r>
            <a:r>
              <a:rPr lang="en-US" sz="2800" dirty="0" smtClean="0">
                <a:latin typeface="+mn-lt"/>
                <a:cs typeface="Arial" pitchFamily="34" charset="0"/>
              </a:rPr>
              <a:t>nda bir</a:t>
            </a:r>
            <a:r>
              <a:rPr lang="tr-TR" sz="2800" dirty="0" smtClean="0">
                <a:latin typeface="+mn-lt"/>
                <a:cs typeface="Arial" pitchFamily="34" charset="0"/>
              </a:rPr>
              <a:t>ç</a:t>
            </a:r>
            <a:r>
              <a:rPr lang="en-US" sz="2800" dirty="0" smtClean="0">
                <a:latin typeface="+mn-lt"/>
                <a:cs typeface="Arial" pitchFamily="34" charset="0"/>
              </a:rPr>
              <a:t>ok hastal</a:t>
            </a:r>
            <a:r>
              <a:rPr lang="tr-TR" sz="2800" dirty="0" smtClean="0">
                <a:latin typeface="+mn-lt"/>
                <a:cs typeface="Arial" pitchFamily="34" charset="0"/>
              </a:rPr>
              <a:t>ığı</a:t>
            </a:r>
            <a:r>
              <a:rPr lang="en-US" sz="2800" dirty="0" smtClean="0">
                <a:latin typeface="+mn-lt"/>
                <a:cs typeface="Arial" pitchFamily="34" charset="0"/>
              </a:rPr>
              <a:t>n alt</a:t>
            </a:r>
            <a:r>
              <a:rPr lang="tr-TR" sz="2800" dirty="0" smtClean="0">
                <a:latin typeface="+mn-lt"/>
                <a:cs typeface="Arial" pitchFamily="34" charset="0"/>
              </a:rPr>
              <a:t>ı</a:t>
            </a:r>
            <a:r>
              <a:rPr lang="en-US" sz="2800" dirty="0" smtClean="0">
                <a:latin typeface="+mn-lt"/>
                <a:cs typeface="Arial" pitchFamily="34" charset="0"/>
              </a:rPr>
              <a:t>nda yatan ana neden oldu</a:t>
            </a:r>
            <a:r>
              <a:rPr lang="tr-TR" sz="2800" dirty="0" smtClean="0">
                <a:latin typeface="+mn-lt"/>
                <a:cs typeface="Arial" pitchFamily="34" charset="0"/>
              </a:rPr>
              <a:t>ğ</a:t>
            </a:r>
            <a:r>
              <a:rPr lang="en-US" sz="2800" dirty="0" smtClean="0">
                <a:latin typeface="+mn-lt"/>
                <a:cs typeface="Arial" pitchFamily="34" charset="0"/>
              </a:rPr>
              <a:t>u yap</a:t>
            </a:r>
            <a:r>
              <a:rPr lang="tr-TR" sz="2800" dirty="0" smtClean="0">
                <a:latin typeface="+mn-lt"/>
                <a:cs typeface="Arial" pitchFamily="34" charset="0"/>
              </a:rPr>
              <a:t>ı</a:t>
            </a:r>
            <a:r>
              <a:rPr lang="en-US" sz="2800" dirty="0" smtClean="0">
                <a:latin typeface="+mn-lt"/>
                <a:cs typeface="Arial" pitchFamily="34" charset="0"/>
              </a:rPr>
              <a:t>lan a</a:t>
            </a:r>
            <a:r>
              <a:rPr lang="tr-TR" sz="2800" dirty="0" err="1" smtClean="0">
                <a:latin typeface="+mn-lt"/>
                <a:cs typeface="Arial" pitchFamily="34" charset="0"/>
              </a:rPr>
              <a:t>raştı</a:t>
            </a:r>
            <a:r>
              <a:rPr lang="en-US" sz="2800" dirty="0" err="1" smtClean="0">
                <a:latin typeface="+mn-lt"/>
                <a:cs typeface="Arial" pitchFamily="34" charset="0"/>
              </a:rPr>
              <a:t>rmalar</a:t>
            </a:r>
            <a:r>
              <a:rPr lang="tr-TR" sz="2800" dirty="0" smtClean="0">
                <a:latin typeface="+mn-lt"/>
                <a:cs typeface="Arial" pitchFamily="34" charset="0"/>
              </a:rPr>
              <a:t> </a:t>
            </a:r>
            <a:r>
              <a:rPr lang="en-US" sz="2800" dirty="0" err="1" smtClean="0">
                <a:latin typeface="+mn-lt"/>
                <a:cs typeface="Arial" pitchFamily="34" charset="0"/>
              </a:rPr>
              <a:t>sonucunda</a:t>
            </a:r>
            <a:r>
              <a:rPr lang="en-US" sz="2800" dirty="0" smtClean="0">
                <a:latin typeface="+mn-lt"/>
                <a:cs typeface="Arial" pitchFamily="34" charset="0"/>
              </a:rPr>
              <a:t> ka</a:t>
            </a:r>
            <a:r>
              <a:rPr lang="tr-TR" sz="2800" dirty="0" smtClean="0">
                <a:latin typeface="+mn-lt"/>
                <a:cs typeface="Arial" pitchFamily="34" charset="0"/>
              </a:rPr>
              <a:t>nıtlanmıştı</a:t>
            </a:r>
            <a:r>
              <a:rPr lang="en-US" sz="2800" dirty="0" smtClean="0">
                <a:latin typeface="+mn-lt"/>
                <a:cs typeface="Arial" pitchFamily="34" charset="0"/>
              </a:rPr>
              <a:t>r. Dengeli ve </a:t>
            </a:r>
            <a:r>
              <a:rPr lang="tr-TR" sz="2800" dirty="0" smtClean="0">
                <a:latin typeface="+mn-lt"/>
                <a:cs typeface="Arial" pitchFamily="34" charset="0"/>
              </a:rPr>
              <a:t>sağlıklı</a:t>
            </a:r>
            <a:r>
              <a:rPr lang="en-US" sz="2800" dirty="0" smtClean="0">
                <a:latin typeface="+mn-lt"/>
                <a:cs typeface="Arial" pitchFamily="34" charset="0"/>
              </a:rPr>
              <a:t> beslen</a:t>
            </a:r>
            <a:r>
              <a:rPr lang="tr-TR" sz="2800" dirty="0" smtClean="0">
                <a:latin typeface="+mn-lt"/>
                <a:cs typeface="Arial" pitchFamily="34" charset="0"/>
              </a:rPr>
              <a:t>me</a:t>
            </a:r>
            <a:r>
              <a:rPr lang="en-US" sz="2800" dirty="0" smtClean="0">
                <a:latin typeface="+mn-lt"/>
                <a:cs typeface="Arial" pitchFamily="34" charset="0"/>
              </a:rPr>
              <a:t>me</a:t>
            </a:r>
            <a:r>
              <a:rPr lang="tr-TR" sz="2800" dirty="0" smtClean="0">
                <a:latin typeface="+mn-lt"/>
                <a:cs typeface="Arial" pitchFamily="34" charset="0"/>
              </a:rPr>
              <a:t>ni</a:t>
            </a:r>
            <a:r>
              <a:rPr lang="en-US" sz="2800" dirty="0" smtClean="0">
                <a:latin typeface="+mn-lt"/>
                <a:cs typeface="Arial" pitchFamily="34" charset="0"/>
              </a:rPr>
              <a:t>n sa</a:t>
            </a:r>
            <a:r>
              <a:rPr lang="tr-TR" sz="2800" dirty="0" smtClean="0">
                <a:latin typeface="+mn-lt"/>
                <a:cs typeface="Arial" pitchFamily="34" charset="0"/>
              </a:rPr>
              <a:t>ğlı</a:t>
            </a:r>
            <a:r>
              <a:rPr lang="en-US" sz="2800" dirty="0" smtClean="0">
                <a:latin typeface="+mn-lt"/>
                <a:cs typeface="Arial" pitchFamily="34" charset="0"/>
              </a:rPr>
              <a:t>k harcamala</a:t>
            </a:r>
            <a:r>
              <a:rPr lang="tr-TR" sz="2800" dirty="0" smtClean="0">
                <a:latin typeface="+mn-lt"/>
                <a:cs typeface="Arial" pitchFamily="34" charset="0"/>
              </a:rPr>
              <a:t>rını</a:t>
            </a:r>
            <a:r>
              <a:rPr lang="en-US" sz="2800" dirty="0" smtClean="0">
                <a:latin typeface="+mn-lt"/>
                <a:cs typeface="Arial" pitchFamily="34" charset="0"/>
              </a:rPr>
              <a:t> da kat kat art</a:t>
            </a:r>
            <a:r>
              <a:rPr lang="tr-TR" sz="2800" dirty="0" smtClean="0">
                <a:latin typeface="+mn-lt"/>
                <a:cs typeface="Arial" pitchFamily="34" charset="0"/>
              </a:rPr>
              <a:t>ırdığı</a:t>
            </a:r>
            <a:r>
              <a:rPr lang="en-US" sz="2800" dirty="0" smtClean="0">
                <a:latin typeface="+mn-lt"/>
                <a:cs typeface="Arial" pitchFamily="34" charset="0"/>
              </a:rPr>
              <a:t> bilen</a:t>
            </a:r>
            <a:r>
              <a:rPr lang="tr-TR" sz="2800" dirty="0" smtClean="0">
                <a:latin typeface="+mn-lt"/>
                <a:cs typeface="Arial" pitchFamily="34" charset="0"/>
              </a:rPr>
              <a:t>e</a:t>
            </a:r>
            <a:r>
              <a:rPr lang="en-US" sz="2800" dirty="0" smtClean="0">
                <a:latin typeface="+mn-lt"/>
                <a:cs typeface="Arial" pitchFamily="34" charset="0"/>
              </a:rPr>
              <a:t>n ve ara</a:t>
            </a:r>
            <a:r>
              <a:rPr lang="tr-TR" sz="2800" dirty="0" smtClean="0">
                <a:latin typeface="+mn-lt"/>
                <a:cs typeface="Arial" pitchFamily="34" charset="0"/>
              </a:rPr>
              <a:t>ştır</a:t>
            </a:r>
            <a:r>
              <a:rPr lang="en-US" sz="2800" dirty="0" smtClean="0">
                <a:latin typeface="+mn-lt"/>
                <a:cs typeface="Arial" pitchFamily="34" charset="0"/>
              </a:rPr>
              <a:t>malar</a:t>
            </a:r>
            <a:r>
              <a:rPr lang="tr-TR" sz="2800" dirty="0" smtClean="0">
                <a:latin typeface="+mn-lt"/>
                <a:cs typeface="Arial" pitchFamily="34" charset="0"/>
              </a:rPr>
              <a:t>d</a:t>
            </a:r>
            <a:r>
              <a:rPr lang="en-US" sz="2800" dirty="0" smtClean="0">
                <a:latin typeface="+mn-lt"/>
                <a:cs typeface="Arial" pitchFamily="34" charset="0"/>
              </a:rPr>
              <a:t>a ispat edilmi</a:t>
            </a:r>
            <a:r>
              <a:rPr lang="tr-TR" sz="2800" dirty="0" smtClean="0">
                <a:latin typeface="+mn-lt"/>
                <a:cs typeface="Arial" pitchFamily="34" charset="0"/>
              </a:rPr>
              <a:t>ş</a:t>
            </a:r>
            <a:r>
              <a:rPr lang="en-US" sz="2800" dirty="0" smtClean="0">
                <a:latin typeface="+mn-lt"/>
                <a:cs typeface="Arial" pitchFamily="34" charset="0"/>
              </a:rPr>
              <a:t> bir gercektir. Toplumu sa</a:t>
            </a:r>
            <a:r>
              <a:rPr lang="tr-TR" sz="2800" dirty="0" smtClean="0">
                <a:latin typeface="+mn-lt"/>
                <a:cs typeface="Arial" pitchFamily="34" charset="0"/>
              </a:rPr>
              <a:t>ğlıklı</a:t>
            </a:r>
            <a:r>
              <a:rPr lang="en-US" sz="2800" dirty="0" smtClean="0">
                <a:latin typeface="+mn-lt"/>
                <a:cs typeface="Arial" pitchFamily="34" charset="0"/>
              </a:rPr>
              <a:t> beslenme konusunda bilin</a:t>
            </a:r>
            <a:r>
              <a:rPr lang="tr-TR" sz="2800" dirty="0" smtClean="0">
                <a:latin typeface="+mn-lt"/>
                <a:cs typeface="Arial" pitchFamily="34" charset="0"/>
              </a:rPr>
              <a:t>çlen</a:t>
            </a:r>
            <a:r>
              <a:rPr lang="en-US" sz="2800" dirty="0" smtClean="0">
                <a:latin typeface="+mn-lt"/>
                <a:cs typeface="Arial" pitchFamily="34" charset="0"/>
              </a:rPr>
              <a:t>direcek olan sa</a:t>
            </a:r>
            <a:r>
              <a:rPr lang="tr-TR" sz="2800" dirty="0" smtClean="0">
                <a:latin typeface="+mn-lt"/>
                <a:cs typeface="Arial" pitchFamily="34" charset="0"/>
              </a:rPr>
              <a:t>ğlı</a:t>
            </a:r>
            <a:r>
              <a:rPr lang="en-US" sz="2800" dirty="0" smtClean="0">
                <a:latin typeface="+mn-lt"/>
                <a:cs typeface="Arial" pitchFamily="34" charset="0"/>
              </a:rPr>
              <a:t>k alan</a:t>
            </a:r>
            <a:r>
              <a:rPr lang="tr-TR" sz="2800" dirty="0" smtClean="0">
                <a:latin typeface="+mn-lt"/>
                <a:cs typeface="Arial" pitchFamily="34" charset="0"/>
              </a:rPr>
              <a:t>ı</a:t>
            </a:r>
            <a:r>
              <a:rPr lang="en-US" sz="2800" dirty="0" smtClean="0">
                <a:latin typeface="+mn-lt"/>
                <a:cs typeface="Arial" pitchFamily="34" charset="0"/>
              </a:rPr>
              <a:t>nda </a:t>
            </a:r>
            <a:r>
              <a:rPr lang="tr-TR" sz="2800" dirty="0" smtClean="0">
                <a:latin typeface="+mn-lt"/>
                <a:cs typeface="Arial" pitchFamily="34" charset="0"/>
              </a:rPr>
              <a:t>öğ</a:t>
            </a:r>
            <a:r>
              <a:rPr lang="en-US" sz="2800" dirty="0" smtClean="0">
                <a:latin typeface="+mn-lt"/>
                <a:cs typeface="Arial" pitchFamily="34" charset="0"/>
              </a:rPr>
              <a:t>retim g</a:t>
            </a:r>
            <a:r>
              <a:rPr lang="tr-TR" sz="2800" dirty="0" smtClean="0">
                <a:latin typeface="+mn-lt"/>
                <a:cs typeface="Arial" pitchFamily="34" charset="0"/>
              </a:rPr>
              <a:t>ö</a:t>
            </a:r>
            <a:r>
              <a:rPr lang="en-US" sz="2800" dirty="0" smtClean="0">
                <a:latin typeface="+mn-lt"/>
                <a:cs typeface="Arial" pitchFamily="34" charset="0"/>
              </a:rPr>
              <a:t>ren ki</a:t>
            </a:r>
            <a:r>
              <a:rPr lang="tr-TR" sz="2800" dirty="0" smtClean="0">
                <a:latin typeface="+mn-lt"/>
                <a:cs typeface="Arial" pitchFamily="34" charset="0"/>
              </a:rPr>
              <a:t>ş</a:t>
            </a:r>
            <a:r>
              <a:rPr lang="en-US" sz="2800" dirty="0" smtClean="0">
                <a:latin typeface="+mn-lt"/>
                <a:cs typeface="Arial" pitchFamily="34" charset="0"/>
              </a:rPr>
              <a:t>ilerin sa</a:t>
            </a:r>
            <a:r>
              <a:rPr lang="tr-TR" sz="2800" dirty="0" smtClean="0">
                <a:latin typeface="+mn-lt"/>
                <a:cs typeface="Arial" pitchFamily="34" charset="0"/>
              </a:rPr>
              <a:t>ğlıklı</a:t>
            </a:r>
            <a:r>
              <a:rPr lang="en-US" sz="2800" dirty="0" smtClean="0">
                <a:latin typeface="+mn-lt"/>
                <a:cs typeface="Arial" pitchFamily="34" charset="0"/>
              </a:rPr>
              <a:t> beslenme hakk</a:t>
            </a:r>
            <a:r>
              <a:rPr lang="tr-TR" sz="2800" dirty="0" smtClean="0">
                <a:latin typeface="+mn-lt"/>
                <a:cs typeface="Arial" pitchFamily="34" charset="0"/>
              </a:rPr>
              <a:t>ı</a:t>
            </a:r>
            <a:r>
              <a:rPr lang="en-US" sz="2800" dirty="0" smtClean="0">
                <a:latin typeface="+mn-lt"/>
                <a:cs typeface="Arial" pitchFamily="34" charset="0"/>
              </a:rPr>
              <a:t>ndaki bilgileri </a:t>
            </a:r>
            <a:r>
              <a:rPr lang="tr-TR" sz="2800" dirty="0">
                <a:latin typeface="+mn-lt"/>
                <a:cs typeface="Arial" pitchFamily="34" charset="0"/>
              </a:rPr>
              <a:t>ö</a:t>
            </a:r>
            <a:r>
              <a:rPr lang="en-US" sz="2800" dirty="0" smtClean="0">
                <a:latin typeface="+mn-lt"/>
                <a:cs typeface="Arial" pitchFamily="34" charset="0"/>
              </a:rPr>
              <a:t>nem arz etmektedir.</a:t>
            </a:r>
            <a:r>
              <a:rPr lang="tr-TR" sz="2800" dirty="0">
                <a:latin typeface="+mn-lt"/>
              </a:rPr>
              <a:t> Bu araştırma Atatürk Üniversitesi  Tıp Fakültesi 2. ve 5. sınıf öğrencilerinin  beslenme bilgi </a:t>
            </a:r>
            <a:r>
              <a:rPr lang="tr-TR" sz="2800" dirty="0" smtClean="0">
                <a:latin typeface="+mn-lt"/>
              </a:rPr>
              <a:t>düzeylerinin </a:t>
            </a:r>
            <a:r>
              <a:rPr lang="tr-TR" sz="2800" dirty="0">
                <a:latin typeface="+mn-lt"/>
              </a:rPr>
              <a:t>sınıflar arasında nasıl değiştiğini belirlemek için </a:t>
            </a:r>
            <a:r>
              <a:rPr lang="tr-TR" sz="2800" dirty="0" smtClean="0">
                <a:latin typeface="+mn-lt"/>
              </a:rPr>
              <a:t>yapılmıştır.</a:t>
            </a:r>
            <a:r>
              <a:rPr lang="en-US" sz="2800" dirty="0" smtClean="0">
                <a:latin typeface="+mn-lt"/>
                <a:cs typeface="Arial" pitchFamily="34" charset="0"/>
              </a:rPr>
              <a:t> </a:t>
            </a:r>
          </a:p>
        </p:txBody>
      </p:sp>
      <p:sp>
        <p:nvSpPr>
          <p:cNvPr id="25" name="Rectangle 1"/>
          <p:cNvSpPr>
            <a:spLocks noChangeArrowheads="1"/>
          </p:cNvSpPr>
          <p:nvPr/>
        </p:nvSpPr>
        <p:spPr bwMode="auto">
          <a:xfrm>
            <a:off x="5702152" y="9512152"/>
            <a:ext cx="14833648"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ts val="1200"/>
              </a:spcBef>
              <a:spcAft>
                <a:spcPts val="1200"/>
              </a:spcAft>
              <a:buClrTx/>
              <a:buSzTx/>
              <a:buFontTx/>
              <a:buNone/>
              <a:tabLst/>
            </a:pPr>
            <a:r>
              <a:rPr kumimoji="0" lang="tr-TR" sz="3200" b="1" i="0" u="none" strike="noStrike" cap="none" normalizeH="0" baseline="0" dirty="0" smtClean="0">
                <a:ln>
                  <a:noFill/>
                </a:ln>
                <a:solidFill>
                  <a:schemeClr val="tx1"/>
                </a:solidFill>
                <a:effectLst/>
                <a:ea typeface="Calibri" pitchFamily="34" charset="0"/>
                <a:cs typeface="Times New Roman" pitchFamily="18" charset="0"/>
              </a:rPr>
              <a:t>MATERYAL-METOD</a:t>
            </a:r>
            <a:endParaRPr kumimoji="0" lang="en-US" sz="3200" b="1" i="0" u="none" strike="noStrike" cap="none" normalizeH="0" baseline="0" dirty="0" smtClean="0">
              <a:ln>
                <a:noFill/>
              </a:ln>
              <a:solidFill>
                <a:schemeClr val="tx1"/>
              </a:solidFill>
              <a:effectLs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800" dirty="0" smtClean="0">
                <a:latin typeface="+mn-lt"/>
                <a:cs typeface="Arial" pitchFamily="34" charset="0"/>
              </a:rPr>
              <a:t>Atat</a:t>
            </a:r>
            <a:r>
              <a:rPr lang="tr-TR" sz="2800" dirty="0" smtClean="0">
                <a:latin typeface="+mn-lt"/>
                <a:cs typeface="Arial" pitchFamily="34" charset="0"/>
              </a:rPr>
              <a:t>ü</a:t>
            </a:r>
            <a:r>
              <a:rPr lang="en-US" sz="2800" dirty="0" smtClean="0">
                <a:latin typeface="+mn-lt"/>
                <a:cs typeface="Arial" pitchFamily="34" charset="0"/>
              </a:rPr>
              <a:t>rk </a:t>
            </a:r>
            <a:r>
              <a:rPr lang="tr-TR" sz="2800" dirty="0" smtClean="0">
                <a:latin typeface="+mn-lt"/>
                <a:cs typeface="Arial" pitchFamily="34" charset="0"/>
              </a:rPr>
              <a:t>Ü</a:t>
            </a:r>
            <a:r>
              <a:rPr lang="en-US" sz="2800" dirty="0" smtClean="0">
                <a:latin typeface="+mn-lt"/>
                <a:cs typeface="Arial" pitchFamily="34" charset="0"/>
              </a:rPr>
              <a:t>niversitesi T</a:t>
            </a:r>
            <a:r>
              <a:rPr lang="tr-TR" sz="2800" dirty="0" smtClean="0">
                <a:latin typeface="+mn-lt"/>
                <a:cs typeface="Arial" pitchFamily="34" charset="0"/>
              </a:rPr>
              <a:t>ı</a:t>
            </a:r>
            <a:r>
              <a:rPr lang="en-US" sz="2800" dirty="0" smtClean="0">
                <a:latin typeface="+mn-lt"/>
                <a:cs typeface="Arial" pitchFamily="34" charset="0"/>
              </a:rPr>
              <a:t>p </a:t>
            </a:r>
            <a:r>
              <a:rPr lang="tr-TR" sz="2800" dirty="0">
                <a:latin typeface="+mn-lt"/>
                <a:cs typeface="Arial" pitchFamily="34" charset="0"/>
              </a:rPr>
              <a:t>F</a:t>
            </a:r>
            <a:r>
              <a:rPr lang="en-US" sz="2800" dirty="0" smtClean="0">
                <a:latin typeface="+mn-lt"/>
                <a:cs typeface="Arial" pitchFamily="34" charset="0"/>
              </a:rPr>
              <a:t>ak</a:t>
            </a:r>
            <a:r>
              <a:rPr lang="tr-TR" sz="2800" dirty="0">
                <a:latin typeface="+mn-lt"/>
                <a:cs typeface="Arial" pitchFamily="34" charset="0"/>
              </a:rPr>
              <a:t>ü</a:t>
            </a:r>
            <a:r>
              <a:rPr lang="en-US" sz="2800" dirty="0" err="1" smtClean="0">
                <a:latin typeface="+mn-lt"/>
                <a:cs typeface="Arial" pitchFamily="34" charset="0"/>
              </a:rPr>
              <a:t>ltesi</a:t>
            </a:r>
            <a:r>
              <a:rPr lang="en-US" sz="2800" dirty="0" smtClean="0">
                <a:latin typeface="+mn-lt"/>
                <a:cs typeface="Arial" pitchFamily="34" charset="0"/>
              </a:rPr>
              <a:t> 2.</a:t>
            </a:r>
            <a:r>
              <a:rPr lang="tr-TR" sz="2800" dirty="0" smtClean="0">
                <a:latin typeface="+mn-lt"/>
                <a:cs typeface="Arial" pitchFamily="34" charset="0"/>
              </a:rPr>
              <a:t>sınıftan 250 kişi </a:t>
            </a:r>
            <a:r>
              <a:rPr lang="en-US" sz="2800" dirty="0" err="1" smtClean="0">
                <a:latin typeface="+mn-lt"/>
                <a:cs typeface="Arial" pitchFamily="34" charset="0"/>
              </a:rPr>
              <a:t>ve</a:t>
            </a:r>
            <a:r>
              <a:rPr lang="en-US" sz="2800" dirty="0" smtClean="0">
                <a:latin typeface="+mn-lt"/>
                <a:cs typeface="Arial" pitchFamily="34" charset="0"/>
              </a:rPr>
              <a:t> 5. s</a:t>
            </a:r>
            <a:r>
              <a:rPr lang="tr-TR" sz="2800" dirty="0" err="1" smtClean="0">
                <a:latin typeface="+mn-lt"/>
                <a:cs typeface="Arial" pitchFamily="34" charset="0"/>
              </a:rPr>
              <a:t>ını</a:t>
            </a:r>
            <a:r>
              <a:rPr lang="en-US" sz="2800" dirty="0" smtClean="0">
                <a:latin typeface="+mn-lt"/>
                <a:cs typeface="Arial" pitchFamily="34" charset="0"/>
              </a:rPr>
              <a:t>f</a:t>
            </a:r>
            <a:r>
              <a:rPr lang="tr-TR" sz="2800" dirty="0" smtClean="0">
                <a:latin typeface="+mn-lt"/>
                <a:cs typeface="Arial" pitchFamily="34" charset="0"/>
              </a:rPr>
              <a:t>tan 200 kişi olmak üzere toplam 450 kişilik evrenden, 20’si 2. sınıftan ve 20’si 5. sınıftan rastgele seçilen öğrenciler örneklemi oluşturmuştur.</a:t>
            </a:r>
            <a:r>
              <a:rPr lang="en-US" sz="2800" dirty="0" smtClean="0">
                <a:latin typeface="+mn-lt"/>
                <a:cs typeface="Arial" pitchFamily="34" charset="0"/>
              </a:rPr>
              <a:t> </a:t>
            </a:r>
            <a:r>
              <a:rPr lang="tr-TR" sz="2800" dirty="0" smtClean="0">
                <a:latin typeface="+mn-lt"/>
                <a:cs typeface="Arial" pitchFamily="34" charset="0"/>
              </a:rPr>
              <a:t>‘‘Tıp Fakültesi 2. ve 5. sınıf öğrencileri arasında beslenme bilgi düzeyleri ve vücut kitle indeksi (</a:t>
            </a:r>
            <a:r>
              <a:rPr lang="tr-TR" sz="2800" dirty="0" err="1" smtClean="0">
                <a:latin typeface="+mn-lt"/>
                <a:cs typeface="Arial" pitchFamily="34" charset="0"/>
              </a:rPr>
              <a:t>vki</a:t>
            </a:r>
            <a:r>
              <a:rPr lang="tr-TR" sz="2800" dirty="0" smtClean="0">
                <a:latin typeface="+mn-lt"/>
                <a:cs typeface="Arial" pitchFamily="34" charset="0"/>
              </a:rPr>
              <a:t>) açısından fark var mıdır?’’ başlıklı</a:t>
            </a:r>
            <a:r>
              <a:rPr lang="en-US" sz="2800" dirty="0" smtClean="0">
                <a:latin typeface="+mn-lt"/>
                <a:cs typeface="Arial" pitchFamily="34" charset="0"/>
              </a:rPr>
              <a:t> kesitsel anket ara</a:t>
            </a:r>
            <a:r>
              <a:rPr lang="tr-TR" sz="2800" dirty="0" smtClean="0">
                <a:latin typeface="+mn-lt"/>
                <a:cs typeface="Arial" pitchFamily="34" charset="0"/>
              </a:rPr>
              <a:t>ştı</a:t>
            </a:r>
            <a:r>
              <a:rPr lang="en-US" sz="2800" dirty="0" smtClean="0">
                <a:latin typeface="+mn-lt"/>
                <a:cs typeface="Arial" pitchFamily="34" charset="0"/>
              </a:rPr>
              <a:t>rmas</a:t>
            </a:r>
            <a:r>
              <a:rPr lang="tr-TR" sz="2800" dirty="0" smtClean="0">
                <a:latin typeface="+mn-lt"/>
                <a:cs typeface="Arial" pitchFamily="34" charset="0"/>
              </a:rPr>
              <a:t>ı</a:t>
            </a:r>
            <a:r>
              <a:rPr lang="en-US" sz="2800" dirty="0" err="1" smtClean="0">
                <a:latin typeface="+mn-lt"/>
                <a:cs typeface="Arial" pitchFamily="34" charset="0"/>
              </a:rPr>
              <a:t>nda</a:t>
            </a:r>
            <a:r>
              <a:rPr lang="tr-TR" sz="2800" dirty="0" smtClean="0">
                <a:latin typeface="+mn-lt"/>
                <a:cs typeface="Arial" pitchFamily="34" charset="0"/>
              </a:rPr>
              <a:t>;</a:t>
            </a:r>
            <a:r>
              <a:rPr lang="en-US" sz="2800" dirty="0" smtClean="0">
                <a:latin typeface="+mn-lt"/>
                <a:cs typeface="Arial" pitchFamily="34" charset="0"/>
              </a:rPr>
              <a:t> </a:t>
            </a:r>
            <a:r>
              <a:rPr lang="tr-TR" sz="2800" dirty="0" smtClean="0">
                <a:latin typeface="+mn-lt"/>
                <a:cs typeface="Arial" pitchFamily="34" charset="0"/>
              </a:rPr>
              <a:t>b</a:t>
            </a:r>
            <a:r>
              <a:rPr lang="en-US" sz="2800" dirty="0" smtClean="0">
                <a:latin typeface="+mn-lt"/>
                <a:cs typeface="Arial" pitchFamily="34" charset="0"/>
              </a:rPr>
              <a:t>eslenme bilgi d</a:t>
            </a:r>
            <a:r>
              <a:rPr lang="tr-TR" sz="2800" dirty="0" smtClean="0">
                <a:latin typeface="+mn-lt"/>
                <a:cs typeface="Arial" pitchFamily="34" charset="0"/>
              </a:rPr>
              <a:t>ü</a:t>
            </a:r>
            <a:r>
              <a:rPr lang="en-US" sz="2800" dirty="0" smtClean="0">
                <a:latin typeface="+mn-lt"/>
                <a:cs typeface="Arial" pitchFamily="34" charset="0"/>
              </a:rPr>
              <a:t>zey</a:t>
            </a:r>
            <a:r>
              <a:rPr lang="tr-TR" sz="2800" dirty="0" smtClean="0">
                <a:latin typeface="+mn-lt"/>
                <a:cs typeface="Arial" pitchFamily="34" charset="0"/>
              </a:rPr>
              <a:t>i</a:t>
            </a:r>
            <a:r>
              <a:rPr lang="en-US" sz="2800" dirty="0" smtClean="0">
                <a:latin typeface="+mn-lt"/>
                <a:cs typeface="Arial" pitchFamily="34" charset="0"/>
              </a:rPr>
              <a:t>,</a:t>
            </a:r>
            <a:r>
              <a:rPr lang="tr-TR" sz="2800" dirty="0" smtClean="0">
                <a:latin typeface="+mn-lt"/>
                <a:cs typeface="Arial" pitchFamily="34" charset="0"/>
              </a:rPr>
              <a:t> </a:t>
            </a:r>
            <a:r>
              <a:rPr lang="en-US" sz="2800" dirty="0" smtClean="0">
                <a:latin typeface="+mn-lt"/>
                <a:cs typeface="Arial" pitchFamily="34" charset="0"/>
              </a:rPr>
              <a:t>boy, kilo ve s</a:t>
            </a:r>
            <a:r>
              <a:rPr lang="tr-TR" sz="2800" dirty="0" smtClean="0">
                <a:latin typeface="+mn-lt"/>
                <a:cs typeface="Arial" pitchFamily="34" charset="0"/>
              </a:rPr>
              <a:t>ınıf</a:t>
            </a:r>
            <a:r>
              <a:rPr lang="en-US" sz="2800" dirty="0" smtClean="0">
                <a:latin typeface="+mn-lt"/>
                <a:cs typeface="Arial" pitchFamily="34" charset="0"/>
              </a:rPr>
              <a:t> de</a:t>
            </a:r>
            <a:r>
              <a:rPr lang="tr-TR" sz="2800" dirty="0" smtClean="0">
                <a:latin typeface="+mn-lt"/>
                <a:cs typeface="Arial" pitchFamily="34" charset="0"/>
              </a:rPr>
              <a:t>ğiş</a:t>
            </a:r>
            <a:r>
              <a:rPr lang="en-US" sz="2800" dirty="0" smtClean="0">
                <a:latin typeface="+mn-lt"/>
                <a:cs typeface="Arial" pitchFamily="34" charset="0"/>
              </a:rPr>
              <a:t>ken</a:t>
            </a:r>
            <a:r>
              <a:rPr lang="tr-TR" sz="2800" dirty="0" err="1" smtClean="0">
                <a:latin typeface="+mn-lt"/>
                <a:cs typeface="Arial" pitchFamily="34" charset="0"/>
              </a:rPr>
              <a:t>leri</a:t>
            </a:r>
            <a:r>
              <a:rPr lang="en-US" sz="2800" dirty="0" smtClean="0">
                <a:latin typeface="+mn-lt"/>
                <a:cs typeface="Arial" pitchFamily="34" charset="0"/>
              </a:rPr>
              <a:t> </a:t>
            </a:r>
            <a:r>
              <a:rPr lang="tr-TR" sz="2800" dirty="0" smtClean="0">
                <a:latin typeface="+mn-lt"/>
                <a:cs typeface="Arial" pitchFamily="34" charset="0"/>
              </a:rPr>
              <a:t>incelenmiştir.</a:t>
            </a:r>
            <a:r>
              <a:rPr lang="en-US" sz="2800" dirty="0" smtClean="0">
                <a:latin typeface="+mn-lt"/>
                <a:cs typeface="Arial" pitchFamily="34" charset="0"/>
              </a:rPr>
              <a:t> Her</a:t>
            </a:r>
            <a:r>
              <a:rPr lang="tr-TR" sz="2800" dirty="0" smtClean="0">
                <a:latin typeface="+mn-lt"/>
                <a:cs typeface="Arial" pitchFamily="34" charset="0"/>
              </a:rPr>
              <a:t> </a:t>
            </a:r>
            <a:r>
              <a:rPr lang="en-US" sz="2800" dirty="0" smtClean="0">
                <a:latin typeface="+mn-lt"/>
                <a:cs typeface="Arial" pitchFamily="34" charset="0"/>
              </a:rPr>
              <a:t>bir grup </a:t>
            </a:r>
            <a:r>
              <a:rPr lang="tr-TR" sz="2800" dirty="0">
                <a:latin typeface="+mn-lt"/>
                <a:cs typeface="Arial" pitchFamily="34" charset="0"/>
              </a:rPr>
              <a:t>ü</a:t>
            </a:r>
            <a:r>
              <a:rPr lang="en-US" sz="2800" dirty="0" smtClean="0">
                <a:latin typeface="+mn-lt"/>
                <a:cs typeface="Arial" pitchFamily="34" charset="0"/>
              </a:rPr>
              <a:t>yesi 2. ve 5. s</a:t>
            </a:r>
            <a:r>
              <a:rPr lang="tr-TR" sz="2800" dirty="0" smtClean="0">
                <a:latin typeface="+mn-lt"/>
                <a:cs typeface="Arial" pitchFamily="34" charset="0"/>
              </a:rPr>
              <a:t>ını</a:t>
            </a:r>
            <a:r>
              <a:rPr lang="en-US" sz="2800" dirty="0" smtClean="0">
                <a:latin typeface="+mn-lt"/>
                <a:cs typeface="Arial" pitchFamily="34" charset="0"/>
              </a:rPr>
              <a:t>ftan ayr</a:t>
            </a:r>
            <a:r>
              <a:rPr lang="tr-TR" sz="2800" dirty="0" smtClean="0">
                <a:latin typeface="+mn-lt"/>
                <a:cs typeface="Arial" pitchFamily="34" charset="0"/>
              </a:rPr>
              <a:t>ı</a:t>
            </a:r>
            <a:r>
              <a:rPr lang="en-US" sz="2800" dirty="0" smtClean="0">
                <a:latin typeface="+mn-lt"/>
                <a:cs typeface="Arial" pitchFamily="34" charset="0"/>
              </a:rPr>
              <a:t> ayr</a:t>
            </a:r>
            <a:r>
              <a:rPr lang="tr-TR" sz="2800" dirty="0" smtClean="0">
                <a:latin typeface="+mn-lt"/>
                <a:cs typeface="Arial" pitchFamily="34" charset="0"/>
              </a:rPr>
              <a:t>ı</a:t>
            </a:r>
            <a:r>
              <a:rPr lang="en-US" sz="2800" dirty="0" smtClean="0">
                <a:latin typeface="+mn-lt"/>
                <a:cs typeface="Arial" pitchFamily="34" charset="0"/>
              </a:rPr>
              <a:t> onar ki</a:t>
            </a:r>
            <a:r>
              <a:rPr lang="tr-TR" sz="2800" dirty="0" smtClean="0">
                <a:latin typeface="+mn-lt"/>
                <a:cs typeface="Arial" pitchFamily="34" charset="0"/>
              </a:rPr>
              <a:t>ş</a:t>
            </a:r>
            <a:r>
              <a:rPr lang="en-US" sz="2800" dirty="0" smtClean="0">
                <a:latin typeface="+mn-lt"/>
                <a:cs typeface="Arial" pitchFamily="34" charset="0"/>
              </a:rPr>
              <a:t>i se</a:t>
            </a:r>
            <a:r>
              <a:rPr lang="tr-TR" sz="2800" dirty="0" smtClean="0">
                <a:latin typeface="+mn-lt"/>
                <a:cs typeface="Arial" pitchFamily="34" charset="0"/>
              </a:rPr>
              <a:t>ç</a:t>
            </a:r>
            <a:r>
              <a:rPr lang="en-US" sz="2800" dirty="0" smtClean="0">
                <a:latin typeface="+mn-lt"/>
                <a:cs typeface="Arial" pitchFamily="34" charset="0"/>
              </a:rPr>
              <a:t>erek toplamda 20 ki</a:t>
            </a:r>
            <a:r>
              <a:rPr lang="tr-TR" sz="2800" dirty="0" smtClean="0">
                <a:latin typeface="+mn-lt"/>
                <a:cs typeface="Arial" pitchFamily="34" charset="0"/>
              </a:rPr>
              <a:t>ş</a:t>
            </a:r>
            <a:r>
              <a:rPr lang="en-US" sz="2800" dirty="0" smtClean="0">
                <a:latin typeface="+mn-lt"/>
                <a:cs typeface="Arial" pitchFamily="34" charset="0"/>
              </a:rPr>
              <a:t>i </a:t>
            </a:r>
            <a:r>
              <a:rPr lang="tr-TR" sz="2800" dirty="0">
                <a:latin typeface="+mn-lt"/>
                <a:cs typeface="Arial" pitchFamily="34" charset="0"/>
              </a:rPr>
              <a:t>ü</a:t>
            </a:r>
            <a:r>
              <a:rPr lang="en-US" sz="2800" dirty="0" err="1" smtClean="0">
                <a:latin typeface="+mn-lt"/>
                <a:cs typeface="Arial" pitchFamily="34" charset="0"/>
              </a:rPr>
              <a:t>zerinde</a:t>
            </a:r>
            <a:r>
              <a:rPr lang="en-US" sz="2800" dirty="0" smtClean="0">
                <a:latin typeface="+mn-lt"/>
                <a:cs typeface="Arial" pitchFamily="34" charset="0"/>
              </a:rPr>
              <a:t> ara</a:t>
            </a:r>
            <a:r>
              <a:rPr lang="tr-TR" sz="2800" dirty="0" smtClean="0">
                <a:latin typeface="+mn-lt"/>
                <a:cs typeface="Arial" pitchFamily="34" charset="0"/>
              </a:rPr>
              <a:t>ştırıl</a:t>
            </a:r>
            <a:r>
              <a:rPr lang="en-US" sz="2800" dirty="0" smtClean="0">
                <a:latin typeface="+mn-lt"/>
                <a:cs typeface="Arial" pitchFamily="34" charset="0"/>
              </a:rPr>
              <a:t>an konu hakk</a:t>
            </a:r>
            <a:r>
              <a:rPr lang="tr-TR" sz="2800" dirty="0" smtClean="0">
                <a:latin typeface="+mn-lt"/>
                <a:cs typeface="Arial" pitchFamily="34" charset="0"/>
              </a:rPr>
              <a:t>ı</a:t>
            </a:r>
            <a:r>
              <a:rPr lang="en-US" sz="2800" dirty="0" err="1" smtClean="0">
                <a:latin typeface="+mn-lt"/>
                <a:cs typeface="Arial" pitchFamily="34" charset="0"/>
              </a:rPr>
              <a:t>nda</a:t>
            </a:r>
            <a:r>
              <a:rPr lang="en-US" sz="2800" dirty="0" smtClean="0">
                <a:latin typeface="+mn-lt"/>
                <a:cs typeface="Arial" pitchFamily="34" charset="0"/>
              </a:rPr>
              <a:t> </a:t>
            </a:r>
            <a:r>
              <a:rPr lang="en-US" sz="2800" dirty="0" err="1" smtClean="0">
                <a:latin typeface="+mn-lt"/>
                <a:cs typeface="Arial" pitchFamily="34" charset="0"/>
              </a:rPr>
              <a:t>sorulan</a:t>
            </a:r>
            <a:r>
              <a:rPr lang="en-US" sz="2800" dirty="0" smtClean="0">
                <a:latin typeface="+mn-lt"/>
                <a:cs typeface="Arial" pitchFamily="34" charset="0"/>
              </a:rPr>
              <a:t> sorulara cevap alm</a:t>
            </a:r>
            <a:r>
              <a:rPr lang="tr-TR" sz="2800" dirty="0" smtClean="0">
                <a:latin typeface="+mn-lt"/>
                <a:cs typeface="Arial" pitchFamily="34" charset="0"/>
              </a:rPr>
              <a:t>ıştı</a:t>
            </a:r>
            <a:r>
              <a:rPr lang="en-US" sz="2800" dirty="0" smtClean="0">
                <a:latin typeface="+mn-lt"/>
                <a:cs typeface="Arial" pitchFamily="34" charset="0"/>
              </a:rPr>
              <a:t>r. Bu y</a:t>
            </a:r>
            <a:r>
              <a:rPr lang="tr-TR" sz="2800" dirty="0" smtClean="0">
                <a:latin typeface="+mn-lt"/>
                <a:cs typeface="Arial" pitchFamily="34" charset="0"/>
              </a:rPr>
              <a:t>ö</a:t>
            </a:r>
            <a:r>
              <a:rPr lang="en-US" sz="2800" dirty="0" smtClean="0">
                <a:latin typeface="+mn-lt"/>
                <a:cs typeface="Arial" pitchFamily="34" charset="0"/>
              </a:rPr>
              <a:t>ntem sonucu </a:t>
            </a:r>
            <a:r>
              <a:rPr lang="en-US" sz="2800" dirty="0" err="1" smtClean="0">
                <a:latin typeface="+mn-lt"/>
                <a:cs typeface="Arial" pitchFamily="34" charset="0"/>
              </a:rPr>
              <a:t>elde</a:t>
            </a:r>
            <a:r>
              <a:rPr lang="en-US" sz="2800" dirty="0" smtClean="0">
                <a:latin typeface="+mn-lt"/>
                <a:cs typeface="Arial" pitchFamily="34" charset="0"/>
              </a:rPr>
              <a:t> </a:t>
            </a:r>
            <a:r>
              <a:rPr lang="en-US" sz="2800" dirty="0" err="1" smtClean="0">
                <a:latin typeface="+mn-lt"/>
                <a:cs typeface="Arial" pitchFamily="34" charset="0"/>
              </a:rPr>
              <a:t>edilen</a:t>
            </a:r>
            <a:r>
              <a:rPr lang="en-US" sz="2800" dirty="0" smtClean="0">
                <a:latin typeface="+mn-lt"/>
                <a:cs typeface="Arial" pitchFamily="34" charset="0"/>
              </a:rPr>
              <a:t> verilerin ay</a:t>
            </a:r>
            <a:r>
              <a:rPr lang="tr-TR" sz="2800" dirty="0" smtClean="0">
                <a:latin typeface="+mn-lt"/>
                <a:cs typeface="Arial" pitchFamily="34" charset="0"/>
              </a:rPr>
              <a:t>ı</a:t>
            </a:r>
            <a:r>
              <a:rPr lang="en-US" sz="2800" dirty="0" smtClean="0">
                <a:latin typeface="+mn-lt"/>
                <a:cs typeface="Arial" pitchFamily="34" charset="0"/>
              </a:rPr>
              <a:t>klanmasi yap</a:t>
            </a:r>
            <a:r>
              <a:rPr lang="tr-TR" sz="2800" dirty="0" smtClean="0">
                <a:latin typeface="+mn-lt"/>
                <a:cs typeface="Arial" pitchFamily="34" charset="0"/>
              </a:rPr>
              <a:t>ı</a:t>
            </a:r>
            <a:r>
              <a:rPr lang="en-US" sz="2800" dirty="0" smtClean="0">
                <a:latin typeface="+mn-lt"/>
                <a:cs typeface="Arial" pitchFamily="34" charset="0"/>
              </a:rPr>
              <a:t>lm</a:t>
            </a:r>
            <a:r>
              <a:rPr lang="tr-TR" sz="2800" dirty="0" smtClean="0">
                <a:latin typeface="+mn-lt"/>
                <a:cs typeface="Arial" pitchFamily="34" charset="0"/>
              </a:rPr>
              <a:t>ış,</a:t>
            </a:r>
            <a:r>
              <a:rPr lang="en-US" sz="2800" dirty="0" smtClean="0">
                <a:latin typeface="+mn-lt"/>
                <a:cs typeface="Arial" pitchFamily="34" charset="0"/>
              </a:rPr>
              <a:t> hatalar bulunup d</a:t>
            </a:r>
            <a:r>
              <a:rPr lang="tr-TR" sz="2800" dirty="0" smtClean="0">
                <a:latin typeface="+mn-lt"/>
                <a:cs typeface="Arial" pitchFamily="34" charset="0"/>
              </a:rPr>
              <a:t>ü</a:t>
            </a:r>
            <a:r>
              <a:rPr lang="en-US" sz="2800" dirty="0" smtClean="0">
                <a:latin typeface="+mn-lt"/>
                <a:cs typeface="Arial" pitchFamily="34" charset="0"/>
              </a:rPr>
              <a:t>zeltilmi</a:t>
            </a:r>
            <a:r>
              <a:rPr lang="tr-TR" sz="2800" dirty="0" smtClean="0">
                <a:latin typeface="+mn-lt"/>
                <a:cs typeface="Arial" pitchFamily="34" charset="0"/>
              </a:rPr>
              <a:t>ş</a:t>
            </a:r>
            <a:r>
              <a:rPr lang="en-US" sz="2800" dirty="0" smtClean="0">
                <a:latin typeface="+mn-lt"/>
                <a:cs typeface="Arial" pitchFamily="34" charset="0"/>
              </a:rPr>
              <a:t>tir. </a:t>
            </a:r>
            <a:r>
              <a:rPr lang="tr-TR" sz="2800" dirty="0" smtClean="0">
                <a:latin typeface="+mn-lt"/>
                <a:cs typeface="Arial" pitchFamily="34" charset="0"/>
              </a:rPr>
              <a:t>İstatistiksel olarak eldeki verilere ki-kare ve anova testi uygulanarak sonuçlar değerlendirilmiştir.</a:t>
            </a:r>
            <a:endParaRPr kumimoji="0" lang="en-US" sz="2800" b="0" i="0" u="none" strike="noStrike" cap="none" normalizeH="0" baseline="0" dirty="0" smtClean="0">
              <a:ln>
                <a:noFill/>
              </a:ln>
              <a:solidFill>
                <a:schemeClr val="tx1"/>
              </a:solidFill>
              <a:effectLst/>
              <a:latin typeface="+mn-lt"/>
              <a:cs typeface="Arial" pitchFamily="34" charset="0"/>
            </a:endParaRPr>
          </a:p>
        </p:txBody>
      </p:sp>
      <p:sp>
        <p:nvSpPr>
          <p:cNvPr id="26" name="Metin kutusu 4"/>
          <p:cNvSpPr txBox="1"/>
          <p:nvPr/>
        </p:nvSpPr>
        <p:spPr>
          <a:xfrm>
            <a:off x="6062192" y="18801184"/>
            <a:ext cx="6768752" cy="1015663"/>
          </a:xfrm>
          <a:prstGeom prst="rect">
            <a:avLst/>
          </a:prstGeom>
          <a:noFill/>
        </p:spPr>
        <p:txBody>
          <a:bodyPr wrap="square" rtlCol="0">
            <a:spAutoFit/>
          </a:bodyPr>
          <a:lstStyle/>
          <a:p>
            <a:r>
              <a:rPr lang="tr-TR" sz="3200" b="1" dirty="0" smtClean="0"/>
              <a:t>TABLO-1. </a:t>
            </a:r>
            <a:r>
              <a:rPr lang="tr-TR" sz="2800" dirty="0" smtClean="0"/>
              <a:t>Bu çalışmaya 2.Sınıftan 20,      5. Sınıftan 20 kişi katılmıştır.</a:t>
            </a:r>
            <a:endParaRPr lang="tr-TR" sz="2800" b="1" dirty="0"/>
          </a:p>
        </p:txBody>
      </p:sp>
      <p:sp>
        <p:nvSpPr>
          <p:cNvPr id="27" name="Rectangle 10"/>
          <p:cNvSpPr>
            <a:spLocks noChangeArrowheads="1"/>
          </p:cNvSpPr>
          <p:nvPr/>
        </p:nvSpPr>
        <p:spPr bwMode="auto">
          <a:xfrm>
            <a:off x="13335000" y="18801184"/>
            <a:ext cx="72008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rtl="1"/>
            <a:r>
              <a:rPr kumimoji="0" lang="en-US" sz="3200" b="1" i="0" u="none" strike="noStrike" cap="none" normalizeH="0" baseline="0" dirty="0" smtClean="0">
                <a:ln>
                  <a:noFill/>
                </a:ln>
                <a:solidFill>
                  <a:srgbClr val="000000"/>
                </a:solidFill>
                <a:effectLst/>
                <a:ea typeface="Calibri" pitchFamily="34" charset="0"/>
                <a:cs typeface="Times New Roman" pitchFamily="18" charset="0"/>
              </a:rPr>
              <a:t>TABLO</a:t>
            </a:r>
            <a:r>
              <a:rPr lang="tr-TR" sz="3200" b="1" dirty="0" smtClean="0">
                <a:solidFill>
                  <a:srgbClr val="000000"/>
                </a:solidFill>
                <a:ea typeface="Calibri" pitchFamily="34" charset="0"/>
                <a:cs typeface="Times New Roman" pitchFamily="18" charset="0"/>
              </a:rPr>
              <a:t> 2. </a:t>
            </a:r>
            <a:r>
              <a:rPr lang="tr-TR" sz="2800" dirty="0" smtClean="0">
                <a:ea typeface="Calibri" pitchFamily="34" charset="0"/>
                <a:cs typeface="Times New Roman" pitchFamily="18" charset="0"/>
              </a:rPr>
              <a:t>Kahvaltı yapanların ortalamaları 22,5 kahvaltı yapmayanların ortalamaları 22,4. D</a:t>
            </a:r>
            <a:r>
              <a:rPr lang="tr-TR" sz="2800" dirty="0" smtClean="0">
                <a:latin typeface="Calibri"/>
                <a:ea typeface="Calibri" pitchFamily="34" charset="0"/>
                <a:cs typeface="Times New Roman" pitchFamily="18" charset="0"/>
              </a:rPr>
              <a:t>ü</a:t>
            </a:r>
            <a:r>
              <a:rPr lang="tr-TR" sz="2800" dirty="0" smtClean="0">
                <a:ea typeface="Calibri" pitchFamily="34" charset="0"/>
                <a:cs typeface="Times New Roman" pitchFamily="18" charset="0"/>
              </a:rPr>
              <a:t>zenli kahvaltı yapanlarla yapmayanlar arasında anlamlı bir fark yoktur (P=00,8)</a:t>
            </a:r>
            <a:r>
              <a:rPr lang="en-US" sz="2800" dirty="0" smtClean="0">
                <a:ea typeface="Calibri" pitchFamily="34" charset="0"/>
                <a:cs typeface="Times New Roman" pitchFamily="18" charset="0"/>
              </a:rPr>
              <a:t>.</a:t>
            </a:r>
            <a:endParaRPr kumimoji="0" lang="tr-TR" sz="2800" b="0" i="0" u="none" strike="noStrike" cap="none" normalizeH="0" baseline="0" dirty="0" smtClean="0">
              <a:ln>
                <a:noFill/>
              </a:ln>
              <a:solidFill>
                <a:schemeClr val="tx1"/>
              </a:solidFill>
              <a:effectLst/>
              <a:cs typeface="Times New Roman" pitchFamily="18" charset="0"/>
            </a:endParaRPr>
          </a:p>
        </p:txBody>
      </p:sp>
      <p:graphicFrame>
        <p:nvGraphicFramePr>
          <p:cNvPr id="28" name="4 Grafik"/>
          <p:cNvGraphicFramePr/>
          <p:nvPr/>
        </p:nvGraphicFramePr>
        <p:xfrm>
          <a:off x="5990184" y="22185560"/>
          <a:ext cx="6336704" cy="4176464"/>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angle 7"/>
          <p:cNvSpPr>
            <a:spLocks noChangeArrowheads="1"/>
          </p:cNvSpPr>
          <p:nvPr/>
        </p:nvSpPr>
        <p:spPr bwMode="auto">
          <a:xfrm>
            <a:off x="6134200" y="26619860"/>
            <a:ext cx="6768752"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chemeClr val="tx1"/>
                </a:solidFill>
                <a:effectLst/>
                <a:ea typeface="Calibri" pitchFamily="34" charset="0"/>
                <a:cs typeface="Times New Roman" pitchFamily="18" charset="0"/>
              </a:rPr>
              <a:t>TABLO 3</a:t>
            </a:r>
            <a:r>
              <a:rPr kumimoji="0" lang="tr-TR" sz="2800" b="0" i="0" u="none" strike="noStrike" cap="none" normalizeH="0" baseline="0" dirty="0" smtClean="0">
                <a:ln>
                  <a:noFill/>
                </a:ln>
                <a:solidFill>
                  <a:schemeClr val="tx1"/>
                </a:solidFill>
                <a:effectLst/>
                <a:ea typeface="Calibri" pitchFamily="34" charset="0"/>
                <a:cs typeface="Times New Roman" pitchFamily="18" charset="0"/>
              </a:rPr>
              <a:t>. 2. sınıf öğrencilerinin vki değerleri ortalaması 23,03 ±4,2,                     5. sınıft öğrencilerinin</a:t>
            </a:r>
            <a:r>
              <a:rPr kumimoji="0" lang="tr-TR" sz="2800" b="0" i="0" u="none" strike="noStrike" cap="none" normalizeH="0" dirty="0" smtClean="0">
                <a:ln>
                  <a:noFill/>
                </a:ln>
                <a:solidFill>
                  <a:schemeClr val="tx1"/>
                </a:solidFill>
                <a:effectLst/>
                <a:ea typeface="Calibri" pitchFamily="34" charset="0"/>
                <a:cs typeface="Times New Roman" pitchFamily="18" charset="0"/>
              </a:rPr>
              <a:t> ise </a:t>
            </a:r>
            <a:r>
              <a:rPr kumimoji="0" lang="tr-TR" sz="2800" b="0" i="0" u="none" strike="noStrike" cap="none" normalizeH="0" baseline="0" dirty="0" smtClean="0">
                <a:ln>
                  <a:noFill/>
                </a:ln>
                <a:solidFill>
                  <a:schemeClr val="tx1"/>
                </a:solidFill>
                <a:effectLst/>
                <a:ea typeface="Calibri" pitchFamily="34" charset="0"/>
                <a:cs typeface="Times New Roman" pitchFamily="18" charset="0"/>
              </a:rPr>
              <a:t> 22,09±2,3 bulundu</a:t>
            </a:r>
            <a:r>
              <a:rPr kumimoji="0" lang="tr-TR" sz="2800" b="0" i="0" u="none" strike="noStrike" cap="none" normalizeH="0" dirty="0" smtClean="0">
                <a:ln>
                  <a:noFill/>
                </a:ln>
                <a:solidFill>
                  <a:schemeClr val="tx1"/>
                </a:solidFill>
                <a:effectLst/>
                <a:ea typeface="Calibri" pitchFamily="34" charset="0"/>
                <a:cs typeface="Times New Roman" pitchFamily="18" charset="0"/>
              </a:rPr>
              <a:t> </a:t>
            </a:r>
            <a:r>
              <a:rPr kumimoji="0" lang="tr-TR" sz="2800" b="0" i="0" u="none" strike="noStrike" cap="none" normalizeH="0" baseline="0" dirty="0" smtClean="0">
                <a:ln>
                  <a:noFill/>
                </a:ln>
                <a:solidFill>
                  <a:schemeClr val="tx1"/>
                </a:solidFill>
                <a:effectLst/>
                <a:ea typeface="Calibri" pitchFamily="34" charset="0"/>
                <a:cs typeface="Times New Roman" pitchFamily="18" charset="0"/>
              </a:rPr>
              <a:t>(p=0,38</a:t>
            </a:r>
            <a:r>
              <a:rPr kumimoji="0" lang="tr-T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tr-TR" sz="2800" b="0" i="0" u="none" strike="noStrike" cap="none" normalizeH="0" baseline="0" dirty="0" smtClean="0">
                <a:ln>
                  <a:noFill/>
                </a:ln>
                <a:solidFill>
                  <a:schemeClr val="tx1"/>
                </a:solidFill>
                <a:effectLst/>
                <a:ea typeface="Calibri" pitchFamily="34" charset="0"/>
                <a:cs typeface="Times New Roman" pitchFamily="18" charset="0"/>
              </a:rPr>
              <a:t>.</a:t>
            </a:r>
            <a:endParaRPr kumimoji="0" lang="tr-TR" sz="2800" b="0" i="0" u="none" strike="noStrike" cap="none" normalizeH="0" baseline="0" dirty="0" smtClean="0">
              <a:ln>
                <a:noFill/>
              </a:ln>
              <a:solidFill>
                <a:schemeClr val="tx1"/>
              </a:solidFill>
              <a:effectLst/>
              <a:cs typeface="Times New Roman" pitchFamily="18" charset="0"/>
            </a:endParaRPr>
          </a:p>
        </p:txBody>
      </p:sp>
      <p:graphicFrame>
        <p:nvGraphicFramePr>
          <p:cNvPr id="34" name="1 Grafik"/>
          <p:cNvGraphicFramePr/>
          <p:nvPr/>
        </p:nvGraphicFramePr>
        <p:xfrm>
          <a:off x="13335000" y="13976648"/>
          <a:ext cx="6336704" cy="4320480"/>
        </p:xfrm>
        <a:graphic>
          <a:graphicData uri="http://schemas.openxmlformats.org/drawingml/2006/chart">
            <c:chart xmlns:c="http://schemas.openxmlformats.org/drawingml/2006/chart" xmlns:r="http://schemas.openxmlformats.org/officeDocument/2006/relationships" r:id="rId5"/>
          </a:graphicData>
        </a:graphic>
      </p:graphicFrame>
      <p:sp>
        <p:nvSpPr>
          <p:cNvPr id="37" name="Metin kutusu 2"/>
          <p:cNvSpPr txBox="1"/>
          <p:nvPr/>
        </p:nvSpPr>
        <p:spPr>
          <a:xfrm>
            <a:off x="5846168" y="30394472"/>
            <a:ext cx="15098289" cy="1169551"/>
          </a:xfrm>
          <a:prstGeom prst="rect">
            <a:avLst/>
          </a:prstGeom>
          <a:noFill/>
        </p:spPr>
        <p:txBody>
          <a:bodyPr wrap="square" rtlCol="0">
            <a:spAutoFit/>
          </a:bodyPr>
          <a:lstStyle/>
          <a:p>
            <a:pPr>
              <a:spcBef>
                <a:spcPts val="1200"/>
              </a:spcBef>
              <a:spcAft>
                <a:spcPts val="1200"/>
              </a:spcAft>
            </a:pPr>
            <a:r>
              <a:rPr lang="tr-TR" sz="3200" b="1" dirty="0" smtClean="0"/>
              <a:t>TARTIŞMA</a:t>
            </a:r>
          </a:p>
          <a:p>
            <a:r>
              <a:rPr lang="tr-TR" sz="2800" dirty="0" smtClean="0"/>
              <a:t>Sağlık alanında eğitim gören öğrencilerin beslenme konusunda bilinçli olduğu ortaya çıkarılmıştır. </a:t>
            </a:r>
            <a:endParaRPr lang="tr-TR" sz="2800" dirty="0"/>
          </a:p>
        </p:txBody>
      </p:sp>
      <p:sp>
        <p:nvSpPr>
          <p:cNvPr id="38" name="مستطيل 33"/>
          <p:cNvSpPr/>
          <p:nvPr/>
        </p:nvSpPr>
        <p:spPr>
          <a:xfrm>
            <a:off x="5846168" y="28810296"/>
            <a:ext cx="14401599" cy="1600438"/>
          </a:xfrm>
          <a:prstGeom prst="rect">
            <a:avLst/>
          </a:prstGeom>
        </p:spPr>
        <p:txBody>
          <a:bodyPr wrap="square">
            <a:spAutoFit/>
          </a:bodyPr>
          <a:lstStyle/>
          <a:p>
            <a:pPr>
              <a:spcBef>
                <a:spcPts val="1200"/>
              </a:spcBef>
              <a:spcAft>
                <a:spcPts val="1200"/>
              </a:spcAft>
            </a:pPr>
            <a:r>
              <a:rPr lang="en-US" sz="3200" b="1" dirty="0" smtClean="0"/>
              <a:t>SONU</a:t>
            </a:r>
            <a:r>
              <a:rPr lang="tr-TR" sz="3200" b="1" dirty="0" smtClean="0"/>
              <a:t>Ç</a:t>
            </a:r>
          </a:p>
          <a:p>
            <a:pPr algn="just"/>
            <a:r>
              <a:rPr lang="tr-TR" sz="2800" dirty="0" smtClean="0">
                <a:latin typeface="+mn-lt"/>
              </a:rPr>
              <a:t>Atatürk Üniversitesi Tıp Fakültesi öğrencileri arasında yapılan araştırma sonucu beslenme bilgi düzeyleri ve vücut kitle indeksleri arasında fark olmadığı sonucuna ulaşılmıştır.</a:t>
            </a:r>
            <a:endParaRPr lang="ar-JO" sz="2800" dirty="0">
              <a:latin typeface="+mn-lt"/>
            </a:endParaRPr>
          </a:p>
        </p:txBody>
      </p:sp>
      <p:pic>
        <p:nvPicPr>
          <p:cNvPr id="40" name="Picture 5" descr="C:\Users\cafe\Desktop\indi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1712" y="1159224"/>
            <a:ext cx="3035676" cy="2880000"/>
          </a:xfrm>
          <a:prstGeom prst="rect">
            <a:avLst/>
          </a:prstGeom>
          <a:noFill/>
          <a:effectLst>
            <a:glow rad="228600">
              <a:schemeClr val="accent4">
                <a:satMod val="175000"/>
                <a:alpha val="40000"/>
              </a:schemeClr>
            </a:glow>
            <a:reflection blurRad="6350" stA="52000" endA="300" endPos="35000" dir="5400000" sy="-100000" algn="bl" rotWithShape="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42" name="Picture 6" descr="C:\Users\cafe\Desktop\imag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03952" y="1159224"/>
            <a:ext cx="3035677" cy="2880000"/>
          </a:xfrm>
          <a:prstGeom prst="rect">
            <a:avLst/>
          </a:prstGeom>
          <a:noFill/>
          <a:effectLst>
            <a:glow rad="228600">
              <a:schemeClr val="accent4">
                <a:satMod val="175000"/>
                <a:alpha val="40000"/>
              </a:schemeClr>
            </a:glow>
            <a:reflection blurRad="6350" stA="52000" endA="300" endPos="35000" dir="5400000" sy="-100000" algn="bl" rotWithShape="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graphicFrame>
        <p:nvGraphicFramePr>
          <p:cNvPr id="43" name="1 Grafik"/>
          <p:cNvGraphicFramePr/>
          <p:nvPr/>
        </p:nvGraphicFramePr>
        <p:xfrm>
          <a:off x="13335000" y="22185560"/>
          <a:ext cx="6480720" cy="4248472"/>
        </p:xfrm>
        <a:graphic>
          <a:graphicData uri="http://schemas.openxmlformats.org/drawingml/2006/chart">
            <c:chart xmlns:c="http://schemas.openxmlformats.org/drawingml/2006/chart" xmlns:r="http://schemas.openxmlformats.org/officeDocument/2006/relationships" r:id="rId8"/>
          </a:graphicData>
        </a:graphic>
      </p:graphicFrame>
      <p:sp>
        <p:nvSpPr>
          <p:cNvPr id="44" name="Rectangle 8"/>
          <p:cNvSpPr>
            <a:spLocks noChangeArrowheads="1"/>
          </p:cNvSpPr>
          <p:nvPr/>
        </p:nvSpPr>
        <p:spPr bwMode="auto">
          <a:xfrm>
            <a:off x="13335000" y="26578629"/>
            <a:ext cx="6624736"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chemeClr val="tx1"/>
                </a:solidFill>
                <a:effectLst/>
                <a:ea typeface="Calibri" pitchFamily="34" charset="0"/>
                <a:cs typeface="Times New Roman" pitchFamily="18" charset="0"/>
              </a:rPr>
              <a:t>TABLO 4.</a:t>
            </a:r>
            <a:r>
              <a:rPr kumimoji="0" lang="tr-TR" sz="3200" b="1" i="0" u="none" strike="noStrike" cap="none" normalizeH="0" dirty="0" smtClean="0">
                <a:ln>
                  <a:noFill/>
                </a:ln>
                <a:solidFill>
                  <a:schemeClr val="tx1"/>
                </a:solidFill>
                <a:effectLst/>
                <a:ea typeface="Calibri" pitchFamily="34" charset="0"/>
                <a:cs typeface="Times New Roman" pitchFamily="18" charset="0"/>
              </a:rPr>
              <a:t> </a:t>
            </a:r>
            <a:r>
              <a:rPr kumimoji="0" lang="tr-TR" sz="2800" b="0" i="0" u="none" strike="noStrike" cap="none" normalizeH="0" baseline="0" dirty="0" smtClean="0">
                <a:ln>
                  <a:noFill/>
                </a:ln>
                <a:solidFill>
                  <a:schemeClr val="tx1"/>
                </a:solidFill>
                <a:effectLst/>
                <a:ea typeface="Calibri" pitchFamily="34" charset="0"/>
                <a:cs typeface="Times New Roman" pitchFamily="18" charset="0"/>
              </a:rPr>
              <a:t>2. Sınıf öğrencilerinin ortalama puanı 3,63 ±0,89</a:t>
            </a:r>
            <a:r>
              <a:rPr kumimoji="0" lang="tr-TR" sz="2800" b="0" i="0" u="none" strike="noStrike" cap="none" normalizeH="0" dirty="0" smtClean="0">
                <a:ln>
                  <a:noFill/>
                </a:ln>
                <a:solidFill>
                  <a:schemeClr val="tx1"/>
                </a:solidFill>
                <a:effectLst/>
                <a:ea typeface="Calibri" pitchFamily="34" charset="0"/>
                <a:cs typeface="Times New Roman" pitchFamily="18" charset="0"/>
              </a:rPr>
              <a:t> 5. S</a:t>
            </a:r>
            <a:r>
              <a:rPr kumimoji="0" lang="tr-TR" sz="2800" b="0" i="0" u="none" strike="noStrike" cap="none" normalizeH="0" baseline="0" dirty="0" smtClean="0">
                <a:ln>
                  <a:noFill/>
                </a:ln>
                <a:solidFill>
                  <a:schemeClr val="tx1"/>
                </a:solidFill>
                <a:effectLst/>
                <a:ea typeface="Calibri" pitchFamily="34" charset="0"/>
                <a:cs typeface="Times New Roman" pitchFamily="18" charset="0"/>
              </a:rPr>
              <a:t>ınıf öğrencilerinin ortalama puanı 3,7±0,98 bulundu.</a:t>
            </a:r>
            <a:r>
              <a:rPr kumimoji="0" lang="tr-TR" sz="2800" b="0" i="0" u="none" strike="noStrike" cap="none" normalizeH="0" dirty="0" smtClean="0">
                <a:ln>
                  <a:noFill/>
                </a:ln>
                <a:solidFill>
                  <a:schemeClr val="tx1"/>
                </a:solidFill>
                <a:effectLst/>
                <a:ea typeface="Calibri" pitchFamily="34" charset="0"/>
                <a:cs typeface="Times New Roman" pitchFamily="18" charset="0"/>
              </a:rPr>
              <a:t> </a:t>
            </a:r>
            <a:r>
              <a:rPr kumimoji="0" lang="tr-TR" sz="2800" b="0" i="0" u="none" strike="noStrike" cap="none" normalizeH="0" baseline="0" dirty="0" smtClean="0">
                <a:ln>
                  <a:noFill/>
                </a:ln>
                <a:solidFill>
                  <a:schemeClr val="tx1"/>
                </a:solidFill>
                <a:effectLst/>
                <a:ea typeface="Calibri" pitchFamily="34" charset="0"/>
                <a:cs typeface="Times New Roman" pitchFamily="18" charset="0"/>
              </a:rPr>
              <a:t>2. Sınıf ile 5.</a:t>
            </a:r>
            <a:r>
              <a:rPr kumimoji="0" lang="tr-TR" sz="2800" b="0" i="0" u="none" strike="noStrike" cap="none" normalizeH="0" dirty="0" smtClean="0">
                <a:ln>
                  <a:noFill/>
                </a:ln>
                <a:solidFill>
                  <a:schemeClr val="tx1"/>
                </a:solidFill>
                <a:effectLst/>
                <a:ea typeface="Calibri" pitchFamily="34" charset="0"/>
                <a:cs typeface="Times New Roman" pitchFamily="18" charset="0"/>
              </a:rPr>
              <a:t> </a:t>
            </a:r>
            <a:r>
              <a:rPr kumimoji="0" lang="tr-TR" sz="2800" b="0" i="0" u="none" strike="noStrike" cap="none" normalizeH="0" baseline="0" smtClean="0">
                <a:ln>
                  <a:noFill/>
                </a:ln>
                <a:solidFill>
                  <a:schemeClr val="tx1"/>
                </a:solidFill>
                <a:effectLst/>
                <a:ea typeface="Calibri" pitchFamily="34" charset="0"/>
                <a:cs typeface="Times New Roman" pitchFamily="18" charset="0"/>
              </a:rPr>
              <a:t>Sınıf öğrencilerinin </a:t>
            </a:r>
            <a:r>
              <a:rPr kumimoji="0" lang="tr-TR" sz="2800" b="0" i="0" u="none" strike="noStrike" cap="none" normalizeH="0" baseline="0" dirty="0" smtClean="0">
                <a:ln>
                  <a:noFill/>
                </a:ln>
                <a:solidFill>
                  <a:schemeClr val="tx1"/>
                </a:solidFill>
                <a:effectLst/>
                <a:ea typeface="Calibri" pitchFamily="34" charset="0"/>
                <a:cs typeface="Times New Roman" pitchFamily="18" charset="0"/>
              </a:rPr>
              <a:t>beslenme bilgi düzeyleri arasında anlamlı bir fark yoktur (p=0,8).</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cs typeface="Times New Roman" pitchFamily="18" charset="0"/>
            </a:endParaRPr>
          </a:p>
        </p:txBody>
      </p:sp>
      <p:sp>
        <p:nvSpPr>
          <p:cNvPr id="47" name="46 Metin kutusu"/>
          <p:cNvSpPr txBox="1"/>
          <p:nvPr/>
        </p:nvSpPr>
        <p:spPr>
          <a:xfrm>
            <a:off x="5846168" y="31860761"/>
            <a:ext cx="14473608" cy="2062103"/>
          </a:xfrm>
          <a:prstGeom prst="rect">
            <a:avLst/>
          </a:prstGeom>
          <a:noFill/>
        </p:spPr>
        <p:txBody>
          <a:bodyPr wrap="square" rtlCol="0">
            <a:spAutoFit/>
          </a:bodyPr>
          <a:lstStyle/>
          <a:p>
            <a:pPr lvl="0" rtl="1"/>
            <a:r>
              <a:rPr lang="tr-TR" sz="3200" b="1" dirty="0" smtClean="0">
                <a:ln w="12700">
                  <a:noFill/>
                  <a:prstDash val="solid"/>
                </a:ln>
                <a:ea typeface="Calibri" pitchFamily="34" charset="0"/>
                <a:cs typeface="Arial" pitchFamily="34" charset="0"/>
              </a:rPr>
              <a:t>KAYNAKLAR</a:t>
            </a:r>
            <a:endParaRPr lang="en-US" sz="3200" b="1" dirty="0" smtClean="0">
              <a:ln w="12700">
                <a:noFill/>
                <a:prstDash val="solid"/>
              </a:ln>
              <a:cs typeface="Arial" pitchFamily="34" charset="0"/>
            </a:endParaRPr>
          </a:p>
          <a:p>
            <a:pPr lvl="0" eaLnBrk="0" hangingPunct="0"/>
            <a:r>
              <a:rPr lang="tr-TR" dirty="0" smtClean="0">
                <a:ln w="12700">
                  <a:noFill/>
                  <a:prstDash val="solid"/>
                </a:ln>
                <a:effectLst>
                  <a:outerShdw blurRad="41275" dist="20320" dir="1800000" algn="tl" rotWithShape="0">
                    <a:srgbClr val="000000">
                      <a:alpha val="40000"/>
                    </a:srgbClr>
                  </a:outerShdw>
                </a:effectLst>
                <a:ea typeface="Calibri" pitchFamily="34" charset="0"/>
                <a:cs typeface="Arial" pitchFamily="34" charset="0"/>
              </a:rPr>
              <a:t>1) www.</a:t>
            </a:r>
            <a:r>
              <a:rPr lang="tr-TR" dirty="0" err="1" smtClean="0">
                <a:ln w="12700">
                  <a:noFill/>
                  <a:prstDash val="solid"/>
                </a:ln>
                <a:effectLst>
                  <a:outerShdw blurRad="41275" dist="20320" dir="1800000" algn="tl" rotWithShape="0">
                    <a:srgbClr val="000000">
                      <a:alpha val="40000"/>
                    </a:srgbClr>
                  </a:outerShdw>
                </a:effectLst>
                <a:ea typeface="Calibri" pitchFamily="34" charset="0"/>
                <a:cs typeface="Arial" pitchFamily="34" charset="0"/>
              </a:rPr>
              <a:t>angelfire</a:t>
            </a:r>
            <a:r>
              <a:rPr lang="tr-TR" dirty="0" smtClean="0">
                <a:ln w="12700">
                  <a:noFill/>
                  <a:prstDash val="solid"/>
                </a:ln>
                <a:effectLst>
                  <a:outerShdw blurRad="41275" dist="20320" dir="1800000" algn="tl" rotWithShape="0">
                    <a:srgbClr val="000000">
                      <a:alpha val="40000"/>
                    </a:srgbClr>
                  </a:outerShdw>
                </a:effectLst>
                <a:ea typeface="Calibri" pitchFamily="34" charset="0"/>
                <a:cs typeface="Arial" pitchFamily="34" charset="0"/>
              </a:rPr>
              <a:t>.com/</a:t>
            </a:r>
            <a:r>
              <a:rPr lang="tr-TR" dirty="0" err="1" smtClean="0">
                <a:ln w="12700">
                  <a:noFill/>
                  <a:prstDash val="solid"/>
                </a:ln>
                <a:effectLst>
                  <a:outerShdw blurRad="41275" dist="20320" dir="1800000" algn="tl" rotWithShape="0">
                    <a:srgbClr val="000000">
                      <a:alpha val="40000"/>
                    </a:srgbClr>
                  </a:outerShdw>
                </a:effectLst>
                <a:ea typeface="Calibri" pitchFamily="34" charset="0"/>
                <a:cs typeface="Arial" pitchFamily="34" charset="0"/>
              </a:rPr>
              <a:t>vt</a:t>
            </a:r>
            <a:r>
              <a:rPr lang="tr-TR" dirty="0" smtClean="0">
                <a:ln w="12700">
                  <a:noFill/>
                  <a:prstDash val="solid"/>
                </a:ln>
                <a:effectLst>
                  <a:outerShdw blurRad="41275" dist="20320" dir="1800000" algn="tl" rotWithShape="0">
                    <a:srgbClr val="000000">
                      <a:alpha val="40000"/>
                    </a:srgbClr>
                  </a:outerShdw>
                </a:effectLst>
                <a:ea typeface="Calibri" pitchFamily="34" charset="0"/>
                <a:cs typeface="Arial" pitchFamily="34" charset="0"/>
              </a:rPr>
              <a:t>/aslan/</a:t>
            </a:r>
            <a:r>
              <a:rPr lang="tr-TR" dirty="0" err="1" smtClean="0">
                <a:ln w="12700">
                  <a:noFill/>
                  <a:prstDash val="solid"/>
                </a:ln>
                <a:effectLst>
                  <a:outerShdw blurRad="41275" dist="20320" dir="1800000" algn="tl" rotWithShape="0">
                    <a:srgbClr val="000000">
                      <a:alpha val="40000"/>
                    </a:srgbClr>
                  </a:outerShdw>
                </a:effectLst>
                <a:ea typeface="Calibri" pitchFamily="34" charset="0"/>
                <a:cs typeface="Arial" pitchFamily="34" charset="0"/>
              </a:rPr>
              <a:t>besindeger</a:t>
            </a:r>
            <a:r>
              <a:rPr lang="tr-TR" dirty="0" smtClean="0">
                <a:ln w="12700">
                  <a:noFill/>
                  <a:prstDash val="solid"/>
                </a:ln>
                <a:effectLst>
                  <a:outerShdw blurRad="41275" dist="20320" dir="1800000" algn="tl" rotWithShape="0">
                    <a:srgbClr val="000000">
                      <a:alpha val="40000"/>
                    </a:srgbClr>
                  </a:outerShdw>
                </a:effectLst>
                <a:ea typeface="Calibri" pitchFamily="34" charset="0"/>
                <a:cs typeface="Arial" pitchFamily="34" charset="0"/>
              </a:rPr>
              <a:t>.</a:t>
            </a:r>
            <a:r>
              <a:rPr lang="tr-TR" dirty="0" err="1" smtClean="0">
                <a:ln w="12700">
                  <a:noFill/>
                  <a:prstDash val="solid"/>
                </a:ln>
                <a:effectLst>
                  <a:outerShdw blurRad="41275" dist="20320" dir="1800000" algn="tl" rotWithShape="0">
                    <a:srgbClr val="000000">
                      <a:alpha val="40000"/>
                    </a:srgbClr>
                  </a:outerShdw>
                </a:effectLst>
                <a:ea typeface="Calibri" pitchFamily="34" charset="0"/>
                <a:cs typeface="Arial" pitchFamily="34" charset="0"/>
              </a:rPr>
              <a:t>htm</a:t>
            </a:r>
            <a:endParaRPr lang="tr-TR" dirty="0" smtClean="0">
              <a:ln w="12700">
                <a:noFill/>
                <a:prstDash val="solid"/>
              </a:ln>
              <a:effectLst>
                <a:outerShdw blurRad="41275" dist="20320" dir="1800000" algn="tl" rotWithShape="0">
                  <a:srgbClr val="000000">
                    <a:alpha val="40000"/>
                  </a:srgbClr>
                </a:outerShdw>
              </a:effectLst>
              <a:ea typeface="Times New Roman" pitchFamily="18" charset="0"/>
              <a:cs typeface="Arial" pitchFamily="34" charset="0"/>
            </a:endParaRPr>
          </a:p>
          <a:p>
            <a:pPr lvl="0" eaLnBrk="0" hangingPunct="0"/>
            <a:r>
              <a:rPr lang="tr-TR" dirty="0" smtClean="0">
                <a:ln w="12700">
                  <a:noFill/>
                  <a:prstDash val="solid"/>
                </a:ln>
                <a:effectLst>
                  <a:outerShdw blurRad="41275" dist="20320" dir="1800000" algn="tl" rotWithShape="0">
                    <a:srgbClr val="000000">
                      <a:alpha val="40000"/>
                    </a:srgbClr>
                  </a:outerShdw>
                </a:effectLst>
                <a:ea typeface="Times New Roman" pitchFamily="18" charset="0"/>
                <a:cs typeface="Arial" pitchFamily="34" charset="0"/>
              </a:rPr>
              <a:t>2) </a:t>
            </a:r>
            <a:r>
              <a:rPr lang="tr-TR" i="1" dirty="0" smtClean="0">
                <a:ln w="12700">
                  <a:noFill/>
                  <a:prstDash val="solid"/>
                </a:ln>
                <a:effectLst>
                  <a:outerShdw blurRad="41275" dist="20320" dir="1800000" algn="tl" rotWithShape="0">
                    <a:srgbClr val="000000">
                      <a:alpha val="40000"/>
                    </a:srgbClr>
                  </a:outerShdw>
                </a:effectLst>
                <a:ea typeface="Times New Roman" pitchFamily="18" charset="0"/>
                <a:cs typeface="Arial" pitchFamily="34" charset="0"/>
              </a:rPr>
              <a:t>Vitaminler</a:t>
            </a:r>
            <a:r>
              <a:rPr lang="tr-TR" dirty="0" smtClean="0">
                <a:ln w="12700">
                  <a:noFill/>
                  <a:prstDash val="solid"/>
                </a:ln>
                <a:effectLst>
                  <a:outerShdw blurRad="41275" dist="20320" dir="1800000" algn="tl" rotWithShape="0">
                    <a:srgbClr val="000000">
                      <a:alpha val="40000"/>
                    </a:srgbClr>
                  </a:outerShdw>
                </a:effectLst>
                <a:ea typeface="Times New Roman" pitchFamily="18" charset="0"/>
                <a:cs typeface="Arial" pitchFamily="34" charset="0"/>
              </a:rPr>
              <a:t> ve Diş Gelişimine Etkileri - Ege Üniversitesi </a:t>
            </a:r>
            <a:r>
              <a:rPr lang="tr-TR" i="1" dirty="0" err="1" smtClean="0">
                <a:ln w="12700">
                  <a:noFill/>
                  <a:prstDash val="solid"/>
                </a:ln>
                <a:effectLst>
                  <a:outerShdw blurRad="41275" dist="20320" dir="1800000" algn="tl" rotWithShape="0">
                    <a:srgbClr val="000000">
                      <a:alpha val="40000"/>
                    </a:srgbClr>
                  </a:outerShdw>
                </a:effectLst>
                <a:ea typeface="Calibri" pitchFamily="34" charset="0"/>
                <a:cs typeface="Arial" pitchFamily="34" charset="0"/>
              </a:rPr>
              <a:t>dent</a:t>
            </a:r>
            <a:r>
              <a:rPr lang="tr-TR" i="1" dirty="0" smtClean="0">
                <a:ln w="12700">
                  <a:noFill/>
                  <a:prstDash val="solid"/>
                </a:ln>
                <a:effectLst>
                  <a:outerShdw blurRad="41275" dist="20320" dir="1800000" algn="tl" rotWithShape="0">
                    <a:srgbClr val="000000">
                      <a:alpha val="40000"/>
                    </a:srgbClr>
                  </a:outerShdw>
                </a:effectLst>
                <a:ea typeface="Calibri" pitchFamily="34" charset="0"/>
                <a:cs typeface="Arial" pitchFamily="34" charset="0"/>
              </a:rPr>
              <a:t>.ege.edu.tr/</a:t>
            </a:r>
            <a:r>
              <a:rPr lang="tr-TR" i="1" dirty="0" err="1" smtClean="0">
                <a:ln w="12700">
                  <a:noFill/>
                  <a:prstDash val="solid"/>
                </a:ln>
                <a:effectLst>
                  <a:outerShdw blurRad="41275" dist="20320" dir="1800000" algn="tl" rotWithShape="0">
                    <a:srgbClr val="000000">
                      <a:alpha val="40000"/>
                    </a:srgbClr>
                  </a:outerShdw>
                </a:effectLst>
                <a:ea typeface="Calibri" pitchFamily="34" charset="0"/>
                <a:cs typeface="Arial" pitchFamily="34" charset="0"/>
              </a:rPr>
              <a:t>yayinlarimiz</a:t>
            </a:r>
            <a:r>
              <a:rPr lang="tr-TR" i="1" dirty="0" smtClean="0">
                <a:ln w="12700">
                  <a:noFill/>
                  <a:prstDash val="solid"/>
                </a:ln>
                <a:effectLst>
                  <a:outerShdw blurRad="41275" dist="20320" dir="1800000" algn="tl" rotWithShape="0">
                    <a:srgbClr val="000000">
                      <a:alpha val="40000"/>
                    </a:srgbClr>
                  </a:outerShdw>
                </a:effectLst>
                <a:ea typeface="Calibri" pitchFamily="34" charset="0"/>
                <a:cs typeface="Arial" pitchFamily="34" charset="0"/>
              </a:rPr>
              <a:t>/bitirme_tezleri/</a:t>
            </a:r>
            <a:r>
              <a:rPr lang="tr-TR" i="1" dirty="0" err="1" smtClean="0">
                <a:ln w="12700">
                  <a:noFill/>
                  <a:prstDash val="solid"/>
                </a:ln>
                <a:effectLst>
                  <a:outerShdw blurRad="41275" dist="20320" dir="1800000" algn="tl" rotWithShape="0">
                    <a:srgbClr val="000000">
                      <a:alpha val="40000"/>
                    </a:srgbClr>
                  </a:outerShdw>
                </a:effectLst>
                <a:ea typeface="Calibri" pitchFamily="34" charset="0"/>
                <a:cs typeface="Arial" pitchFamily="34" charset="0"/>
              </a:rPr>
              <a:t>pdf</a:t>
            </a:r>
            <a:r>
              <a:rPr lang="tr-TR" i="1" dirty="0" smtClean="0">
                <a:ln w="12700">
                  <a:noFill/>
                  <a:prstDash val="solid"/>
                </a:ln>
                <a:effectLst>
                  <a:outerShdw blurRad="41275" dist="20320" dir="1800000" algn="tl" rotWithShape="0">
                    <a:srgbClr val="000000">
                      <a:alpha val="40000"/>
                    </a:srgbClr>
                  </a:outerShdw>
                </a:effectLst>
                <a:ea typeface="Calibri" pitchFamily="34" charset="0"/>
                <a:cs typeface="Arial" pitchFamily="34" charset="0"/>
              </a:rPr>
              <a:t>/209.</a:t>
            </a:r>
            <a:r>
              <a:rPr lang="tr-TR" i="1" dirty="0" err="1" smtClean="0">
                <a:ln w="12700">
                  <a:noFill/>
                  <a:prstDash val="solid"/>
                </a:ln>
                <a:effectLst>
                  <a:outerShdw blurRad="41275" dist="20320" dir="1800000" algn="tl" rotWithShape="0">
                    <a:srgbClr val="000000">
                      <a:alpha val="40000"/>
                    </a:srgbClr>
                  </a:outerShdw>
                </a:effectLst>
                <a:ea typeface="Calibri" pitchFamily="34" charset="0"/>
                <a:cs typeface="Arial" pitchFamily="34" charset="0"/>
              </a:rPr>
              <a:t>pdf</a:t>
            </a:r>
            <a:endParaRPr lang="en-US" dirty="0" smtClean="0">
              <a:ln w="12700">
                <a:noFill/>
                <a:prstDash val="solid"/>
              </a:ln>
              <a:effectLst>
                <a:outerShdw blurRad="41275" dist="20320" dir="1800000" algn="tl" rotWithShape="0">
                  <a:srgbClr val="000000">
                    <a:alpha val="40000"/>
                  </a:srgbClr>
                </a:outerShdw>
              </a:effectLst>
              <a:cs typeface="Arial" pitchFamily="34" charset="0"/>
            </a:endParaRPr>
          </a:p>
          <a:p>
            <a:pPr lvl="0" eaLnBrk="0" hangingPunct="0"/>
            <a:r>
              <a:rPr lang="tr-TR" dirty="0" smtClean="0">
                <a:ln w="12700">
                  <a:noFill/>
                  <a:prstDash val="solid"/>
                </a:ln>
                <a:effectLst>
                  <a:outerShdw blurRad="41275" dist="20320" dir="1800000" algn="tl" rotWithShape="0">
                    <a:srgbClr val="000000">
                      <a:alpha val="40000"/>
                    </a:srgbClr>
                  </a:outerShdw>
                </a:effectLst>
                <a:ea typeface="Calibri" pitchFamily="34" charset="0"/>
                <a:cs typeface="Calibri" pitchFamily="34" charset="0"/>
              </a:rPr>
              <a:t>3)Orhan Köksal </a:t>
            </a:r>
            <a:r>
              <a:rPr lang="tr-TR" i="1" dirty="0" smtClean="0">
                <a:ln w="12700">
                  <a:noFill/>
                  <a:prstDash val="solid"/>
                </a:ln>
                <a:effectLst>
                  <a:outerShdw blurRad="41275" dist="20320" dir="1800000" algn="tl" rotWithShape="0">
                    <a:srgbClr val="000000">
                      <a:alpha val="40000"/>
                    </a:srgbClr>
                  </a:outerShdw>
                </a:effectLst>
                <a:ea typeface="Calibri" pitchFamily="34" charset="0"/>
                <a:cs typeface="Calibri" pitchFamily="34" charset="0"/>
              </a:rPr>
              <a:t>Gıda ve Beslenme </a:t>
            </a:r>
            <a:r>
              <a:rPr lang="tr-TR" dirty="0" smtClean="0">
                <a:ln w="12700">
                  <a:noFill/>
                  <a:prstDash val="solid"/>
                </a:ln>
                <a:effectLst>
                  <a:outerShdw blurRad="41275" dist="20320" dir="1800000" algn="tl" rotWithShape="0">
                    <a:srgbClr val="000000">
                      <a:alpha val="40000"/>
                    </a:srgbClr>
                  </a:outerShdw>
                </a:effectLst>
                <a:ea typeface="Calibri" pitchFamily="34" charset="0"/>
                <a:cs typeface="Calibri" pitchFamily="34" charset="0"/>
              </a:rPr>
              <a:t>kitabı</a:t>
            </a:r>
            <a:endParaRPr lang="en-US" dirty="0" smtClean="0">
              <a:ln w="12700">
                <a:noFill/>
                <a:prstDash val="solid"/>
              </a:ln>
              <a:effectLst>
                <a:outerShdw blurRad="41275" dist="20320" dir="1800000" algn="tl" rotWithShape="0">
                  <a:srgbClr val="000000">
                    <a:alpha val="40000"/>
                  </a:srgbClr>
                </a:outerShdw>
              </a:effectLst>
              <a:cs typeface="Arial" pitchFamily="34" charset="0"/>
            </a:endParaRPr>
          </a:p>
          <a:p>
            <a:pPr lvl="0" eaLnBrk="0" hangingPunct="0"/>
            <a:r>
              <a:rPr lang="tr-TR" dirty="0" smtClean="0">
                <a:ln w="12700">
                  <a:noFill/>
                  <a:prstDash val="solid"/>
                </a:ln>
                <a:effectLst>
                  <a:outerShdw blurRad="41275" dist="20320" dir="1800000" algn="tl" rotWithShape="0">
                    <a:srgbClr val="000000">
                      <a:alpha val="40000"/>
                    </a:srgbClr>
                  </a:outerShdw>
                </a:effectLst>
                <a:ea typeface="Calibri" pitchFamily="34" charset="0"/>
                <a:cs typeface="Calibri" pitchFamily="34" charset="0"/>
              </a:rPr>
              <a:t>4) www.</a:t>
            </a:r>
            <a:r>
              <a:rPr lang="tr-TR" dirty="0" err="1" smtClean="0">
                <a:ln w="12700">
                  <a:noFill/>
                  <a:prstDash val="solid"/>
                </a:ln>
                <a:effectLst>
                  <a:outerShdw blurRad="41275" dist="20320" dir="1800000" algn="tl" rotWithShape="0">
                    <a:srgbClr val="000000">
                      <a:alpha val="40000"/>
                    </a:srgbClr>
                  </a:outerShdw>
                </a:effectLst>
                <a:ea typeface="Calibri" pitchFamily="34" charset="0"/>
                <a:cs typeface="Calibri" pitchFamily="34" charset="0"/>
              </a:rPr>
              <a:t>angelfire</a:t>
            </a:r>
            <a:r>
              <a:rPr lang="tr-TR" dirty="0" smtClean="0">
                <a:ln w="12700">
                  <a:noFill/>
                  <a:prstDash val="solid"/>
                </a:ln>
                <a:effectLst>
                  <a:outerShdw blurRad="41275" dist="20320" dir="1800000" algn="tl" rotWithShape="0">
                    <a:srgbClr val="000000">
                      <a:alpha val="40000"/>
                    </a:srgbClr>
                  </a:outerShdw>
                </a:effectLst>
                <a:ea typeface="Calibri" pitchFamily="34" charset="0"/>
                <a:cs typeface="Calibri" pitchFamily="34" charset="0"/>
              </a:rPr>
              <a:t>.com/</a:t>
            </a:r>
            <a:r>
              <a:rPr lang="tr-TR" dirty="0" err="1" smtClean="0">
                <a:ln w="12700">
                  <a:noFill/>
                  <a:prstDash val="solid"/>
                </a:ln>
                <a:effectLst>
                  <a:outerShdw blurRad="41275" dist="20320" dir="1800000" algn="tl" rotWithShape="0">
                    <a:srgbClr val="000000">
                      <a:alpha val="40000"/>
                    </a:srgbClr>
                  </a:outerShdw>
                </a:effectLst>
                <a:ea typeface="Calibri" pitchFamily="34" charset="0"/>
                <a:cs typeface="Calibri" pitchFamily="34" charset="0"/>
              </a:rPr>
              <a:t>wt</a:t>
            </a:r>
            <a:r>
              <a:rPr lang="tr-TR" dirty="0" smtClean="0">
                <a:ln w="12700">
                  <a:noFill/>
                  <a:prstDash val="solid"/>
                </a:ln>
                <a:effectLst>
                  <a:outerShdw blurRad="41275" dist="20320" dir="1800000" algn="tl" rotWithShape="0">
                    <a:srgbClr val="000000">
                      <a:alpha val="40000"/>
                    </a:srgbClr>
                  </a:outerShdw>
                </a:effectLst>
                <a:ea typeface="Calibri" pitchFamily="34" charset="0"/>
                <a:cs typeface="Calibri" pitchFamily="34" charset="0"/>
              </a:rPr>
              <a:t>/aslan/</a:t>
            </a:r>
            <a:r>
              <a:rPr lang="tr-TR" dirty="0" err="1" smtClean="0">
                <a:ln w="12700">
                  <a:noFill/>
                  <a:prstDash val="solid"/>
                </a:ln>
                <a:effectLst>
                  <a:outerShdw blurRad="41275" dist="20320" dir="1800000" algn="tl" rotWithShape="0">
                    <a:srgbClr val="000000">
                      <a:alpha val="40000"/>
                    </a:srgbClr>
                  </a:outerShdw>
                </a:effectLst>
                <a:ea typeface="Calibri" pitchFamily="34" charset="0"/>
                <a:cs typeface="Calibri" pitchFamily="34" charset="0"/>
              </a:rPr>
              <a:t>besindeger</a:t>
            </a:r>
            <a:r>
              <a:rPr lang="tr-TR" dirty="0" smtClean="0">
                <a:ln w="12700">
                  <a:noFill/>
                  <a:prstDash val="solid"/>
                </a:ln>
                <a:effectLst>
                  <a:outerShdw blurRad="41275" dist="20320" dir="1800000" algn="tl" rotWithShape="0">
                    <a:srgbClr val="000000">
                      <a:alpha val="40000"/>
                    </a:srgbClr>
                  </a:outerShdw>
                </a:effectLst>
                <a:ea typeface="Calibri" pitchFamily="34" charset="0"/>
                <a:cs typeface="Calibri" pitchFamily="34" charset="0"/>
              </a:rPr>
              <a:t>.</a:t>
            </a:r>
            <a:r>
              <a:rPr lang="tr-TR" dirty="0" err="1" smtClean="0">
                <a:ln w="12700">
                  <a:noFill/>
                  <a:prstDash val="solid"/>
                </a:ln>
                <a:effectLst>
                  <a:outerShdw blurRad="41275" dist="20320" dir="1800000" algn="tl" rotWithShape="0">
                    <a:srgbClr val="000000">
                      <a:alpha val="40000"/>
                    </a:srgbClr>
                  </a:outerShdw>
                </a:effectLst>
                <a:ea typeface="Calibri" pitchFamily="34" charset="0"/>
                <a:cs typeface="Calibri" pitchFamily="34" charset="0"/>
              </a:rPr>
              <a:t>htm</a:t>
            </a:r>
            <a:endParaRPr lang="tr-TR" dirty="0" smtClean="0">
              <a:ln w="12700">
                <a:noFill/>
                <a:prstDash val="solid"/>
              </a:ln>
              <a:effectLst>
                <a:outerShdw blurRad="41275" dist="20320" dir="1800000" algn="tl" rotWithShape="0">
                  <a:srgbClr val="000000">
                    <a:alpha val="40000"/>
                  </a:srgbClr>
                </a:outerShdw>
              </a:effectLst>
              <a:cs typeface="Arial" pitchFamily="34" charset="0"/>
            </a:endParaRPr>
          </a:p>
        </p:txBody>
      </p:sp>
      <p:sp>
        <p:nvSpPr>
          <p:cNvPr id="51" name="50 Metin kutusu"/>
          <p:cNvSpPr txBox="1"/>
          <p:nvPr/>
        </p:nvSpPr>
        <p:spPr>
          <a:xfrm>
            <a:off x="21039856" y="5596414"/>
            <a:ext cx="5112568" cy="12218730"/>
          </a:xfrm>
          <a:prstGeom prst="rect">
            <a:avLst/>
          </a:prstGeom>
          <a:noFill/>
          <a:ln>
            <a:solidFill>
              <a:schemeClr val="tx1"/>
            </a:solidFill>
          </a:ln>
        </p:spPr>
        <p:txBody>
          <a:bodyPr wrap="square" rtlCol="0">
            <a:spAutoFit/>
          </a:bodyPr>
          <a:lstStyle/>
          <a:p>
            <a:pPr algn="ctr"/>
            <a:r>
              <a:rPr lang="tr-TR" sz="3200" b="1" dirty="0" smtClean="0">
                <a:latin typeface="+mj-lt"/>
              </a:rPr>
              <a:t>ÖZET</a:t>
            </a:r>
          </a:p>
          <a:p>
            <a:pPr algn="just"/>
            <a:r>
              <a:rPr lang="tr-TR" sz="2800" dirty="0" smtClean="0"/>
              <a:t>	Bu araştırmanın amacı tıp fakültesindeki öğrencilerin beslenme bilgi düzeyi ve vücut kitle indeksi açısından sınıf düzeyleri(2. ve 5. sınıf) arasında fark olup olmadığını araştırmaktır.</a:t>
            </a:r>
          </a:p>
          <a:p>
            <a:pPr algn="just"/>
            <a:r>
              <a:rPr lang="tr-TR" sz="2800" dirty="0" smtClean="0"/>
              <a:t>	Araştırmada 20’si 2. sınıf 20’si 5. sınıf olmak üzere toplam 40 kişiye anket testi uygulanılarak yapılmıştır. Bu yöntem sonucu elde edilen bulgular dahilinde verilerin ayıklanması yapılmış hatalar bulunup düzeltilmiştir. Beslenme bilgi düzeyi, boy, kilo ve sınıf değişkenleri göz önünde bulundurularak değerlendirmeler yapılmıştır. Verilerin </a:t>
            </a:r>
            <a:r>
              <a:rPr lang="tr-TR" sz="2800" dirty="0" err="1" smtClean="0"/>
              <a:t>istatiksel</a:t>
            </a:r>
            <a:r>
              <a:rPr lang="tr-TR" sz="2800" dirty="0" smtClean="0"/>
              <a:t> analizi </a:t>
            </a:r>
            <a:r>
              <a:rPr lang="tr-TR" sz="2800" dirty="0" err="1" smtClean="0"/>
              <a:t>anova</a:t>
            </a:r>
            <a:r>
              <a:rPr lang="tr-TR" sz="2800" dirty="0" smtClean="0"/>
              <a:t> ve ki-kare testi uygulanarak yapılmıştır.</a:t>
            </a:r>
          </a:p>
          <a:p>
            <a:pPr algn="just"/>
            <a:r>
              <a:rPr lang="tr-TR" sz="2800" dirty="0" smtClean="0"/>
              <a:t>	Bu çalışmada sınıf düzeyleri arasında beslenme bilgi düzeyi ve vücut kitle indeksi bakımında belirgin bir farka rastlanmamıştır. Sağlık alanında öğrenim gören öğrencilerin bu konuda daha bilinçli olduğu ortaya çıkmıştır.</a:t>
            </a:r>
            <a:endParaRPr lang="tr-TR" dirty="0"/>
          </a:p>
        </p:txBody>
      </p:sp>
      <p:pic>
        <p:nvPicPr>
          <p:cNvPr id="52" name="Picture 2" descr="C:\Users\actc1\Desktop\resemelidersler\OBAKLogo.jpg"/>
          <p:cNvPicPr>
            <a:picLocks noChangeAspect="1" noChangeArrowheads="1"/>
          </p:cNvPicPr>
          <p:nvPr/>
        </p:nvPicPr>
        <p:blipFill>
          <a:blip r:embed="rId9" cstate="print"/>
          <a:srcRect/>
          <a:stretch>
            <a:fillRect/>
          </a:stretch>
        </p:blipFill>
        <p:spPr bwMode="auto">
          <a:xfrm>
            <a:off x="476160" y="29218022"/>
            <a:ext cx="4048060" cy="4714908"/>
          </a:xfrm>
          <a:prstGeom prst="rect">
            <a:avLst/>
          </a:prstGeom>
          <a:noFill/>
          <a:scene3d>
            <a:camera prst="orthographicFront">
              <a:rot lat="1800000" lon="21000000" rev="1200000"/>
            </a:camera>
            <a:lightRig rig="threePt" dir="t"/>
          </a:scene3d>
        </p:spPr>
      </p:pic>
      <p:pic>
        <p:nvPicPr>
          <p:cNvPr id="53" name="Picture 3" descr="C:\Users\actc1\Desktop\resemelidersler\OBAKLogo.jpg"/>
          <p:cNvPicPr>
            <a:picLocks noChangeAspect="1" noChangeArrowheads="1"/>
          </p:cNvPicPr>
          <p:nvPr/>
        </p:nvPicPr>
        <p:blipFill>
          <a:blip r:embed="rId9" cstate="print"/>
          <a:srcRect/>
          <a:stretch>
            <a:fillRect/>
          </a:stretch>
        </p:blipFill>
        <p:spPr bwMode="auto">
          <a:xfrm rot="1138684" flipH="1">
            <a:off x="21676219" y="29417305"/>
            <a:ext cx="4306245" cy="4289057"/>
          </a:xfrm>
          <a:prstGeom prst="rect">
            <a:avLst/>
          </a:prstGeom>
          <a:noFill/>
        </p:spPr>
      </p:pic>
      <p:pic>
        <p:nvPicPr>
          <p:cNvPr id="55" name="صورة 60" descr="images.jpg"/>
          <p:cNvPicPr>
            <a:picLocks noChangeAspect="1"/>
          </p:cNvPicPr>
          <p:nvPr/>
        </p:nvPicPr>
        <p:blipFill>
          <a:blip r:embed="rId10" cstate="print"/>
          <a:stretch>
            <a:fillRect/>
          </a:stretch>
        </p:blipFill>
        <p:spPr>
          <a:xfrm flipH="1">
            <a:off x="124858" y="13949048"/>
            <a:ext cx="4929222" cy="5929354"/>
          </a:xfrm>
          <a:prstGeom prst="rect">
            <a:avLst/>
          </a:prstGeom>
          <a:scene3d>
            <a:camera prst="orthographicFront">
              <a:rot lat="0" lon="1800000" rev="0"/>
            </a:camera>
            <a:lightRig rig="threePt" dir="t"/>
          </a:scene3d>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3298" y="22178327"/>
            <a:ext cx="3974090" cy="4183698"/>
          </a:xfrm>
          <a:prstGeom prst="rect">
            <a:avLst/>
          </a:prstGeom>
        </p:spPr>
      </p:pic>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1206" y="5621692"/>
            <a:ext cx="4238274" cy="6626764"/>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399896" y="22178327"/>
            <a:ext cx="4392488" cy="418369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arsayılan Tasarım">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TotalTime>
  <Words>510</Words>
  <Application>Microsoft Office PowerPoint</Application>
  <PresentationFormat>Custom</PresentationFormat>
  <Paragraphs>24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Varsayılan Tasarım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c:creator>
  <cp:lastModifiedBy>sametkapakin</cp:lastModifiedBy>
  <cp:revision>46</cp:revision>
  <dcterms:created xsi:type="dcterms:W3CDTF">2003-04-09T07:35:06Z</dcterms:created>
  <dcterms:modified xsi:type="dcterms:W3CDTF">2013-03-11T05:01:14Z</dcterms:modified>
</cp:coreProperties>
</file>