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21602700" cy="32404050"/>
  <p:notesSz cx="20926425" cy="31727775"/>
  <p:defaultTextStyle>
    <a:defPPr>
      <a:defRPr lang="tr-TR"/>
    </a:defPPr>
    <a:lvl1pPr algn="ctr" rtl="0" fontAlgn="base">
      <a:spcBef>
        <a:spcPct val="20000"/>
      </a:spcBef>
      <a:spcAft>
        <a:spcPct val="0"/>
      </a:spcAft>
      <a:defRPr kern="1200">
        <a:solidFill>
          <a:schemeClr val="tx1"/>
        </a:solidFill>
        <a:latin typeface="Arial" charset="0"/>
        <a:ea typeface="+mn-ea"/>
        <a:cs typeface="+mn-cs"/>
      </a:defRPr>
    </a:lvl1pPr>
    <a:lvl2pPr marL="457200" algn="ctr" rtl="0" fontAlgn="base">
      <a:spcBef>
        <a:spcPct val="20000"/>
      </a:spcBef>
      <a:spcAft>
        <a:spcPct val="0"/>
      </a:spcAft>
      <a:defRPr kern="1200">
        <a:solidFill>
          <a:schemeClr val="tx1"/>
        </a:solidFill>
        <a:latin typeface="Arial" charset="0"/>
        <a:ea typeface="+mn-ea"/>
        <a:cs typeface="+mn-cs"/>
      </a:defRPr>
    </a:lvl2pPr>
    <a:lvl3pPr marL="914400" algn="ctr" rtl="0" fontAlgn="base">
      <a:spcBef>
        <a:spcPct val="20000"/>
      </a:spcBef>
      <a:spcAft>
        <a:spcPct val="0"/>
      </a:spcAft>
      <a:defRPr kern="1200">
        <a:solidFill>
          <a:schemeClr val="tx1"/>
        </a:solidFill>
        <a:latin typeface="Arial" charset="0"/>
        <a:ea typeface="+mn-ea"/>
        <a:cs typeface="+mn-cs"/>
      </a:defRPr>
    </a:lvl3pPr>
    <a:lvl4pPr marL="1371600" algn="ctr" rtl="0" fontAlgn="base">
      <a:spcBef>
        <a:spcPct val="20000"/>
      </a:spcBef>
      <a:spcAft>
        <a:spcPct val="0"/>
      </a:spcAft>
      <a:defRPr kern="1200">
        <a:solidFill>
          <a:schemeClr val="tx1"/>
        </a:solidFill>
        <a:latin typeface="Arial" charset="0"/>
        <a:ea typeface="+mn-ea"/>
        <a:cs typeface="+mn-cs"/>
      </a:defRPr>
    </a:lvl4pPr>
    <a:lvl5pPr marL="1828800" algn="ctr" rtl="0" fontAlgn="base">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37"/>
    <a:srgbClr val="C7AA71"/>
    <a:srgbClr val="6ED95F"/>
    <a:srgbClr val="FF0783"/>
    <a:srgbClr val="FFFFFF"/>
    <a:srgbClr val="99FFCC"/>
    <a:srgbClr val="FF3399"/>
    <a:srgbClr val="99EFC0"/>
    <a:srgbClr val="F8B8A6"/>
    <a:srgbClr val="FFF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p:scale>
          <a:sx n="50" d="100"/>
          <a:sy n="50" d="100"/>
        </p:scale>
        <p:origin x="-1146" y="-72"/>
      </p:cViewPr>
      <p:guideLst>
        <p:guide orient="horz" pos="10155"/>
        <p:guide pos="6804"/>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20(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20(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20(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20(2).xlsx" TargetMode="External"/></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_al__ma_Sayfas_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20(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DELL\Desktop\Yeni%20Microsoft%20Office%20Excel%20&#199;al&#305;&#351;ma%20Sayfas&#30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Sayfa1!$S$7</c:f>
              <c:strCache>
                <c:ptCount val="1"/>
                <c:pt idx="0">
                  <c:v>Percent</c:v>
                </c:pt>
              </c:strCache>
            </c:strRef>
          </c:tx>
          <c:cat>
            <c:strRef>
              <c:f>Sayfa1!$R$8:$R$11</c:f>
              <c:strCache>
                <c:ptCount val="4"/>
                <c:pt idx="0">
                  <c:v>Hiç</c:v>
                </c:pt>
                <c:pt idx="1">
                  <c:v>Az</c:v>
                </c:pt>
                <c:pt idx="2">
                  <c:v>Bazen</c:v>
                </c:pt>
                <c:pt idx="3">
                  <c:v>Her zaman</c:v>
                </c:pt>
              </c:strCache>
            </c:strRef>
          </c:cat>
          <c:val>
            <c:numRef>
              <c:f>Sayfa1!$S$8:$S$11</c:f>
              <c:numCache>
                <c:formatCode>General</c:formatCode>
                <c:ptCount val="4"/>
                <c:pt idx="0">
                  <c:v>68.3</c:v>
                </c:pt>
                <c:pt idx="1">
                  <c:v>21.7</c:v>
                </c:pt>
                <c:pt idx="2">
                  <c:v>10</c:v>
                </c:pt>
                <c:pt idx="3">
                  <c:v>100</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Sayfa1!$B$21</c:f>
              <c:strCache>
                <c:ptCount val="1"/>
                <c:pt idx="0">
                  <c:v>Percent</c:v>
                </c:pt>
              </c:strCache>
            </c:strRef>
          </c:tx>
          <c:cat>
            <c:strRef>
              <c:f>Sayfa1!$A$22:$A$25</c:f>
              <c:strCache>
                <c:ptCount val="4"/>
                <c:pt idx="0">
                  <c:v>Hiç</c:v>
                </c:pt>
                <c:pt idx="1">
                  <c:v>Az</c:v>
                </c:pt>
                <c:pt idx="2">
                  <c:v>Bazen</c:v>
                </c:pt>
                <c:pt idx="3">
                  <c:v>Her zaman</c:v>
                </c:pt>
              </c:strCache>
            </c:strRef>
          </c:cat>
          <c:val>
            <c:numRef>
              <c:f>Sayfa1!$B$22:$B$25</c:f>
              <c:numCache>
                <c:formatCode>General</c:formatCode>
                <c:ptCount val="4"/>
                <c:pt idx="0">
                  <c:v>55</c:v>
                </c:pt>
                <c:pt idx="1">
                  <c:v>36.700000000000003</c:v>
                </c:pt>
                <c:pt idx="2">
                  <c:v>3.3</c:v>
                </c:pt>
                <c:pt idx="3">
                  <c:v>5</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Sayfa1!$H$2</c:f>
              <c:strCache>
                <c:ptCount val="1"/>
                <c:pt idx="0">
                  <c:v>Percent</c:v>
                </c:pt>
              </c:strCache>
            </c:strRef>
          </c:tx>
          <c:cat>
            <c:strRef>
              <c:f>Sayfa1!$G$3:$G$6</c:f>
              <c:strCache>
                <c:ptCount val="4"/>
                <c:pt idx="0">
                  <c:v>Hiç</c:v>
                </c:pt>
                <c:pt idx="1">
                  <c:v>Az</c:v>
                </c:pt>
                <c:pt idx="2">
                  <c:v>Bazen</c:v>
                </c:pt>
                <c:pt idx="3">
                  <c:v>Her zaman</c:v>
                </c:pt>
              </c:strCache>
            </c:strRef>
          </c:cat>
          <c:val>
            <c:numRef>
              <c:f>Sayfa1!$H$3:$H$6</c:f>
              <c:numCache>
                <c:formatCode>General</c:formatCode>
                <c:ptCount val="4"/>
                <c:pt idx="0">
                  <c:v>23.3</c:v>
                </c:pt>
                <c:pt idx="1">
                  <c:v>56.7</c:v>
                </c:pt>
                <c:pt idx="2">
                  <c:v>18.3</c:v>
                </c:pt>
                <c:pt idx="3">
                  <c:v>1.7</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Sayfa1!$C$3</c:f>
              <c:strCache>
                <c:ptCount val="1"/>
                <c:pt idx="0">
                  <c:v>Percent</c:v>
                </c:pt>
              </c:strCache>
            </c:strRef>
          </c:tx>
          <c:cat>
            <c:strRef>
              <c:f>Sayfa1!$B$4:$B$7</c:f>
              <c:strCache>
                <c:ptCount val="4"/>
                <c:pt idx="0">
                  <c:v>Hiç</c:v>
                </c:pt>
                <c:pt idx="1">
                  <c:v>Az</c:v>
                </c:pt>
                <c:pt idx="2">
                  <c:v>Bazen</c:v>
                </c:pt>
                <c:pt idx="3">
                  <c:v>Her zaman</c:v>
                </c:pt>
              </c:strCache>
            </c:strRef>
          </c:cat>
          <c:val>
            <c:numRef>
              <c:f>Sayfa1!$C$4:$C$7</c:f>
              <c:numCache>
                <c:formatCode>General</c:formatCode>
                <c:ptCount val="4"/>
                <c:pt idx="0">
                  <c:v>46.7</c:v>
                </c:pt>
                <c:pt idx="1">
                  <c:v>45</c:v>
                </c:pt>
                <c:pt idx="2">
                  <c:v>5</c:v>
                </c:pt>
                <c:pt idx="3">
                  <c:v>3.3</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Sayfa1!$H$1</c:f>
              <c:strCache>
                <c:ptCount val="1"/>
                <c:pt idx="0">
                  <c:v>Percent</c:v>
                </c:pt>
              </c:strCache>
            </c:strRef>
          </c:tx>
          <c:cat>
            <c:strRef>
              <c:f>Sayfa1!$G$2:$G$5</c:f>
              <c:strCache>
                <c:ptCount val="4"/>
                <c:pt idx="0">
                  <c:v>Hiç</c:v>
                </c:pt>
                <c:pt idx="1">
                  <c:v>Az</c:v>
                </c:pt>
                <c:pt idx="2">
                  <c:v>Bazen</c:v>
                </c:pt>
                <c:pt idx="3">
                  <c:v>Her zaman</c:v>
                </c:pt>
              </c:strCache>
            </c:strRef>
          </c:cat>
          <c:val>
            <c:numRef>
              <c:f>Sayfa1!$H$2:$H$5</c:f>
              <c:numCache>
                <c:formatCode>General</c:formatCode>
                <c:ptCount val="4"/>
                <c:pt idx="0">
                  <c:v>45</c:v>
                </c:pt>
                <c:pt idx="1">
                  <c:v>48.3</c:v>
                </c:pt>
                <c:pt idx="2">
                  <c:v>3.3</c:v>
                </c:pt>
                <c:pt idx="3">
                  <c:v>3.3</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sz="1000"/>
          </a:pPr>
          <a:endParaRPr lang="tr-TR"/>
        </a:p>
      </c:txPr>
    </c:legend>
    <c:plotVisOnly val="1"/>
    <c:dispBlanksAs val="zero"/>
    <c:showDLblsOverMax val="0"/>
  </c:chart>
  <c:txPr>
    <a:bodyPr/>
    <a:lstStyle/>
    <a:p>
      <a:pPr>
        <a:defRPr sz="1800"/>
      </a:pPr>
      <a:endParaRPr lang="tr-T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Sayfa1!$J$10</c:f>
              <c:strCache>
                <c:ptCount val="1"/>
                <c:pt idx="0">
                  <c:v>Percent</c:v>
                </c:pt>
              </c:strCache>
            </c:strRef>
          </c:tx>
          <c:cat>
            <c:strRef>
              <c:f>Sayfa1!$I$11:$I$14</c:f>
              <c:strCache>
                <c:ptCount val="4"/>
                <c:pt idx="0">
                  <c:v>Hiç</c:v>
                </c:pt>
                <c:pt idx="1">
                  <c:v>Az</c:v>
                </c:pt>
                <c:pt idx="2">
                  <c:v> Bazen</c:v>
                </c:pt>
                <c:pt idx="3">
                  <c:v>Her zaman</c:v>
                </c:pt>
              </c:strCache>
            </c:strRef>
          </c:cat>
          <c:val>
            <c:numRef>
              <c:f>Sayfa1!$J$11:$J$14</c:f>
              <c:numCache>
                <c:formatCode>General</c:formatCode>
                <c:ptCount val="4"/>
                <c:pt idx="0">
                  <c:v>45</c:v>
                </c:pt>
                <c:pt idx="1">
                  <c:v>35</c:v>
                </c:pt>
                <c:pt idx="2">
                  <c:v>10</c:v>
                </c:pt>
                <c:pt idx="3">
                  <c:v>10</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sz="1000"/>
          </a:pPr>
          <a:endParaRPr lang="tr-TR"/>
        </a:p>
      </c:txPr>
    </c:legend>
    <c:plotVisOnly val="1"/>
    <c:dispBlanksAs val="zero"/>
    <c:showDLblsOverMax val="0"/>
  </c:chart>
  <c:txPr>
    <a:bodyPr/>
    <a:lstStyle/>
    <a:p>
      <a:pPr>
        <a:defRPr sz="1800"/>
      </a:pPr>
      <a:endParaRPr lang="tr-T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tr-TR" sz="1800" b="0" i="0" u="none" strike="noStrike" baseline="0">
                <a:effectLst/>
              </a:rPr>
              <a:t>Cinsiyete göre Depresyon Skorları</a:t>
            </a:r>
            <a:r>
              <a:rPr lang="tr-TR" sz="1800" b="1" i="0" u="none" strike="noStrike" baseline="0"/>
              <a:t> </a:t>
            </a:r>
            <a:endParaRPr lang="tr-TR"/>
          </a:p>
        </c:rich>
      </c:tx>
      <c:layout/>
      <c:overlay val="0"/>
    </c:title>
    <c:autoTitleDeleted val="0"/>
    <c:plotArea>
      <c:layout/>
      <c:barChart>
        <c:barDir val="col"/>
        <c:grouping val="clustered"/>
        <c:varyColors val="0"/>
        <c:ser>
          <c:idx val="0"/>
          <c:order val="0"/>
          <c:invertIfNegative val="0"/>
          <c:dPt>
            <c:idx val="1"/>
            <c:invertIfNegative val="0"/>
            <c:bubble3D val="0"/>
            <c:spPr>
              <a:solidFill>
                <a:srgbClr val="FF0000"/>
              </a:solidFill>
            </c:spPr>
          </c:dPt>
          <c:errBars>
            <c:errBarType val="both"/>
            <c:errValType val="stdErr"/>
            <c:noEndCap val="0"/>
          </c:errBars>
          <c:cat>
            <c:strRef>
              <c:f>Sayfa1!$N$25:$N$26</c:f>
              <c:strCache>
                <c:ptCount val="2"/>
                <c:pt idx="0">
                  <c:v>Erkek</c:v>
                </c:pt>
                <c:pt idx="1">
                  <c:v>Kız</c:v>
                </c:pt>
              </c:strCache>
            </c:strRef>
          </c:cat>
          <c:val>
            <c:numRef>
              <c:f>Sayfa1!$O$25:$O$26</c:f>
              <c:numCache>
                <c:formatCode>General</c:formatCode>
                <c:ptCount val="2"/>
                <c:pt idx="0">
                  <c:v>10.130000000000001</c:v>
                </c:pt>
                <c:pt idx="1">
                  <c:v>9.4700000000000006</c:v>
                </c:pt>
              </c:numCache>
            </c:numRef>
          </c:val>
        </c:ser>
        <c:dLbls>
          <c:showLegendKey val="0"/>
          <c:showVal val="0"/>
          <c:showCatName val="0"/>
          <c:showSerName val="0"/>
          <c:showPercent val="0"/>
          <c:showBubbleSize val="0"/>
        </c:dLbls>
        <c:gapWidth val="150"/>
        <c:axId val="85692416"/>
        <c:axId val="85694336"/>
      </c:barChart>
      <c:catAx>
        <c:axId val="85692416"/>
        <c:scaling>
          <c:orientation val="minMax"/>
        </c:scaling>
        <c:delete val="0"/>
        <c:axPos val="b"/>
        <c:title>
          <c:tx>
            <c:rich>
              <a:bodyPr/>
              <a:lstStyle/>
              <a:p>
                <a:pPr>
                  <a:defRPr/>
                </a:pPr>
                <a:r>
                  <a:rPr lang="tr-TR" baseline="0"/>
                  <a:t>Depresyon açısından her iki cinsiyet arasında fark saptanmamamıştır. (</a:t>
                </a:r>
                <a:r>
                  <a:rPr lang="tr-TR" sz="1000" b="1" i="0" u="none" strike="noStrike" baseline="0">
                    <a:effectLst/>
                  </a:rPr>
                  <a:t>p&gt; 0,05)</a:t>
                </a:r>
                <a:endParaRPr lang="tr-TR"/>
              </a:p>
            </c:rich>
          </c:tx>
          <c:layout/>
          <c:overlay val="0"/>
        </c:title>
        <c:majorTickMark val="none"/>
        <c:minorTickMark val="none"/>
        <c:tickLblPos val="nextTo"/>
        <c:crossAx val="85694336"/>
        <c:crosses val="autoZero"/>
        <c:auto val="1"/>
        <c:lblAlgn val="ctr"/>
        <c:lblOffset val="100"/>
        <c:noMultiLvlLbl val="0"/>
      </c:catAx>
      <c:valAx>
        <c:axId val="85694336"/>
        <c:scaling>
          <c:orientation val="minMax"/>
        </c:scaling>
        <c:delete val="0"/>
        <c:axPos val="l"/>
        <c:majorGridlines/>
        <c:numFmt formatCode="General" sourceLinked="1"/>
        <c:majorTickMark val="none"/>
        <c:minorTickMark val="none"/>
        <c:tickLblPos val="nextTo"/>
        <c:crossAx val="8569241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Sayfa1!$S$7</c:f>
              <c:strCache>
                <c:ptCount val="1"/>
                <c:pt idx="0">
                  <c:v>Percent</c:v>
                </c:pt>
              </c:strCache>
            </c:strRef>
          </c:tx>
          <c:cat>
            <c:strRef>
              <c:f>Sayfa1!$R$8:$R$11</c:f>
              <c:strCache>
                <c:ptCount val="4"/>
                <c:pt idx="0">
                  <c:v>Hiç</c:v>
                </c:pt>
                <c:pt idx="1">
                  <c:v>Az</c:v>
                </c:pt>
                <c:pt idx="2">
                  <c:v>Bazen</c:v>
                </c:pt>
                <c:pt idx="3">
                  <c:v>Her zaman</c:v>
                </c:pt>
              </c:strCache>
            </c:strRef>
          </c:cat>
          <c:val>
            <c:numRef>
              <c:f>Sayfa1!$S$8:$S$11</c:f>
              <c:numCache>
                <c:formatCode>General</c:formatCode>
                <c:ptCount val="4"/>
                <c:pt idx="0">
                  <c:v>68.3</c:v>
                </c:pt>
                <c:pt idx="1">
                  <c:v>21.7</c:v>
                </c:pt>
                <c:pt idx="2">
                  <c:v>10</c:v>
                </c:pt>
                <c:pt idx="3">
                  <c:v>100</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Sayfa1!$C$6</c:f>
              <c:strCache>
                <c:ptCount val="1"/>
                <c:pt idx="0">
                  <c:v>Percent</c:v>
                </c:pt>
              </c:strCache>
            </c:strRef>
          </c:tx>
          <c:cat>
            <c:strRef>
              <c:f>Sayfa1!$B$7:$B$10</c:f>
              <c:strCache>
                <c:ptCount val="4"/>
                <c:pt idx="0">
                  <c:v>Hiç</c:v>
                </c:pt>
                <c:pt idx="1">
                  <c:v>Az</c:v>
                </c:pt>
                <c:pt idx="2">
                  <c:v>Bazen</c:v>
                </c:pt>
                <c:pt idx="3">
                  <c:v>Her zaman</c:v>
                </c:pt>
              </c:strCache>
            </c:strRef>
          </c:cat>
          <c:val>
            <c:numRef>
              <c:f>Sayfa1!$C$7:$C$10</c:f>
              <c:numCache>
                <c:formatCode>General</c:formatCode>
                <c:ptCount val="4"/>
                <c:pt idx="0">
                  <c:v>65</c:v>
                </c:pt>
                <c:pt idx="1">
                  <c:v>21.7</c:v>
                </c:pt>
                <c:pt idx="2">
                  <c:v>10</c:v>
                </c:pt>
                <c:pt idx="3">
                  <c:v>3.3</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Sayfa1!$F$11</c:f>
              <c:strCache>
                <c:ptCount val="1"/>
                <c:pt idx="0">
                  <c:v>Percent</c:v>
                </c:pt>
              </c:strCache>
            </c:strRef>
          </c:tx>
          <c:cat>
            <c:strRef>
              <c:f>Sayfa1!$E$12:$E$15</c:f>
              <c:strCache>
                <c:ptCount val="4"/>
                <c:pt idx="0">
                  <c:v>Hiç</c:v>
                </c:pt>
                <c:pt idx="1">
                  <c:v>Az</c:v>
                </c:pt>
                <c:pt idx="2">
                  <c:v>Bazen</c:v>
                </c:pt>
                <c:pt idx="3">
                  <c:v>Her zaman</c:v>
                </c:pt>
              </c:strCache>
            </c:strRef>
          </c:cat>
          <c:val>
            <c:numRef>
              <c:f>Sayfa1!$F$12:$F$15</c:f>
              <c:numCache>
                <c:formatCode>General</c:formatCode>
                <c:ptCount val="4"/>
                <c:pt idx="0">
                  <c:v>50</c:v>
                </c:pt>
                <c:pt idx="1">
                  <c:v>25</c:v>
                </c:pt>
                <c:pt idx="2">
                  <c:v>21.7</c:v>
                </c:pt>
                <c:pt idx="3">
                  <c:v>3.3</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Sayfa1!$F$3</c:f>
              <c:strCache>
                <c:ptCount val="1"/>
                <c:pt idx="0">
                  <c:v>Percent</c:v>
                </c:pt>
              </c:strCache>
            </c:strRef>
          </c:tx>
          <c:cat>
            <c:strRef>
              <c:f>Sayfa1!$E$4:$E$7</c:f>
              <c:strCache>
                <c:ptCount val="4"/>
                <c:pt idx="0">
                  <c:v>Hiç</c:v>
                </c:pt>
                <c:pt idx="1">
                  <c:v>Az</c:v>
                </c:pt>
                <c:pt idx="2">
                  <c:v>Bazen</c:v>
                </c:pt>
                <c:pt idx="3">
                  <c:v>Her zaman</c:v>
                </c:pt>
              </c:strCache>
            </c:strRef>
          </c:cat>
          <c:val>
            <c:numRef>
              <c:f>Sayfa1!$F$4:$F$7</c:f>
              <c:numCache>
                <c:formatCode>General</c:formatCode>
                <c:ptCount val="4"/>
                <c:pt idx="0">
                  <c:v>85</c:v>
                </c:pt>
                <c:pt idx="1">
                  <c:v>11.7</c:v>
                </c:pt>
                <c:pt idx="2">
                  <c:v>1.7</c:v>
                </c:pt>
                <c:pt idx="3">
                  <c:v>1.7</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sz="1000"/>
          </a:pPr>
          <a:endParaRPr lang="tr-TR"/>
        </a:p>
      </c:txPr>
    </c:legend>
    <c:plotVisOnly val="1"/>
    <c:dispBlanksAs val="zero"/>
    <c:showDLblsOverMax val="0"/>
  </c:chart>
  <c:txPr>
    <a:bodyPr/>
    <a:lstStyle/>
    <a:p>
      <a:pPr>
        <a:defRPr sz="1800"/>
      </a:pPr>
      <a:endParaRPr lang="tr-T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Sayfa1!$J$11</c:f>
              <c:strCache>
                <c:ptCount val="1"/>
                <c:pt idx="0">
                  <c:v>Percent</c:v>
                </c:pt>
              </c:strCache>
            </c:strRef>
          </c:tx>
          <c:cat>
            <c:strRef>
              <c:f>Sayfa1!$I$12:$I$15</c:f>
              <c:strCache>
                <c:ptCount val="4"/>
                <c:pt idx="0">
                  <c:v>Hiç</c:v>
                </c:pt>
                <c:pt idx="1">
                  <c:v>Az</c:v>
                </c:pt>
                <c:pt idx="2">
                  <c:v>Bazen</c:v>
                </c:pt>
                <c:pt idx="3">
                  <c:v>Her zaman</c:v>
                </c:pt>
              </c:strCache>
            </c:strRef>
          </c:cat>
          <c:val>
            <c:numRef>
              <c:f>Sayfa1!$J$12:$J$15</c:f>
              <c:numCache>
                <c:formatCode>General</c:formatCode>
                <c:ptCount val="4"/>
                <c:pt idx="0">
                  <c:v>21.7</c:v>
                </c:pt>
                <c:pt idx="1">
                  <c:v>48.3</c:v>
                </c:pt>
                <c:pt idx="2">
                  <c:v>11.7</c:v>
                </c:pt>
                <c:pt idx="3">
                  <c:v>18.3</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sz="1000"/>
          </a:pPr>
          <a:endParaRPr lang="tr-TR"/>
        </a:p>
      </c:txPr>
    </c:legend>
    <c:plotVisOnly val="1"/>
    <c:dispBlanksAs val="zero"/>
    <c:showDLblsOverMax val="0"/>
  </c:chart>
  <c:txPr>
    <a:bodyPr/>
    <a:lstStyle/>
    <a:p>
      <a:pPr>
        <a:defRPr sz="1800"/>
      </a:pPr>
      <a:endParaRPr lang="tr-T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Sayfa1!$C$14</c:f>
              <c:strCache>
                <c:ptCount val="1"/>
                <c:pt idx="0">
                  <c:v>Percent</c:v>
                </c:pt>
              </c:strCache>
            </c:strRef>
          </c:tx>
          <c:cat>
            <c:strRef>
              <c:f>Sayfa1!$B$15:$B$18</c:f>
              <c:strCache>
                <c:ptCount val="4"/>
                <c:pt idx="0">
                  <c:v>Hiç</c:v>
                </c:pt>
                <c:pt idx="1">
                  <c:v>Az</c:v>
                </c:pt>
                <c:pt idx="2">
                  <c:v>Bazen</c:v>
                </c:pt>
                <c:pt idx="3">
                  <c:v>Her zaman</c:v>
                </c:pt>
              </c:strCache>
            </c:strRef>
          </c:cat>
          <c:val>
            <c:numRef>
              <c:f>Sayfa1!$C$15:$C$18</c:f>
              <c:numCache>
                <c:formatCode>General</c:formatCode>
                <c:ptCount val="4"/>
                <c:pt idx="0">
                  <c:v>58.3</c:v>
                </c:pt>
                <c:pt idx="1">
                  <c:v>18.3</c:v>
                </c:pt>
                <c:pt idx="2">
                  <c:v>16.7</c:v>
                </c:pt>
                <c:pt idx="3">
                  <c:v>6.7</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Sayfa1!$H$19</c:f>
              <c:strCache>
                <c:ptCount val="1"/>
                <c:pt idx="0">
                  <c:v>Percent</c:v>
                </c:pt>
              </c:strCache>
            </c:strRef>
          </c:tx>
          <c:cat>
            <c:strRef>
              <c:f>Sayfa1!$G$20:$G$22</c:f>
              <c:strCache>
                <c:ptCount val="3"/>
                <c:pt idx="0">
                  <c:v>Hiç</c:v>
                </c:pt>
                <c:pt idx="1">
                  <c:v>Bazen</c:v>
                </c:pt>
                <c:pt idx="2">
                  <c:v>Her zaman</c:v>
                </c:pt>
              </c:strCache>
            </c:strRef>
          </c:cat>
          <c:val>
            <c:numRef>
              <c:f>Sayfa1!$H$20:$H$22</c:f>
              <c:numCache>
                <c:formatCode>General</c:formatCode>
                <c:ptCount val="3"/>
                <c:pt idx="0">
                  <c:v>61.7</c:v>
                </c:pt>
                <c:pt idx="1">
                  <c:v>28.3</c:v>
                </c:pt>
                <c:pt idx="2">
                  <c:v>10</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Sayfa1!$K$21</c:f>
              <c:strCache>
                <c:ptCount val="1"/>
                <c:pt idx="0">
                  <c:v>Percent</c:v>
                </c:pt>
              </c:strCache>
            </c:strRef>
          </c:tx>
          <c:cat>
            <c:strRef>
              <c:f>Sayfa1!$J$22:$J$25</c:f>
              <c:strCache>
                <c:ptCount val="4"/>
                <c:pt idx="0">
                  <c:v>Hiç</c:v>
                </c:pt>
                <c:pt idx="1">
                  <c:v>Az</c:v>
                </c:pt>
                <c:pt idx="2">
                  <c:v>Bazen</c:v>
                </c:pt>
                <c:pt idx="3">
                  <c:v>Her zaman</c:v>
                </c:pt>
              </c:strCache>
            </c:strRef>
          </c:cat>
          <c:val>
            <c:numRef>
              <c:f>Sayfa1!$K$22:$K$25</c:f>
              <c:numCache>
                <c:formatCode>General</c:formatCode>
                <c:ptCount val="4"/>
                <c:pt idx="0">
                  <c:v>66.7</c:v>
                </c:pt>
                <c:pt idx="1">
                  <c:v>21.7</c:v>
                </c:pt>
                <c:pt idx="2">
                  <c:v>3.3</c:v>
                </c:pt>
                <c:pt idx="3">
                  <c:v>8.3000000000000007</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zero"/>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9067800" cy="1585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a:latin typeface="Arial" charset="0"/>
              </a:defRPr>
            </a:lvl1pPr>
          </a:lstStyle>
          <a:p>
            <a:pPr>
              <a:defRPr/>
            </a:pPr>
            <a:endParaRPr lang="tr-TR"/>
          </a:p>
        </p:txBody>
      </p:sp>
      <p:sp>
        <p:nvSpPr>
          <p:cNvPr id="3075" name="Rectangle 3"/>
          <p:cNvSpPr>
            <a:spLocks noGrp="1" noChangeArrowheads="1"/>
          </p:cNvSpPr>
          <p:nvPr>
            <p:ph type="dt" sz="quarter" idx="1"/>
          </p:nvPr>
        </p:nvSpPr>
        <p:spPr bwMode="auto">
          <a:xfrm>
            <a:off x="11853863" y="0"/>
            <a:ext cx="9067800" cy="1585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defRPr>
            </a:lvl1pPr>
          </a:lstStyle>
          <a:p>
            <a:pPr>
              <a:defRPr/>
            </a:pPr>
            <a:endParaRPr lang="tr-TR"/>
          </a:p>
        </p:txBody>
      </p:sp>
      <p:sp>
        <p:nvSpPr>
          <p:cNvPr id="3076" name="Rectangle 4"/>
          <p:cNvSpPr>
            <a:spLocks noGrp="1" noChangeArrowheads="1"/>
          </p:cNvSpPr>
          <p:nvPr>
            <p:ph type="ftr" sz="quarter" idx="2"/>
          </p:nvPr>
        </p:nvSpPr>
        <p:spPr bwMode="auto">
          <a:xfrm>
            <a:off x="0" y="30135513"/>
            <a:ext cx="9067800" cy="15875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a:latin typeface="Arial" charset="0"/>
              </a:defRPr>
            </a:lvl1pPr>
          </a:lstStyle>
          <a:p>
            <a:pPr>
              <a:defRPr/>
            </a:pPr>
            <a:endParaRPr lang="tr-TR"/>
          </a:p>
        </p:txBody>
      </p:sp>
      <p:sp>
        <p:nvSpPr>
          <p:cNvPr id="3077" name="Rectangle 5"/>
          <p:cNvSpPr>
            <a:spLocks noGrp="1" noChangeArrowheads="1"/>
          </p:cNvSpPr>
          <p:nvPr>
            <p:ph type="sldNum" sz="quarter" idx="3"/>
          </p:nvPr>
        </p:nvSpPr>
        <p:spPr bwMode="auto">
          <a:xfrm>
            <a:off x="11853863" y="30135513"/>
            <a:ext cx="9067800" cy="15875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atin typeface="Arial" charset="0"/>
              </a:defRPr>
            </a:lvl1pPr>
          </a:lstStyle>
          <a:p>
            <a:pPr>
              <a:defRPr/>
            </a:pPr>
            <a:fld id="{2E99AD00-BFD9-459C-936C-075E17BAAAF7}" type="slidenum">
              <a:rPr lang="tr-TR"/>
              <a:pPr>
                <a:defRPr/>
              </a:pPr>
              <a:t>‹#›</a:t>
            </a:fld>
            <a:endParaRPr lang="tr-TR"/>
          </a:p>
        </p:txBody>
      </p:sp>
    </p:spTree>
    <p:extLst>
      <p:ext uri="{BB962C8B-B14F-4D97-AF65-F5344CB8AC3E}">
        <p14:creationId xmlns:p14="http://schemas.microsoft.com/office/powerpoint/2010/main" val="256193443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620838" y="10066338"/>
            <a:ext cx="18361025" cy="6945312"/>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3240088" y="18362613"/>
            <a:ext cx="15122525" cy="82804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65F4E9F-199C-4445-9F70-CC4F5736F8C6}"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2D8D528B-C7A2-4CCB-AA03-B59EAE505086}"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5662275" y="1298575"/>
            <a:ext cx="4860925" cy="276479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79500" y="1298575"/>
            <a:ext cx="14430375" cy="276479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17A7068-E004-4795-8916-E8AA0AA4BC41}"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270BCD9C-E22C-4036-840B-3808D6C84E7B}"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706563" y="20823238"/>
            <a:ext cx="18362612" cy="643572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1706563" y="13733463"/>
            <a:ext cx="18362612" cy="70897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B2F9354-F39E-40BA-BF19-41B52ECBC0DE}"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79500" y="7561263"/>
            <a:ext cx="9645650" cy="21385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10877550" y="7561263"/>
            <a:ext cx="9645650" cy="21385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EE2C9E06-3C44-480D-9313-DC89F084370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079500" y="1296988"/>
            <a:ext cx="19443700" cy="5400675"/>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1079500" y="7253288"/>
            <a:ext cx="9545638" cy="3022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1079500" y="10275888"/>
            <a:ext cx="9545638" cy="18670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10974388" y="7253288"/>
            <a:ext cx="9548812" cy="3022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10974388" y="10275888"/>
            <a:ext cx="9548812" cy="18670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6973F8B7-34C5-425E-9C68-B9CFE7999B3D}"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F983993E-ADB0-4598-9A9E-62DE81754DE9}"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5FFE272C-273D-490C-BB11-1F891D11910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079500" y="1290638"/>
            <a:ext cx="7107238" cy="5489575"/>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8445500" y="1290638"/>
            <a:ext cx="12077700" cy="276558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1079500" y="6780213"/>
            <a:ext cx="7107238" cy="221662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F474D43E-0C7E-4626-B44B-962003D28893}"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4233863" y="22682200"/>
            <a:ext cx="12961937" cy="2678113"/>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4233863" y="2895600"/>
            <a:ext cx="12961937" cy="194421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4233863" y="25360313"/>
            <a:ext cx="12961937" cy="38036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4AF35732-061D-48CF-9088-12621989D0F5}"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79500" y="1298575"/>
            <a:ext cx="19443700" cy="5400675"/>
          </a:xfrm>
          <a:prstGeom prst="rect">
            <a:avLst/>
          </a:prstGeom>
          <a:noFill/>
          <a:ln w="9525">
            <a:noFill/>
            <a:miter lim="800000"/>
            <a:headEnd/>
            <a:tailEnd/>
          </a:ln>
        </p:spPr>
        <p:txBody>
          <a:bodyPr vert="horz" wrap="square" lIns="288036" tIns="144018" rIns="288036" bIns="144018"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1079500" y="7561263"/>
            <a:ext cx="19443700" cy="21385212"/>
          </a:xfrm>
          <a:prstGeom prst="rect">
            <a:avLst/>
          </a:prstGeom>
          <a:noFill/>
          <a:ln w="9525">
            <a:noFill/>
            <a:miter lim="800000"/>
            <a:headEnd/>
            <a:tailEnd/>
          </a:ln>
        </p:spPr>
        <p:txBody>
          <a:bodyPr vert="horz" wrap="square" lIns="288036" tIns="144018" rIns="288036" bIns="14401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1079500" y="29508450"/>
            <a:ext cx="5041900" cy="2251075"/>
          </a:xfrm>
          <a:prstGeom prst="rect">
            <a:avLst/>
          </a:prstGeom>
          <a:noFill/>
          <a:ln w="9525">
            <a:noFill/>
            <a:miter lim="800000"/>
            <a:headEnd/>
            <a:tailEnd/>
          </a:ln>
          <a:effectLst/>
        </p:spPr>
        <p:txBody>
          <a:bodyPr vert="horz" wrap="square" lIns="288036" tIns="144018" rIns="288036" bIns="144018" numCol="1" anchor="t" anchorCtr="0" compatLnSpc="1">
            <a:prstTxWarp prst="textNoShape">
              <a:avLst/>
            </a:prstTxWarp>
          </a:bodyPr>
          <a:lstStyle>
            <a:lvl1pPr algn="l">
              <a:spcBef>
                <a:spcPct val="0"/>
              </a:spcBef>
              <a:defRPr sz="4400">
                <a:latin typeface="Arial" charset="0"/>
              </a:defRPr>
            </a:lvl1pPr>
          </a:lstStyle>
          <a:p>
            <a:pPr>
              <a:defRPr/>
            </a:pPr>
            <a:endParaRPr lang="tr-TR"/>
          </a:p>
        </p:txBody>
      </p:sp>
      <p:sp>
        <p:nvSpPr>
          <p:cNvPr id="1029" name="Rectangle 5"/>
          <p:cNvSpPr>
            <a:spLocks noGrp="1" noChangeArrowheads="1"/>
          </p:cNvSpPr>
          <p:nvPr>
            <p:ph type="ftr" sz="quarter" idx="3"/>
          </p:nvPr>
        </p:nvSpPr>
        <p:spPr bwMode="auto">
          <a:xfrm>
            <a:off x="7380288" y="29508450"/>
            <a:ext cx="6842125" cy="2251075"/>
          </a:xfrm>
          <a:prstGeom prst="rect">
            <a:avLst/>
          </a:prstGeom>
          <a:noFill/>
          <a:ln w="9525">
            <a:noFill/>
            <a:miter lim="800000"/>
            <a:headEnd/>
            <a:tailEnd/>
          </a:ln>
          <a:effectLst/>
        </p:spPr>
        <p:txBody>
          <a:bodyPr vert="horz" wrap="square" lIns="288036" tIns="144018" rIns="288036" bIns="144018" numCol="1" anchor="t" anchorCtr="0" compatLnSpc="1">
            <a:prstTxWarp prst="textNoShape">
              <a:avLst/>
            </a:prstTxWarp>
          </a:bodyPr>
          <a:lstStyle>
            <a:lvl1pPr>
              <a:spcBef>
                <a:spcPct val="0"/>
              </a:spcBef>
              <a:defRPr sz="4400">
                <a:latin typeface="Arial" charset="0"/>
              </a:defRPr>
            </a:lvl1pPr>
          </a:lstStyle>
          <a:p>
            <a:pPr>
              <a:defRPr/>
            </a:pPr>
            <a:endParaRPr lang="tr-TR"/>
          </a:p>
        </p:txBody>
      </p:sp>
      <p:sp>
        <p:nvSpPr>
          <p:cNvPr id="1030" name="Rectangle 6"/>
          <p:cNvSpPr>
            <a:spLocks noGrp="1" noChangeArrowheads="1"/>
          </p:cNvSpPr>
          <p:nvPr>
            <p:ph type="sldNum" sz="quarter" idx="4"/>
          </p:nvPr>
        </p:nvSpPr>
        <p:spPr bwMode="auto">
          <a:xfrm>
            <a:off x="15481300" y="29508450"/>
            <a:ext cx="5041900" cy="2251075"/>
          </a:xfrm>
          <a:prstGeom prst="rect">
            <a:avLst/>
          </a:prstGeom>
          <a:noFill/>
          <a:ln w="9525">
            <a:noFill/>
            <a:miter lim="800000"/>
            <a:headEnd/>
            <a:tailEnd/>
          </a:ln>
          <a:effectLst/>
        </p:spPr>
        <p:txBody>
          <a:bodyPr vert="horz" wrap="square" lIns="288036" tIns="144018" rIns="288036" bIns="144018" numCol="1" anchor="t" anchorCtr="0" compatLnSpc="1">
            <a:prstTxWarp prst="textNoShape">
              <a:avLst/>
            </a:prstTxWarp>
          </a:bodyPr>
          <a:lstStyle>
            <a:lvl1pPr algn="r">
              <a:spcBef>
                <a:spcPct val="0"/>
              </a:spcBef>
              <a:defRPr sz="4400">
                <a:latin typeface="Arial" charset="0"/>
              </a:defRPr>
            </a:lvl1pPr>
          </a:lstStyle>
          <a:p>
            <a:pPr>
              <a:defRPr/>
            </a:pPr>
            <a:fld id="{1EC1C18E-BA38-4392-AE59-A0B7E77EB768}"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79725" rtl="0" eaLnBrk="0" fontAlgn="base" hangingPunct="0">
        <a:spcBef>
          <a:spcPct val="0"/>
        </a:spcBef>
        <a:spcAft>
          <a:spcPct val="0"/>
        </a:spcAft>
        <a:defRPr sz="13900">
          <a:solidFill>
            <a:schemeClr val="tx2"/>
          </a:solidFill>
          <a:latin typeface="+mj-lt"/>
          <a:ea typeface="+mj-ea"/>
          <a:cs typeface="+mj-cs"/>
        </a:defRPr>
      </a:lvl1pPr>
      <a:lvl2pPr algn="ctr" defTabSz="2879725" rtl="0" eaLnBrk="0" fontAlgn="base" hangingPunct="0">
        <a:spcBef>
          <a:spcPct val="0"/>
        </a:spcBef>
        <a:spcAft>
          <a:spcPct val="0"/>
        </a:spcAft>
        <a:defRPr sz="13900">
          <a:solidFill>
            <a:schemeClr val="tx2"/>
          </a:solidFill>
          <a:latin typeface="Arial" charset="0"/>
        </a:defRPr>
      </a:lvl2pPr>
      <a:lvl3pPr algn="ctr" defTabSz="2879725" rtl="0" eaLnBrk="0" fontAlgn="base" hangingPunct="0">
        <a:spcBef>
          <a:spcPct val="0"/>
        </a:spcBef>
        <a:spcAft>
          <a:spcPct val="0"/>
        </a:spcAft>
        <a:defRPr sz="13900">
          <a:solidFill>
            <a:schemeClr val="tx2"/>
          </a:solidFill>
          <a:latin typeface="Arial" charset="0"/>
        </a:defRPr>
      </a:lvl3pPr>
      <a:lvl4pPr algn="ctr" defTabSz="2879725" rtl="0" eaLnBrk="0" fontAlgn="base" hangingPunct="0">
        <a:spcBef>
          <a:spcPct val="0"/>
        </a:spcBef>
        <a:spcAft>
          <a:spcPct val="0"/>
        </a:spcAft>
        <a:defRPr sz="13900">
          <a:solidFill>
            <a:schemeClr val="tx2"/>
          </a:solidFill>
          <a:latin typeface="Arial" charset="0"/>
        </a:defRPr>
      </a:lvl4pPr>
      <a:lvl5pPr algn="ctr" defTabSz="2879725" rtl="0" eaLnBrk="0" fontAlgn="base" hangingPunct="0">
        <a:spcBef>
          <a:spcPct val="0"/>
        </a:spcBef>
        <a:spcAft>
          <a:spcPct val="0"/>
        </a:spcAft>
        <a:defRPr sz="13900">
          <a:solidFill>
            <a:schemeClr val="tx2"/>
          </a:solidFill>
          <a:latin typeface="Arial" charset="0"/>
        </a:defRPr>
      </a:lvl5pPr>
      <a:lvl6pPr marL="457200" algn="ctr" defTabSz="2879725" rtl="0" fontAlgn="base">
        <a:spcBef>
          <a:spcPct val="0"/>
        </a:spcBef>
        <a:spcAft>
          <a:spcPct val="0"/>
        </a:spcAft>
        <a:defRPr sz="13900">
          <a:solidFill>
            <a:schemeClr val="tx2"/>
          </a:solidFill>
          <a:latin typeface="Arial" charset="0"/>
        </a:defRPr>
      </a:lvl6pPr>
      <a:lvl7pPr marL="914400" algn="ctr" defTabSz="2879725" rtl="0" fontAlgn="base">
        <a:spcBef>
          <a:spcPct val="0"/>
        </a:spcBef>
        <a:spcAft>
          <a:spcPct val="0"/>
        </a:spcAft>
        <a:defRPr sz="13900">
          <a:solidFill>
            <a:schemeClr val="tx2"/>
          </a:solidFill>
          <a:latin typeface="Arial" charset="0"/>
        </a:defRPr>
      </a:lvl7pPr>
      <a:lvl8pPr marL="1371600" algn="ctr" defTabSz="2879725" rtl="0" fontAlgn="base">
        <a:spcBef>
          <a:spcPct val="0"/>
        </a:spcBef>
        <a:spcAft>
          <a:spcPct val="0"/>
        </a:spcAft>
        <a:defRPr sz="13900">
          <a:solidFill>
            <a:schemeClr val="tx2"/>
          </a:solidFill>
          <a:latin typeface="Arial" charset="0"/>
        </a:defRPr>
      </a:lvl8pPr>
      <a:lvl9pPr marL="1828800" algn="ctr" defTabSz="2879725" rtl="0" fontAlgn="base">
        <a:spcBef>
          <a:spcPct val="0"/>
        </a:spcBef>
        <a:spcAft>
          <a:spcPct val="0"/>
        </a:spcAft>
        <a:defRPr sz="13900">
          <a:solidFill>
            <a:schemeClr val="tx2"/>
          </a:solidFill>
          <a:latin typeface="Arial" charset="0"/>
        </a:defRPr>
      </a:lvl9pPr>
    </p:titleStyle>
    <p:bodyStyle>
      <a:lvl1pPr marL="1079500" indent="-1079500" algn="l" defTabSz="2879725" rtl="0" eaLnBrk="0" fontAlgn="base" hangingPunct="0">
        <a:spcBef>
          <a:spcPct val="20000"/>
        </a:spcBef>
        <a:spcAft>
          <a:spcPct val="0"/>
        </a:spcAft>
        <a:buChar char="•"/>
        <a:defRPr sz="10100">
          <a:solidFill>
            <a:schemeClr val="tx1"/>
          </a:solidFill>
          <a:latin typeface="+mn-lt"/>
          <a:ea typeface="+mn-ea"/>
          <a:cs typeface="+mn-cs"/>
        </a:defRPr>
      </a:lvl1pPr>
      <a:lvl2pPr marL="2339975" indent="-900113" algn="l" defTabSz="2879725" rtl="0" eaLnBrk="0" fontAlgn="base" hangingPunct="0">
        <a:spcBef>
          <a:spcPct val="20000"/>
        </a:spcBef>
        <a:spcAft>
          <a:spcPct val="0"/>
        </a:spcAft>
        <a:buChar char="–"/>
        <a:defRPr sz="8800">
          <a:solidFill>
            <a:schemeClr val="tx1"/>
          </a:solidFill>
          <a:latin typeface="+mn-lt"/>
        </a:defRPr>
      </a:lvl2pPr>
      <a:lvl3pPr marL="3600450" indent="-720725" algn="l" defTabSz="2879725" rtl="0" eaLnBrk="0" fontAlgn="base" hangingPunct="0">
        <a:spcBef>
          <a:spcPct val="20000"/>
        </a:spcBef>
        <a:spcAft>
          <a:spcPct val="0"/>
        </a:spcAft>
        <a:buChar char="•"/>
        <a:defRPr sz="7600">
          <a:solidFill>
            <a:schemeClr val="tx1"/>
          </a:solidFill>
          <a:latin typeface="+mn-lt"/>
        </a:defRPr>
      </a:lvl3pPr>
      <a:lvl4pPr marL="5040313" indent="-719138" algn="l" defTabSz="2879725" rtl="0" eaLnBrk="0" fontAlgn="base" hangingPunct="0">
        <a:spcBef>
          <a:spcPct val="20000"/>
        </a:spcBef>
        <a:spcAft>
          <a:spcPct val="0"/>
        </a:spcAft>
        <a:buChar char="–"/>
        <a:defRPr sz="6300">
          <a:solidFill>
            <a:schemeClr val="tx1"/>
          </a:solidFill>
          <a:latin typeface="+mn-lt"/>
        </a:defRPr>
      </a:lvl4pPr>
      <a:lvl5pPr marL="6480175" indent="-719138" algn="l" defTabSz="2879725" rtl="0" eaLnBrk="0" fontAlgn="base" hangingPunct="0">
        <a:spcBef>
          <a:spcPct val="20000"/>
        </a:spcBef>
        <a:spcAft>
          <a:spcPct val="0"/>
        </a:spcAft>
        <a:buChar char="»"/>
        <a:defRPr sz="6300">
          <a:solidFill>
            <a:schemeClr val="tx1"/>
          </a:solidFill>
          <a:latin typeface="+mn-lt"/>
        </a:defRPr>
      </a:lvl5pPr>
      <a:lvl6pPr marL="6937375" indent="-719138" algn="l" defTabSz="2879725" rtl="0" fontAlgn="base">
        <a:spcBef>
          <a:spcPct val="20000"/>
        </a:spcBef>
        <a:spcAft>
          <a:spcPct val="0"/>
        </a:spcAft>
        <a:buChar char="»"/>
        <a:defRPr sz="6300">
          <a:solidFill>
            <a:schemeClr val="tx1"/>
          </a:solidFill>
          <a:latin typeface="+mn-lt"/>
        </a:defRPr>
      </a:lvl6pPr>
      <a:lvl7pPr marL="7394575" indent="-719138" algn="l" defTabSz="2879725" rtl="0" fontAlgn="base">
        <a:spcBef>
          <a:spcPct val="20000"/>
        </a:spcBef>
        <a:spcAft>
          <a:spcPct val="0"/>
        </a:spcAft>
        <a:buChar char="»"/>
        <a:defRPr sz="6300">
          <a:solidFill>
            <a:schemeClr val="tx1"/>
          </a:solidFill>
          <a:latin typeface="+mn-lt"/>
        </a:defRPr>
      </a:lvl7pPr>
      <a:lvl8pPr marL="7851775" indent="-719138" algn="l" defTabSz="2879725" rtl="0" fontAlgn="base">
        <a:spcBef>
          <a:spcPct val="20000"/>
        </a:spcBef>
        <a:spcAft>
          <a:spcPct val="0"/>
        </a:spcAft>
        <a:buChar char="»"/>
        <a:defRPr sz="6300">
          <a:solidFill>
            <a:schemeClr val="tx1"/>
          </a:solidFill>
          <a:latin typeface="+mn-lt"/>
        </a:defRPr>
      </a:lvl8pPr>
      <a:lvl9pPr marL="8308975" indent="-719138" algn="l" defTabSz="2879725" rtl="0" fontAlgn="base">
        <a:spcBef>
          <a:spcPct val="20000"/>
        </a:spcBef>
        <a:spcAft>
          <a:spcPct val="0"/>
        </a:spcAft>
        <a:buChar char="»"/>
        <a:defRPr sz="63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13" Type="http://schemas.openxmlformats.org/officeDocument/2006/relationships/chart" Target="../charts/chart10.xml"/><Relationship Id="rId18" Type="http://schemas.openxmlformats.org/officeDocument/2006/relationships/chart" Target="../charts/chart15.xml"/><Relationship Id="rId3" Type="http://schemas.openxmlformats.org/officeDocument/2006/relationships/image" Target="../media/image2.png"/><Relationship Id="rId7" Type="http://schemas.openxmlformats.org/officeDocument/2006/relationships/chart" Target="../charts/chart4.xml"/><Relationship Id="rId12" Type="http://schemas.openxmlformats.org/officeDocument/2006/relationships/chart" Target="../charts/chart9.xml"/><Relationship Id="rId17" Type="http://schemas.openxmlformats.org/officeDocument/2006/relationships/chart" Target="../charts/chart14.xml"/><Relationship Id="rId2" Type="http://schemas.openxmlformats.org/officeDocument/2006/relationships/image" Target="../media/image1.png"/><Relationship Id="rId16" Type="http://schemas.openxmlformats.org/officeDocument/2006/relationships/chart" Target="../charts/chart13.xml"/><Relationship Id="rId1" Type="http://schemas.openxmlformats.org/officeDocument/2006/relationships/slideLayout" Target="../slideLayouts/slideLayout1.xml"/><Relationship Id="rId6" Type="http://schemas.openxmlformats.org/officeDocument/2006/relationships/chart" Target="../charts/chart3.xml"/><Relationship Id="rId11" Type="http://schemas.openxmlformats.org/officeDocument/2006/relationships/chart" Target="../charts/chart8.xml"/><Relationship Id="rId5" Type="http://schemas.openxmlformats.org/officeDocument/2006/relationships/chart" Target="../charts/chart2.xml"/><Relationship Id="rId15" Type="http://schemas.openxmlformats.org/officeDocument/2006/relationships/chart" Target="../charts/chart12.xml"/><Relationship Id="rId10" Type="http://schemas.openxmlformats.org/officeDocument/2006/relationships/chart" Target="../charts/chart7.xml"/><Relationship Id="rId4" Type="http://schemas.openxmlformats.org/officeDocument/2006/relationships/chart" Target="../charts/chart1.xml"/><Relationship Id="rId9" Type="http://schemas.openxmlformats.org/officeDocument/2006/relationships/chart" Target="../charts/chart6.xml"/><Relationship Id="rId14" Type="http://schemas.openxmlformats.org/officeDocument/2006/relationships/chart" Target="../charts/char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ctrTitle"/>
          </p:nvPr>
        </p:nvSpPr>
        <p:spPr>
          <a:xfrm>
            <a:off x="4608662" y="1728417"/>
            <a:ext cx="12453937" cy="1079501"/>
          </a:xfrm>
          <a:gradFill rotWithShape="1">
            <a:gsLst>
              <a:gs pos="0">
                <a:srgbClr val="CCECFF">
                  <a:gamma/>
                  <a:shade val="54510"/>
                  <a:invGamma/>
                </a:srgbClr>
              </a:gs>
              <a:gs pos="50000">
                <a:srgbClr val="CCECFF"/>
              </a:gs>
              <a:gs pos="100000">
                <a:srgbClr val="CCECFF">
                  <a:gamma/>
                  <a:shade val="54510"/>
                  <a:invGamma/>
                </a:srgbClr>
              </a:gs>
            </a:gsLst>
            <a:lin ang="0" scaled="1"/>
          </a:gradFill>
          <a:ln>
            <a:solidFill>
              <a:schemeClr val="tx1"/>
            </a:solidFill>
          </a:ln>
        </p:spPr>
        <p:txBody>
          <a:bodyPr/>
          <a:lstStyle/>
          <a:p>
            <a:pPr>
              <a:defRPr/>
            </a:pPr>
            <a:r>
              <a:rPr lang="tr-TR" sz="1000" b="1" dirty="0"/>
              <a:t> </a:t>
            </a:r>
            <a:r>
              <a:rPr lang="tr-TR" sz="1000" dirty="0"/>
              <a:t/>
            </a:r>
            <a:br>
              <a:rPr lang="tr-TR" sz="1000" dirty="0"/>
            </a:br>
            <a:r>
              <a:rPr lang="tr-TR" sz="1000" dirty="0" smtClean="0"/>
              <a:t/>
            </a:r>
            <a:br>
              <a:rPr lang="tr-TR" sz="1000" dirty="0" smtClean="0"/>
            </a:br>
            <a:r>
              <a:rPr lang="tr-TR" sz="1000" dirty="0" smtClean="0"/>
              <a:t/>
            </a:r>
            <a:br>
              <a:rPr lang="tr-TR" sz="1000" dirty="0" smtClean="0"/>
            </a:br>
            <a:r>
              <a:rPr lang="tr-TR" sz="1000" dirty="0" smtClean="0"/>
              <a:t/>
            </a:r>
            <a:br>
              <a:rPr lang="tr-TR" sz="1000" dirty="0" smtClean="0"/>
            </a:br>
            <a:r>
              <a:rPr lang="tr-TR" sz="1000" dirty="0" smtClean="0"/>
              <a:t/>
            </a:r>
            <a:br>
              <a:rPr lang="tr-TR" sz="1000" dirty="0" smtClean="0"/>
            </a:br>
            <a:r>
              <a:rPr lang="tr-TR" sz="1000" dirty="0" smtClean="0"/>
              <a:t/>
            </a:r>
            <a:br>
              <a:rPr lang="tr-TR" sz="1000" dirty="0" smtClean="0"/>
            </a:br>
            <a:r>
              <a:rPr lang="tr-TR" sz="1000" dirty="0" smtClean="0"/>
              <a:t/>
            </a:r>
            <a:br>
              <a:rPr lang="tr-TR" sz="1000" dirty="0" smtClean="0"/>
            </a:br>
            <a:r>
              <a:rPr lang="tr-TR" sz="1000" dirty="0" smtClean="0"/>
              <a:t/>
            </a:r>
            <a:br>
              <a:rPr lang="tr-TR" sz="1000" dirty="0" smtClean="0"/>
            </a:br>
            <a:r>
              <a:rPr lang="tr-TR" sz="2800" b="1" dirty="0" smtClean="0"/>
              <a:t>CİNSİYET FAKTÖRÜNÜN DEPRESYON ÜZERİNDEKİ ETKİSİ</a:t>
            </a:r>
            <a:r>
              <a:rPr lang="tr-TR" sz="2800" dirty="0" smtClean="0"/>
              <a:t/>
            </a:r>
            <a:br>
              <a:rPr lang="tr-TR" sz="2800" dirty="0" smtClean="0"/>
            </a:br>
            <a:r>
              <a:rPr lang="tr-TR" sz="4000" dirty="0"/>
              <a:t/>
            </a:r>
            <a:br>
              <a:rPr lang="tr-TR" sz="4000" dirty="0"/>
            </a:br>
            <a:endParaRPr lang="en-US" sz="4000" b="1" dirty="0" smtClean="0">
              <a:effectLst>
                <a:outerShdw blurRad="38100" dist="38100" dir="2700000" algn="tl">
                  <a:srgbClr val="FFFFFF"/>
                </a:outerShdw>
              </a:effectLst>
            </a:endParaRPr>
          </a:p>
        </p:txBody>
      </p:sp>
      <p:sp>
        <p:nvSpPr>
          <p:cNvPr id="2052" name="Rectangle 3"/>
          <p:cNvSpPr>
            <a:spLocks noGrp="1" noChangeArrowheads="1"/>
          </p:cNvSpPr>
          <p:nvPr>
            <p:ph type="subTitle" idx="1"/>
          </p:nvPr>
        </p:nvSpPr>
        <p:spPr>
          <a:xfrm>
            <a:off x="720477" y="5256213"/>
            <a:ext cx="9648825" cy="649287"/>
          </a:xfrm>
          <a:gradFill rotWithShape="1">
            <a:gsLst>
              <a:gs pos="0">
                <a:srgbClr val="551133"/>
              </a:gs>
              <a:gs pos="50000">
                <a:srgbClr val="FF3399"/>
              </a:gs>
              <a:gs pos="100000">
                <a:srgbClr val="551133"/>
              </a:gs>
            </a:gsLst>
            <a:lin ang="0" scaled="1"/>
          </a:gradFill>
          <a:ln>
            <a:solidFill>
              <a:schemeClr val="tx1"/>
            </a:solidFill>
          </a:ln>
        </p:spPr>
        <p:txBody>
          <a:bodyPr/>
          <a:lstStyle/>
          <a:p>
            <a:pPr algn="l" eaLnBrk="1" hangingPunct="1">
              <a:lnSpc>
                <a:spcPct val="80000"/>
              </a:lnSpc>
            </a:pPr>
            <a:r>
              <a:rPr lang="tr-TR" sz="2800" b="1" dirty="0" smtClean="0">
                <a:solidFill>
                  <a:schemeClr val="bg1"/>
                </a:solidFill>
              </a:rPr>
              <a:t>Giriş</a:t>
            </a:r>
          </a:p>
        </p:txBody>
      </p:sp>
      <p:sp>
        <p:nvSpPr>
          <p:cNvPr id="2053" name="Rectangle 10"/>
          <p:cNvSpPr>
            <a:spLocks noChangeArrowheads="1"/>
          </p:cNvSpPr>
          <p:nvPr/>
        </p:nvSpPr>
        <p:spPr bwMode="auto">
          <a:xfrm>
            <a:off x="720230" y="10513393"/>
            <a:ext cx="9677400" cy="2736304"/>
          </a:xfrm>
          <a:prstGeom prst="rect">
            <a:avLst/>
          </a:prstGeom>
          <a:solidFill>
            <a:schemeClr val="bg1"/>
          </a:solidFill>
          <a:ln w="9525">
            <a:solidFill>
              <a:schemeClr val="tx1"/>
            </a:solidFill>
            <a:miter lim="800000"/>
            <a:headEnd/>
            <a:tailEnd/>
          </a:ln>
        </p:spPr>
        <p:txBody>
          <a:bodyPr lIns="288036" tIns="144018" rIns="288036" bIns="144018"/>
          <a:lstStyle/>
          <a:p>
            <a:pPr algn="just">
              <a:lnSpc>
                <a:spcPct val="150000"/>
              </a:lnSpc>
            </a:pPr>
            <a:r>
              <a:rPr lang="tr-TR" sz="1600" i="1" dirty="0" smtClean="0"/>
              <a:t>	</a:t>
            </a:r>
            <a:r>
              <a:rPr lang="tr-TR" sz="1600" dirty="0" smtClean="0"/>
              <a:t>Bu amaçla, </a:t>
            </a:r>
            <a:r>
              <a:rPr lang="tr-TR" sz="1600" dirty="0" err="1" smtClean="0"/>
              <a:t>kesitsel</a:t>
            </a:r>
            <a:r>
              <a:rPr lang="tr-TR" sz="1600" dirty="0" smtClean="0"/>
              <a:t> gözlemsel bir araştırma modeli planlandı. Atatürk Ü. Tıp </a:t>
            </a:r>
            <a:r>
              <a:rPr lang="tr-TR" sz="1600" dirty="0"/>
              <a:t>Fakültesi 2. sınıf amfisinde basit </a:t>
            </a:r>
            <a:r>
              <a:rPr lang="tr-TR" sz="1600" dirty="0" smtClean="0"/>
              <a:t>rastgele yöntemle seçilen 30 </a:t>
            </a:r>
            <a:r>
              <a:rPr lang="tr-TR" sz="1600" dirty="0"/>
              <a:t>erkek 30 kız olmak üzere toplam 60 </a:t>
            </a:r>
            <a:r>
              <a:rPr lang="tr-TR" sz="1600" dirty="0" smtClean="0"/>
              <a:t>öğrenciye, demografik veriler yanında, uyku durumu, enerji düzeyi, iştah, konsantrasyon gibi  parametrelerin sorgulandığı bir  anket uygulandı.</a:t>
            </a:r>
          </a:p>
          <a:p>
            <a:pPr algn="just">
              <a:lnSpc>
                <a:spcPct val="150000"/>
              </a:lnSpc>
            </a:pPr>
            <a:r>
              <a:rPr lang="tr-TR" sz="1600" dirty="0" smtClean="0"/>
              <a:t>	Elde edilen verilere, SPSS  18 versiyon programı kullanılarak , cinsiyet faktörünün depresyon üzerindeki  etkisini incelemek  için, bağımsız örneklemlerde t testi  uygulandı. Anlamlılık düzeyi p&lt; 0,05 olarak kabul edildi.</a:t>
            </a:r>
            <a:endParaRPr lang="tr-TR" sz="1600" dirty="0"/>
          </a:p>
          <a:p>
            <a:pPr algn="just">
              <a:lnSpc>
                <a:spcPct val="150000"/>
              </a:lnSpc>
            </a:pPr>
            <a:endParaRPr lang="tr-TR" sz="1600" b="1" dirty="0"/>
          </a:p>
          <a:p>
            <a:pPr algn="just">
              <a:lnSpc>
                <a:spcPct val="150000"/>
              </a:lnSpc>
            </a:pPr>
            <a:endParaRPr lang="tr-TR" sz="1600" b="1" dirty="0"/>
          </a:p>
          <a:p>
            <a:pPr algn="just">
              <a:lnSpc>
                <a:spcPct val="150000"/>
              </a:lnSpc>
            </a:pPr>
            <a:r>
              <a:rPr lang="tr-TR" sz="1600" dirty="0"/>
              <a:t>	</a:t>
            </a:r>
          </a:p>
          <a:p>
            <a:pPr algn="just">
              <a:lnSpc>
                <a:spcPct val="200000"/>
              </a:lnSpc>
            </a:pPr>
            <a:r>
              <a:rPr lang="tr-TR" sz="1600" dirty="0"/>
              <a:t>	</a:t>
            </a:r>
            <a:endParaRPr lang="en-US" sz="1600" dirty="0"/>
          </a:p>
          <a:p>
            <a:pPr algn="just">
              <a:lnSpc>
                <a:spcPct val="150000"/>
              </a:lnSpc>
            </a:pPr>
            <a:endParaRPr lang="tr-TR" sz="1600" b="1" dirty="0"/>
          </a:p>
          <a:p>
            <a:pPr algn="just">
              <a:lnSpc>
                <a:spcPct val="150000"/>
              </a:lnSpc>
            </a:pPr>
            <a:endParaRPr lang="tr-TR" sz="1600" b="1" dirty="0"/>
          </a:p>
          <a:p>
            <a:pPr algn="just">
              <a:lnSpc>
                <a:spcPct val="150000"/>
              </a:lnSpc>
            </a:pPr>
            <a:endParaRPr lang="tr-TR" sz="1600" b="1" dirty="0"/>
          </a:p>
          <a:p>
            <a:pPr algn="just">
              <a:lnSpc>
                <a:spcPct val="150000"/>
              </a:lnSpc>
            </a:pPr>
            <a:endParaRPr lang="tr-TR" sz="1600" b="1" dirty="0"/>
          </a:p>
          <a:p>
            <a:pPr algn="just">
              <a:lnSpc>
                <a:spcPct val="150000"/>
              </a:lnSpc>
            </a:pPr>
            <a:endParaRPr lang="tr-TR" sz="1600" b="1" dirty="0"/>
          </a:p>
        </p:txBody>
      </p:sp>
      <p:sp>
        <p:nvSpPr>
          <p:cNvPr id="2054" name="Rectangle 19"/>
          <p:cNvSpPr>
            <a:spLocks noChangeArrowheads="1"/>
          </p:cNvSpPr>
          <p:nvPr/>
        </p:nvSpPr>
        <p:spPr bwMode="auto">
          <a:xfrm>
            <a:off x="4608662" y="2808537"/>
            <a:ext cx="12453937" cy="1727200"/>
          </a:xfrm>
          <a:prstGeom prst="rect">
            <a:avLst/>
          </a:prstGeom>
          <a:gradFill rotWithShape="1">
            <a:gsLst>
              <a:gs pos="0">
                <a:srgbClr val="767676"/>
              </a:gs>
              <a:gs pos="50000">
                <a:srgbClr val="FFFFFF"/>
              </a:gs>
              <a:gs pos="100000">
                <a:srgbClr val="767676"/>
              </a:gs>
            </a:gsLst>
            <a:lin ang="0" scaled="1"/>
          </a:gradFill>
          <a:ln w="9525">
            <a:solidFill>
              <a:schemeClr val="accent1"/>
            </a:solidFill>
            <a:miter lim="800000"/>
            <a:headEnd/>
            <a:tailEnd/>
          </a:ln>
        </p:spPr>
        <p:txBody>
          <a:bodyPr lIns="288036" tIns="144018" rIns="288036" bIns="144018" anchor="ctr"/>
          <a:lstStyle/>
          <a:p>
            <a:r>
              <a:rPr lang="tr-TR" b="1" dirty="0" smtClean="0"/>
              <a:t>Hazırlayanlar</a:t>
            </a:r>
            <a:r>
              <a:rPr lang="tr-TR" b="1" dirty="0" smtClean="0">
                <a:solidFill>
                  <a:schemeClr val="tx2"/>
                </a:solidFill>
              </a:rPr>
              <a:t>:</a:t>
            </a:r>
            <a:r>
              <a:rPr lang="tr-TR" dirty="0" smtClean="0"/>
              <a:t>Mehmet Can CİHAN*,Şeref Enes KOCAMAN*,Ayça ELİBOL*,Derya ŞAKA*,Gülbeyaz ARIKAN*</a:t>
            </a:r>
          </a:p>
          <a:p>
            <a:r>
              <a:rPr lang="tr-TR" b="1" dirty="0" smtClean="0"/>
              <a:t>Sunan:</a:t>
            </a:r>
            <a:r>
              <a:rPr lang="tr-TR" dirty="0" smtClean="0"/>
              <a:t>Kayıhan BAKIR**</a:t>
            </a:r>
          </a:p>
          <a:p>
            <a:r>
              <a:rPr lang="tr-TR" b="1" dirty="0" err="1" smtClean="0"/>
              <a:t>Danışman:</a:t>
            </a:r>
            <a:r>
              <a:rPr lang="tr-TR" dirty="0" err="1" smtClean="0"/>
              <a:t>Prof</a:t>
            </a:r>
            <a:r>
              <a:rPr lang="tr-TR" dirty="0" smtClean="0"/>
              <a:t>. Dr. Cemal GÜNDOĞDU</a:t>
            </a:r>
            <a:endParaRPr lang="tr-TR" b="1" dirty="0" smtClean="0"/>
          </a:p>
          <a:p>
            <a:r>
              <a:rPr lang="tr-TR" dirty="0" smtClean="0"/>
              <a:t>*</a:t>
            </a:r>
            <a:r>
              <a:rPr lang="tr-TR" dirty="0"/>
              <a:t>Atatürk Üniversitesi Tıp Fakültesi </a:t>
            </a:r>
            <a:r>
              <a:rPr lang="tr-TR" dirty="0" smtClean="0"/>
              <a:t>*2.Sınıf Öğrencileri,**1.Sınıf Öğrencisi, </a:t>
            </a:r>
            <a:r>
              <a:rPr lang="tr-TR" dirty="0"/>
              <a:t>Erzurum</a:t>
            </a:r>
            <a:endParaRPr lang="tr-TR" i="1" dirty="0"/>
          </a:p>
        </p:txBody>
      </p:sp>
      <p:sp>
        <p:nvSpPr>
          <p:cNvPr id="2057" name="Rectangle 796"/>
          <p:cNvSpPr>
            <a:spLocks noChangeArrowheads="1"/>
          </p:cNvSpPr>
          <p:nvPr/>
        </p:nvSpPr>
        <p:spPr bwMode="auto">
          <a:xfrm>
            <a:off x="720230" y="9720660"/>
            <a:ext cx="9626600" cy="720725"/>
          </a:xfrm>
          <a:prstGeom prst="rect">
            <a:avLst/>
          </a:prstGeom>
          <a:gradFill rotWithShape="1">
            <a:gsLst>
              <a:gs pos="0">
                <a:srgbClr val="551133"/>
              </a:gs>
              <a:gs pos="50000">
                <a:srgbClr val="FF3399"/>
              </a:gs>
              <a:gs pos="100000">
                <a:srgbClr val="551133"/>
              </a:gs>
            </a:gsLst>
            <a:lin ang="0" scaled="1"/>
          </a:gradFill>
          <a:ln w="9525">
            <a:solidFill>
              <a:schemeClr val="tx1"/>
            </a:solidFill>
            <a:miter lim="800000"/>
            <a:headEnd/>
            <a:tailEnd/>
          </a:ln>
        </p:spPr>
        <p:txBody>
          <a:bodyPr lIns="288036" tIns="144018" rIns="288036" bIns="144018"/>
          <a:lstStyle/>
          <a:p>
            <a:pPr algn="l" defTabSz="2879725"/>
            <a:r>
              <a:rPr lang="tr-TR" sz="2800" b="1" dirty="0">
                <a:solidFill>
                  <a:schemeClr val="bg1"/>
                </a:solidFill>
              </a:rPr>
              <a:t>Materyal ve </a:t>
            </a:r>
            <a:r>
              <a:rPr lang="tr-TR" sz="2800" b="1" dirty="0" err="1">
                <a:solidFill>
                  <a:schemeClr val="bg1"/>
                </a:solidFill>
              </a:rPr>
              <a:t>Metod</a:t>
            </a:r>
            <a:endParaRPr lang="tr-TR" sz="2800" b="1" dirty="0">
              <a:solidFill>
                <a:schemeClr val="bg1"/>
              </a:solidFill>
            </a:endParaRPr>
          </a:p>
          <a:p>
            <a:pPr algn="l" defTabSz="2879725">
              <a:lnSpc>
                <a:spcPct val="80000"/>
              </a:lnSpc>
            </a:pPr>
            <a:endParaRPr lang="tr-TR" sz="2800" dirty="0">
              <a:solidFill>
                <a:schemeClr val="bg1"/>
              </a:solidFill>
            </a:endParaRPr>
          </a:p>
        </p:txBody>
      </p:sp>
      <p:sp>
        <p:nvSpPr>
          <p:cNvPr id="2058" name="Rectangle 893"/>
          <p:cNvSpPr>
            <a:spLocks noChangeArrowheads="1"/>
          </p:cNvSpPr>
          <p:nvPr/>
        </p:nvSpPr>
        <p:spPr bwMode="auto">
          <a:xfrm>
            <a:off x="10873358" y="20378489"/>
            <a:ext cx="10153252" cy="792162"/>
          </a:xfrm>
          <a:prstGeom prst="rect">
            <a:avLst/>
          </a:prstGeom>
          <a:gradFill rotWithShape="1">
            <a:gsLst>
              <a:gs pos="0">
                <a:srgbClr val="460E2A"/>
              </a:gs>
              <a:gs pos="50000">
                <a:srgbClr val="FF3399"/>
              </a:gs>
              <a:gs pos="100000">
                <a:srgbClr val="460E2A"/>
              </a:gs>
            </a:gsLst>
            <a:lin ang="0" scaled="1"/>
          </a:gradFill>
          <a:ln w="9525">
            <a:solidFill>
              <a:schemeClr val="tx1"/>
            </a:solidFill>
            <a:miter lim="800000"/>
            <a:headEnd/>
            <a:tailEnd/>
          </a:ln>
        </p:spPr>
        <p:txBody>
          <a:bodyPr lIns="288036" tIns="144018" rIns="288036" bIns="144018"/>
          <a:lstStyle/>
          <a:p>
            <a:pPr algn="l" defTabSz="2879725"/>
            <a:r>
              <a:rPr lang="tr-TR" sz="2800" b="1" dirty="0">
                <a:solidFill>
                  <a:schemeClr val="bg1"/>
                </a:solidFill>
              </a:rPr>
              <a:t>Tartışma </a:t>
            </a:r>
          </a:p>
          <a:p>
            <a:pPr algn="r" defTabSz="2879725">
              <a:lnSpc>
                <a:spcPct val="80000"/>
              </a:lnSpc>
            </a:pPr>
            <a:endParaRPr lang="tr-TR" sz="2800" b="1" dirty="0">
              <a:solidFill>
                <a:schemeClr val="bg1"/>
              </a:solidFill>
            </a:endParaRPr>
          </a:p>
        </p:txBody>
      </p:sp>
      <p:sp>
        <p:nvSpPr>
          <p:cNvPr id="2059" name="Rectangle 2884"/>
          <p:cNvSpPr>
            <a:spLocks noChangeArrowheads="1"/>
          </p:cNvSpPr>
          <p:nvPr/>
        </p:nvSpPr>
        <p:spPr bwMode="auto">
          <a:xfrm>
            <a:off x="10873358" y="21314593"/>
            <a:ext cx="10121900" cy="5256584"/>
          </a:xfrm>
          <a:prstGeom prst="rect">
            <a:avLst/>
          </a:prstGeom>
          <a:solidFill>
            <a:schemeClr val="bg1"/>
          </a:solidFill>
          <a:ln w="9525">
            <a:solidFill>
              <a:schemeClr val="tx1"/>
            </a:solidFill>
            <a:miter lim="800000"/>
            <a:headEnd/>
            <a:tailEnd/>
          </a:ln>
        </p:spPr>
        <p:txBody>
          <a:bodyPr lIns="288036" tIns="144018" rIns="288036" bIns="144018"/>
          <a:lstStyle/>
          <a:p>
            <a:pPr algn="just">
              <a:lnSpc>
                <a:spcPts val="2500"/>
              </a:lnSpc>
            </a:pPr>
            <a:r>
              <a:rPr lang="tr-TR" sz="1600" dirty="0"/>
              <a:t>	</a:t>
            </a:r>
            <a:r>
              <a:rPr lang="tr-TR" sz="1600" dirty="0" smtClean="0"/>
              <a:t>Daha önce yapılmış olan bazı araştırmalara göre kadınların depresyona erkeklerden daha dirençsiz oldukları görülmüştür. Bunda toplumda kadın ve erkeğin üstlenmiş olduğu sosyal roller,toplumun kadın ve erkeğe göstermiş olduğu tutum,sosyal statü ve bazı biyolojik sebepler de etkilidir.Kadının ergenlik, </a:t>
            </a:r>
            <a:r>
              <a:rPr lang="tr-TR" sz="1600" dirty="0" err="1" smtClean="0"/>
              <a:t>menstural</a:t>
            </a:r>
            <a:r>
              <a:rPr lang="tr-TR" sz="1600" dirty="0" smtClean="0"/>
              <a:t> dönem,menopoz vb. dönemlerde yaşamış olduğu </a:t>
            </a:r>
            <a:r>
              <a:rPr lang="tr-TR" sz="1600" dirty="0" err="1" smtClean="0"/>
              <a:t>hormonal</a:t>
            </a:r>
            <a:r>
              <a:rPr lang="tr-TR" sz="1600" dirty="0" smtClean="0"/>
              <a:t> değişimler duygu durumu üzerinde önemli etkenlerdir.Yaşadığı bu </a:t>
            </a:r>
            <a:r>
              <a:rPr lang="tr-TR" sz="1600" dirty="0" err="1" smtClean="0"/>
              <a:t>hormonal</a:t>
            </a:r>
            <a:r>
              <a:rPr lang="tr-TR" sz="1600" dirty="0" smtClean="0"/>
              <a:t> değişimler kadının depresyon karşısında zayıf düşmesine sebep olabilmektedir.</a:t>
            </a:r>
          </a:p>
          <a:p>
            <a:pPr algn="just">
              <a:lnSpc>
                <a:spcPts val="2500"/>
              </a:lnSpc>
            </a:pPr>
            <a:r>
              <a:rPr lang="tr-TR" sz="1600" dirty="0" smtClean="0"/>
              <a:t>	Yapılan daha önceki çalışmalara bakıldığında depresyonun görülme riskinin kadınlar da erkeklerden daha fazla görüldüğü sonucuna varılmıştır(1,3,4,8).Fakat  yine daha önce üniversite öğrencileri üzerinde yapılmış olan bir araştırmaya göre  cinsiyet faktörünün depresyon üzerinde önemli bir etken olmadığı sonucuna varılmıştır(2). Bizim yapmış olduğumuz anket sonuçlarına göre de depresyonun görülme riski kadın ve erkekte eşit çıkmıştır.</a:t>
            </a:r>
          </a:p>
          <a:p>
            <a:pPr marL="342900" lvl="0" indent="-342900" algn="just">
              <a:lnSpc>
                <a:spcPts val="2500"/>
              </a:lnSpc>
            </a:pPr>
            <a:r>
              <a:rPr lang="tr-TR" sz="1600" dirty="0" smtClean="0"/>
              <a:t>1)Anket sınırlı sayıda kişiye uygulanması</a:t>
            </a:r>
          </a:p>
          <a:p>
            <a:pPr lvl="0" algn="just">
              <a:lnSpc>
                <a:spcPts val="2500"/>
              </a:lnSpc>
            </a:pPr>
            <a:r>
              <a:rPr lang="tr-TR" sz="1600" dirty="0" smtClean="0"/>
              <a:t>2)Belli yaş grubuna yapılmış olası</a:t>
            </a:r>
          </a:p>
          <a:p>
            <a:pPr lvl="0" algn="just">
              <a:lnSpc>
                <a:spcPts val="2500"/>
              </a:lnSpc>
            </a:pPr>
            <a:r>
              <a:rPr lang="tr-TR" sz="1600" dirty="0" smtClean="0"/>
              <a:t>3)Tıp fakültesi öğrencileri arasında depresyon görülme oranının yüksek olması</a:t>
            </a:r>
          </a:p>
          <a:p>
            <a:pPr lvl="0" algn="just">
              <a:lnSpc>
                <a:spcPts val="2500"/>
              </a:lnSpc>
            </a:pPr>
            <a:r>
              <a:rPr lang="tr-TR" sz="1600" dirty="0" smtClean="0"/>
              <a:t>Anket sonuçlarını açıklayabilir.</a:t>
            </a:r>
          </a:p>
          <a:p>
            <a:pPr algn="just">
              <a:lnSpc>
                <a:spcPts val="2200"/>
              </a:lnSpc>
            </a:pPr>
            <a:endParaRPr lang="en-US" sz="1600" dirty="0"/>
          </a:p>
        </p:txBody>
      </p:sp>
      <p:sp>
        <p:nvSpPr>
          <p:cNvPr id="2060" name="Rectangle 2890"/>
          <p:cNvSpPr>
            <a:spLocks noChangeArrowheads="1"/>
          </p:cNvSpPr>
          <p:nvPr/>
        </p:nvSpPr>
        <p:spPr bwMode="auto">
          <a:xfrm>
            <a:off x="10873358" y="28875433"/>
            <a:ext cx="10152063" cy="2520280"/>
          </a:xfrm>
          <a:prstGeom prst="rect">
            <a:avLst/>
          </a:prstGeom>
          <a:solidFill>
            <a:schemeClr val="bg1"/>
          </a:solidFill>
          <a:ln w="9525">
            <a:solidFill>
              <a:schemeClr val="tx1"/>
            </a:solidFill>
            <a:miter lim="800000"/>
            <a:headEnd/>
            <a:tailEnd/>
          </a:ln>
        </p:spPr>
        <p:txBody>
          <a:bodyPr lIns="288036" tIns="144018" rIns="288036" bIns="144018"/>
          <a:lstStyle/>
          <a:p>
            <a:pPr marL="228600" indent="-228600" algn="l">
              <a:buFont typeface="+mj-lt"/>
              <a:buAutoNum type="arabicParenR"/>
            </a:pPr>
            <a:r>
              <a:rPr lang="tr-TR" sz="1200" dirty="0" smtClean="0"/>
              <a:t>Susan </a:t>
            </a:r>
            <a:r>
              <a:rPr lang="tr-TR" sz="1200" dirty="0" err="1" smtClean="0"/>
              <a:t>Nolen</a:t>
            </a:r>
            <a:r>
              <a:rPr lang="tr-TR" sz="1200" dirty="0" smtClean="0"/>
              <a:t>-</a:t>
            </a:r>
            <a:r>
              <a:rPr lang="tr-TR" sz="1200" dirty="0" err="1" smtClean="0"/>
              <a:t>Hoeksama</a:t>
            </a:r>
            <a:r>
              <a:rPr lang="tr-TR" sz="1200" dirty="0" smtClean="0"/>
              <a:t>, Carla </a:t>
            </a:r>
            <a:r>
              <a:rPr lang="tr-TR" sz="1200" dirty="0" err="1" smtClean="0"/>
              <a:t>Grayson</a:t>
            </a:r>
            <a:r>
              <a:rPr lang="tr-TR" sz="1200" dirty="0" smtClean="0"/>
              <a:t>, </a:t>
            </a:r>
            <a:r>
              <a:rPr lang="tr-TR" sz="1200" dirty="0" err="1" smtClean="0"/>
              <a:t>Judith</a:t>
            </a:r>
            <a:r>
              <a:rPr lang="tr-TR" sz="1200" dirty="0" smtClean="0"/>
              <a:t> </a:t>
            </a:r>
            <a:r>
              <a:rPr lang="tr-TR" sz="1200" dirty="0" err="1" smtClean="0"/>
              <a:t>Larson</a:t>
            </a:r>
            <a:r>
              <a:rPr lang="tr-TR" sz="1200" dirty="0" smtClean="0"/>
              <a:t>, </a:t>
            </a:r>
            <a:r>
              <a:rPr lang="tr-TR" sz="1200" dirty="0" err="1" smtClean="0"/>
              <a:t>Explaining</a:t>
            </a:r>
            <a:r>
              <a:rPr lang="tr-TR" sz="1200" dirty="0" smtClean="0"/>
              <a:t>  </a:t>
            </a:r>
            <a:r>
              <a:rPr lang="tr-TR" sz="1200" dirty="0" err="1" smtClean="0"/>
              <a:t>the</a:t>
            </a:r>
            <a:r>
              <a:rPr lang="tr-TR" sz="1200" dirty="0" smtClean="0"/>
              <a:t> </a:t>
            </a:r>
            <a:r>
              <a:rPr lang="tr-TR" sz="1200" dirty="0" err="1" smtClean="0"/>
              <a:t>Gender</a:t>
            </a:r>
            <a:r>
              <a:rPr lang="tr-TR" sz="1200" dirty="0" smtClean="0"/>
              <a:t>  </a:t>
            </a:r>
            <a:r>
              <a:rPr lang="tr-TR" sz="1200" dirty="0" err="1" smtClean="0"/>
              <a:t>Difference</a:t>
            </a:r>
            <a:r>
              <a:rPr lang="tr-TR" sz="1200" dirty="0" smtClean="0"/>
              <a:t> in </a:t>
            </a:r>
            <a:r>
              <a:rPr lang="tr-TR" sz="1200" dirty="0" err="1" smtClean="0"/>
              <a:t>Depressive</a:t>
            </a:r>
            <a:r>
              <a:rPr lang="tr-TR" sz="1200" dirty="0" smtClean="0"/>
              <a:t> </a:t>
            </a:r>
            <a:r>
              <a:rPr lang="tr-TR" sz="1200" dirty="0" err="1" smtClean="0"/>
              <a:t>Symptoms</a:t>
            </a:r>
            <a:r>
              <a:rPr lang="tr-TR" sz="1200" dirty="0" smtClean="0"/>
              <a:t>, </a:t>
            </a:r>
            <a:r>
              <a:rPr lang="tr-TR" sz="1200" dirty="0" err="1" smtClean="0"/>
              <a:t>Journal</a:t>
            </a:r>
            <a:r>
              <a:rPr lang="tr-TR" sz="1200" dirty="0" smtClean="0"/>
              <a:t>  of  </a:t>
            </a:r>
            <a:r>
              <a:rPr lang="tr-TR" sz="1200" dirty="0" err="1" smtClean="0"/>
              <a:t>Personality</a:t>
            </a:r>
            <a:r>
              <a:rPr lang="tr-TR" sz="1200" dirty="0" smtClean="0"/>
              <a:t> </a:t>
            </a:r>
            <a:r>
              <a:rPr lang="tr-TR" sz="1200" dirty="0" err="1" smtClean="0"/>
              <a:t>and</a:t>
            </a:r>
            <a:r>
              <a:rPr lang="tr-TR" sz="1200" dirty="0" smtClean="0"/>
              <a:t> </a:t>
            </a:r>
            <a:r>
              <a:rPr lang="tr-TR" sz="1200" dirty="0" err="1" smtClean="0"/>
              <a:t>Social</a:t>
            </a:r>
            <a:r>
              <a:rPr lang="tr-TR" sz="1200" dirty="0" smtClean="0"/>
              <a:t> </a:t>
            </a:r>
            <a:r>
              <a:rPr lang="tr-TR" sz="1200" dirty="0" err="1" smtClean="0"/>
              <a:t>Psyhcology</a:t>
            </a:r>
            <a:r>
              <a:rPr lang="tr-TR" sz="1200" dirty="0" smtClean="0"/>
              <a:t> 1999, </a:t>
            </a:r>
            <a:r>
              <a:rPr lang="tr-TR" sz="1200" dirty="0" err="1" smtClean="0"/>
              <a:t>Vol</a:t>
            </a:r>
            <a:r>
              <a:rPr lang="tr-TR" sz="1200" dirty="0" smtClean="0"/>
              <a:t>. 77,No. 5 , 1061-1072</a:t>
            </a:r>
          </a:p>
          <a:p>
            <a:pPr marL="228600" indent="-228600" algn="l">
              <a:buFont typeface="+mj-lt"/>
              <a:buAutoNum type="arabicParenR"/>
            </a:pPr>
            <a:r>
              <a:rPr lang="tr-TR" sz="1200" dirty="0" smtClean="0"/>
              <a:t>A.Aykut Ceyhan, Esra Ceyhan, Yıldız </a:t>
            </a:r>
            <a:r>
              <a:rPr lang="tr-TR" sz="1200" dirty="0" err="1" smtClean="0"/>
              <a:t>Kurtyılmaz</a:t>
            </a:r>
            <a:r>
              <a:rPr lang="tr-TR" sz="1200" dirty="0" smtClean="0"/>
              <a:t>, </a:t>
            </a:r>
            <a:r>
              <a:rPr lang="tr-TR" sz="1200" dirty="0" err="1" smtClean="0"/>
              <a:t>Investigation</a:t>
            </a:r>
            <a:r>
              <a:rPr lang="tr-TR" sz="1200" dirty="0" smtClean="0"/>
              <a:t> of </a:t>
            </a:r>
            <a:r>
              <a:rPr lang="tr-TR" sz="1200" dirty="0" err="1" smtClean="0"/>
              <a:t>University</a:t>
            </a:r>
            <a:r>
              <a:rPr lang="tr-TR" sz="1200" dirty="0" smtClean="0"/>
              <a:t> </a:t>
            </a:r>
            <a:r>
              <a:rPr lang="tr-TR" sz="1200" dirty="0" err="1" smtClean="0"/>
              <a:t>Students</a:t>
            </a:r>
            <a:r>
              <a:rPr lang="tr-TR" sz="1200" dirty="0" smtClean="0"/>
              <a:t>’ </a:t>
            </a:r>
            <a:r>
              <a:rPr lang="tr-TR" sz="1200" dirty="0" err="1" smtClean="0"/>
              <a:t>Depression</a:t>
            </a:r>
            <a:r>
              <a:rPr lang="tr-TR" sz="1200" dirty="0" smtClean="0"/>
              <a:t>, </a:t>
            </a:r>
            <a:r>
              <a:rPr lang="tr-TR" sz="1200" dirty="0" err="1" smtClean="0"/>
              <a:t>Eurasian</a:t>
            </a:r>
            <a:r>
              <a:rPr lang="tr-TR" sz="1200" dirty="0" smtClean="0"/>
              <a:t> </a:t>
            </a:r>
            <a:r>
              <a:rPr lang="tr-TR" sz="1200" dirty="0" err="1" smtClean="0"/>
              <a:t>Journal</a:t>
            </a:r>
            <a:r>
              <a:rPr lang="tr-TR" sz="1200" dirty="0" smtClean="0"/>
              <a:t> of </a:t>
            </a:r>
            <a:r>
              <a:rPr lang="tr-TR" sz="1200" dirty="0" err="1" smtClean="0"/>
              <a:t>Educational</a:t>
            </a:r>
            <a:r>
              <a:rPr lang="tr-TR" sz="1200" dirty="0" smtClean="0"/>
              <a:t>  </a:t>
            </a:r>
            <a:r>
              <a:rPr lang="tr-TR" sz="1200" dirty="0" err="1" smtClean="0"/>
              <a:t>Research</a:t>
            </a:r>
            <a:r>
              <a:rPr lang="tr-TR" sz="1200" dirty="0" smtClean="0"/>
              <a:t> , Issue36, </a:t>
            </a:r>
            <a:r>
              <a:rPr lang="tr-TR" sz="1200" dirty="0" err="1" smtClean="0"/>
              <a:t>Summer</a:t>
            </a:r>
            <a:r>
              <a:rPr lang="tr-TR" sz="1200" dirty="0" smtClean="0"/>
              <a:t> 2009, 75-90</a:t>
            </a:r>
          </a:p>
          <a:p>
            <a:pPr marL="228600" indent="-228600" algn="l">
              <a:buFont typeface="+mj-lt"/>
              <a:buAutoNum type="arabicParenR"/>
            </a:pPr>
            <a:r>
              <a:rPr lang="tr-TR" sz="1200" dirty="0" err="1" smtClean="0"/>
              <a:t>Nancy</a:t>
            </a:r>
            <a:r>
              <a:rPr lang="tr-TR" sz="1200" dirty="0" smtClean="0"/>
              <a:t> L. </a:t>
            </a:r>
            <a:r>
              <a:rPr lang="tr-TR" sz="1200" dirty="0" err="1" smtClean="0"/>
              <a:t>Galambos</a:t>
            </a:r>
            <a:r>
              <a:rPr lang="tr-TR" sz="1200" dirty="0" smtClean="0"/>
              <a:t>, </a:t>
            </a:r>
            <a:r>
              <a:rPr lang="tr-TR" sz="1200" dirty="0" err="1" smtClean="0"/>
              <a:t>Bonnie</a:t>
            </a:r>
            <a:r>
              <a:rPr lang="tr-TR" sz="1200" dirty="0" smtClean="0"/>
              <a:t> J. </a:t>
            </a:r>
            <a:r>
              <a:rPr lang="tr-TR" sz="1200" dirty="0" err="1" smtClean="0"/>
              <a:t>Ladbeater</a:t>
            </a:r>
            <a:r>
              <a:rPr lang="tr-TR" sz="1200" dirty="0" smtClean="0"/>
              <a:t>, Erin T. </a:t>
            </a:r>
            <a:r>
              <a:rPr lang="tr-TR" sz="1200" dirty="0" err="1" smtClean="0"/>
              <a:t>Barker</a:t>
            </a:r>
            <a:r>
              <a:rPr lang="tr-TR" sz="1200" dirty="0" smtClean="0"/>
              <a:t>, </a:t>
            </a:r>
            <a:r>
              <a:rPr lang="tr-TR" sz="1200" dirty="0" err="1" smtClean="0"/>
              <a:t>Gender</a:t>
            </a:r>
            <a:r>
              <a:rPr lang="tr-TR" sz="1200" dirty="0" smtClean="0"/>
              <a:t>  </a:t>
            </a:r>
            <a:r>
              <a:rPr lang="tr-TR" sz="1200" dirty="0" err="1" smtClean="0"/>
              <a:t>diferences</a:t>
            </a:r>
            <a:r>
              <a:rPr lang="tr-TR" sz="1200" dirty="0" smtClean="0"/>
              <a:t>  in </a:t>
            </a:r>
            <a:r>
              <a:rPr lang="tr-TR" sz="1200" dirty="0" err="1" smtClean="0"/>
              <a:t>and</a:t>
            </a:r>
            <a:r>
              <a:rPr lang="tr-TR" sz="1200" dirty="0" smtClean="0"/>
              <a:t> risk </a:t>
            </a:r>
            <a:r>
              <a:rPr lang="tr-TR" sz="1200" dirty="0" err="1" smtClean="0"/>
              <a:t>factors</a:t>
            </a:r>
            <a:r>
              <a:rPr lang="tr-TR" sz="1200" dirty="0" smtClean="0"/>
              <a:t> </a:t>
            </a:r>
            <a:r>
              <a:rPr lang="tr-TR" sz="1200" dirty="0" err="1" smtClean="0"/>
              <a:t>for</a:t>
            </a:r>
            <a:r>
              <a:rPr lang="tr-TR" sz="1200" dirty="0" smtClean="0"/>
              <a:t> </a:t>
            </a:r>
            <a:r>
              <a:rPr lang="tr-TR" sz="1200" dirty="0" err="1" smtClean="0"/>
              <a:t>depression</a:t>
            </a:r>
            <a:r>
              <a:rPr lang="tr-TR" sz="1200" dirty="0" smtClean="0"/>
              <a:t> in </a:t>
            </a:r>
            <a:r>
              <a:rPr lang="tr-TR" sz="1200" dirty="0" err="1" smtClean="0"/>
              <a:t>adolescence</a:t>
            </a:r>
            <a:r>
              <a:rPr lang="tr-TR" sz="1200" dirty="0" smtClean="0"/>
              <a:t>: A 4-</a:t>
            </a:r>
            <a:r>
              <a:rPr lang="tr-TR" sz="1200" dirty="0" err="1" smtClean="0"/>
              <a:t>year</a:t>
            </a:r>
            <a:r>
              <a:rPr lang="tr-TR" sz="1200" dirty="0" smtClean="0"/>
              <a:t>  </a:t>
            </a:r>
            <a:r>
              <a:rPr lang="tr-TR" sz="1200" dirty="0" err="1" smtClean="0"/>
              <a:t>longitudinal</a:t>
            </a:r>
            <a:r>
              <a:rPr lang="tr-TR" sz="1200" dirty="0" smtClean="0"/>
              <a:t>  </a:t>
            </a:r>
            <a:r>
              <a:rPr lang="tr-TR" sz="1200" dirty="0" err="1" smtClean="0"/>
              <a:t>study</a:t>
            </a:r>
            <a:r>
              <a:rPr lang="tr-TR" sz="1200" dirty="0" smtClean="0"/>
              <a:t>, </a:t>
            </a:r>
            <a:r>
              <a:rPr lang="tr-TR" sz="1200" dirty="0" err="1" smtClean="0"/>
              <a:t>International</a:t>
            </a:r>
            <a:r>
              <a:rPr lang="tr-TR" sz="1200" dirty="0" smtClean="0"/>
              <a:t>  </a:t>
            </a:r>
            <a:r>
              <a:rPr lang="tr-TR" sz="1200" dirty="0" err="1" smtClean="0"/>
              <a:t>Journal</a:t>
            </a:r>
            <a:r>
              <a:rPr lang="tr-TR" sz="1200" dirty="0" smtClean="0"/>
              <a:t> of </a:t>
            </a:r>
            <a:r>
              <a:rPr lang="tr-TR" sz="1200" dirty="0" err="1" smtClean="0"/>
              <a:t>Behavioral</a:t>
            </a:r>
            <a:r>
              <a:rPr lang="tr-TR" sz="1200" dirty="0" smtClean="0"/>
              <a:t> </a:t>
            </a:r>
            <a:r>
              <a:rPr lang="tr-TR" sz="1200" dirty="0" err="1" smtClean="0"/>
              <a:t>Development</a:t>
            </a:r>
            <a:r>
              <a:rPr lang="tr-TR" sz="1200" dirty="0" smtClean="0"/>
              <a:t> 2004 , 28 (1), 16-25</a:t>
            </a:r>
          </a:p>
          <a:p>
            <a:pPr marL="228600" indent="-228600" algn="l">
              <a:buFont typeface="+mj-lt"/>
              <a:buAutoNum type="arabicParenR"/>
            </a:pPr>
            <a:r>
              <a:rPr lang="tr-TR" sz="1200" dirty="0" smtClean="0"/>
              <a:t>Tümer </a:t>
            </a:r>
            <a:r>
              <a:rPr lang="tr-TR" sz="1200" dirty="0" err="1" smtClean="0"/>
              <a:t>Türkbay</a:t>
            </a:r>
            <a:r>
              <a:rPr lang="tr-TR" sz="1200" dirty="0" smtClean="0"/>
              <a:t>, Celale Özcan, Ali Doruk, Kamile Sekmen, Ergenlerde Kimlik Bocalaması Üzerine cinsiyetin Etkisi, Çocuk ve Gençlik Ruh Sağlığı Dergisi, 2005, 12 (2): 69-74</a:t>
            </a:r>
          </a:p>
          <a:p>
            <a:pPr marL="228600" indent="-228600" algn="l">
              <a:buFont typeface="+mj-lt"/>
              <a:buAutoNum type="arabicParenR"/>
            </a:pPr>
            <a:r>
              <a:rPr lang="tr-TR" sz="1200" dirty="0" smtClean="0"/>
              <a:t>tr.wikipedia.org, majör depresif bozukluk</a:t>
            </a:r>
          </a:p>
          <a:p>
            <a:pPr marL="228600" indent="-228600" algn="l">
              <a:buFont typeface="+mj-lt"/>
              <a:buAutoNum type="arabicParenR"/>
            </a:pPr>
            <a:r>
              <a:rPr lang="tr-TR" sz="1200" dirty="0" smtClean="0"/>
              <a:t>Sevsen  </a:t>
            </a:r>
            <a:r>
              <a:rPr lang="tr-TR" sz="1200" dirty="0" err="1" smtClean="0"/>
              <a:t>Altınay</a:t>
            </a:r>
            <a:r>
              <a:rPr lang="tr-TR" sz="1200" dirty="0" smtClean="0"/>
              <a:t> Cebeci, Çiğdem Aydemir, Erol </a:t>
            </a:r>
            <a:r>
              <a:rPr lang="tr-TR" sz="1200" dirty="0" err="1" smtClean="0"/>
              <a:t>Göka</a:t>
            </a:r>
            <a:r>
              <a:rPr lang="tr-TR" sz="1200" dirty="0" smtClean="0"/>
              <a:t>, </a:t>
            </a:r>
            <a:r>
              <a:rPr lang="tr-TR" sz="1200" dirty="0" err="1" smtClean="0"/>
              <a:t>Puerperal</a:t>
            </a:r>
            <a:r>
              <a:rPr lang="tr-TR" sz="1200" dirty="0" smtClean="0"/>
              <a:t> Dönemde Depresyon Semptom </a:t>
            </a:r>
            <a:r>
              <a:rPr lang="tr-TR" sz="1200" dirty="0" err="1" smtClean="0"/>
              <a:t>Prevalansı</a:t>
            </a:r>
            <a:r>
              <a:rPr lang="tr-TR" sz="1200" dirty="0" smtClean="0"/>
              <a:t>:</a:t>
            </a:r>
            <a:r>
              <a:rPr lang="tr-TR" sz="1200" dirty="0" err="1" smtClean="0"/>
              <a:t>Obstetrik</a:t>
            </a:r>
            <a:r>
              <a:rPr lang="tr-TR" sz="1200" dirty="0" smtClean="0"/>
              <a:t> Risk Faktörleri, Kaygı Düzeyi ve Sosyal Destek ile İlişkisi, Kriz Dergisi 10 (1):11-18</a:t>
            </a:r>
          </a:p>
        </p:txBody>
      </p:sp>
      <p:sp>
        <p:nvSpPr>
          <p:cNvPr id="2061" name="Rectangle 2891"/>
          <p:cNvSpPr>
            <a:spLocks noChangeArrowheads="1"/>
          </p:cNvSpPr>
          <p:nvPr/>
        </p:nvSpPr>
        <p:spPr bwMode="auto">
          <a:xfrm>
            <a:off x="720230" y="6048897"/>
            <a:ext cx="9626600" cy="3528392"/>
          </a:xfrm>
          <a:prstGeom prst="rect">
            <a:avLst/>
          </a:prstGeom>
          <a:solidFill>
            <a:schemeClr val="bg1"/>
          </a:solidFill>
          <a:ln w="9525">
            <a:solidFill>
              <a:schemeClr val="tx1"/>
            </a:solidFill>
            <a:miter lim="800000"/>
            <a:headEnd/>
            <a:tailEnd/>
          </a:ln>
        </p:spPr>
        <p:txBody>
          <a:bodyPr lIns="288036" tIns="144018" rIns="288036" bIns="144018"/>
          <a:lstStyle/>
          <a:p>
            <a:pPr algn="just">
              <a:lnSpc>
                <a:spcPct val="150000"/>
              </a:lnSpc>
            </a:pPr>
            <a:r>
              <a:rPr lang="tr-TR" sz="1600" smtClean="0"/>
              <a:t>            </a:t>
            </a:r>
            <a:r>
              <a:rPr lang="tr-TR" sz="1600" dirty="0" smtClean="0"/>
              <a:t>Çağımızın en önemli rahatsızlıklarından depresyon duygusal, zihinsel, davranışsal ve bedensel bazı belirtilerle kendisini gösteren bir durumdur. En dikkat çekici belirtisi çökkün ruh hali ile ilgi ve zevk almada belirgin azalmadır. Depresyondaki kişi duygusal açıdan mutsuz, karamsar ve ümitsizdir. Eskiden en severek yaptığı işler bile artık zevk vermez olmuştur. Kişi kendini hüzünlü ve yalnız hisseder. </a:t>
            </a:r>
            <a:r>
              <a:rPr lang="tr-TR" sz="1600" dirty="0"/>
              <a:t>(3,5</a:t>
            </a:r>
            <a:r>
              <a:rPr lang="tr-TR" sz="1600" dirty="0" smtClean="0"/>
              <a:t>).</a:t>
            </a:r>
          </a:p>
          <a:p>
            <a:pPr algn="just">
              <a:lnSpc>
                <a:spcPct val="150000"/>
              </a:lnSpc>
            </a:pPr>
            <a:r>
              <a:rPr lang="tr-TR" sz="1600" dirty="0" smtClean="0"/>
              <a:t>	Bahsedilen bu semptomların oluşmasında </a:t>
            </a:r>
            <a:r>
              <a:rPr lang="tr-TR" sz="1600" dirty="0" err="1" smtClean="0"/>
              <a:t>hormonal</a:t>
            </a:r>
            <a:r>
              <a:rPr lang="tr-TR" sz="1600" dirty="0" smtClean="0"/>
              <a:t> ve yapısal faktörlerin etkili olabileceği daha önce gösterilmiştir. (1)</a:t>
            </a:r>
          </a:p>
          <a:p>
            <a:pPr algn="just">
              <a:lnSpc>
                <a:spcPct val="150000"/>
              </a:lnSpc>
            </a:pPr>
            <a:r>
              <a:rPr lang="tr-TR" sz="1600" dirty="0" smtClean="0"/>
              <a:t>Biz </a:t>
            </a:r>
            <a:r>
              <a:rPr lang="tr-TR" sz="1600" dirty="0"/>
              <a:t>de, </a:t>
            </a:r>
            <a:r>
              <a:rPr lang="tr-TR" sz="1600" dirty="0" smtClean="0"/>
              <a:t>Atatürk Ü. Tıp Fakültesi </a:t>
            </a:r>
            <a:r>
              <a:rPr lang="tr-TR" sz="1600" dirty="0"/>
              <a:t>2. sınıf öğrencisi olan kız ve erkek öğrencilerin arasında depresyon görülme açısından fark olup olmadığının incelenmesi amaçlanmıştır.</a:t>
            </a:r>
          </a:p>
        </p:txBody>
      </p:sp>
      <p:sp>
        <p:nvSpPr>
          <p:cNvPr id="2065" name="Rectangle 796"/>
          <p:cNvSpPr>
            <a:spLocks noChangeArrowheads="1"/>
          </p:cNvSpPr>
          <p:nvPr/>
        </p:nvSpPr>
        <p:spPr bwMode="auto">
          <a:xfrm>
            <a:off x="720230" y="13321705"/>
            <a:ext cx="9721080" cy="720725"/>
          </a:xfrm>
          <a:prstGeom prst="rect">
            <a:avLst/>
          </a:prstGeom>
          <a:gradFill rotWithShape="1">
            <a:gsLst>
              <a:gs pos="0">
                <a:srgbClr val="551133"/>
              </a:gs>
              <a:gs pos="50000">
                <a:srgbClr val="FF3399"/>
              </a:gs>
              <a:gs pos="100000">
                <a:srgbClr val="551133"/>
              </a:gs>
            </a:gsLst>
            <a:lin ang="0" scaled="1"/>
          </a:gradFill>
          <a:ln w="9525">
            <a:solidFill>
              <a:schemeClr val="tx1"/>
            </a:solidFill>
            <a:miter lim="800000"/>
            <a:headEnd/>
            <a:tailEnd/>
          </a:ln>
        </p:spPr>
        <p:txBody>
          <a:bodyPr lIns="288036" tIns="144018" rIns="288036" bIns="144018"/>
          <a:lstStyle/>
          <a:p>
            <a:pPr algn="l" defTabSz="2879725"/>
            <a:r>
              <a:rPr lang="tr-TR" sz="2800" b="1" dirty="0" smtClean="0">
                <a:solidFill>
                  <a:schemeClr val="bg1"/>
                </a:solidFill>
              </a:rPr>
              <a:t>Bulgular </a:t>
            </a:r>
            <a:endParaRPr lang="tr-TR" sz="2800" b="1" dirty="0">
              <a:solidFill>
                <a:schemeClr val="bg1"/>
              </a:solidFill>
            </a:endParaRPr>
          </a:p>
          <a:p>
            <a:pPr algn="l" defTabSz="2879725">
              <a:lnSpc>
                <a:spcPct val="80000"/>
              </a:lnSpc>
            </a:pPr>
            <a:endParaRPr lang="tr-TR" sz="2800" dirty="0">
              <a:solidFill>
                <a:schemeClr val="bg1"/>
              </a:solidFill>
            </a:endParaRPr>
          </a:p>
        </p:txBody>
      </p:sp>
      <p:sp>
        <p:nvSpPr>
          <p:cNvPr id="2069" name="Rectangle 796"/>
          <p:cNvSpPr>
            <a:spLocks noChangeArrowheads="1"/>
          </p:cNvSpPr>
          <p:nvPr/>
        </p:nvSpPr>
        <p:spPr bwMode="auto">
          <a:xfrm>
            <a:off x="10873358" y="28082700"/>
            <a:ext cx="10225136" cy="720725"/>
          </a:xfrm>
          <a:prstGeom prst="rect">
            <a:avLst/>
          </a:prstGeom>
          <a:gradFill rotWithShape="1">
            <a:gsLst>
              <a:gs pos="0">
                <a:srgbClr val="551133"/>
              </a:gs>
              <a:gs pos="50000">
                <a:srgbClr val="FF3399"/>
              </a:gs>
              <a:gs pos="100000">
                <a:srgbClr val="551133"/>
              </a:gs>
            </a:gsLst>
            <a:lin ang="0" scaled="1"/>
          </a:gradFill>
          <a:ln w="9525">
            <a:solidFill>
              <a:schemeClr val="tx1"/>
            </a:solidFill>
            <a:miter lim="800000"/>
            <a:headEnd/>
            <a:tailEnd/>
          </a:ln>
        </p:spPr>
        <p:txBody>
          <a:bodyPr lIns="288036" tIns="144018" rIns="288036" bIns="144018"/>
          <a:lstStyle/>
          <a:p>
            <a:pPr algn="l" defTabSz="2879725"/>
            <a:r>
              <a:rPr lang="tr-TR" sz="2800" b="1">
                <a:solidFill>
                  <a:schemeClr val="bg1"/>
                </a:solidFill>
              </a:rPr>
              <a:t>Kaynaklar  </a:t>
            </a:r>
          </a:p>
          <a:p>
            <a:pPr algn="l" defTabSz="2879725">
              <a:lnSpc>
                <a:spcPct val="80000"/>
              </a:lnSpc>
            </a:pPr>
            <a:endParaRPr lang="tr-TR" sz="2800">
              <a:solidFill>
                <a:schemeClr val="bg1"/>
              </a:solidFill>
            </a:endParaRPr>
          </a:p>
        </p:txBody>
      </p:sp>
      <p:pic>
        <p:nvPicPr>
          <p:cNvPr id="3" name="Picture 2"/>
          <p:cNvPicPr>
            <a:picLocks noChangeAspect="1" noChangeArrowheads="1"/>
          </p:cNvPicPr>
          <p:nvPr/>
        </p:nvPicPr>
        <p:blipFill>
          <a:blip r:embed="rId2" cstate="print"/>
          <a:srcRect/>
          <a:stretch>
            <a:fillRect/>
          </a:stretch>
        </p:blipFill>
        <p:spPr bwMode="auto">
          <a:xfrm>
            <a:off x="17138054" y="1584401"/>
            <a:ext cx="3166258" cy="3076787"/>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1440310" y="1582001"/>
            <a:ext cx="3024336" cy="2973930"/>
          </a:xfrm>
          <a:prstGeom prst="rect">
            <a:avLst/>
          </a:prstGeom>
          <a:noFill/>
          <a:ln w="9525">
            <a:noFill/>
            <a:miter lim="800000"/>
            <a:headEnd/>
            <a:tailEnd/>
          </a:ln>
        </p:spPr>
      </p:pic>
      <p:sp>
        <p:nvSpPr>
          <p:cNvPr id="16" name="Rectangle 10"/>
          <p:cNvSpPr>
            <a:spLocks noChangeArrowheads="1"/>
          </p:cNvSpPr>
          <p:nvPr/>
        </p:nvSpPr>
        <p:spPr bwMode="auto">
          <a:xfrm>
            <a:off x="10873358" y="27363265"/>
            <a:ext cx="10181456" cy="648072"/>
          </a:xfrm>
          <a:prstGeom prst="rect">
            <a:avLst/>
          </a:prstGeom>
          <a:solidFill>
            <a:schemeClr val="bg1"/>
          </a:solidFill>
          <a:ln w="9525">
            <a:solidFill>
              <a:schemeClr val="tx1"/>
            </a:solidFill>
            <a:miter lim="800000"/>
            <a:headEnd/>
            <a:tailEnd/>
          </a:ln>
        </p:spPr>
        <p:txBody>
          <a:bodyPr lIns="288036" tIns="144018" rIns="288036" bIns="144018"/>
          <a:lstStyle/>
          <a:p>
            <a:pPr algn="l"/>
            <a:r>
              <a:rPr lang="tr-TR" sz="1700" dirty="0" smtClean="0"/>
              <a:t>Anketimizin sonucuna göre; depresyon görülme oranında kızlar ve erkekler arasında fark yoktur.</a:t>
            </a:r>
            <a:endParaRPr lang="tr-TR" sz="1600" b="1" dirty="0"/>
          </a:p>
          <a:p>
            <a:pPr algn="l">
              <a:lnSpc>
                <a:spcPct val="150000"/>
              </a:lnSpc>
            </a:pPr>
            <a:endParaRPr lang="tr-TR" sz="1600" b="1" dirty="0"/>
          </a:p>
          <a:p>
            <a:pPr algn="l">
              <a:lnSpc>
                <a:spcPct val="150000"/>
              </a:lnSpc>
            </a:pPr>
            <a:endParaRPr lang="tr-TR" sz="1600" b="1" dirty="0"/>
          </a:p>
          <a:p>
            <a:pPr algn="l">
              <a:lnSpc>
                <a:spcPct val="150000"/>
              </a:lnSpc>
            </a:pPr>
            <a:endParaRPr lang="tr-TR" sz="1600" b="1" dirty="0"/>
          </a:p>
          <a:p>
            <a:pPr algn="l">
              <a:lnSpc>
                <a:spcPct val="150000"/>
              </a:lnSpc>
            </a:pPr>
            <a:endParaRPr lang="tr-TR" sz="1600" b="1" dirty="0"/>
          </a:p>
        </p:txBody>
      </p:sp>
      <p:sp>
        <p:nvSpPr>
          <p:cNvPr id="18" name="Rectangle 796"/>
          <p:cNvSpPr>
            <a:spLocks noChangeArrowheads="1"/>
          </p:cNvSpPr>
          <p:nvPr/>
        </p:nvSpPr>
        <p:spPr bwMode="auto">
          <a:xfrm>
            <a:off x="10873358" y="26642540"/>
            <a:ext cx="10153128" cy="720725"/>
          </a:xfrm>
          <a:prstGeom prst="rect">
            <a:avLst/>
          </a:prstGeom>
          <a:gradFill rotWithShape="1">
            <a:gsLst>
              <a:gs pos="0">
                <a:srgbClr val="551133"/>
              </a:gs>
              <a:gs pos="50000">
                <a:srgbClr val="FF3399"/>
              </a:gs>
              <a:gs pos="100000">
                <a:srgbClr val="551133"/>
              </a:gs>
            </a:gsLst>
            <a:lin ang="0" scaled="1"/>
          </a:gradFill>
          <a:ln w="9525">
            <a:solidFill>
              <a:schemeClr val="tx1"/>
            </a:solidFill>
            <a:miter lim="800000"/>
            <a:headEnd/>
            <a:tailEnd/>
          </a:ln>
        </p:spPr>
        <p:txBody>
          <a:bodyPr lIns="288036" tIns="144018" rIns="288036" bIns="144018"/>
          <a:lstStyle/>
          <a:p>
            <a:pPr algn="l" defTabSz="2879725"/>
            <a:r>
              <a:rPr lang="tr-TR" sz="2800" b="1" dirty="0">
                <a:solidFill>
                  <a:schemeClr val="bg1"/>
                </a:solidFill>
              </a:rPr>
              <a:t>Sonuçlar </a:t>
            </a:r>
          </a:p>
          <a:p>
            <a:pPr algn="l" defTabSz="2879725">
              <a:lnSpc>
                <a:spcPct val="80000"/>
              </a:lnSpc>
            </a:pPr>
            <a:endParaRPr lang="tr-TR" sz="2800" dirty="0">
              <a:solidFill>
                <a:schemeClr val="bg1"/>
              </a:solidFill>
            </a:endParaRPr>
          </a:p>
        </p:txBody>
      </p:sp>
      <p:sp>
        <p:nvSpPr>
          <p:cNvPr id="19" name="Rectangle 10"/>
          <p:cNvSpPr>
            <a:spLocks noChangeArrowheads="1"/>
          </p:cNvSpPr>
          <p:nvPr/>
        </p:nvSpPr>
        <p:spPr bwMode="auto">
          <a:xfrm>
            <a:off x="720230" y="14113793"/>
            <a:ext cx="4824536" cy="17281920"/>
          </a:xfrm>
          <a:prstGeom prst="rect">
            <a:avLst/>
          </a:prstGeom>
          <a:solidFill>
            <a:schemeClr val="bg1"/>
          </a:solidFill>
          <a:ln w="9525">
            <a:solidFill>
              <a:schemeClr val="tx1"/>
            </a:solidFill>
            <a:miter lim="800000"/>
            <a:headEnd/>
            <a:tailEnd/>
          </a:ln>
        </p:spPr>
        <p:txBody>
          <a:bodyPr lIns="288036" tIns="144018" rIns="288036" bIns="144018"/>
          <a:lstStyle/>
          <a:p>
            <a:pPr algn="l">
              <a:spcBef>
                <a:spcPct val="0"/>
              </a:spcBef>
            </a:pPr>
            <a:r>
              <a:rPr lang="tr-TR" dirty="0" smtClean="0">
                <a:latin typeface="Calibri" pitchFamily="34" charset="0"/>
                <a:ea typeface="Times New Roman" pitchFamily="18" charset="0"/>
                <a:cs typeface="Calibri" pitchFamily="34" charset="0"/>
              </a:rPr>
              <a:t>	</a:t>
            </a:r>
            <a:r>
              <a:rPr lang="tr-TR" dirty="0" smtClean="0"/>
              <a:t>Ankete Türkiye’nin çeşitli yerlerinden Erzurum’a gelen öğrenciler katıldı.</a:t>
            </a:r>
            <a:r>
              <a:rPr lang="tr-TR" dirty="0" smtClean="0">
                <a:latin typeface="Calibri" pitchFamily="34" charset="0"/>
                <a:ea typeface="Times New Roman" pitchFamily="18" charset="0"/>
                <a:cs typeface="Calibri" pitchFamily="34" charset="0"/>
              </a:rPr>
              <a:t> </a:t>
            </a:r>
          </a:p>
          <a:p>
            <a:pPr algn="l">
              <a:spcBef>
                <a:spcPct val="0"/>
              </a:spcBef>
            </a:pPr>
            <a:r>
              <a:rPr lang="tr-TR" dirty="0" smtClean="0">
                <a:latin typeface="Calibri" pitchFamily="34" charset="0"/>
                <a:ea typeface="Times New Roman" pitchFamily="18" charset="0"/>
                <a:cs typeface="Calibri" pitchFamily="34" charset="0"/>
              </a:rPr>
              <a:t>Anketimiz 18-22 yaş arasındaki öğrencilere yapıldı, </a:t>
            </a:r>
            <a:r>
              <a:rPr lang="tr-TR" dirty="0" err="1" smtClean="0">
                <a:latin typeface="Calibri" pitchFamily="34" charset="0"/>
                <a:ea typeface="Times New Roman" pitchFamily="18" charset="0"/>
                <a:cs typeface="Calibri" pitchFamily="34" charset="0"/>
              </a:rPr>
              <a:t>mod</a:t>
            </a:r>
            <a:r>
              <a:rPr lang="tr-TR" dirty="0" smtClean="0">
                <a:latin typeface="Calibri" pitchFamily="34" charset="0"/>
                <a:ea typeface="Times New Roman" pitchFamily="18" charset="0"/>
                <a:cs typeface="Calibri" pitchFamily="34" charset="0"/>
              </a:rPr>
              <a:t> yirmiydi.</a:t>
            </a:r>
            <a:r>
              <a:rPr lang="tr-TR" dirty="0" smtClean="0"/>
              <a:t> </a:t>
            </a:r>
          </a:p>
          <a:p>
            <a:pPr algn="l">
              <a:spcBef>
                <a:spcPct val="0"/>
              </a:spcBef>
            </a:pPr>
            <a:endParaRPr lang="tr-TR" dirty="0" smtClean="0"/>
          </a:p>
          <a:p>
            <a:pPr algn="l">
              <a:spcBef>
                <a:spcPct val="0"/>
              </a:spcBef>
            </a:pPr>
            <a:r>
              <a:rPr lang="tr-TR" dirty="0" smtClean="0"/>
              <a:t>UYKUYA DALMA</a:t>
            </a:r>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r>
              <a:rPr lang="tr-TR" dirty="0" smtClean="0"/>
              <a:t>60 kişiden 39 kişi uykuya dalmada bir sorun yaşamadığını söyledi.</a:t>
            </a:r>
          </a:p>
          <a:p>
            <a:pPr algn="l">
              <a:spcBef>
                <a:spcPct val="0"/>
              </a:spcBef>
            </a:pPr>
            <a:endParaRPr lang="tr-TR" dirty="0" smtClean="0"/>
          </a:p>
          <a:p>
            <a:pPr algn="l">
              <a:spcBef>
                <a:spcPct val="0"/>
              </a:spcBef>
            </a:pPr>
            <a:r>
              <a:rPr lang="tr-TR" dirty="0" smtClean="0"/>
              <a:t>GECE UYKUSU</a:t>
            </a:r>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p>
          <a:p>
            <a:pPr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r>
              <a:rPr lang="tr-TR" dirty="0" smtClean="0">
                <a:latin typeface="Arial" pitchFamily="34" charset="0"/>
                <a:cs typeface="Arial" pitchFamily="34" charset="0"/>
              </a:rPr>
              <a:t>60 kişiden 30 kişi gece uykudan uyanmadığını belirtti.</a:t>
            </a:r>
          </a:p>
          <a:p>
            <a:pPr lvl="0" algn="l">
              <a:spcBef>
                <a:spcPct val="0"/>
              </a:spcBef>
            </a:pPr>
            <a:endParaRPr lang="tr-TR" dirty="0" smtClean="0">
              <a:latin typeface="Arial" pitchFamily="34" charset="0"/>
              <a:cs typeface="Arial" pitchFamily="34" charset="0"/>
            </a:endParaRPr>
          </a:p>
          <a:p>
            <a:pPr lvl="0" algn="l">
              <a:spcBef>
                <a:spcPct val="0"/>
              </a:spcBef>
            </a:pPr>
            <a:r>
              <a:rPr lang="tr-TR" dirty="0" smtClean="0">
                <a:latin typeface="Arial" pitchFamily="34" charset="0"/>
                <a:cs typeface="Arial" pitchFamily="34" charset="0"/>
              </a:rPr>
              <a:t>ERKEN UYANMA</a:t>
            </a: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algn="just"/>
            <a:endParaRPr lang="tr-TR" dirty="0">
              <a:latin typeface="Arial" pitchFamily="34" charset="0"/>
              <a:cs typeface="Arial" pitchFamily="34" charset="0"/>
            </a:endParaRPr>
          </a:p>
          <a:p>
            <a:pPr algn="just"/>
            <a:r>
              <a:rPr lang="tr-TR" dirty="0" smtClean="0">
                <a:latin typeface="Arial" pitchFamily="34" charset="0"/>
                <a:cs typeface="Arial" pitchFamily="34" charset="0"/>
              </a:rPr>
              <a:t>60 kişiden 51 kişi haftanın her günü uyanması gereken zamanda uyandığını belirtti.</a:t>
            </a:r>
            <a:r>
              <a:rPr lang="tr-TR" dirty="0" smtClean="0"/>
              <a:t> </a:t>
            </a:r>
          </a:p>
          <a:p>
            <a:pPr algn="just"/>
            <a:endParaRPr lang="tr-TR" dirty="0" smtClean="0"/>
          </a:p>
          <a:p>
            <a:pPr algn="just"/>
            <a:r>
              <a:rPr lang="tr-TR" dirty="0" smtClean="0"/>
              <a:t>ÜZGÜN HİSSETME</a:t>
            </a:r>
          </a:p>
          <a:p>
            <a:pPr algn="just"/>
            <a:endParaRPr lang="tr-TR" dirty="0" smtClean="0"/>
          </a:p>
          <a:p>
            <a:pPr algn="just"/>
            <a:endParaRPr lang="tr-TR" dirty="0" smtClean="0"/>
          </a:p>
          <a:p>
            <a:pPr algn="just"/>
            <a:endParaRPr lang="tr-TR" dirty="0" smtClean="0"/>
          </a:p>
          <a:p>
            <a:pPr algn="just"/>
            <a:endParaRPr lang="tr-TR" dirty="0" smtClean="0"/>
          </a:p>
          <a:p>
            <a:pPr algn="just"/>
            <a:endParaRPr lang="tr-TR" dirty="0" smtClean="0"/>
          </a:p>
          <a:p>
            <a:pPr algn="just"/>
            <a:endParaRPr lang="tr-TR" dirty="0" smtClean="0"/>
          </a:p>
          <a:p>
            <a:pPr algn="just"/>
            <a:endParaRPr lang="tr-TR" dirty="0" smtClean="0"/>
          </a:p>
          <a:p>
            <a:pPr algn="just"/>
            <a:endParaRPr lang="tr-TR" sz="1600" dirty="0" smtClean="0"/>
          </a:p>
          <a:p>
            <a:pPr algn="just"/>
            <a:r>
              <a:rPr lang="tr-TR" sz="1600" dirty="0" smtClean="0"/>
              <a:t>60 kişiden 29 kişi son bir haftanın en fazla yarısında kendini üzgün hissettiğini belirtti.</a:t>
            </a:r>
          </a:p>
          <a:p>
            <a:pPr lvl="0" algn="l">
              <a:spcBef>
                <a:spcPct val="0"/>
              </a:spcBef>
            </a:pPr>
            <a:endParaRPr lang="tr-TR" sz="2400" dirty="0">
              <a:latin typeface="Arial" pitchFamily="34" charset="0"/>
              <a:cs typeface="Arial" pitchFamily="34" charset="0"/>
            </a:endParaRPr>
          </a:p>
        </p:txBody>
      </p:sp>
      <p:sp>
        <p:nvSpPr>
          <p:cNvPr id="32" name="Rectangle 2891"/>
          <p:cNvSpPr>
            <a:spLocks noChangeArrowheads="1"/>
          </p:cNvSpPr>
          <p:nvPr/>
        </p:nvSpPr>
        <p:spPr bwMode="auto">
          <a:xfrm>
            <a:off x="10945366" y="5256809"/>
            <a:ext cx="5328592" cy="11809312"/>
          </a:xfrm>
          <a:prstGeom prst="rect">
            <a:avLst/>
          </a:prstGeom>
          <a:solidFill>
            <a:schemeClr val="bg1"/>
          </a:solidFill>
          <a:ln w="9525">
            <a:solidFill>
              <a:schemeClr val="tx1"/>
            </a:solidFill>
            <a:miter lim="800000"/>
            <a:headEnd/>
            <a:tailEnd/>
          </a:ln>
        </p:spPr>
        <p:txBody>
          <a:bodyPr lIns="288036" tIns="144018" rIns="288036" bIns="144018"/>
          <a:lstStyle/>
          <a:p>
            <a:pPr algn="just"/>
            <a:r>
              <a:rPr lang="tr-TR" sz="1600" dirty="0" smtClean="0"/>
              <a:t>İŞTAHTA  AZALMA                                                                 </a:t>
            </a:r>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r>
              <a:rPr lang="tr-TR" sz="1600" dirty="0" smtClean="0"/>
              <a:t>60 kişiden 41 kişi iştahında azalma olmadığını belirtti.</a:t>
            </a:r>
          </a:p>
          <a:p>
            <a:pPr algn="just"/>
            <a:endParaRPr lang="tr-TR" sz="1600" dirty="0" smtClean="0"/>
          </a:p>
          <a:p>
            <a:pPr algn="just"/>
            <a:r>
              <a:rPr lang="tr-TR" sz="1600" dirty="0" smtClean="0"/>
              <a:t>KİLO VERME</a:t>
            </a:r>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r>
              <a:rPr lang="tr-TR" sz="1600" dirty="0" smtClean="0"/>
              <a:t>60 kişiden 37 kişi kilosunda bir değişiklik olmadığını belirtti.</a:t>
            </a:r>
          </a:p>
          <a:p>
            <a:pPr algn="just"/>
            <a:endParaRPr lang="tr-TR" sz="1600" dirty="0" smtClean="0"/>
          </a:p>
          <a:p>
            <a:pPr algn="just"/>
            <a:r>
              <a:rPr lang="tr-TR" sz="1600" dirty="0" smtClean="0"/>
              <a:t>KENDİNE </a:t>
            </a:r>
            <a:r>
              <a:rPr lang="tr-TR" sz="1600" dirty="0"/>
              <a:t>DEĞER </a:t>
            </a:r>
            <a:r>
              <a:rPr lang="tr-TR" sz="1600" dirty="0" smtClean="0"/>
              <a:t>VERME</a:t>
            </a:r>
          </a:p>
          <a:p>
            <a:pPr algn="just"/>
            <a:endParaRPr lang="tr-TR" sz="1600" dirty="0"/>
          </a:p>
          <a:p>
            <a:pPr algn="just"/>
            <a:endParaRPr lang="tr-TR" sz="1600" dirty="0" smtClean="0"/>
          </a:p>
          <a:p>
            <a:pPr algn="just"/>
            <a:endParaRPr lang="tr-TR" sz="1600" dirty="0"/>
          </a:p>
          <a:p>
            <a:pPr algn="just"/>
            <a:endParaRPr lang="tr-TR" sz="1600" dirty="0" smtClean="0"/>
          </a:p>
          <a:p>
            <a:pPr algn="just"/>
            <a:endParaRPr lang="tr-TR" sz="1600" dirty="0"/>
          </a:p>
          <a:p>
            <a:pPr algn="just"/>
            <a:endParaRPr lang="tr-TR" sz="1600" dirty="0" smtClean="0"/>
          </a:p>
          <a:p>
            <a:pPr algn="just"/>
            <a:endParaRPr lang="tr-TR" sz="1600" dirty="0"/>
          </a:p>
          <a:p>
            <a:pPr algn="just"/>
            <a:endParaRPr lang="tr-TR" sz="1600" dirty="0" smtClean="0"/>
          </a:p>
          <a:p>
            <a:pPr algn="just"/>
            <a:endParaRPr lang="tr-TR" sz="1600" dirty="0"/>
          </a:p>
          <a:p>
            <a:pPr algn="just"/>
            <a:endParaRPr lang="tr-TR" sz="1600" dirty="0" smtClean="0"/>
          </a:p>
          <a:p>
            <a:pPr algn="just"/>
            <a:r>
              <a:rPr lang="tr-TR" sz="1600" dirty="0"/>
              <a:t>60 kişiden 40 kişi  kendisini herkes kadar değerli gördüğünü belirtti</a:t>
            </a:r>
          </a:p>
          <a:p>
            <a:pPr algn="just"/>
            <a:endParaRPr lang="tr-TR" sz="1600" dirty="0" smtClean="0"/>
          </a:p>
          <a:p>
            <a:pPr algn="just"/>
            <a:endParaRPr lang="tr-TR" sz="1600" dirty="0" smtClean="0"/>
          </a:p>
        </p:txBody>
      </p:sp>
      <p:graphicFrame>
        <p:nvGraphicFramePr>
          <p:cNvPr id="61" name="11 Grafik"/>
          <p:cNvGraphicFramePr/>
          <p:nvPr>
            <p:extLst>
              <p:ext uri="{D42A27DB-BD31-4B8C-83A1-F6EECF244321}">
                <p14:modId xmlns:p14="http://schemas.microsoft.com/office/powerpoint/2010/main" val="401610508"/>
              </p:ext>
            </p:extLst>
          </p:nvPr>
        </p:nvGraphicFramePr>
        <p:xfrm>
          <a:off x="11377414" y="9505281"/>
          <a:ext cx="4572000" cy="25271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3" name="13 Grafik"/>
          <p:cNvGraphicFramePr/>
          <p:nvPr/>
        </p:nvGraphicFramePr>
        <p:xfrm>
          <a:off x="11377414" y="5832873"/>
          <a:ext cx="4536504" cy="2592288"/>
        </p:xfrm>
        <a:graphic>
          <a:graphicData uri="http://schemas.openxmlformats.org/drawingml/2006/chart">
            <c:chart xmlns:c="http://schemas.openxmlformats.org/drawingml/2006/chart" xmlns:r="http://schemas.openxmlformats.org/officeDocument/2006/relationships" r:id="rId5"/>
          </a:graphicData>
        </a:graphic>
      </p:graphicFrame>
      <p:sp>
        <p:nvSpPr>
          <p:cNvPr id="64" name="Rectangle 2891"/>
          <p:cNvSpPr>
            <a:spLocks noChangeArrowheads="1"/>
          </p:cNvSpPr>
          <p:nvPr/>
        </p:nvSpPr>
        <p:spPr bwMode="auto">
          <a:xfrm>
            <a:off x="16201950" y="5256809"/>
            <a:ext cx="4968552" cy="11809312"/>
          </a:xfrm>
          <a:prstGeom prst="rect">
            <a:avLst/>
          </a:prstGeom>
          <a:solidFill>
            <a:schemeClr val="bg1"/>
          </a:solidFill>
          <a:ln w="9525">
            <a:solidFill>
              <a:schemeClr val="tx1"/>
            </a:solidFill>
            <a:miter lim="800000"/>
            <a:headEnd/>
            <a:tailEnd/>
          </a:ln>
        </p:spPr>
        <p:txBody>
          <a:bodyPr lIns="288036" tIns="144018" rIns="288036" bIns="144018"/>
          <a:lstStyle/>
          <a:p>
            <a:pPr algn="just"/>
            <a:r>
              <a:rPr lang="tr-TR" sz="1600" dirty="0" smtClean="0"/>
              <a:t>HUZURSUZ HİSSTEME</a:t>
            </a:r>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r>
              <a:rPr lang="tr-TR" sz="1600" dirty="0" smtClean="0"/>
              <a:t>60 kişiden 35 kişi kendini huzursuz  hissetmediğini belirtti.</a:t>
            </a:r>
          </a:p>
          <a:p>
            <a:pPr algn="just"/>
            <a:endParaRPr lang="tr-TR" sz="1600" dirty="0" smtClean="0"/>
          </a:p>
          <a:p>
            <a:pPr algn="just"/>
            <a:r>
              <a:rPr lang="tr-TR" sz="1600" dirty="0" smtClean="0"/>
              <a:t>YAVAŞLAMIŞ HİSSETME</a:t>
            </a:r>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r>
              <a:rPr lang="tr-TR" sz="1600" dirty="0" smtClean="0"/>
              <a:t>60 kişiden 37 kişi konuşma ve düşünce hızının</a:t>
            </a:r>
          </a:p>
          <a:p>
            <a:pPr algn="just"/>
            <a:r>
              <a:rPr lang="tr-TR" sz="1600" dirty="0" smtClean="0"/>
              <a:t>eskisi gibi olduğunu belirtti.</a:t>
            </a:r>
          </a:p>
          <a:p>
            <a:pPr algn="just"/>
            <a:endParaRPr lang="tr-TR" sz="1600" dirty="0" smtClean="0"/>
          </a:p>
          <a:p>
            <a:pPr algn="just"/>
            <a:r>
              <a:rPr lang="tr-TR" sz="1600" dirty="0" smtClean="0"/>
              <a:t>KONSANTRE OLMA</a:t>
            </a:r>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r>
              <a:rPr lang="tr-TR" sz="1600" dirty="0" smtClean="0"/>
              <a:t>60 kişiden 34 kişi kendisini kararsız ve dikkatsiz hissettiğini belirtti.</a:t>
            </a:r>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endParaRPr lang="tr-TR" sz="1600" dirty="0" smtClean="0"/>
          </a:p>
          <a:p>
            <a:pPr algn="just"/>
            <a:r>
              <a:rPr lang="tr-TR" sz="1600" dirty="0" smtClean="0"/>
              <a:t>. </a:t>
            </a:r>
          </a:p>
        </p:txBody>
      </p:sp>
      <p:graphicFrame>
        <p:nvGraphicFramePr>
          <p:cNvPr id="73" name="2 Grafik"/>
          <p:cNvGraphicFramePr/>
          <p:nvPr>
            <p:extLst>
              <p:ext uri="{D42A27DB-BD31-4B8C-83A1-F6EECF244321}">
                <p14:modId xmlns:p14="http://schemas.microsoft.com/office/powerpoint/2010/main" val="261079607"/>
              </p:ext>
            </p:extLst>
          </p:nvPr>
        </p:nvGraphicFramePr>
        <p:xfrm>
          <a:off x="936254" y="16130017"/>
          <a:ext cx="4392488" cy="2592288"/>
        </p:xfrm>
        <a:graphic>
          <a:graphicData uri="http://schemas.openxmlformats.org/drawingml/2006/chart">
            <c:chart xmlns:c="http://schemas.openxmlformats.org/drawingml/2006/chart" xmlns:r="http://schemas.openxmlformats.org/officeDocument/2006/relationships" r:id="rId6"/>
          </a:graphicData>
        </a:graphic>
      </p:graphicFrame>
      <p:sp>
        <p:nvSpPr>
          <p:cNvPr id="74" name="Rectangle 10"/>
          <p:cNvSpPr>
            <a:spLocks noChangeArrowheads="1"/>
          </p:cNvSpPr>
          <p:nvPr/>
        </p:nvSpPr>
        <p:spPr bwMode="auto">
          <a:xfrm>
            <a:off x="5544766" y="14113793"/>
            <a:ext cx="4896544" cy="17281920"/>
          </a:xfrm>
          <a:prstGeom prst="rect">
            <a:avLst/>
          </a:prstGeom>
          <a:solidFill>
            <a:schemeClr val="bg1"/>
          </a:solidFill>
          <a:ln w="9525">
            <a:solidFill>
              <a:schemeClr val="tx1"/>
            </a:solidFill>
            <a:miter lim="800000"/>
            <a:headEnd/>
            <a:tailEnd/>
          </a:ln>
        </p:spPr>
        <p:txBody>
          <a:bodyPr lIns="288036" tIns="144018" rIns="288036" bIns="144018"/>
          <a:lstStyle/>
          <a:p>
            <a:pPr lvl="0" algn="l">
              <a:spcBef>
                <a:spcPct val="0"/>
              </a:spcBef>
            </a:pPr>
            <a:r>
              <a:rPr lang="tr-TR" dirty="0" smtClean="0">
                <a:latin typeface="Arial" pitchFamily="34" charset="0"/>
                <a:cs typeface="Arial" pitchFamily="34" charset="0"/>
              </a:rPr>
              <a:t>GENEL İLGİLER</a:t>
            </a: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r>
              <a:rPr lang="tr-TR" dirty="0" smtClean="0">
                <a:latin typeface="Arial" pitchFamily="34" charset="0"/>
                <a:cs typeface="Arial" pitchFamily="34" charset="0"/>
              </a:rPr>
              <a:t>60 kişiden 33 kişi ilgilerinde bir değişiklik olmadığını belirtti.</a:t>
            </a:r>
          </a:p>
          <a:p>
            <a:pPr lvl="0" algn="l">
              <a:spcBef>
                <a:spcPct val="0"/>
              </a:spcBef>
            </a:pPr>
            <a:endParaRPr lang="tr-TR" dirty="0" smtClean="0">
              <a:latin typeface="Arial" pitchFamily="34" charset="0"/>
              <a:cs typeface="Arial" pitchFamily="34" charset="0"/>
            </a:endParaRPr>
          </a:p>
          <a:p>
            <a:pPr lvl="0" algn="l">
              <a:spcBef>
                <a:spcPct val="0"/>
              </a:spcBef>
            </a:pPr>
            <a:r>
              <a:rPr lang="tr-TR" dirty="0" smtClean="0">
                <a:latin typeface="Arial" pitchFamily="34" charset="0"/>
                <a:cs typeface="Arial" pitchFamily="34" charset="0"/>
              </a:rPr>
              <a:t>AŞIRI UYUMA</a:t>
            </a: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algn="l">
              <a:spcBef>
                <a:spcPct val="0"/>
              </a:spcBef>
            </a:pPr>
            <a:r>
              <a:rPr lang="tr-TR" dirty="0" smtClean="0"/>
              <a:t>60 kişiden 28 kişi günde yedi sekiz saatten fazla uyumadığını belirtti.</a:t>
            </a: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r>
              <a:rPr lang="tr-TR" dirty="0" smtClean="0">
                <a:latin typeface="Arial" pitchFamily="34" charset="0"/>
                <a:cs typeface="Arial" pitchFamily="34" charset="0"/>
              </a:rPr>
              <a:t>ENERJİ DÜZEYİ</a:t>
            </a: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algn="l">
              <a:spcBef>
                <a:spcPct val="0"/>
              </a:spcBef>
            </a:pPr>
            <a:r>
              <a:rPr lang="tr-TR" dirty="0" smtClean="0"/>
              <a:t>60 kişiden 29 kişi her zamankinden daha çabuk yorulduğunu belirtti.</a:t>
            </a: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r>
              <a:rPr lang="tr-TR" dirty="0" smtClean="0">
                <a:latin typeface="Arial" pitchFamily="34" charset="0"/>
                <a:cs typeface="Arial" pitchFamily="34" charset="0"/>
              </a:rPr>
              <a:t>HAYATI YAŞANMAYA DEĞER BULMA</a:t>
            </a: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lvl="0" algn="l">
              <a:spcBef>
                <a:spcPct val="0"/>
              </a:spcBef>
            </a:pPr>
            <a:endParaRPr lang="tr-TR" dirty="0" smtClean="0">
              <a:latin typeface="Arial" pitchFamily="34" charset="0"/>
              <a:cs typeface="Arial" pitchFamily="34" charset="0"/>
            </a:endParaRPr>
          </a:p>
          <a:p>
            <a:pPr algn="l">
              <a:spcBef>
                <a:spcPct val="0"/>
              </a:spcBef>
            </a:pPr>
            <a:r>
              <a:rPr lang="tr-TR" dirty="0" smtClean="0"/>
              <a:t>60 kişiden 27 kişi hayatı yaşanmaya değer bulduğunu belirtti.</a:t>
            </a:r>
          </a:p>
          <a:p>
            <a:pPr lvl="0" algn="l">
              <a:spcBef>
                <a:spcPct val="0"/>
              </a:spcBef>
            </a:pPr>
            <a:endParaRPr lang="tr-TR" dirty="0" smtClean="0">
              <a:latin typeface="Arial" pitchFamily="34" charset="0"/>
              <a:cs typeface="Arial" pitchFamily="34" charset="0"/>
            </a:endParaRPr>
          </a:p>
        </p:txBody>
      </p:sp>
      <p:graphicFrame>
        <p:nvGraphicFramePr>
          <p:cNvPr id="75" name="3 Grafik"/>
          <p:cNvGraphicFramePr/>
          <p:nvPr>
            <p:extLst>
              <p:ext uri="{D42A27DB-BD31-4B8C-83A1-F6EECF244321}">
                <p14:modId xmlns:p14="http://schemas.microsoft.com/office/powerpoint/2010/main" val="4007063379"/>
              </p:ext>
            </p:extLst>
          </p:nvPr>
        </p:nvGraphicFramePr>
        <p:xfrm>
          <a:off x="1008262" y="20018449"/>
          <a:ext cx="4302224" cy="252372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6" name="4 Grafik"/>
          <p:cNvGraphicFramePr/>
          <p:nvPr>
            <p:extLst>
              <p:ext uri="{D42A27DB-BD31-4B8C-83A1-F6EECF244321}">
                <p14:modId xmlns:p14="http://schemas.microsoft.com/office/powerpoint/2010/main" val="2297038164"/>
              </p:ext>
            </p:extLst>
          </p:nvPr>
        </p:nvGraphicFramePr>
        <p:xfrm>
          <a:off x="1008262" y="23906881"/>
          <a:ext cx="4176464" cy="237626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77" name="5 Grafik"/>
          <p:cNvGraphicFramePr/>
          <p:nvPr>
            <p:extLst>
              <p:ext uri="{D42A27DB-BD31-4B8C-83A1-F6EECF244321}">
                <p14:modId xmlns:p14="http://schemas.microsoft.com/office/powerpoint/2010/main" val="3975489571"/>
              </p:ext>
            </p:extLst>
          </p:nvPr>
        </p:nvGraphicFramePr>
        <p:xfrm>
          <a:off x="945382" y="27923738"/>
          <a:ext cx="4374232" cy="2595736"/>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8" name="6 Grafik"/>
          <p:cNvGraphicFramePr/>
          <p:nvPr/>
        </p:nvGraphicFramePr>
        <p:xfrm>
          <a:off x="16561990" y="5688857"/>
          <a:ext cx="4374232" cy="2595736"/>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79" name="7 Grafik"/>
          <p:cNvGraphicFramePr/>
          <p:nvPr/>
        </p:nvGraphicFramePr>
        <p:xfrm>
          <a:off x="16561990" y="9433273"/>
          <a:ext cx="4392488" cy="2664296"/>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81" name="9 Grafik"/>
          <p:cNvGraphicFramePr/>
          <p:nvPr>
            <p:extLst>
              <p:ext uri="{D42A27DB-BD31-4B8C-83A1-F6EECF244321}">
                <p14:modId xmlns:p14="http://schemas.microsoft.com/office/powerpoint/2010/main" val="4221488106"/>
              </p:ext>
            </p:extLst>
          </p:nvPr>
        </p:nvGraphicFramePr>
        <p:xfrm>
          <a:off x="11377414" y="13249697"/>
          <a:ext cx="4374232" cy="2667744"/>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83" name="10 Grafik"/>
          <p:cNvGraphicFramePr/>
          <p:nvPr/>
        </p:nvGraphicFramePr>
        <p:xfrm>
          <a:off x="5760790" y="14545841"/>
          <a:ext cx="4374232" cy="2667744"/>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84" name="11 Grafik"/>
          <p:cNvGraphicFramePr/>
          <p:nvPr/>
        </p:nvGraphicFramePr>
        <p:xfrm>
          <a:off x="16633998" y="13249697"/>
          <a:ext cx="4302224" cy="2595736"/>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85" name="1 Grafik"/>
          <p:cNvGraphicFramePr/>
          <p:nvPr/>
        </p:nvGraphicFramePr>
        <p:xfrm>
          <a:off x="5832798" y="18434273"/>
          <a:ext cx="4374232" cy="2667744"/>
        </p:xfrm>
        <a:graphic>
          <a:graphicData uri="http://schemas.openxmlformats.org/drawingml/2006/chart">
            <c:chart xmlns:c="http://schemas.openxmlformats.org/drawingml/2006/chart" xmlns:r="http://schemas.openxmlformats.org/officeDocument/2006/relationships" r:id="rId15"/>
          </a:graphicData>
        </a:graphic>
      </p:graphicFrame>
      <p:graphicFrame>
        <p:nvGraphicFramePr>
          <p:cNvPr id="86" name="2 Grafik"/>
          <p:cNvGraphicFramePr/>
          <p:nvPr/>
        </p:nvGraphicFramePr>
        <p:xfrm>
          <a:off x="5760790" y="22538729"/>
          <a:ext cx="4374232" cy="2667744"/>
        </p:xfrm>
        <a:graphic>
          <a:graphicData uri="http://schemas.openxmlformats.org/drawingml/2006/chart">
            <c:chart xmlns:c="http://schemas.openxmlformats.org/drawingml/2006/chart" xmlns:r="http://schemas.openxmlformats.org/officeDocument/2006/relationships" r:id="rId16"/>
          </a:graphicData>
        </a:graphic>
      </p:graphicFrame>
      <p:graphicFrame>
        <p:nvGraphicFramePr>
          <p:cNvPr id="87" name="3 Grafik"/>
          <p:cNvGraphicFramePr/>
          <p:nvPr>
            <p:extLst>
              <p:ext uri="{D42A27DB-BD31-4B8C-83A1-F6EECF244321}">
                <p14:modId xmlns:p14="http://schemas.microsoft.com/office/powerpoint/2010/main" val="617001544"/>
              </p:ext>
            </p:extLst>
          </p:nvPr>
        </p:nvGraphicFramePr>
        <p:xfrm>
          <a:off x="5760790" y="27435273"/>
          <a:ext cx="4374232" cy="2595736"/>
        </p:xfrm>
        <a:graphic>
          <a:graphicData uri="http://schemas.openxmlformats.org/drawingml/2006/chart">
            <c:chart xmlns:c="http://schemas.openxmlformats.org/drawingml/2006/chart" xmlns:r="http://schemas.openxmlformats.org/officeDocument/2006/relationships" r:id="rId17"/>
          </a:graphicData>
        </a:graphic>
      </p:graphicFrame>
      <p:graphicFrame>
        <p:nvGraphicFramePr>
          <p:cNvPr id="38" name="Grafik 37"/>
          <p:cNvGraphicFramePr>
            <a:graphicFrameLocks/>
          </p:cNvGraphicFramePr>
          <p:nvPr>
            <p:extLst>
              <p:ext uri="{D42A27DB-BD31-4B8C-83A1-F6EECF244321}">
                <p14:modId xmlns:p14="http://schemas.microsoft.com/office/powerpoint/2010/main" val="1743549005"/>
              </p:ext>
            </p:extLst>
          </p:nvPr>
        </p:nvGraphicFramePr>
        <p:xfrm>
          <a:off x="13591134" y="17066121"/>
          <a:ext cx="4572000" cy="3333750"/>
        </p:xfrm>
        <a:graphic>
          <a:graphicData uri="http://schemas.openxmlformats.org/drawingml/2006/chart">
            <c:chart xmlns:c="http://schemas.openxmlformats.org/drawingml/2006/chart" xmlns:r="http://schemas.openxmlformats.org/officeDocument/2006/relationships" r:id="rId18"/>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Varsayılan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288036" tIns="144018" rIns="288036" bIns="144018" numCol="1" anchor="t" anchorCtr="0" compatLnSpc="1">
        <a:prstTxWarp prst="textNoShape">
          <a:avLst/>
        </a:prstTxWarp>
      </a:bodyPr>
      <a:lstStyle>
        <a:defPPr marL="0" marR="0" indent="0" algn="ctr" defTabSz="2879725" rtl="0" eaLnBrk="1" fontAlgn="base" latinLnBrk="0" hangingPunct="1">
          <a:lnSpc>
            <a:spcPct val="100000"/>
          </a:lnSpc>
          <a:spcBef>
            <a:spcPct val="2000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288036" tIns="144018" rIns="288036" bIns="144018" numCol="1" anchor="t" anchorCtr="0" compatLnSpc="1">
        <a:prstTxWarp prst="textNoShape">
          <a:avLst/>
        </a:prstTxWarp>
      </a:bodyPr>
      <a:lstStyle>
        <a:defPPr marL="0" marR="0" indent="0" algn="ctr" defTabSz="2879725" rtl="0" eaLnBrk="1" fontAlgn="base" latinLnBrk="0" hangingPunct="1">
          <a:lnSpc>
            <a:spcPct val="100000"/>
          </a:lnSpc>
          <a:spcBef>
            <a:spcPct val="2000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2168</TotalTime>
  <Words>448</Words>
  <Application>Microsoft Office PowerPoint</Application>
  <PresentationFormat>Özel</PresentationFormat>
  <Paragraphs>231</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Varsayılan Tasarım</vt:lpstr>
      <vt:lpstr>         CİNSİYET FAKTÖRÜNÜN DEPRESYON ÜZERİNDEKİ ETKİSİ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BAŞLIĞI</dc:title>
  <dc:creator>Halis</dc:creator>
  <cp:lastModifiedBy>Biyoistatistik1</cp:lastModifiedBy>
  <cp:revision>234</cp:revision>
  <dcterms:created xsi:type="dcterms:W3CDTF">2004-04-02T12:59:56Z</dcterms:created>
  <dcterms:modified xsi:type="dcterms:W3CDTF">2013-03-12T09:34:58Z</dcterms:modified>
</cp:coreProperties>
</file>