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62" r:id="rId6"/>
    <p:sldId id="263" r:id="rId7"/>
    <p:sldId id="260" r:id="rId8"/>
    <p:sldId id="259"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35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96B4B0B-FDA9-49F1-938E-278890AE224C}" type="datetimeFigureOut">
              <a:rPr lang="tr-TR" smtClean="0"/>
              <a:t>21.02.2013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1028518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6B4B0B-FDA9-49F1-938E-278890AE224C}" type="datetimeFigureOut">
              <a:rPr lang="tr-TR" smtClean="0"/>
              <a:t>21.02.2013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171648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6B4B0B-FDA9-49F1-938E-278890AE224C}" type="datetimeFigureOut">
              <a:rPr lang="tr-TR" smtClean="0"/>
              <a:t>21.02.2013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3578450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6B4B0B-FDA9-49F1-938E-278890AE224C}" type="datetimeFigureOut">
              <a:rPr lang="tr-TR" smtClean="0"/>
              <a:t>21.02.2013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424900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96B4B0B-FDA9-49F1-938E-278890AE224C}" type="datetimeFigureOut">
              <a:rPr lang="tr-TR" smtClean="0"/>
              <a:t>21.02.2013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393953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96B4B0B-FDA9-49F1-938E-278890AE224C}" type="datetimeFigureOut">
              <a:rPr lang="tr-TR" smtClean="0"/>
              <a:t>21.02.2013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116716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96B4B0B-FDA9-49F1-938E-278890AE224C}" type="datetimeFigureOut">
              <a:rPr lang="tr-TR" smtClean="0"/>
              <a:t>21.02.2013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4063228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96B4B0B-FDA9-49F1-938E-278890AE224C}" type="datetimeFigureOut">
              <a:rPr lang="tr-TR" smtClean="0"/>
              <a:t>21.02.2013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1156975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96B4B0B-FDA9-49F1-938E-278890AE224C}" type="datetimeFigureOut">
              <a:rPr lang="tr-TR" smtClean="0"/>
              <a:t>21.02.2013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1074966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96B4B0B-FDA9-49F1-938E-278890AE224C}" type="datetimeFigureOut">
              <a:rPr lang="tr-TR" smtClean="0"/>
              <a:t>21.02.2013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2626193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96B4B0B-FDA9-49F1-938E-278890AE224C}" type="datetimeFigureOut">
              <a:rPr lang="tr-TR" smtClean="0"/>
              <a:t>21.02.2013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24CAFA-F0BE-478D-819F-29AB5EF9D9B1}" type="slidenum">
              <a:rPr lang="tr-TR" smtClean="0"/>
              <a:t>‹#›</a:t>
            </a:fld>
            <a:endParaRPr lang="tr-TR"/>
          </a:p>
        </p:txBody>
      </p:sp>
    </p:spTree>
    <p:extLst>
      <p:ext uri="{BB962C8B-B14F-4D97-AF65-F5344CB8AC3E}">
        <p14:creationId xmlns:p14="http://schemas.microsoft.com/office/powerpoint/2010/main" val="1952217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6B4B0B-FDA9-49F1-938E-278890AE224C}" type="datetimeFigureOut">
              <a:rPr lang="tr-TR" smtClean="0"/>
              <a:t>21.02.2013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4CAFA-F0BE-478D-819F-29AB5EF9D9B1}" type="slidenum">
              <a:rPr lang="tr-TR" smtClean="0"/>
              <a:t>‹#›</a:t>
            </a:fld>
            <a:endParaRPr lang="tr-TR"/>
          </a:p>
        </p:txBody>
      </p:sp>
    </p:spTree>
    <p:extLst>
      <p:ext uri="{BB962C8B-B14F-4D97-AF65-F5344CB8AC3E}">
        <p14:creationId xmlns:p14="http://schemas.microsoft.com/office/powerpoint/2010/main" val="31387822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upload.wikimedia.org/wikipedia/commons/d/dc/Erzurum_Atat%C3%BCrk_%C3%9Cniversitesi_Ara%C5%9Ft%C4%B1rma_Hastanesi.jpg"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hyperlink" Target="//upload.wikimedia.org/wikipedia/commons/d/dc/Erzurum_Atat%C3%BCrk_%C3%9Cniversitesi_Ara%C5%9Ft%C4%B1rma_Hastanesi.jpg"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1628800"/>
            <a:ext cx="7772400" cy="1656184"/>
          </a:xfrm>
        </p:spPr>
        <p:txBody>
          <a:bodyPr>
            <a:normAutofit fontScale="90000"/>
          </a:bodyPr>
          <a:lstStyle/>
          <a:p>
            <a:r>
              <a:rPr lang="tr-TR" sz="3200" dirty="0" smtClean="0">
                <a:solidFill>
                  <a:schemeClr val="tx1">
                    <a:lumMod val="85000"/>
                    <a:lumOff val="15000"/>
                  </a:schemeClr>
                </a:solidFill>
              </a:rPr>
              <a:t>A.Ü ARAŞTIRMA HASTANESİ İLE BÖLGE EĞİTİM ARAŞTIRMA HASTANESİ ACİL SERVİSİNE BAŞVURAN HASTALARIN MEMNUNİYETLERİ</a:t>
            </a:r>
            <a:endParaRPr lang="tr-TR" sz="3200" dirty="0">
              <a:solidFill>
                <a:schemeClr val="tx1">
                  <a:lumMod val="85000"/>
                  <a:lumOff val="15000"/>
                </a:schemeClr>
              </a:solidFill>
            </a:endParaRPr>
          </a:p>
        </p:txBody>
      </p:sp>
      <p:sp>
        <p:nvSpPr>
          <p:cNvPr id="3" name="Alt Başlık 2"/>
          <p:cNvSpPr>
            <a:spLocks noGrp="1"/>
          </p:cNvSpPr>
          <p:nvPr>
            <p:ph type="subTitle" idx="1"/>
          </p:nvPr>
        </p:nvSpPr>
        <p:spPr>
          <a:xfrm>
            <a:off x="1115616" y="3717032"/>
            <a:ext cx="6912768" cy="2088232"/>
          </a:xfrm>
        </p:spPr>
        <p:txBody>
          <a:bodyPr>
            <a:normAutofit fontScale="62500" lnSpcReduction="20000"/>
          </a:bodyPr>
          <a:lstStyle/>
          <a:p>
            <a:r>
              <a:rPr lang="tr-TR" dirty="0" smtClean="0"/>
              <a:t>       </a:t>
            </a:r>
            <a:r>
              <a:rPr lang="tr-TR" dirty="0" smtClean="0">
                <a:solidFill>
                  <a:schemeClr val="tx2">
                    <a:lumMod val="75000"/>
                  </a:schemeClr>
                </a:solidFill>
              </a:rPr>
              <a:t>SUNANLAR:MUAZ GÜLERYÜZ, TAHSİN KUTLU, MOHAMMAD EBESH </a:t>
            </a:r>
          </a:p>
          <a:p>
            <a:pPr algn="l"/>
            <a:r>
              <a:rPr lang="tr-TR" dirty="0">
                <a:solidFill>
                  <a:schemeClr val="tx2">
                    <a:lumMod val="75000"/>
                  </a:schemeClr>
                </a:solidFill>
              </a:rPr>
              <a:t> </a:t>
            </a:r>
            <a:r>
              <a:rPr lang="tr-TR" dirty="0" smtClean="0">
                <a:solidFill>
                  <a:schemeClr val="tx2">
                    <a:lumMod val="75000"/>
                  </a:schemeClr>
                </a:solidFill>
              </a:rPr>
              <a:t>       HAZIRLAYANLAR:TEMUR HİMMETOĞLU, KADRİYE POLAT,                          EMİN BAYRAKTAR ,  M.EMİRHAN AYDIN,   FURKAN YAKIN </a:t>
            </a:r>
          </a:p>
          <a:p>
            <a:pPr algn="l"/>
            <a:r>
              <a:rPr lang="tr-TR" dirty="0">
                <a:solidFill>
                  <a:schemeClr val="tx2">
                    <a:lumMod val="75000"/>
                  </a:schemeClr>
                </a:solidFill>
              </a:rPr>
              <a:t> </a:t>
            </a:r>
            <a:r>
              <a:rPr lang="tr-TR" dirty="0" smtClean="0">
                <a:solidFill>
                  <a:schemeClr val="tx2">
                    <a:lumMod val="75000"/>
                  </a:schemeClr>
                </a:solidFill>
              </a:rPr>
              <a:t>       DANIŞMAN:DOÇ.DR HAMİT ACEMOĞLU(TIP EĞİTİMİ AD)       </a:t>
            </a:r>
          </a:p>
          <a:p>
            <a:r>
              <a:rPr lang="tr-TR" dirty="0" smtClean="0">
                <a:solidFill>
                  <a:schemeClr val="tx2">
                    <a:lumMod val="75000"/>
                  </a:schemeClr>
                </a:solidFill>
              </a:rPr>
              <a:t>  </a:t>
            </a:r>
            <a:endParaRPr lang="tr-TR" dirty="0">
              <a:solidFill>
                <a:schemeClr val="tx2">
                  <a:lumMod val="75000"/>
                </a:schemeClr>
              </a:solidFill>
            </a:endParaRPr>
          </a:p>
        </p:txBody>
      </p:sp>
      <p:pic>
        <p:nvPicPr>
          <p:cNvPr id="1026" name="Picture 2" descr="http://upload.wikimedia.org/wikipedia/tr/4/46/Hanedan_log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1244883" cy="12241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ehastanem.com/images/hastanelogo/Ataturk_universitesi_tip_fakultesi_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3659" y="204712"/>
            <a:ext cx="1274440" cy="1208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854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tx1">
                    <a:lumMod val="85000"/>
                    <a:lumOff val="15000"/>
                  </a:schemeClr>
                </a:solidFill>
              </a:rPr>
              <a:t>GİRİŞ VE AMAÇ</a:t>
            </a:r>
            <a:endParaRPr lang="tr-TR" dirty="0">
              <a:solidFill>
                <a:schemeClr val="tx1">
                  <a:lumMod val="85000"/>
                  <a:lumOff val="15000"/>
                </a:schemeClr>
              </a:solidFill>
            </a:endParaRPr>
          </a:p>
        </p:txBody>
      </p:sp>
      <p:sp>
        <p:nvSpPr>
          <p:cNvPr id="3" name="İçerik Yer Tutucusu 2"/>
          <p:cNvSpPr>
            <a:spLocks noGrp="1"/>
          </p:cNvSpPr>
          <p:nvPr>
            <p:ph idx="1"/>
          </p:nvPr>
        </p:nvSpPr>
        <p:spPr/>
        <p:txBody>
          <a:bodyPr>
            <a:normAutofit fontScale="70000" lnSpcReduction="20000"/>
          </a:bodyPr>
          <a:lstStyle/>
          <a:p>
            <a:pPr marL="0" indent="0">
              <a:buNone/>
            </a:pPr>
            <a:r>
              <a:rPr lang="tr-TR" dirty="0" smtClean="0"/>
              <a:t> </a:t>
            </a:r>
            <a:r>
              <a:rPr lang="tr-TR" dirty="0"/>
              <a:t> </a:t>
            </a:r>
            <a:r>
              <a:rPr lang="tr-TR" sz="4000" dirty="0" smtClean="0">
                <a:solidFill>
                  <a:schemeClr val="tx2">
                    <a:lumMod val="75000"/>
                  </a:schemeClr>
                </a:solidFill>
              </a:rPr>
              <a:t>Kalite </a:t>
            </a:r>
            <a:r>
              <a:rPr lang="tr-TR" sz="4000" dirty="0">
                <a:solidFill>
                  <a:schemeClr val="tx2">
                    <a:lumMod val="75000"/>
                  </a:schemeClr>
                </a:solidFill>
              </a:rPr>
              <a:t>bugün yaşantımızın bütün alanlarında </a:t>
            </a:r>
            <a:r>
              <a:rPr lang="tr-TR" sz="4000" dirty="0" smtClean="0">
                <a:solidFill>
                  <a:schemeClr val="tx2">
                    <a:lumMod val="75000"/>
                  </a:schemeClr>
                </a:solidFill>
              </a:rPr>
              <a:t>ön plana </a:t>
            </a:r>
            <a:r>
              <a:rPr lang="tr-TR" sz="4000" dirty="0">
                <a:solidFill>
                  <a:schemeClr val="tx2">
                    <a:lumMod val="75000"/>
                  </a:schemeClr>
                </a:solidFill>
              </a:rPr>
              <a:t>çıkmış olup her zaman, her yerde ve her </a:t>
            </a:r>
            <a:r>
              <a:rPr lang="tr-TR" sz="4000" dirty="0" smtClean="0">
                <a:solidFill>
                  <a:schemeClr val="tx2">
                    <a:lumMod val="75000"/>
                  </a:schemeClr>
                </a:solidFill>
              </a:rPr>
              <a:t>konuda önü </a:t>
            </a:r>
            <a:r>
              <a:rPr lang="tr-TR" sz="4000" dirty="0">
                <a:solidFill>
                  <a:schemeClr val="tx2">
                    <a:lumMod val="75000"/>
                  </a:schemeClr>
                </a:solidFill>
              </a:rPr>
              <a:t>alınamaz bir talep haline </a:t>
            </a:r>
            <a:r>
              <a:rPr lang="tr-TR" sz="4000" dirty="0" smtClean="0">
                <a:solidFill>
                  <a:schemeClr val="tx2">
                    <a:lumMod val="75000"/>
                  </a:schemeClr>
                </a:solidFill>
              </a:rPr>
              <a:t>gelmiştir (1).</a:t>
            </a:r>
            <a:endParaRPr lang="tr-TR" sz="4000" dirty="0">
              <a:solidFill>
                <a:schemeClr val="tx2">
                  <a:lumMod val="75000"/>
                </a:schemeClr>
              </a:solidFill>
            </a:endParaRPr>
          </a:p>
          <a:p>
            <a:pPr marL="0" indent="0">
              <a:buNone/>
            </a:pPr>
            <a:r>
              <a:rPr lang="tr-TR" sz="4000" dirty="0" smtClean="0">
                <a:solidFill>
                  <a:schemeClr val="tx2">
                    <a:lumMod val="75000"/>
                  </a:schemeClr>
                </a:solidFill>
              </a:rPr>
              <a:t>  Hastanelerde </a:t>
            </a:r>
            <a:r>
              <a:rPr lang="tr-TR" sz="4000" dirty="0">
                <a:solidFill>
                  <a:schemeClr val="tx2">
                    <a:lumMod val="75000"/>
                  </a:schemeClr>
                </a:solidFill>
              </a:rPr>
              <a:t>daha kaliteli hizmet verilmesi konusunda hasta memnuniyeti temel alanlardan birisidir </a:t>
            </a:r>
            <a:r>
              <a:rPr lang="tr-TR" sz="4000" dirty="0" smtClean="0">
                <a:solidFill>
                  <a:schemeClr val="tx2">
                    <a:lumMod val="75000"/>
                  </a:schemeClr>
                </a:solidFill>
              </a:rPr>
              <a:t>(2). </a:t>
            </a:r>
          </a:p>
          <a:p>
            <a:pPr marL="0" indent="0">
              <a:buNone/>
            </a:pPr>
            <a:r>
              <a:rPr lang="tr-TR" sz="4000" dirty="0" smtClean="0">
                <a:solidFill>
                  <a:schemeClr val="tx2">
                    <a:lumMod val="75000"/>
                  </a:schemeClr>
                </a:solidFill>
              </a:rPr>
              <a:t>  Bu </a:t>
            </a:r>
            <a:r>
              <a:rPr lang="tr-TR" sz="4000" dirty="0">
                <a:solidFill>
                  <a:schemeClr val="tx2">
                    <a:lumMod val="75000"/>
                  </a:schemeClr>
                </a:solidFill>
              </a:rPr>
              <a:t>çalışmanın amacı A.Ü Araştırma Hastanesi ve Bölge Eğitim Araştırma Hastanesi Acil servislerinde yatan hastaların ve yakınlarının bazı </a:t>
            </a:r>
            <a:r>
              <a:rPr lang="tr-TR" sz="4000" dirty="0" err="1">
                <a:solidFill>
                  <a:schemeClr val="tx2">
                    <a:lumMod val="75000"/>
                  </a:schemeClr>
                </a:solidFill>
              </a:rPr>
              <a:t>sosyo</a:t>
            </a:r>
            <a:r>
              <a:rPr lang="tr-TR" sz="4000" dirty="0">
                <a:solidFill>
                  <a:schemeClr val="tx2">
                    <a:lumMod val="75000"/>
                  </a:schemeClr>
                </a:solidFill>
              </a:rPr>
              <a:t> demografik özelliklerini ve hastanede verilen hizmetten genel memnuniyet düzeyini </a:t>
            </a:r>
            <a:r>
              <a:rPr lang="tr-TR" sz="3800" dirty="0" smtClean="0">
                <a:solidFill>
                  <a:schemeClr val="tx2">
                    <a:lumMod val="75000"/>
                  </a:schemeClr>
                </a:solidFill>
              </a:rPr>
              <a:t>saptamaktır.</a:t>
            </a:r>
            <a:endParaRPr lang="tr-TR" sz="3800" dirty="0">
              <a:solidFill>
                <a:schemeClr val="tx2">
                  <a:lumMod val="75000"/>
                </a:schemeClr>
              </a:solidFill>
            </a:endParaRPr>
          </a:p>
          <a:p>
            <a:pPr marL="0" indent="0">
              <a:buNone/>
            </a:pPr>
            <a:r>
              <a:rPr lang="tr-TR" sz="2400" dirty="0" smtClean="0"/>
              <a:t> </a:t>
            </a:r>
            <a:endParaRPr lang="tr-TR" sz="2400" dirty="0"/>
          </a:p>
          <a:p>
            <a:endParaRPr lang="tr-TR" sz="2400" dirty="0"/>
          </a:p>
          <a:p>
            <a:pPr marL="0" indent="0">
              <a:buNone/>
            </a:pPr>
            <a:r>
              <a:rPr lang="tr-TR" sz="2400" dirty="0"/>
              <a:t> </a:t>
            </a:r>
            <a:endParaRPr lang="tr-TR" dirty="0"/>
          </a:p>
        </p:txBody>
      </p:sp>
    </p:spTree>
    <p:extLst>
      <p:ext uri="{BB962C8B-B14F-4D97-AF65-F5344CB8AC3E}">
        <p14:creationId xmlns:p14="http://schemas.microsoft.com/office/powerpoint/2010/main" val="1833022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YÖNTEM</a:t>
            </a:r>
            <a:endParaRPr lang="tr-TR" dirty="0"/>
          </a:p>
        </p:txBody>
      </p:sp>
      <p:sp>
        <p:nvSpPr>
          <p:cNvPr id="3" name="İçerik Yer Tutucusu 2"/>
          <p:cNvSpPr>
            <a:spLocks noGrp="1"/>
          </p:cNvSpPr>
          <p:nvPr>
            <p:ph idx="1"/>
          </p:nvPr>
        </p:nvSpPr>
        <p:spPr/>
        <p:txBody>
          <a:bodyPr>
            <a:normAutofit/>
          </a:bodyPr>
          <a:lstStyle/>
          <a:p>
            <a:pPr marL="0" indent="0">
              <a:buNone/>
            </a:pPr>
            <a:r>
              <a:rPr lang="tr-TR" sz="2400" dirty="0" smtClean="0">
                <a:solidFill>
                  <a:schemeClr val="tx2">
                    <a:lumMod val="75000"/>
                  </a:schemeClr>
                </a:solidFill>
              </a:rPr>
              <a:t>  Çalışmaya;19.09.2012-23.09.2012 tarihleri arasında A.Ü Araştırma Hastanesi ve Bölge Eğitim Araştırma Hastanesi Acil Servisine başvuran 50 ardışık hasta alındı. Hastalar grup üyelerinin sıralı bir şekilde yaptıkları gözlemlerle ziyaret edildi.  </a:t>
            </a:r>
          </a:p>
          <a:p>
            <a:pPr marL="0" indent="0">
              <a:buNone/>
            </a:pPr>
            <a:r>
              <a:rPr lang="tr-TR" sz="2400" dirty="0" smtClean="0">
                <a:solidFill>
                  <a:schemeClr val="tx2">
                    <a:lumMod val="75000"/>
                  </a:schemeClr>
                </a:solidFill>
              </a:rPr>
              <a:t>  Ve bu gözlem sırasında hastalara </a:t>
            </a:r>
            <a:r>
              <a:rPr lang="tr-TR" sz="2400" dirty="0" smtClean="0">
                <a:solidFill>
                  <a:schemeClr val="tx2">
                    <a:lumMod val="75000"/>
                  </a:schemeClr>
                </a:solidFill>
              </a:rPr>
              <a:t>12 </a:t>
            </a:r>
            <a:r>
              <a:rPr lang="tr-TR" sz="2400" dirty="0" smtClean="0">
                <a:solidFill>
                  <a:schemeClr val="tx2">
                    <a:lumMod val="75000"/>
                  </a:schemeClr>
                </a:solidFill>
              </a:rPr>
              <a:t>sorudan oluşan bir anket   yapıldı. Soru formunda çalışmanın amaçlarına uygun olarak cinsiyet, yaş, eğitim düzeyi, memnuniyet durumu ve başvurulan kurum ile ilgili bilgileri almak üzere hazırlanmış sorular bulunmaktadır. </a:t>
            </a:r>
          </a:p>
          <a:p>
            <a:pPr marL="0" indent="0">
              <a:buNone/>
            </a:pPr>
            <a:r>
              <a:rPr lang="tr-TR" sz="2400" dirty="0">
                <a:solidFill>
                  <a:schemeClr val="tx2">
                    <a:lumMod val="75000"/>
                  </a:schemeClr>
                </a:solidFill>
              </a:rPr>
              <a:t> </a:t>
            </a:r>
            <a:r>
              <a:rPr lang="tr-TR" sz="2400" dirty="0" smtClean="0">
                <a:solidFill>
                  <a:schemeClr val="tx2">
                    <a:lumMod val="75000"/>
                  </a:schemeClr>
                </a:solidFill>
              </a:rPr>
              <a:t> Uygulanan soru formları gözlemci grup tarafından istatistiksel olarak değerlendirildi.</a:t>
            </a:r>
            <a:endParaRPr lang="tr-TR" sz="2400" dirty="0">
              <a:solidFill>
                <a:schemeClr val="tx2">
                  <a:lumMod val="75000"/>
                </a:schemeClr>
              </a:solidFill>
            </a:endParaRPr>
          </a:p>
        </p:txBody>
      </p:sp>
    </p:spTree>
    <p:extLst>
      <p:ext uri="{BB962C8B-B14F-4D97-AF65-F5344CB8AC3E}">
        <p14:creationId xmlns:p14="http://schemas.microsoft.com/office/powerpoint/2010/main" val="3066478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BULGULAR</a:t>
            </a:r>
            <a:endParaRPr lang="tr-TR" dirty="0"/>
          </a:p>
        </p:txBody>
      </p:sp>
      <p:sp>
        <p:nvSpPr>
          <p:cNvPr id="3" name="İçerik Yer Tutucusu 2"/>
          <p:cNvSpPr>
            <a:spLocks noGrp="1"/>
          </p:cNvSpPr>
          <p:nvPr>
            <p:ph idx="1"/>
          </p:nvPr>
        </p:nvSpPr>
        <p:spPr/>
        <p:txBody>
          <a:bodyPr>
            <a:normAutofit fontScale="77500" lnSpcReduction="20000"/>
          </a:bodyPr>
          <a:lstStyle/>
          <a:p>
            <a:r>
              <a:rPr lang="tr-TR" sz="2000" dirty="0" smtClean="0">
                <a:solidFill>
                  <a:schemeClr val="tx2">
                    <a:lumMod val="75000"/>
                  </a:schemeClr>
                </a:solidFill>
              </a:rPr>
              <a:t>Yaptığımız araştırmada iki hastaneye gelen 50 hasta bulunmaktadır. Bu hastaların 25 tanesi Bölge Eğitim Araştırma Hastanesi 25 tanesi A.Ü Araştırma Hastanesi Acil Servislerine başvurmuştur. </a:t>
            </a:r>
          </a:p>
          <a:p>
            <a:r>
              <a:rPr lang="tr-TR" sz="2000" dirty="0" smtClean="0">
                <a:solidFill>
                  <a:schemeClr val="tx2">
                    <a:lumMod val="75000"/>
                  </a:schemeClr>
                </a:solidFill>
              </a:rPr>
              <a:t>Bölge Eğitim Araştırma Hastanesine </a:t>
            </a:r>
            <a:r>
              <a:rPr lang="tr-TR" sz="2000" dirty="0">
                <a:solidFill>
                  <a:schemeClr val="tx2">
                    <a:lumMod val="75000"/>
                  </a:schemeClr>
                </a:solidFill>
              </a:rPr>
              <a:t>b</a:t>
            </a:r>
            <a:r>
              <a:rPr lang="tr-TR" sz="2000" dirty="0" smtClean="0">
                <a:solidFill>
                  <a:schemeClr val="tx2">
                    <a:lumMod val="75000"/>
                  </a:schemeClr>
                </a:solidFill>
              </a:rPr>
              <a:t>aşvuran hastaların 14’ü kadın 11’i erkek, A.Ü Araştırma Hastanesine başvuranların 15’i kadın 10’u </a:t>
            </a:r>
            <a:r>
              <a:rPr lang="tr-TR" sz="2000" dirty="0" err="1" smtClean="0">
                <a:solidFill>
                  <a:schemeClr val="tx2">
                    <a:lumMod val="75000"/>
                  </a:schemeClr>
                </a:solidFill>
              </a:rPr>
              <a:t>erkekdi</a:t>
            </a:r>
            <a:r>
              <a:rPr lang="tr-TR" sz="2000" dirty="0" smtClean="0">
                <a:solidFill>
                  <a:schemeClr val="tx2">
                    <a:lumMod val="75000"/>
                  </a:schemeClr>
                </a:solidFill>
              </a:rPr>
              <a:t>. </a:t>
            </a:r>
          </a:p>
          <a:p>
            <a:r>
              <a:rPr lang="tr-TR" sz="2000" dirty="0" smtClean="0">
                <a:solidFill>
                  <a:schemeClr val="tx2">
                    <a:lumMod val="75000"/>
                  </a:schemeClr>
                </a:solidFill>
              </a:rPr>
              <a:t>Bu hastaların </a:t>
            </a:r>
            <a:r>
              <a:rPr lang="tr-TR" sz="2000" dirty="0">
                <a:solidFill>
                  <a:schemeClr val="tx2">
                    <a:lumMod val="75000"/>
                  </a:schemeClr>
                </a:solidFill>
              </a:rPr>
              <a:t>yaş gruplarına göre dağılımı aşağıdaki grafikteki </a:t>
            </a:r>
            <a:r>
              <a:rPr lang="tr-TR" sz="2000" dirty="0" smtClean="0">
                <a:solidFill>
                  <a:schemeClr val="tx2">
                    <a:lumMod val="75000"/>
                  </a:schemeClr>
                </a:solidFill>
              </a:rPr>
              <a:t>gibidir</a:t>
            </a:r>
          </a:p>
          <a:p>
            <a:endParaRPr lang="tr-TR" sz="2000" dirty="0"/>
          </a:p>
          <a:p>
            <a:endParaRPr lang="tr-TR" sz="2000" dirty="0" smtClean="0"/>
          </a:p>
          <a:p>
            <a:endParaRPr lang="tr-TR" sz="2000" dirty="0"/>
          </a:p>
          <a:p>
            <a:endParaRPr lang="tr-TR" sz="2000" dirty="0" smtClean="0"/>
          </a:p>
          <a:p>
            <a:endParaRPr lang="tr-TR" sz="2000" dirty="0"/>
          </a:p>
          <a:p>
            <a:endParaRPr lang="tr-TR" sz="2000" dirty="0" smtClean="0"/>
          </a:p>
          <a:p>
            <a:endParaRPr lang="tr-TR" sz="2000" dirty="0" smtClean="0"/>
          </a:p>
          <a:p>
            <a:endParaRPr lang="tr-TR" sz="2000" dirty="0"/>
          </a:p>
          <a:p>
            <a:r>
              <a:rPr lang="tr-TR" sz="2000" dirty="0" smtClean="0"/>
              <a:t> </a:t>
            </a:r>
            <a:r>
              <a:rPr lang="tr-TR" sz="2000" dirty="0">
                <a:solidFill>
                  <a:schemeClr val="tx2">
                    <a:lumMod val="75000"/>
                  </a:schemeClr>
                </a:solidFill>
              </a:rPr>
              <a:t>Anket verilerimiz sonucu ulaştığımız bilgilere göre hastalarımızın büyük bir çoğunluğunun 1980 doğumlu olduğunu gördük.1980-1990 yılı doğan hastaların genellikle </a:t>
            </a:r>
            <a:r>
              <a:rPr lang="tr-TR" sz="2000" dirty="0" smtClean="0">
                <a:solidFill>
                  <a:schemeClr val="tx2">
                    <a:lumMod val="75000"/>
                  </a:schemeClr>
                </a:solidFill>
              </a:rPr>
              <a:t>A.Ü Araştırma Hastanesini tercih etme nedeni </a:t>
            </a:r>
            <a:r>
              <a:rPr lang="tr-TR" sz="2000" dirty="0">
                <a:solidFill>
                  <a:schemeClr val="tx2">
                    <a:lumMod val="75000"/>
                  </a:schemeClr>
                </a:solidFill>
              </a:rPr>
              <a:t>Atatürk </a:t>
            </a:r>
            <a:r>
              <a:rPr lang="tr-TR" sz="2000" dirty="0" smtClean="0">
                <a:solidFill>
                  <a:schemeClr val="tx2">
                    <a:lumMod val="75000"/>
                  </a:schemeClr>
                </a:solidFill>
              </a:rPr>
              <a:t>Üniversitesinde </a:t>
            </a:r>
            <a:r>
              <a:rPr lang="tr-TR" sz="2000" dirty="0">
                <a:solidFill>
                  <a:schemeClr val="tx2">
                    <a:lumMod val="75000"/>
                  </a:schemeClr>
                </a:solidFill>
              </a:rPr>
              <a:t>okuyan </a:t>
            </a:r>
            <a:r>
              <a:rPr lang="tr-TR" sz="2000" dirty="0" smtClean="0">
                <a:solidFill>
                  <a:schemeClr val="tx2">
                    <a:lumMod val="75000"/>
                  </a:schemeClr>
                </a:solidFill>
              </a:rPr>
              <a:t>öğrenciler olmalarıydı </a:t>
            </a:r>
            <a:r>
              <a:rPr lang="tr-TR" sz="2000" dirty="0">
                <a:solidFill>
                  <a:schemeClr val="tx2">
                    <a:lumMod val="75000"/>
                  </a:schemeClr>
                </a:solidFill>
              </a:rPr>
              <a:t>ve buna bağlı olarak kendilerine en yakın hastaneyi tercih ettiklerini fark ettik.</a:t>
            </a:r>
            <a:endParaRPr lang="tr-TR" sz="2000" dirty="0" smtClean="0">
              <a:solidFill>
                <a:schemeClr val="tx2">
                  <a:lumMod val="75000"/>
                </a:schemeClr>
              </a:solidFill>
            </a:endParaRPr>
          </a:p>
          <a:p>
            <a:pPr marL="0" indent="0">
              <a:buNone/>
            </a:pPr>
            <a:r>
              <a:rPr lang="tr-TR" sz="2000" dirty="0" smtClean="0"/>
              <a:t>.  </a:t>
            </a:r>
            <a:endParaRPr lang="tr-TR"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924944"/>
            <a:ext cx="6264696"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2817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1600" dirty="0" smtClean="0">
                <a:solidFill>
                  <a:schemeClr val="tx2">
                    <a:lumMod val="75000"/>
                  </a:schemeClr>
                </a:solidFill>
              </a:rPr>
              <a:t>Bölge Eğitim Araştırma Hastanesine başvuran hastaların 12’si evli 13’ü bekar, A.Ü Araştırma Hastanesine başvuran hastaların da aynı şekilde 12’si evli 13’ü bekardı. Hastanelere başvuran hastaların öğrenim durumu ise aşağıdaki grafikte gösterilmektedir. </a:t>
            </a:r>
            <a:endParaRPr lang="tr-TR" sz="1600" dirty="0">
              <a:solidFill>
                <a:schemeClr val="tx2">
                  <a:lumMod val="75000"/>
                </a:schemeClr>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362" y="2510059"/>
            <a:ext cx="6821982" cy="3052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Metin kutusu 4"/>
          <p:cNvSpPr txBox="1"/>
          <p:nvPr/>
        </p:nvSpPr>
        <p:spPr>
          <a:xfrm>
            <a:off x="846362" y="5517232"/>
            <a:ext cx="8297638" cy="584775"/>
          </a:xfrm>
          <a:prstGeom prst="rect">
            <a:avLst/>
          </a:prstGeom>
          <a:noFill/>
        </p:spPr>
        <p:txBody>
          <a:bodyPr wrap="square" rtlCol="0">
            <a:spAutoFit/>
          </a:bodyPr>
          <a:lstStyle/>
          <a:p>
            <a:r>
              <a:rPr lang="tr-TR" sz="1600" dirty="0" smtClean="0">
                <a:solidFill>
                  <a:schemeClr val="tx2">
                    <a:lumMod val="75000"/>
                  </a:schemeClr>
                </a:solidFill>
              </a:rPr>
              <a:t>Gelen hastaların çoğu üniversite öğrencisiydi. İlk öğretim mezunu hastaların çoğunun kadın olması</a:t>
            </a:r>
          </a:p>
          <a:p>
            <a:r>
              <a:rPr lang="tr-TR" sz="1600" dirty="0">
                <a:solidFill>
                  <a:schemeClr val="tx2">
                    <a:lumMod val="75000"/>
                  </a:schemeClr>
                </a:solidFill>
              </a:rPr>
              <a:t>v</a:t>
            </a:r>
            <a:r>
              <a:rPr lang="tr-TR" sz="1600" dirty="0" smtClean="0">
                <a:solidFill>
                  <a:schemeClr val="tx2">
                    <a:lumMod val="75000"/>
                  </a:schemeClr>
                </a:solidFill>
              </a:rPr>
              <a:t>e bu hastaların genellikle sosyal güvencelerinin olmaması anketimizin en ilgi çekici yeriydi.</a:t>
            </a:r>
            <a:endParaRPr lang="tr-TR" sz="1600" dirty="0">
              <a:solidFill>
                <a:schemeClr val="tx2">
                  <a:lumMod val="75000"/>
                </a:schemeClr>
              </a:solidFill>
            </a:endParaRPr>
          </a:p>
        </p:txBody>
      </p:sp>
    </p:spTree>
    <p:extLst>
      <p:ext uri="{BB962C8B-B14F-4D97-AF65-F5344CB8AC3E}">
        <p14:creationId xmlns:p14="http://schemas.microsoft.com/office/powerpoint/2010/main" val="81888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endParaRPr lang="tr-TR" sz="1600" dirty="0" smtClean="0">
              <a:solidFill>
                <a:schemeClr val="tx2">
                  <a:lumMod val="75000"/>
                </a:schemeClr>
              </a:solidFill>
            </a:endParaRPr>
          </a:p>
          <a:p>
            <a:endParaRPr lang="tr-TR" sz="1600" dirty="0">
              <a:solidFill>
                <a:schemeClr val="tx2">
                  <a:lumMod val="75000"/>
                </a:schemeClr>
              </a:solidFill>
            </a:endParaRPr>
          </a:p>
          <a:p>
            <a:r>
              <a:rPr lang="tr-TR" sz="1600" dirty="0" smtClean="0">
                <a:solidFill>
                  <a:schemeClr val="tx2">
                    <a:lumMod val="75000"/>
                  </a:schemeClr>
                </a:solidFill>
              </a:rPr>
              <a:t>Yaptığımız ankette hastaların sorulan sorulara verdiği cevaplar sayısal olarak verilmiştir. </a:t>
            </a:r>
          </a:p>
          <a:p>
            <a:r>
              <a:rPr lang="tr-TR" sz="1600" dirty="0" smtClean="0">
                <a:solidFill>
                  <a:schemeClr val="tx2">
                    <a:lumMod val="75000"/>
                  </a:schemeClr>
                </a:solidFill>
              </a:rPr>
              <a:t> </a:t>
            </a:r>
          </a:p>
          <a:p>
            <a:endParaRPr lang="tr-TR" sz="1600" dirty="0">
              <a:solidFill>
                <a:schemeClr val="tx2">
                  <a:lumMod val="75000"/>
                </a:schemeClr>
              </a:solidFill>
            </a:endParaRPr>
          </a:p>
          <a:p>
            <a:endParaRPr lang="tr-TR" sz="1600" dirty="0" smtClean="0">
              <a:solidFill>
                <a:schemeClr val="tx2">
                  <a:lumMod val="75000"/>
                </a:schemeClr>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321820293"/>
              </p:ext>
            </p:extLst>
          </p:nvPr>
        </p:nvGraphicFramePr>
        <p:xfrm>
          <a:off x="1270331" y="2564904"/>
          <a:ext cx="6096000" cy="3845560"/>
        </p:xfrm>
        <a:graphic>
          <a:graphicData uri="http://schemas.openxmlformats.org/drawingml/2006/table">
            <a:tbl>
              <a:tblPr firstRow="1" bandRow="1">
                <a:tableStyleId>{D7AC3CCA-C797-4891-BE02-D94E43425B78}</a:tableStyleId>
              </a:tblPr>
              <a:tblGrid>
                <a:gridCol w="1219200"/>
                <a:gridCol w="1219200"/>
                <a:gridCol w="1219200"/>
                <a:gridCol w="1219200"/>
                <a:gridCol w="1219200"/>
              </a:tblGrid>
              <a:tr h="370840">
                <a:tc>
                  <a:txBody>
                    <a:bodyPr/>
                    <a:lstStyle/>
                    <a:p>
                      <a:endParaRPr lang="tr-TR" dirty="0"/>
                    </a:p>
                  </a:txBody>
                  <a:tcPr>
                    <a:solidFill>
                      <a:schemeClr val="bg1"/>
                    </a:solidFill>
                  </a:tcPr>
                </a:tc>
                <a:tc gridSpan="2">
                  <a:txBody>
                    <a:bodyPr/>
                    <a:lstStyle/>
                    <a:p>
                      <a:r>
                        <a:rPr lang="tr-TR" sz="1800" b="0" dirty="0" smtClean="0"/>
                        <a:t>Bölge Eğitim Araştırma Hastanesi</a:t>
                      </a:r>
                      <a:endParaRPr lang="tr-TR" sz="1800" b="0" dirty="0"/>
                    </a:p>
                  </a:txBody>
                  <a:tcPr>
                    <a:solidFill>
                      <a:schemeClr val="bg1"/>
                    </a:solidFill>
                  </a:tcPr>
                </a:tc>
                <a:tc hMerge="1">
                  <a:txBody>
                    <a:bodyPr/>
                    <a:lstStyle/>
                    <a:p>
                      <a:endParaRPr lang="tr-TR" dirty="0"/>
                    </a:p>
                  </a:txBody>
                  <a:tcPr>
                    <a:solidFill>
                      <a:schemeClr val="bg1"/>
                    </a:solidFill>
                  </a:tcPr>
                </a:tc>
                <a:tc gridSpan="2">
                  <a:txBody>
                    <a:bodyPr/>
                    <a:lstStyle/>
                    <a:p>
                      <a:r>
                        <a:rPr lang="tr-TR" sz="1600" b="0" dirty="0" smtClean="0"/>
                        <a:t>ATATÜRK</a:t>
                      </a:r>
                      <a:r>
                        <a:rPr lang="tr-TR" sz="1600" b="0" baseline="0" dirty="0" smtClean="0"/>
                        <a:t> ÜNİVERSİTESİ ARAŞTIRMA HASTANESİ</a:t>
                      </a:r>
                      <a:endParaRPr lang="tr-TR" sz="1600" b="0" dirty="0"/>
                    </a:p>
                  </a:txBody>
                  <a:tcPr>
                    <a:solidFill>
                      <a:schemeClr val="bg1"/>
                    </a:solidFill>
                  </a:tcPr>
                </a:tc>
                <a:tc hMerge="1">
                  <a:txBody>
                    <a:bodyPr/>
                    <a:lstStyle/>
                    <a:p>
                      <a:endParaRPr lang="tr-TR" dirty="0"/>
                    </a:p>
                  </a:txBody>
                  <a:tcPr>
                    <a:solidFill>
                      <a:schemeClr val="bg1"/>
                    </a:solidFill>
                  </a:tcPr>
                </a:tc>
              </a:tr>
              <a:tr h="370840">
                <a:tc>
                  <a:txBody>
                    <a:bodyPr/>
                    <a:lstStyle/>
                    <a:p>
                      <a:endParaRPr lang="tr-TR" dirty="0"/>
                    </a:p>
                  </a:txBody>
                  <a:tcPr>
                    <a:solidFill>
                      <a:schemeClr val="bg1"/>
                    </a:solidFill>
                  </a:tcPr>
                </a:tc>
                <a:tc>
                  <a:txBody>
                    <a:bodyPr/>
                    <a:lstStyle/>
                    <a:p>
                      <a:r>
                        <a:rPr lang="tr-TR" dirty="0" smtClean="0"/>
                        <a:t>EVET</a:t>
                      </a:r>
                      <a:endParaRPr lang="tr-TR" dirty="0"/>
                    </a:p>
                  </a:txBody>
                  <a:tcPr>
                    <a:solidFill>
                      <a:schemeClr val="bg1"/>
                    </a:solidFill>
                  </a:tcPr>
                </a:tc>
                <a:tc>
                  <a:txBody>
                    <a:bodyPr/>
                    <a:lstStyle/>
                    <a:p>
                      <a:r>
                        <a:rPr lang="tr-TR" dirty="0" smtClean="0"/>
                        <a:t>HAYIR</a:t>
                      </a:r>
                      <a:endParaRPr lang="tr-TR" dirty="0"/>
                    </a:p>
                  </a:txBody>
                  <a:tcPr>
                    <a:solidFill>
                      <a:schemeClr val="bg1"/>
                    </a:solidFill>
                  </a:tcPr>
                </a:tc>
                <a:tc>
                  <a:txBody>
                    <a:bodyPr/>
                    <a:lstStyle/>
                    <a:p>
                      <a:r>
                        <a:rPr lang="tr-TR" dirty="0" smtClean="0"/>
                        <a:t>EVET</a:t>
                      </a:r>
                      <a:endParaRPr lang="tr-TR" dirty="0"/>
                    </a:p>
                  </a:txBody>
                  <a:tcPr>
                    <a:solidFill>
                      <a:schemeClr val="bg1"/>
                    </a:solidFill>
                  </a:tcPr>
                </a:tc>
                <a:tc>
                  <a:txBody>
                    <a:bodyPr/>
                    <a:lstStyle/>
                    <a:p>
                      <a:r>
                        <a:rPr lang="tr-TR" dirty="0" smtClean="0"/>
                        <a:t>HAYIR</a:t>
                      </a:r>
                      <a:endParaRPr lang="tr-TR" dirty="0"/>
                    </a:p>
                  </a:txBody>
                  <a:tcPr>
                    <a:solidFill>
                      <a:schemeClr val="bg1"/>
                    </a:solidFill>
                  </a:tcPr>
                </a:tc>
              </a:tr>
              <a:tr h="370840">
                <a:tc>
                  <a:txBody>
                    <a:bodyPr/>
                    <a:lstStyle/>
                    <a:p>
                      <a:r>
                        <a:rPr lang="tr-TR" sz="1400" dirty="0" smtClean="0"/>
                        <a:t>TEKRAR TERCİH EDİLME DURUMU</a:t>
                      </a:r>
                      <a:endParaRPr lang="tr-TR" sz="1400" dirty="0"/>
                    </a:p>
                  </a:txBody>
                  <a:tcPr>
                    <a:solidFill>
                      <a:schemeClr val="bg1"/>
                    </a:solidFill>
                  </a:tcPr>
                </a:tc>
                <a:tc>
                  <a:txBody>
                    <a:bodyPr/>
                    <a:lstStyle/>
                    <a:p>
                      <a:r>
                        <a:rPr lang="tr-TR" dirty="0" smtClean="0"/>
                        <a:t>10</a:t>
                      </a:r>
                      <a:endParaRPr lang="tr-TR" dirty="0"/>
                    </a:p>
                  </a:txBody>
                  <a:tcPr>
                    <a:solidFill>
                      <a:schemeClr val="bg1"/>
                    </a:solidFill>
                  </a:tcPr>
                </a:tc>
                <a:tc>
                  <a:txBody>
                    <a:bodyPr/>
                    <a:lstStyle/>
                    <a:p>
                      <a:r>
                        <a:rPr lang="tr-TR" dirty="0" smtClean="0"/>
                        <a:t>15</a:t>
                      </a:r>
                      <a:endParaRPr lang="tr-TR" dirty="0"/>
                    </a:p>
                  </a:txBody>
                  <a:tcPr>
                    <a:solidFill>
                      <a:schemeClr val="bg1"/>
                    </a:solidFill>
                  </a:tcPr>
                </a:tc>
                <a:tc>
                  <a:txBody>
                    <a:bodyPr/>
                    <a:lstStyle/>
                    <a:p>
                      <a:r>
                        <a:rPr lang="tr-TR" dirty="0" smtClean="0"/>
                        <a:t>19</a:t>
                      </a:r>
                      <a:endParaRPr lang="tr-TR" dirty="0"/>
                    </a:p>
                  </a:txBody>
                  <a:tcPr>
                    <a:solidFill>
                      <a:schemeClr val="bg1"/>
                    </a:solidFill>
                  </a:tcPr>
                </a:tc>
                <a:tc>
                  <a:txBody>
                    <a:bodyPr/>
                    <a:lstStyle/>
                    <a:p>
                      <a:r>
                        <a:rPr lang="tr-TR" dirty="0" smtClean="0"/>
                        <a:t>6</a:t>
                      </a:r>
                      <a:endParaRPr lang="tr-TR" dirty="0"/>
                    </a:p>
                  </a:txBody>
                  <a:tcPr>
                    <a:solidFill>
                      <a:schemeClr val="bg1"/>
                    </a:solidFill>
                  </a:tcPr>
                </a:tc>
              </a:tr>
              <a:tr h="370840">
                <a:tc>
                  <a:txBody>
                    <a:bodyPr/>
                    <a:lstStyle/>
                    <a:p>
                      <a:r>
                        <a:rPr lang="tr-TR" sz="1400" dirty="0" smtClean="0"/>
                        <a:t>DOKTORUN BİLGİLENDİRMESİ</a:t>
                      </a:r>
                      <a:endParaRPr lang="tr-TR" sz="1400" dirty="0"/>
                    </a:p>
                  </a:txBody>
                  <a:tcPr>
                    <a:solidFill>
                      <a:schemeClr val="bg1"/>
                    </a:solidFill>
                  </a:tcPr>
                </a:tc>
                <a:tc>
                  <a:txBody>
                    <a:bodyPr/>
                    <a:lstStyle/>
                    <a:p>
                      <a:r>
                        <a:rPr lang="tr-TR" dirty="0" smtClean="0"/>
                        <a:t>14</a:t>
                      </a:r>
                      <a:endParaRPr lang="tr-TR" dirty="0"/>
                    </a:p>
                  </a:txBody>
                  <a:tcPr>
                    <a:solidFill>
                      <a:schemeClr val="bg1"/>
                    </a:solidFill>
                  </a:tcPr>
                </a:tc>
                <a:tc>
                  <a:txBody>
                    <a:bodyPr/>
                    <a:lstStyle/>
                    <a:p>
                      <a:r>
                        <a:rPr lang="tr-TR" dirty="0" smtClean="0"/>
                        <a:t>11</a:t>
                      </a:r>
                      <a:endParaRPr lang="tr-TR" dirty="0"/>
                    </a:p>
                  </a:txBody>
                  <a:tcPr>
                    <a:solidFill>
                      <a:schemeClr val="bg1"/>
                    </a:solidFill>
                  </a:tcPr>
                </a:tc>
                <a:tc>
                  <a:txBody>
                    <a:bodyPr/>
                    <a:lstStyle/>
                    <a:p>
                      <a:r>
                        <a:rPr lang="tr-TR" dirty="0" smtClean="0"/>
                        <a:t>14</a:t>
                      </a:r>
                      <a:endParaRPr lang="tr-TR" dirty="0"/>
                    </a:p>
                  </a:txBody>
                  <a:tcPr>
                    <a:solidFill>
                      <a:schemeClr val="bg1"/>
                    </a:solidFill>
                  </a:tcPr>
                </a:tc>
                <a:tc>
                  <a:txBody>
                    <a:bodyPr/>
                    <a:lstStyle/>
                    <a:p>
                      <a:r>
                        <a:rPr lang="tr-TR" dirty="0" smtClean="0"/>
                        <a:t>11</a:t>
                      </a:r>
                      <a:endParaRPr lang="tr-TR" dirty="0"/>
                    </a:p>
                  </a:txBody>
                  <a:tcPr>
                    <a:solidFill>
                      <a:schemeClr val="bg1"/>
                    </a:solidFill>
                  </a:tcPr>
                </a:tc>
              </a:tr>
              <a:tr h="370840">
                <a:tc>
                  <a:txBody>
                    <a:bodyPr/>
                    <a:lstStyle/>
                    <a:p>
                      <a:r>
                        <a:rPr lang="tr-TR" sz="1400" dirty="0" smtClean="0"/>
                        <a:t>KAYIT KABUL SIRASI BEKLENEN YERİN RAHATLIĞI</a:t>
                      </a:r>
                      <a:endParaRPr lang="tr-TR" sz="1400" dirty="0"/>
                    </a:p>
                  </a:txBody>
                  <a:tcPr>
                    <a:solidFill>
                      <a:schemeClr val="bg1"/>
                    </a:solidFill>
                  </a:tcPr>
                </a:tc>
                <a:tc>
                  <a:txBody>
                    <a:bodyPr/>
                    <a:lstStyle/>
                    <a:p>
                      <a:r>
                        <a:rPr lang="tr-TR" dirty="0" smtClean="0"/>
                        <a:t>11</a:t>
                      </a:r>
                      <a:endParaRPr lang="tr-TR" dirty="0"/>
                    </a:p>
                  </a:txBody>
                  <a:tcPr>
                    <a:solidFill>
                      <a:schemeClr val="bg1"/>
                    </a:solidFill>
                  </a:tcPr>
                </a:tc>
                <a:tc>
                  <a:txBody>
                    <a:bodyPr/>
                    <a:lstStyle/>
                    <a:p>
                      <a:r>
                        <a:rPr lang="tr-TR" dirty="0" smtClean="0"/>
                        <a:t>14</a:t>
                      </a:r>
                      <a:endParaRPr lang="tr-TR" dirty="0"/>
                    </a:p>
                  </a:txBody>
                  <a:tcPr>
                    <a:solidFill>
                      <a:schemeClr val="bg1"/>
                    </a:solidFill>
                  </a:tcPr>
                </a:tc>
                <a:tc>
                  <a:txBody>
                    <a:bodyPr/>
                    <a:lstStyle/>
                    <a:p>
                      <a:r>
                        <a:rPr lang="tr-TR" dirty="0" smtClean="0"/>
                        <a:t>12</a:t>
                      </a:r>
                      <a:endParaRPr lang="tr-TR" dirty="0"/>
                    </a:p>
                  </a:txBody>
                  <a:tcPr>
                    <a:solidFill>
                      <a:schemeClr val="bg1"/>
                    </a:solidFill>
                  </a:tcPr>
                </a:tc>
                <a:tc>
                  <a:txBody>
                    <a:bodyPr/>
                    <a:lstStyle/>
                    <a:p>
                      <a:r>
                        <a:rPr lang="tr-TR" dirty="0" smtClean="0"/>
                        <a:t>13</a:t>
                      </a:r>
                      <a:endParaRPr lang="tr-TR" dirty="0"/>
                    </a:p>
                  </a:txBody>
                  <a:tcPr>
                    <a:solidFill>
                      <a:schemeClr val="bg1"/>
                    </a:solidFill>
                  </a:tcPr>
                </a:tc>
              </a:tr>
            </a:tbl>
          </a:graphicData>
        </a:graphic>
      </p:graphicFrame>
      <p:pic>
        <p:nvPicPr>
          <p:cNvPr id="7" name="Picture 2" descr="http://www.artvinliyiz.net/home/wp-content/uploads/2013/02/Erzurum-B%C3%B6lge-E%C4%9Fitim-ve-Ara%C5%9Ft%C4%B1rma-Hastanesi-Do%C4%9Fuya-Hizmet-Veriy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1891"/>
            <a:ext cx="2843809" cy="200707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Dosya:Erzurum Atatürk Üniversitesi Araştırma Hastanesi.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72197" y="0"/>
            <a:ext cx="2788876" cy="1985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088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1"/>
          <a:tileRect/>
        </a:gradFill>
        <a:effectLst/>
      </p:bgPr>
    </p:bg>
    <p:spTree>
      <p:nvGrpSpPr>
        <p:cNvPr id="1" name=""/>
        <p:cNvGrpSpPr/>
        <p:nvPr/>
      </p:nvGrpSpPr>
      <p:grpSpPr>
        <a:xfrm>
          <a:off x="0" y="0"/>
          <a:ext cx="0" cy="0"/>
          <a:chOff x="0" y="0"/>
          <a:chExt cx="0" cy="0"/>
        </a:xfrm>
      </p:grpSpPr>
      <p:graphicFrame>
        <p:nvGraphicFramePr>
          <p:cNvPr id="13" name="İçerik Yer Tutucusu 12"/>
          <p:cNvGraphicFramePr>
            <a:graphicFrameLocks noGrp="1"/>
          </p:cNvGraphicFramePr>
          <p:nvPr>
            <p:ph idx="1"/>
            <p:extLst>
              <p:ext uri="{D42A27DB-BD31-4B8C-83A1-F6EECF244321}">
                <p14:modId xmlns:p14="http://schemas.microsoft.com/office/powerpoint/2010/main" val="3670376545"/>
              </p:ext>
            </p:extLst>
          </p:nvPr>
        </p:nvGraphicFramePr>
        <p:xfrm>
          <a:off x="899592" y="2060848"/>
          <a:ext cx="7933627" cy="4206240"/>
        </p:xfrm>
        <a:graphic>
          <a:graphicData uri="http://schemas.openxmlformats.org/drawingml/2006/table">
            <a:tbl>
              <a:tblPr firstRow="1" bandRow="1">
                <a:tableStyleId>{5940675A-B579-460E-94D1-54222C63F5DA}</a:tableStyleId>
              </a:tblPr>
              <a:tblGrid>
                <a:gridCol w="1371600"/>
                <a:gridCol w="1371600"/>
                <a:gridCol w="1937320"/>
                <a:gridCol w="1881507"/>
                <a:gridCol w="1371600"/>
              </a:tblGrid>
              <a:tr h="629135">
                <a:tc>
                  <a:txBody>
                    <a:bodyPr/>
                    <a:lstStyle/>
                    <a:p>
                      <a:endParaRPr lang="tr-TR" sz="1400" dirty="0">
                        <a:solidFill>
                          <a:schemeClr val="tx1"/>
                        </a:solidFill>
                      </a:endParaRPr>
                    </a:p>
                  </a:txBody>
                  <a:tcPr>
                    <a:solidFill>
                      <a:schemeClr val="bg1"/>
                    </a:solidFill>
                  </a:tcPr>
                </a:tc>
                <a:tc gridSpan="2">
                  <a:txBody>
                    <a:bodyPr/>
                    <a:lstStyle/>
                    <a:p>
                      <a:r>
                        <a:rPr lang="tr-TR" dirty="0" smtClean="0">
                          <a:solidFill>
                            <a:schemeClr val="tx1"/>
                          </a:solidFill>
                        </a:rPr>
                        <a:t>BÖLGE EĞİTİM ARAŞTIRMA HASTANESİ</a:t>
                      </a:r>
                      <a:endParaRPr lang="tr-TR" dirty="0">
                        <a:solidFill>
                          <a:schemeClr val="tx1"/>
                        </a:solidFill>
                      </a:endParaRPr>
                    </a:p>
                  </a:txBody>
                  <a:tcPr>
                    <a:solidFill>
                      <a:schemeClr val="bg1"/>
                    </a:solidFill>
                  </a:tcPr>
                </a:tc>
                <a:tc hMerge="1">
                  <a:txBody>
                    <a:bodyPr/>
                    <a:lstStyle/>
                    <a:p>
                      <a:endParaRPr lang="tr-TR" dirty="0"/>
                    </a:p>
                  </a:txBody>
                  <a:tcPr/>
                </a:tc>
                <a:tc gridSpan="2">
                  <a:txBody>
                    <a:bodyPr/>
                    <a:lstStyle/>
                    <a:p>
                      <a:r>
                        <a:rPr lang="tr-TR" dirty="0" smtClean="0">
                          <a:solidFill>
                            <a:schemeClr val="tx1"/>
                          </a:solidFill>
                        </a:rPr>
                        <a:t>ATATÜRK</a:t>
                      </a:r>
                      <a:r>
                        <a:rPr lang="tr-TR" baseline="0" dirty="0" smtClean="0">
                          <a:solidFill>
                            <a:schemeClr val="tx1"/>
                          </a:solidFill>
                        </a:rPr>
                        <a:t> ÜNİVERSİTESİ ARAŞTIRMA HASTANESİ</a:t>
                      </a:r>
                      <a:endParaRPr lang="tr-TR" dirty="0">
                        <a:solidFill>
                          <a:schemeClr val="tx1"/>
                        </a:solidFill>
                      </a:endParaRPr>
                    </a:p>
                  </a:txBody>
                  <a:tcPr>
                    <a:solidFill>
                      <a:schemeClr val="bg1"/>
                    </a:solidFill>
                  </a:tcPr>
                </a:tc>
                <a:tc hMerge="1">
                  <a:txBody>
                    <a:bodyPr/>
                    <a:lstStyle/>
                    <a:p>
                      <a:endParaRPr lang="tr-TR" dirty="0"/>
                    </a:p>
                  </a:txBody>
                  <a:tcPr/>
                </a:tc>
              </a:tr>
              <a:tr h="364499">
                <a:tc>
                  <a:txBody>
                    <a:bodyPr/>
                    <a:lstStyle/>
                    <a:p>
                      <a:endParaRPr lang="tr-TR" sz="1600" dirty="0">
                        <a:solidFill>
                          <a:schemeClr val="tx1"/>
                        </a:solidFill>
                      </a:endParaRPr>
                    </a:p>
                  </a:txBody>
                  <a:tcPr>
                    <a:solidFill>
                      <a:schemeClr val="bg1"/>
                    </a:solidFill>
                  </a:tcPr>
                </a:tc>
                <a:tc>
                  <a:txBody>
                    <a:bodyPr/>
                    <a:lstStyle/>
                    <a:p>
                      <a:r>
                        <a:rPr lang="tr-TR" dirty="0" smtClean="0">
                          <a:solidFill>
                            <a:schemeClr val="tx1"/>
                          </a:solidFill>
                        </a:rPr>
                        <a:t>YETERLİ</a:t>
                      </a:r>
                      <a:endParaRPr lang="tr-TR" dirty="0">
                        <a:solidFill>
                          <a:schemeClr val="tx1"/>
                        </a:solidFill>
                      </a:endParaRPr>
                    </a:p>
                  </a:txBody>
                  <a:tcPr>
                    <a:solidFill>
                      <a:schemeClr val="bg1"/>
                    </a:solidFill>
                  </a:tcPr>
                </a:tc>
                <a:tc>
                  <a:txBody>
                    <a:bodyPr/>
                    <a:lstStyle/>
                    <a:p>
                      <a:r>
                        <a:rPr lang="tr-TR" dirty="0" smtClean="0">
                          <a:solidFill>
                            <a:schemeClr val="tx1"/>
                          </a:solidFill>
                        </a:rPr>
                        <a:t>YETERSİZ</a:t>
                      </a:r>
                      <a:endParaRPr lang="tr-TR" dirty="0">
                        <a:solidFill>
                          <a:schemeClr val="tx1"/>
                        </a:solidFill>
                      </a:endParaRPr>
                    </a:p>
                  </a:txBody>
                  <a:tcPr>
                    <a:solidFill>
                      <a:schemeClr val="bg1"/>
                    </a:solidFill>
                  </a:tcPr>
                </a:tc>
                <a:tc>
                  <a:txBody>
                    <a:bodyPr/>
                    <a:lstStyle/>
                    <a:p>
                      <a:r>
                        <a:rPr lang="tr-TR" dirty="0" smtClean="0">
                          <a:solidFill>
                            <a:schemeClr val="tx1"/>
                          </a:solidFill>
                        </a:rPr>
                        <a:t>YETERLİ </a:t>
                      </a:r>
                      <a:endParaRPr lang="tr-TR" dirty="0">
                        <a:solidFill>
                          <a:schemeClr val="tx1"/>
                        </a:solidFill>
                      </a:endParaRPr>
                    </a:p>
                  </a:txBody>
                  <a:tcPr>
                    <a:solidFill>
                      <a:schemeClr val="bg1"/>
                    </a:solidFill>
                  </a:tcPr>
                </a:tc>
                <a:tc>
                  <a:txBody>
                    <a:bodyPr/>
                    <a:lstStyle/>
                    <a:p>
                      <a:r>
                        <a:rPr lang="tr-TR" dirty="0" smtClean="0">
                          <a:solidFill>
                            <a:schemeClr val="tx1"/>
                          </a:solidFill>
                        </a:rPr>
                        <a:t>YETERSİZ</a:t>
                      </a:r>
                      <a:endParaRPr lang="tr-TR" dirty="0">
                        <a:solidFill>
                          <a:schemeClr val="tx1"/>
                        </a:solidFill>
                      </a:endParaRPr>
                    </a:p>
                  </a:txBody>
                  <a:tcPr>
                    <a:solidFill>
                      <a:schemeClr val="bg1"/>
                    </a:solidFill>
                  </a:tcPr>
                </a:tc>
              </a:tr>
              <a:tr h="629135">
                <a:tc>
                  <a:txBody>
                    <a:bodyPr/>
                    <a:lstStyle/>
                    <a:p>
                      <a:r>
                        <a:rPr lang="tr-TR" sz="1200" dirty="0" smtClean="0">
                          <a:solidFill>
                            <a:schemeClr val="tx1"/>
                          </a:solidFill>
                        </a:rPr>
                        <a:t>PERSONELİN</a:t>
                      </a:r>
                      <a:r>
                        <a:rPr lang="tr-TR" sz="1200" baseline="0" dirty="0" smtClean="0">
                          <a:solidFill>
                            <a:schemeClr val="tx1"/>
                          </a:solidFill>
                        </a:rPr>
                        <a:t> HASTAYA KARŞI TAVRI</a:t>
                      </a:r>
                      <a:endParaRPr lang="tr-TR" sz="1200" dirty="0">
                        <a:solidFill>
                          <a:schemeClr val="tx1"/>
                        </a:solidFill>
                      </a:endParaRPr>
                    </a:p>
                  </a:txBody>
                  <a:tcPr>
                    <a:solidFill>
                      <a:schemeClr val="bg1"/>
                    </a:solidFill>
                  </a:tcPr>
                </a:tc>
                <a:tc>
                  <a:txBody>
                    <a:bodyPr/>
                    <a:lstStyle/>
                    <a:p>
                      <a:r>
                        <a:rPr lang="tr-TR" dirty="0" smtClean="0">
                          <a:solidFill>
                            <a:schemeClr val="tx1"/>
                          </a:solidFill>
                        </a:rPr>
                        <a:t>11</a:t>
                      </a:r>
                      <a:endParaRPr lang="tr-TR" dirty="0">
                        <a:solidFill>
                          <a:schemeClr val="tx1"/>
                        </a:solidFill>
                      </a:endParaRPr>
                    </a:p>
                  </a:txBody>
                  <a:tcPr>
                    <a:solidFill>
                      <a:schemeClr val="bg1"/>
                    </a:solidFill>
                  </a:tcPr>
                </a:tc>
                <a:tc>
                  <a:txBody>
                    <a:bodyPr/>
                    <a:lstStyle/>
                    <a:p>
                      <a:r>
                        <a:rPr lang="tr-TR" dirty="0" smtClean="0">
                          <a:solidFill>
                            <a:schemeClr val="tx1"/>
                          </a:solidFill>
                        </a:rPr>
                        <a:t>14</a:t>
                      </a:r>
                      <a:endParaRPr lang="tr-TR" dirty="0">
                        <a:solidFill>
                          <a:schemeClr val="tx1"/>
                        </a:solidFill>
                      </a:endParaRPr>
                    </a:p>
                  </a:txBody>
                  <a:tcPr>
                    <a:solidFill>
                      <a:schemeClr val="bg1"/>
                    </a:solidFill>
                  </a:tcPr>
                </a:tc>
                <a:tc>
                  <a:txBody>
                    <a:bodyPr/>
                    <a:lstStyle/>
                    <a:p>
                      <a:r>
                        <a:rPr lang="tr-TR" dirty="0" smtClean="0">
                          <a:solidFill>
                            <a:schemeClr val="tx1"/>
                          </a:solidFill>
                        </a:rPr>
                        <a:t>15</a:t>
                      </a:r>
                      <a:endParaRPr lang="tr-TR" dirty="0">
                        <a:solidFill>
                          <a:schemeClr val="tx1"/>
                        </a:solidFill>
                      </a:endParaRPr>
                    </a:p>
                  </a:txBody>
                  <a:tcPr>
                    <a:solidFill>
                      <a:schemeClr val="bg1"/>
                    </a:solidFill>
                  </a:tcPr>
                </a:tc>
                <a:tc>
                  <a:txBody>
                    <a:bodyPr/>
                    <a:lstStyle/>
                    <a:p>
                      <a:r>
                        <a:rPr lang="tr-TR" dirty="0" smtClean="0">
                          <a:solidFill>
                            <a:schemeClr val="tx1"/>
                          </a:solidFill>
                        </a:rPr>
                        <a:t>10</a:t>
                      </a:r>
                      <a:endParaRPr lang="tr-TR" dirty="0">
                        <a:solidFill>
                          <a:schemeClr val="tx1"/>
                        </a:solidFill>
                      </a:endParaRPr>
                    </a:p>
                  </a:txBody>
                  <a:tcPr>
                    <a:solidFill>
                      <a:schemeClr val="bg1"/>
                    </a:solidFill>
                  </a:tcPr>
                </a:tc>
              </a:tr>
              <a:tr h="988641">
                <a:tc>
                  <a:txBody>
                    <a:bodyPr/>
                    <a:lstStyle/>
                    <a:p>
                      <a:r>
                        <a:rPr lang="tr-TR" sz="1200" dirty="0" smtClean="0">
                          <a:solidFill>
                            <a:schemeClr val="tx1"/>
                          </a:solidFill>
                        </a:rPr>
                        <a:t>ALINAN HİZMET SÜRESİNCE HASTANIN  YÖNLENDİRİLME DURUMU</a:t>
                      </a:r>
                      <a:endParaRPr lang="tr-TR" sz="1200" dirty="0">
                        <a:solidFill>
                          <a:schemeClr val="tx1"/>
                        </a:solidFill>
                      </a:endParaRPr>
                    </a:p>
                  </a:txBody>
                  <a:tcPr>
                    <a:solidFill>
                      <a:schemeClr val="bg1"/>
                    </a:solidFill>
                  </a:tcPr>
                </a:tc>
                <a:tc>
                  <a:txBody>
                    <a:bodyPr/>
                    <a:lstStyle/>
                    <a:p>
                      <a:r>
                        <a:rPr lang="tr-TR" dirty="0" smtClean="0">
                          <a:solidFill>
                            <a:schemeClr val="tx1"/>
                          </a:solidFill>
                        </a:rPr>
                        <a:t>12</a:t>
                      </a:r>
                      <a:endParaRPr lang="tr-TR" dirty="0">
                        <a:solidFill>
                          <a:schemeClr val="tx1"/>
                        </a:solidFill>
                      </a:endParaRPr>
                    </a:p>
                  </a:txBody>
                  <a:tcPr>
                    <a:solidFill>
                      <a:schemeClr val="bg1"/>
                    </a:solidFill>
                  </a:tcPr>
                </a:tc>
                <a:tc>
                  <a:txBody>
                    <a:bodyPr/>
                    <a:lstStyle/>
                    <a:p>
                      <a:r>
                        <a:rPr lang="tr-TR" dirty="0" smtClean="0">
                          <a:solidFill>
                            <a:schemeClr val="tx1"/>
                          </a:solidFill>
                        </a:rPr>
                        <a:t>13</a:t>
                      </a:r>
                      <a:endParaRPr lang="tr-TR" dirty="0">
                        <a:solidFill>
                          <a:schemeClr val="tx1"/>
                        </a:solidFill>
                      </a:endParaRPr>
                    </a:p>
                  </a:txBody>
                  <a:tcPr>
                    <a:solidFill>
                      <a:schemeClr val="bg1"/>
                    </a:solidFill>
                  </a:tcPr>
                </a:tc>
                <a:tc>
                  <a:txBody>
                    <a:bodyPr/>
                    <a:lstStyle/>
                    <a:p>
                      <a:r>
                        <a:rPr lang="tr-TR" dirty="0" smtClean="0">
                          <a:solidFill>
                            <a:schemeClr val="tx1"/>
                          </a:solidFill>
                        </a:rPr>
                        <a:t>17</a:t>
                      </a:r>
                      <a:endParaRPr lang="tr-TR" dirty="0">
                        <a:solidFill>
                          <a:schemeClr val="tx1"/>
                        </a:solidFill>
                      </a:endParaRPr>
                    </a:p>
                  </a:txBody>
                  <a:tcPr>
                    <a:solidFill>
                      <a:schemeClr val="bg1"/>
                    </a:solidFill>
                  </a:tcPr>
                </a:tc>
                <a:tc>
                  <a:txBody>
                    <a:bodyPr/>
                    <a:lstStyle/>
                    <a:p>
                      <a:r>
                        <a:rPr lang="tr-TR" dirty="0" smtClean="0">
                          <a:solidFill>
                            <a:schemeClr val="tx1"/>
                          </a:solidFill>
                        </a:rPr>
                        <a:t>8</a:t>
                      </a:r>
                      <a:endParaRPr lang="tr-TR" dirty="0">
                        <a:solidFill>
                          <a:schemeClr val="tx1"/>
                        </a:solidFill>
                      </a:endParaRPr>
                    </a:p>
                  </a:txBody>
                  <a:tcPr>
                    <a:solidFill>
                      <a:schemeClr val="bg1"/>
                    </a:solidFill>
                  </a:tcPr>
                </a:tc>
              </a:tr>
              <a:tr h="629135">
                <a:tc>
                  <a:txBody>
                    <a:bodyPr/>
                    <a:lstStyle/>
                    <a:p>
                      <a:r>
                        <a:rPr lang="tr-TR" sz="1200" dirty="0" smtClean="0">
                          <a:solidFill>
                            <a:schemeClr val="tx1"/>
                          </a:solidFill>
                        </a:rPr>
                        <a:t>DOKTORUN</a:t>
                      </a:r>
                      <a:r>
                        <a:rPr lang="tr-TR" sz="1200" baseline="0" dirty="0" smtClean="0">
                          <a:solidFill>
                            <a:schemeClr val="tx1"/>
                          </a:solidFill>
                        </a:rPr>
                        <a:t> MAHREMİYETE SAYGISI</a:t>
                      </a:r>
                      <a:endParaRPr lang="tr-TR" sz="1200" dirty="0">
                        <a:solidFill>
                          <a:schemeClr val="tx1"/>
                        </a:solidFill>
                      </a:endParaRPr>
                    </a:p>
                  </a:txBody>
                  <a:tcPr>
                    <a:solidFill>
                      <a:schemeClr val="bg1"/>
                    </a:solidFill>
                  </a:tcPr>
                </a:tc>
                <a:tc>
                  <a:txBody>
                    <a:bodyPr/>
                    <a:lstStyle/>
                    <a:p>
                      <a:r>
                        <a:rPr lang="tr-TR" dirty="0" smtClean="0">
                          <a:solidFill>
                            <a:schemeClr val="tx1"/>
                          </a:solidFill>
                        </a:rPr>
                        <a:t>15</a:t>
                      </a:r>
                      <a:endParaRPr lang="tr-TR" dirty="0">
                        <a:solidFill>
                          <a:schemeClr val="tx1"/>
                        </a:solidFill>
                      </a:endParaRPr>
                    </a:p>
                  </a:txBody>
                  <a:tcPr>
                    <a:solidFill>
                      <a:schemeClr val="bg1"/>
                    </a:solidFill>
                  </a:tcPr>
                </a:tc>
                <a:tc>
                  <a:txBody>
                    <a:bodyPr/>
                    <a:lstStyle/>
                    <a:p>
                      <a:r>
                        <a:rPr lang="tr-TR" dirty="0" smtClean="0">
                          <a:solidFill>
                            <a:schemeClr val="tx1"/>
                          </a:solidFill>
                        </a:rPr>
                        <a:t>10</a:t>
                      </a:r>
                      <a:endParaRPr lang="tr-TR" dirty="0">
                        <a:solidFill>
                          <a:schemeClr val="tx1"/>
                        </a:solidFill>
                      </a:endParaRPr>
                    </a:p>
                  </a:txBody>
                  <a:tcPr>
                    <a:solidFill>
                      <a:schemeClr val="bg1"/>
                    </a:solidFill>
                  </a:tcPr>
                </a:tc>
                <a:tc>
                  <a:txBody>
                    <a:bodyPr/>
                    <a:lstStyle/>
                    <a:p>
                      <a:r>
                        <a:rPr lang="tr-TR" dirty="0" smtClean="0">
                          <a:solidFill>
                            <a:schemeClr val="tx1"/>
                          </a:solidFill>
                        </a:rPr>
                        <a:t>14</a:t>
                      </a:r>
                      <a:endParaRPr lang="tr-TR" dirty="0">
                        <a:solidFill>
                          <a:schemeClr val="tx1"/>
                        </a:solidFill>
                      </a:endParaRPr>
                    </a:p>
                  </a:txBody>
                  <a:tcPr>
                    <a:solidFill>
                      <a:schemeClr val="bg1"/>
                    </a:solidFill>
                  </a:tcPr>
                </a:tc>
                <a:tc>
                  <a:txBody>
                    <a:bodyPr/>
                    <a:lstStyle/>
                    <a:p>
                      <a:r>
                        <a:rPr lang="tr-TR" dirty="0" smtClean="0">
                          <a:solidFill>
                            <a:schemeClr val="tx1"/>
                          </a:solidFill>
                        </a:rPr>
                        <a:t>11</a:t>
                      </a:r>
                      <a:endParaRPr lang="tr-TR" dirty="0">
                        <a:solidFill>
                          <a:schemeClr val="tx1"/>
                        </a:solidFill>
                      </a:endParaRPr>
                    </a:p>
                  </a:txBody>
                  <a:tcPr>
                    <a:solidFill>
                      <a:schemeClr val="bg1"/>
                    </a:solidFill>
                  </a:tcPr>
                </a:tc>
              </a:tr>
              <a:tr h="449382">
                <a:tc>
                  <a:txBody>
                    <a:bodyPr/>
                    <a:lstStyle/>
                    <a:p>
                      <a:r>
                        <a:rPr lang="tr-TR" sz="1200" dirty="0" smtClean="0">
                          <a:solidFill>
                            <a:schemeClr val="tx1"/>
                          </a:solidFill>
                        </a:rPr>
                        <a:t>ACİL SERVİSİN TEMİZLİĞİ</a:t>
                      </a:r>
                      <a:endParaRPr lang="tr-TR" sz="1200" dirty="0">
                        <a:solidFill>
                          <a:schemeClr val="tx1"/>
                        </a:solidFill>
                      </a:endParaRPr>
                    </a:p>
                  </a:txBody>
                  <a:tcPr>
                    <a:solidFill>
                      <a:schemeClr val="bg1"/>
                    </a:solidFill>
                  </a:tcPr>
                </a:tc>
                <a:tc>
                  <a:txBody>
                    <a:bodyPr/>
                    <a:lstStyle/>
                    <a:p>
                      <a:r>
                        <a:rPr lang="tr-TR" dirty="0" smtClean="0">
                          <a:solidFill>
                            <a:schemeClr val="tx1"/>
                          </a:solidFill>
                        </a:rPr>
                        <a:t>14</a:t>
                      </a:r>
                      <a:endParaRPr lang="tr-TR" dirty="0">
                        <a:solidFill>
                          <a:schemeClr val="tx1"/>
                        </a:solidFill>
                      </a:endParaRPr>
                    </a:p>
                  </a:txBody>
                  <a:tcPr>
                    <a:solidFill>
                      <a:schemeClr val="bg1"/>
                    </a:solidFill>
                  </a:tcPr>
                </a:tc>
                <a:tc>
                  <a:txBody>
                    <a:bodyPr/>
                    <a:lstStyle/>
                    <a:p>
                      <a:r>
                        <a:rPr lang="tr-TR" dirty="0" smtClean="0">
                          <a:solidFill>
                            <a:schemeClr val="tx1"/>
                          </a:solidFill>
                        </a:rPr>
                        <a:t>11</a:t>
                      </a:r>
                      <a:endParaRPr lang="tr-TR" dirty="0">
                        <a:solidFill>
                          <a:schemeClr val="tx1"/>
                        </a:solidFill>
                      </a:endParaRPr>
                    </a:p>
                  </a:txBody>
                  <a:tcPr>
                    <a:solidFill>
                      <a:schemeClr val="bg1"/>
                    </a:solidFill>
                  </a:tcPr>
                </a:tc>
                <a:tc>
                  <a:txBody>
                    <a:bodyPr/>
                    <a:lstStyle/>
                    <a:p>
                      <a:r>
                        <a:rPr lang="tr-TR" dirty="0" smtClean="0">
                          <a:solidFill>
                            <a:schemeClr val="tx1"/>
                          </a:solidFill>
                        </a:rPr>
                        <a:t>20</a:t>
                      </a:r>
                      <a:endParaRPr lang="tr-TR" dirty="0">
                        <a:solidFill>
                          <a:schemeClr val="tx1"/>
                        </a:solidFill>
                      </a:endParaRPr>
                    </a:p>
                  </a:txBody>
                  <a:tcPr>
                    <a:solidFill>
                      <a:schemeClr val="bg1"/>
                    </a:solidFill>
                  </a:tcPr>
                </a:tc>
                <a:tc>
                  <a:txBody>
                    <a:bodyPr/>
                    <a:lstStyle/>
                    <a:p>
                      <a:r>
                        <a:rPr lang="tr-TR" dirty="0" smtClean="0">
                          <a:solidFill>
                            <a:schemeClr val="tx1"/>
                          </a:solidFill>
                        </a:rPr>
                        <a:t>5</a:t>
                      </a:r>
                      <a:endParaRPr lang="tr-TR" dirty="0">
                        <a:solidFill>
                          <a:schemeClr val="tx1"/>
                        </a:solidFill>
                      </a:endParaRPr>
                    </a:p>
                  </a:txBody>
                  <a:tcPr>
                    <a:solidFill>
                      <a:schemeClr val="bg1"/>
                    </a:solidFill>
                  </a:tcPr>
                </a:tc>
              </a:tr>
              <a:tr h="449382">
                <a:tc>
                  <a:txBody>
                    <a:bodyPr/>
                    <a:lstStyle/>
                    <a:p>
                      <a:r>
                        <a:rPr lang="tr-TR" sz="1200" dirty="0" smtClean="0">
                          <a:solidFill>
                            <a:schemeClr val="tx1"/>
                          </a:solidFill>
                        </a:rPr>
                        <a:t>GENEL OLARAK</a:t>
                      </a:r>
                      <a:r>
                        <a:rPr lang="tr-TR" sz="1200" baseline="0" dirty="0" smtClean="0">
                          <a:solidFill>
                            <a:schemeClr val="tx1"/>
                          </a:solidFill>
                        </a:rPr>
                        <a:t> HİZMET DURUMU</a:t>
                      </a:r>
                      <a:endParaRPr lang="tr-TR" sz="1200" dirty="0">
                        <a:solidFill>
                          <a:schemeClr val="tx1"/>
                        </a:solidFill>
                      </a:endParaRPr>
                    </a:p>
                  </a:txBody>
                  <a:tcPr>
                    <a:solidFill>
                      <a:schemeClr val="bg1"/>
                    </a:solidFill>
                  </a:tcPr>
                </a:tc>
                <a:tc>
                  <a:txBody>
                    <a:bodyPr/>
                    <a:lstStyle/>
                    <a:p>
                      <a:r>
                        <a:rPr lang="tr-TR" dirty="0" smtClean="0">
                          <a:solidFill>
                            <a:schemeClr val="tx1"/>
                          </a:solidFill>
                        </a:rPr>
                        <a:t>17</a:t>
                      </a:r>
                      <a:endParaRPr lang="tr-TR" dirty="0">
                        <a:solidFill>
                          <a:schemeClr val="tx1"/>
                        </a:solidFill>
                      </a:endParaRPr>
                    </a:p>
                  </a:txBody>
                  <a:tcPr>
                    <a:solidFill>
                      <a:schemeClr val="bg1"/>
                    </a:solidFill>
                  </a:tcPr>
                </a:tc>
                <a:tc>
                  <a:txBody>
                    <a:bodyPr/>
                    <a:lstStyle/>
                    <a:p>
                      <a:r>
                        <a:rPr lang="tr-TR" dirty="0" smtClean="0">
                          <a:solidFill>
                            <a:schemeClr val="tx1"/>
                          </a:solidFill>
                        </a:rPr>
                        <a:t>8</a:t>
                      </a:r>
                      <a:endParaRPr lang="tr-TR" dirty="0">
                        <a:solidFill>
                          <a:schemeClr val="tx1"/>
                        </a:solidFill>
                      </a:endParaRPr>
                    </a:p>
                  </a:txBody>
                  <a:tcPr>
                    <a:solidFill>
                      <a:schemeClr val="bg1"/>
                    </a:solidFill>
                  </a:tcPr>
                </a:tc>
                <a:tc>
                  <a:txBody>
                    <a:bodyPr/>
                    <a:lstStyle/>
                    <a:p>
                      <a:r>
                        <a:rPr lang="tr-TR" dirty="0" smtClean="0">
                          <a:solidFill>
                            <a:schemeClr val="tx1"/>
                          </a:solidFill>
                        </a:rPr>
                        <a:t>17</a:t>
                      </a:r>
                      <a:endParaRPr lang="tr-TR" dirty="0">
                        <a:solidFill>
                          <a:schemeClr val="tx1"/>
                        </a:solidFill>
                      </a:endParaRPr>
                    </a:p>
                  </a:txBody>
                  <a:tcPr>
                    <a:solidFill>
                      <a:schemeClr val="bg1"/>
                    </a:solidFill>
                  </a:tcPr>
                </a:tc>
                <a:tc>
                  <a:txBody>
                    <a:bodyPr/>
                    <a:lstStyle/>
                    <a:p>
                      <a:r>
                        <a:rPr lang="tr-TR" dirty="0" smtClean="0">
                          <a:solidFill>
                            <a:schemeClr val="tx1"/>
                          </a:solidFill>
                        </a:rPr>
                        <a:t>8</a:t>
                      </a:r>
                      <a:endParaRPr lang="tr-TR" dirty="0">
                        <a:solidFill>
                          <a:schemeClr val="tx1"/>
                        </a:solidFill>
                      </a:endParaRPr>
                    </a:p>
                  </a:txBody>
                  <a:tcPr>
                    <a:solidFill>
                      <a:schemeClr val="bg1"/>
                    </a:solidFill>
                  </a:tcPr>
                </a:tc>
              </a:tr>
            </a:tbl>
          </a:graphicData>
        </a:graphic>
      </p:graphicFrame>
      <p:pic>
        <p:nvPicPr>
          <p:cNvPr id="1026" name="Picture 2" descr="http://www.artvinliyiz.net/home/wp-content/uploads/2013/02/Erzurum-B%C3%B6lge-E%C4%9Fitim-ve-Ara%C5%9Ft%C4%B1rma-Hastanesi-Do%C4%9Fuya-Hizmet-Veriy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891"/>
            <a:ext cx="2843808" cy="200707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sya:Erzurum Atatürk Üniversitesi Araştırma Hastanesi.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72199" y="0"/>
            <a:ext cx="2788873" cy="1985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978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a:bodyPr>
          <a:lstStyle/>
          <a:p>
            <a:r>
              <a:rPr lang="tr-TR" sz="1800" dirty="0" smtClean="0"/>
              <a:t>1.Yılmaz M </a:t>
            </a:r>
            <a:r>
              <a:rPr lang="tr-TR" sz="1800" b="1" dirty="0"/>
              <a:t>.</a:t>
            </a:r>
            <a:r>
              <a:rPr lang="tr-TR" sz="1800" b="1" dirty="0" smtClean="0"/>
              <a:t> </a:t>
            </a:r>
            <a:r>
              <a:rPr lang="tr-TR" sz="1800" dirty="0" smtClean="0"/>
              <a:t>Sağlık Bakım Kalitesinin Bir Ölçütü:</a:t>
            </a:r>
            <a:r>
              <a:rPr lang="tr-TR" sz="1800" b="1" dirty="0" smtClean="0"/>
              <a:t> </a:t>
            </a:r>
            <a:r>
              <a:rPr lang="tr-TR" sz="1800" dirty="0" smtClean="0"/>
              <a:t>Hasta Memnuniyeti. </a:t>
            </a:r>
            <a:r>
              <a:rPr lang="tr-TR" sz="1800" dirty="0"/>
              <a:t>C. Ü. Hemşirelik Yüksekokulu Dergisi, 2001, 5 (2)</a:t>
            </a:r>
            <a:r>
              <a:rPr lang="tr-TR" sz="1800" b="1" dirty="0" smtClean="0"/>
              <a:t>                                                                                                                         </a:t>
            </a:r>
            <a:r>
              <a:rPr lang="tr-TR" sz="1800" dirty="0" smtClean="0"/>
              <a:t>2. </a:t>
            </a:r>
            <a:r>
              <a:rPr lang="tr-TR" sz="1800" dirty="0" err="1" smtClean="0"/>
              <a:t>Aytar</a:t>
            </a:r>
            <a:r>
              <a:rPr lang="tr-TR" sz="1800" dirty="0" smtClean="0"/>
              <a:t> G, Yeşildal N. </a:t>
            </a:r>
            <a:r>
              <a:rPr lang="tr-TR" sz="1800" dirty="0"/>
              <a:t>Yatan Hasta </a:t>
            </a:r>
            <a:r>
              <a:rPr lang="tr-TR" sz="1800" dirty="0" smtClean="0"/>
              <a:t>Memnuniyeti. </a:t>
            </a:r>
            <a:r>
              <a:rPr lang="tr-TR" sz="1800" i="1" dirty="0"/>
              <a:t>Düzce Tıp Fakültesi Dergisi 2004; 3: 10-14. </a:t>
            </a:r>
            <a:r>
              <a:rPr lang="tr-TR" sz="1800" dirty="0" smtClean="0"/>
              <a:t> </a:t>
            </a:r>
            <a:endParaRPr lang="tr-TR" sz="1800" dirty="0"/>
          </a:p>
        </p:txBody>
      </p:sp>
    </p:spTree>
    <p:extLst>
      <p:ext uri="{BB962C8B-B14F-4D97-AF65-F5344CB8AC3E}">
        <p14:creationId xmlns:p14="http://schemas.microsoft.com/office/powerpoint/2010/main" val="3906462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TotalTime>
  <Words>515</Words>
  <Application>Microsoft Office PowerPoint</Application>
  <PresentationFormat>Ekran Gösterisi (4:3)</PresentationFormat>
  <Paragraphs>91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A.Ü ARAŞTIRMA HASTANESİ İLE BÖLGE EĞİTİM ARAŞTIRMA HASTANESİ ACİL SERVİSİNE BAŞVURAN HASTALARIN MEMNUNİYETLERİ</vt:lpstr>
      <vt:lpstr>GİRİŞ VE AMAÇ</vt:lpstr>
      <vt:lpstr>YÖNTEM</vt:lpstr>
      <vt:lpstr>BULGULAR</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ARAŞTIRMA HASTANESİ İLE BÖLGE EĞİTİM ARAŞTIRMA HASTANESİ ACİL SERVİSİNE BAŞVURAN HASTALARIN MEMNUNİYETLERİ ARASINDA FARK VAR MIDIR?</dc:title>
  <dc:creator>bios</dc:creator>
  <cp:lastModifiedBy>Biyoistatistik1</cp:lastModifiedBy>
  <cp:revision>28</cp:revision>
  <dcterms:created xsi:type="dcterms:W3CDTF">2013-02-20T08:22:01Z</dcterms:created>
  <dcterms:modified xsi:type="dcterms:W3CDTF">2013-02-21T13:02:08Z</dcterms:modified>
</cp:coreProperties>
</file>