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25203150" cy="36004500"/>
  <p:notesSz cx="6858000" cy="9144000"/>
  <p:defaultTextStyle>
    <a:defPPr>
      <a:defRPr lang="tr-TR"/>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2300"/>
    <a:srgbClr val="A6FCB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341" autoAdjust="0"/>
  </p:normalViewPr>
  <p:slideViewPr>
    <p:cSldViewPr>
      <p:cViewPr>
        <p:scale>
          <a:sx n="33" d="100"/>
          <a:sy n="33" d="100"/>
        </p:scale>
        <p:origin x="-750" y="1902"/>
      </p:cViewPr>
      <p:guideLst>
        <p:guide orient="horz" pos="11340"/>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336A9A-FA77-443A-86F7-1796391B260A}" type="datetimeFigureOut">
              <a:rPr lang="tr-TR" smtClean="0"/>
              <a:pPr/>
              <a:t>05.03.2013</a:t>
            </a:fld>
            <a:endParaRPr lang="tr-TR"/>
          </a:p>
        </p:txBody>
      </p:sp>
      <p:sp>
        <p:nvSpPr>
          <p:cNvPr id="4" name="3 Slayt Görüntüsü Yer Tutucusu"/>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3EE663-7653-469A-8328-140E5E791B20}"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C3EE663-7653-469A-8328-140E5E791B20}"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90236" y="11184734"/>
            <a:ext cx="21422678" cy="7717631"/>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790" indent="0" algn="ctr">
              <a:buNone/>
              <a:defRPr>
                <a:solidFill>
                  <a:schemeClr val="tx1">
                    <a:tint val="75000"/>
                  </a:schemeClr>
                </a:solidFill>
              </a:defRPr>
            </a:lvl2pPr>
            <a:lvl3pPr marL="3497580" indent="0" algn="ctr">
              <a:buNone/>
              <a:defRPr>
                <a:solidFill>
                  <a:schemeClr val="tx1">
                    <a:tint val="75000"/>
                  </a:schemeClr>
                </a:solidFill>
              </a:defRPr>
            </a:lvl3pPr>
            <a:lvl4pPr marL="5246370" indent="0" algn="ctr">
              <a:buNone/>
              <a:defRPr>
                <a:solidFill>
                  <a:schemeClr val="tx1">
                    <a:tint val="75000"/>
                  </a:schemeClr>
                </a:solidFill>
              </a:defRPr>
            </a:lvl4pPr>
            <a:lvl5pPr marL="6995160" indent="0" algn="ctr">
              <a:buNone/>
              <a:defRPr>
                <a:solidFill>
                  <a:schemeClr val="tx1">
                    <a:tint val="75000"/>
                  </a:schemeClr>
                </a:solidFill>
              </a:defRPr>
            </a:lvl5pPr>
            <a:lvl6pPr marL="8743950" indent="0" algn="ctr">
              <a:buNone/>
              <a:defRPr>
                <a:solidFill>
                  <a:schemeClr val="tx1">
                    <a:tint val="75000"/>
                  </a:schemeClr>
                </a:solidFill>
              </a:defRPr>
            </a:lvl6pPr>
            <a:lvl7pPr marL="10492740" indent="0" algn="ctr">
              <a:buNone/>
              <a:defRPr>
                <a:solidFill>
                  <a:schemeClr val="tx1">
                    <a:tint val="75000"/>
                  </a:schemeClr>
                </a:solidFill>
              </a:defRPr>
            </a:lvl7pPr>
            <a:lvl8pPr marL="12241530" indent="0" algn="ctr">
              <a:buNone/>
              <a:defRPr>
                <a:solidFill>
                  <a:schemeClr val="tx1">
                    <a:tint val="75000"/>
                  </a:schemeClr>
                </a:solidFill>
              </a:defRPr>
            </a:lvl8pPr>
            <a:lvl9pPr marL="1399032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0362545" y="7567613"/>
            <a:ext cx="15629453" cy="1612868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474184" y="7567613"/>
            <a:ext cx="46468308" cy="1612868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5" y="23136228"/>
            <a:ext cx="21422678" cy="7150894"/>
          </a:xfrm>
        </p:spPr>
        <p:txBody>
          <a:bodyPr anchor="t"/>
          <a:lstStyle>
            <a:lvl1pPr algn="l">
              <a:defRPr sz="153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990875" y="15260246"/>
            <a:ext cx="21422678" cy="7875982"/>
          </a:xfrm>
        </p:spPr>
        <p:txBody>
          <a:bodyPr anchor="b"/>
          <a:lstStyle>
            <a:lvl1pPr marL="0" indent="0">
              <a:buNone/>
              <a:defRPr sz="7700">
                <a:solidFill>
                  <a:schemeClr val="tx1">
                    <a:tint val="75000"/>
                  </a:schemeClr>
                </a:solidFill>
              </a:defRPr>
            </a:lvl1pPr>
            <a:lvl2pPr marL="1748790" indent="0">
              <a:buNone/>
              <a:defRPr sz="6900">
                <a:solidFill>
                  <a:schemeClr val="tx1">
                    <a:tint val="75000"/>
                  </a:schemeClr>
                </a:solidFill>
              </a:defRPr>
            </a:lvl2pPr>
            <a:lvl3pPr marL="3497580" indent="0">
              <a:buNone/>
              <a:defRPr sz="6100">
                <a:solidFill>
                  <a:schemeClr val="tx1">
                    <a:tint val="75000"/>
                  </a:schemeClr>
                </a:solidFill>
              </a:defRPr>
            </a:lvl3pPr>
            <a:lvl4pPr marL="5246370" indent="0">
              <a:buNone/>
              <a:defRPr sz="5400">
                <a:solidFill>
                  <a:schemeClr val="tx1">
                    <a:tint val="75000"/>
                  </a:schemeClr>
                </a:solidFill>
              </a:defRPr>
            </a:lvl4pPr>
            <a:lvl5pPr marL="6995160" indent="0">
              <a:buNone/>
              <a:defRPr sz="5400">
                <a:solidFill>
                  <a:schemeClr val="tx1">
                    <a:tint val="75000"/>
                  </a:schemeClr>
                </a:solidFill>
              </a:defRPr>
            </a:lvl5pPr>
            <a:lvl6pPr marL="8743950" indent="0">
              <a:buNone/>
              <a:defRPr sz="5400">
                <a:solidFill>
                  <a:schemeClr val="tx1">
                    <a:tint val="75000"/>
                  </a:schemeClr>
                </a:solidFill>
              </a:defRPr>
            </a:lvl6pPr>
            <a:lvl7pPr marL="10492740" indent="0">
              <a:buNone/>
              <a:defRPr sz="5400">
                <a:solidFill>
                  <a:schemeClr val="tx1">
                    <a:tint val="75000"/>
                  </a:schemeClr>
                </a:solidFill>
              </a:defRPr>
            </a:lvl7pPr>
            <a:lvl8pPr marL="12241530" indent="0">
              <a:buNone/>
              <a:defRPr sz="5400">
                <a:solidFill>
                  <a:schemeClr val="tx1">
                    <a:tint val="75000"/>
                  </a:schemeClr>
                </a:solidFill>
              </a:defRPr>
            </a:lvl8pPr>
            <a:lvl9pPr marL="13990320" indent="0">
              <a:buNone/>
              <a:defRPr sz="5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474184" y="44105513"/>
            <a:ext cx="31048881" cy="124748925"/>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34943117" y="44105513"/>
            <a:ext cx="31048881" cy="124748925"/>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60158" y="1441850"/>
            <a:ext cx="22682835" cy="600075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260158" y="8059343"/>
            <a:ext cx="11135768"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tr-TR" smtClean="0"/>
              <a:t>Asıl metin stillerini düzenlemek için tıklatın</a:t>
            </a:r>
          </a:p>
        </p:txBody>
      </p:sp>
      <p:sp>
        <p:nvSpPr>
          <p:cNvPr id="4" name="3 İçerik Yer Tutucusu"/>
          <p:cNvSpPr>
            <a:spLocks noGrp="1"/>
          </p:cNvSpPr>
          <p:nvPr>
            <p:ph sz="half" idx="2"/>
          </p:nvPr>
        </p:nvSpPr>
        <p:spPr>
          <a:xfrm>
            <a:off x="1260158" y="11418094"/>
            <a:ext cx="11135768"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2802852" y="8059343"/>
            <a:ext cx="11140142" cy="3358751"/>
          </a:xfrm>
        </p:spPr>
        <p:txBody>
          <a:bodyPr anchor="b"/>
          <a:lstStyle>
            <a:lvl1pPr marL="0" indent="0">
              <a:buNone/>
              <a:defRPr sz="9200" b="1"/>
            </a:lvl1pPr>
            <a:lvl2pPr marL="1748790" indent="0">
              <a:buNone/>
              <a:defRPr sz="7700" b="1"/>
            </a:lvl2pPr>
            <a:lvl3pPr marL="3497580" indent="0">
              <a:buNone/>
              <a:defRPr sz="6900" b="1"/>
            </a:lvl3pPr>
            <a:lvl4pPr marL="5246370" indent="0">
              <a:buNone/>
              <a:defRPr sz="6100" b="1"/>
            </a:lvl4pPr>
            <a:lvl5pPr marL="6995160" indent="0">
              <a:buNone/>
              <a:defRPr sz="6100" b="1"/>
            </a:lvl5pPr>
            <a:lvl6pPr marL="8743950" indent="0">
              <a:buNone/>
              <a:defRPr sz="6100" b="1"/>
            </a:lvl6pPr>
            <a:lvl7pPr marL="10492740" indent="0">
              <a:buNone/>
              <a:defRPr sz="6100" b="1"/>
            </a:lvl7pPr>
            <a:lvl8pPr marL="12241530" indent="0">
              <a:buNone/>
              <a:defRPr sz="6100" b="1"/>
            </a:lvl8pPr>
            <a:lvl9pPr marL="13990320" indent="0">
              <a:buNone/>
              <a:defRPr sz="61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2802852" y="11418094"/>
            <a:ext cx="11140142" cy="20744262"/>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159" y="1433512"/>
            <a:ext cx="8291663" cy="6100763"/>
          </a:xfrm>
        </p:spPr>
        <p:txBody>
          <a:bodyPr anchor="b"/>
          <a:lstStyle>
            <a:lvl1pPr algn="l">
              <a:defRPr sz="7700" b="1"/>
            </a:lvl1pPr>
          </a:lstStyle>
          <a:p>
            <a:r>
              <a:rPr lang="tr-TR" smtClean="0"/>
              <a:t>Asıl başlık stili için tıklatın</a:t>
            </a:r>
            <a:endParaRPr lang="tr-TR"/>
          </a:p>
        </p:txBody>
      </p:sp>
      <p:sp>
        <p:nvSpPr>
          <p:cNvPr id="3" name="2 İçerik Yer Tutucusu"/>
          <p:cNvSpPr>
            <a:spLocks noGrp="1"/>
          </p:cNvSpPr>
          <p:nvPr>
            <p:ph idx="1"/>
          </p:nvPr>
        </p:nvSpPr>
        <p:spPr>
          <a:xfrm>
            <a:off x="9853732" y="1433515"/>
            <a:ext cx="14089261" cy="30728843"/>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260159" y="7534278"/>
            <a:ext cx="8291663" cy="24628081"/>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994" y="25203150"/>
            <a:ext cx="15121890" cy="2975375"/>
          </a:xfrm>
        </p:spPr>
        <p:txBody>
          <a:bodyPr anchor="b"/>
          <a:lstStyle>
            <a:lvl1pPr algn="l">
              <a:defRPr sz="7700" b="1"/>
            </a:lvl1pPr>
          </a:lstStyle>
          <a:p>
            <a:r>
              <a:rPr lang="tr-TR" smtClean="0"/>
              <a:t>Asıl başlık stili için tıklatın</a:t>
            </a:r>
            <a:endParaRPr lang="tr-TR"/>
          </a:p>
        </p:txBody>
      </p:sp>
      <p:sp>
        <p:nvSpPr>
          <p:cNvPr id="3" name="2 Resim Yer Tutucusu"/>
          <p:cNvSpPr>
            <a:spLocks noGrp="1"/>
          </p:cNvSpPr>
          <p:nvPr>
            <p:ph type="pic" idx="1"/>
          </p:nvPr>
        </p:nvSpPr>
        <p:spPr>
          <a:xfrm>
            <a:off x="4939994" y="3217069"/>
            <a:ext cx="15121890" cy="21602700"/>
          </a:xfrm>
        </p:spPr>
        <p:txBody>
          <a:bodyPr/>
          <a:lstStyle>
            <a:lvl1pPr marL="0" indent="0">
              <a:buNone/>
              <a:defRPr sz="12200"/>
            </a:lvl1pPr>
            <a:lvl2pPr marL="1748790" indent="0">
              <a:buNone/>
              <a:defRPr sz="10700"/>
            </a:lvl2pPr>
            <a:lvl3pPr marL="3497580" indent="0">
              <a:buNone/>
              <a:defRPr sz="9200"/>
            </a:lvl3pPr>
            <a:lvl4pPr marL="5246370" indent="0">
              <a:buNone/>
              <a:defRPr sz="7700"/>
            </a:lvl4pPr>
            <a:lvl5pPr marL="6995160" indent="0">
              <a:buNone/>
              <a:defRPr sz="7700"/>
            </a:lvl5pPr>
            <a:lvl6pPr marL="8743950" indent="0">
              <a:buNone/>
              <a:defRPr sz="7700"/>
            </a:lvl6pPr>
            <a:lvl7pPr marL="10492740" indent="0">
              <a:buNone/>
              <a:defRPr sz="7700"/>
            </a:lvl7pPr>
            <a:lvl8pPr marL="12241530" indent="0">
              <a:buNone/>
              <a:defRPr sz="7700"/>
            </a:lvl8pPr>
            <a:lvl9pPr marL="13990320" indent="0">
              <a:buNone/>
              <a:defRPr sz="7700"/>
            </a:lvl9pPr>
          </a:lstStyle>
          <a:p>
            <a:endParaRPr lang="tr-TR"/>
          </a:p>
        </p:txBody>
      </p:sp>
      <p:sp>
        <p:nvSpPr>
          <p:cNvPr id="4" name="3 Metin Yer Tutucusu"/>
          <p:cNvSpPr>
            <a:spLocks noGrp="1"/>
          </p:cNvSpPr>
          <p:nvPr>
            <p:ph type="body" sz="half" idx="2"/>
          </p:nvPr>
        </p:nvSpPr>
        <p:spPr>
          <a:xfrm>
            <a:off x="4939994" y="28178524"/>
            <a:ext cx="15121890" cy="4225526"/>
          </a:xfrm>
        </p:spPr>
        <p:txBody>
          <a:bodyPr/>
          <a:lstStyle>
            <a:lvl1pPr marL="0" indent="0">
              <a:buNone/>
              <a:defRPr sz="5400"/>
            </a:lvl1pPr>
            <a:lvl2pPr marL="1748790" indent="0">
              <a:buNone/>
              <a:defRPr sz="4600"/>
            </a:lvl2pPr>
            <a:lvl3pPr marL="3497580" indent="0">
              <a:buNone/>
              <a:defRPr sz="3800"/>
            </a:lvl3pPr>
            <a:lvl4pPr marL="5246370" indent="0">
              <a:buNone/>
              <a:defRPr sz="3400"/>
            </a:lvl4pPr>
            <a:lvl5pPr marL="6995160" indent="0">
              <a:buNone/>
              <a:defRPr sz="3400"/>
            </a:lvl5pPr>
            <a:lvl6pPr marL="8743950" indent="0">
              <a:buNone/>
              <a:defRPr sz="3400"/>
            </a:lvl6pPr>
            <a:lvl7pPr marL="10492740" indent="0">
              <a:buNone/>
              <a:defRPr sz="3400"/>
            </a:lvl7pPr>
            <a:lvl8pPr marL="12241530" indent="0">
              <a:buNone/>
              <a:defRPr sz="3400"/>
            </a:lvl8pPr>
            <a:lvl9pPr marL="13990320" indent="0">
              <a:buNone/>
              <a:defRPr sz="34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B0767C4-09C1-4281-BEAB-4DA5D82F47C4}" type="datetimeFigureOut">
              <a:rPr lang="tr-TR" smtClean="0"/>
              <a:pPr/>
              <a:t>05.03.2013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CA9931-49B6-49C4-A5EB-D90924E553F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260158" y="1441850"/>
            <a:ext cx="22682835" cy="6000750"/>
          </a:xfrm>
          <a:prstGeom prst="rect">
            <a:avLst/>
          </a:prstGeom>
        </p:spPr>
        <p:txBody>
          <a:bodyPr vert="horz" lIns="349758" tIns="174879" rIns="349758" bIns="174879"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1260158" y="8401053"/>
            <a:ext cx="22682835" cy="23761306"/>
          </a:xfrm>
          <a:prstGeom prst="rect">
            <a:avLst/>
          </a:prstGeom>
        </p:spPr>
        <p:txBody>
          <a:bodyPr vert="horz" lIns="349758" tIns="174879" rIns="349758" bIns="174879"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1260158" y="33370840"/>
            <a:ext cx="5880735" cy="1916906"/>
          </a:xfrm>
          <a:prstGeom prst="rect">
            <a:avLst/>
          </a:prstGeom>
        </p:spPr>
        <p:txBody>
          <a:bodyPr vert="horz" lIns="349758" tIns="174879" rIns="349758" bIns="174879" rtlCol="0" anchor="ctr"/>
          <a:lstStyle>
            <a:lvl1pPr algn="l">
              <a:defRPr sz="4600">
                <a:solidFill>
                  <a:schemeClr val="tx1">
                    <a:tint val="75000"/>
                  </a:schemeClr>
                </a:solidFill>
              </a:defRPr>
            </a:lvl1pPr>
          </a:lstStyle>
          <a:p>
            <a:fld id="{7B0767C4-09C1-4281-BEAB-4DA5D82F47C4}" type="datetimeFigureOut">
              <a:rPr lang="tr-TR" smtClean="0"/>
              <a:pPr/>
              <a:t>05.03.2013</a:t>
            </a:fld>
            <a:endParaRPr lang="tr-TR"/>
          </a:p>
        </p:txBody>
      </p:sp>
      <p:sp>
        <p:nvSpPr>
          <p:cNvPr id="5" name="4 Altbilgi Yer Tutucusu"/>
          <p:cNvSpPr>
            <a:spLocks noGrp="1"/>
          </p:cNvSpPr>
          <p:nvPr>
            <p:ph type="ftr" sz="quarter" idx="3"/>
          </p:nvPr>
        </p:nvSpPr>
        <p:spPr>
          <a:xfrm>
            <a:off x="8611076" y="33370840"/>
            <a:ext cx="7980998" cy="1916906"/>
          </a:xfrm>
          <a:prstGeom prst="rect">
            <a:avLst/>
          </a:prstGeom>
        </p:spPr>
        <p:txBody>
          <a:bodyPr vert="horz" lIns="349758" tIns="174879" rIns="349758" bIns="174879" rtlCol="0" anchor="ctr"/>
          <a:lstStyle>
            <a:lvl1pPr algn="ctr">
              <a:defRPr sz="46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18062258" y="33370840"/>
            <a:ext cx="5880735" cy="1916906"/>
          </a:xfrm>
          <a:prstGeom prst="rect">
            <a:avLst/>
          </a:prstGeom>
        </p:spPr>
        <p:txBody>
          <a:bodyPr vert="horz" lIns="349758" tIns="174879" rIns="349758" bIns="174879" rtlCol="0" anchor="ctr"/>
          <a:lstStyle>
            <a:lvl1pPr algn="r">
              <a:defRPr sz="4600">
                <a:solidFill>
                  <a:schemeClr val="tx1">
                    <a:tint val="75000"/>
                  </a:schemeClr>
                </a:solidFill>
              </a:defRPr>
            </a:lvl1pPr>
          </a:lstStyle>
          <a:p>
            <a:fld id="{57CA9931-49B6-49C4-A5EB-D90924E553F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580" rtl="0" eaLnBrk="1" latinLnBrk="0" hangingPunct="1">
        <a:spcBef>
          <a:spcPct val="0"/>
        </a:spcBef>
        <a:buNone/>
        <a:defRPr sz="16800" kern="1200">
          <a:solidFill>
            <a:schemeClr val="tx1"/>
          </a:solidFill>
          <a:latin typeface="+mj-lt"/>
          <a:ea typeface="+mj-ea"/>
          <a:cs typeface="+mj-cs"/>
        </a:defRPr>
      </a:lvl1pPr>
    </p:titleStyle>
    <p:bodyStyle>
      <a:lvl1pPr marL="1311593" indent="-1311593" algn="l" defTabSz="3497580"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784" indent="-1092994" algn="l" defTabSz="3497580"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975" indent="-874395" algn="l" defTabSz="3497580"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76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4pPr>
      <a:lvl5pPr marL="786955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5pPr>
      <a:lvl6pPr marL="961834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36713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1592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864715" indent="-874395" algn="l" defTabSz="3497580"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tr-TR"/>
      </a:defPPr>
      <a:lvl1pPr marL="0" algn="l" defTabSz="3497580" rtl="0" eaLnBrk="1" latinLnBrk="0" hangingPunct="1">
        <a:defRPr sz="6900" kern="1200">
          <a:solidFill>
            <a:schemeClr val="tx1"/>
          </a:solidFill>
          <a:latin typeface="+mn-lt"/>
          <a:ea typeface="+mn-ea"/>
          <a:cs typeface="+mn-cs"/>
        </a:defRPr>
      </a:lvl1pPr>
      <a:lvl2pPr marL="1748790" algn="l" defTabSz="3497580" rtl="0" eaLnBrk="1" latinLnBrk="0" hangingPunct="1">
        <a:defRPr sz="6900" kern="1200">
          <a:solidFill>
            <a:schemeClr val="tx1"/>
          </a:solidFill>
          <a:latin typeface="+mn-lt"/>
          <a:ea typeface="+mn-ea"/>
          <a:cs typeface="+mn-cs"/>
        </a:defRPr>
      </a:lvl2pPr>
      <a:lvl3pPr marL="3497580" algn="l" defTabSz="3497580" rtl="0" eaLnBrk="1" latinLnBrk="0" hangingPunct="1">
        <a:defRPr sz="6900" kern="1200">
          <a:solidFill>
            <a:schemeClr val="tx1"/>
          </a:solidFill>
          <a:latin typeface="+mn-lt"/>
          <a:ea typeface="+mn-ea"/>
          <a:cs typeface="+mn-cs"/>
        </a:defRPr>
      </a:lvl3pPr>
      <a:lvl4pPr marL="5246370" algn="l" defTabSz="3497580" rtl="0" eaLnBrk="1" latinLnBrk="0" hangingPunct="1">
        <a:defRPr sz="6900" kern="1200">
          <a:solidFill>
            <a:schemeClr val="tx1"/>
          </a:solidFill>
          <a:latin typeface="+mn-lt"/>
          <a:ea typeface="+mn-ea"/>
          <a:cs typeface="+mn-cs"/>
        </a:defRPr>
      </a:lvl4pPr>
      <a:lvl5pPr marL="6995160" algn="l" defTabSz="3497580" rtl="0" eaLnBrk="1" latinLnBrk="0" hangingPunct="1">
        <a:defRPr sz="6900" kern="1200">
          <a:solidFill>
            <a:schemeClr val="tx1"/>
          </a:solidFill>
          <a:latin typeface="+mn-lt"/>
          <a:ea typeface="+mn-ea"/>
          <a:cs typeface="+mn-cs"/>
        </a:defRPr>
      </a:lvl5pPr>
      <a:lvl6pPr marL="8743950" algn="l" defTabSz="3497580" rtl="0" eaLnBrk="1" latinLnBrk="0" hangingPunct="1">
        <a:defRPr sz="6900" kern="1200">
          <a:solidFill>
            <a:schemeClr val="tx1"/>
          </a:solidFill>
          <a:latin typeface="+mn-lt"/>
          <a:ea typeface="+mn-ea"/>
          <a:cs typeface="+mn-cs"/>
        </a:defRPr>
      </a:lvl6pPr>
      <a:lvl7pPr marL="10492740" algn="l" defTabSz="3497580" rtl="0" eaLnBrk="1" latinLnBrk="0" hangingPunct="1">
        <a:defRPr sz="6900" kern="1200">
          <a:solidFill>
            <a:schemeClr val="tx1"/>
          </a:solidFill>
          <a:latin typeface="+mn-lt"/>
          <a:ea typeface="+mn-ea"/>
          <a:cs typeface="+mn-cs"/>
        </a:defRPr>
      </a:lvl7pPr>
      <a:lvl8pPr marL="12241530" algn="l" defTabSz="3497580" rtl="0" eaLnBrk="1" latinLnBrk="0" hangingPunct="1">
        <a:defRPr sz="6900" kern="1200">
          <a:solidFill>
            <a:schemeClr val="tx1"/>
          </a:solidFill>
          <a:latin typeface="+mn-lt"/>
          <a:ea typeface="+mn-ea"/>
          <a:cs typeface="+mn-cs"/>
        </a:defRPr>
      </a:lvl8pPr>
      <a:lvl9pPr marL="13990320" algn="l" defTabSz="3497580"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Başlık"/>
          <p:cNvSpPr>
            <a:spLocks noGrp="1"/>
          </p:cNvSpPr>
          <p:nvPr>
            <p:ph type="title"/>
          </p:nvPr>
        </p:nvSpPr>
        <p:spPr>
          <a:xfrm>
            <a:off x="0" y="1441850"/>
            <a:ext cx="25203149" cy="6000750"/>
          </a:xfrm>
        </p:spPr>
        <p:txBody>
          <a:bodyPr>
            <a:normAutofit/>
          </a:bodyPr>
          <a:lstStyle/>
          <a:p>
            <a:r>
              <a:rPr lang="tr-TR" sz="8800" b="1" dirty="0">
                <a:solidFill>
                  <a:schemeClr val="tx2">
                    <a:lumMod val="50000"/>
                  </a:schemeClr>
                </a:solidFill>
                <a:latin typeface="Times New Roman" pitchFamily="18" charset="0"/>
                <a:cs typeface="Times New Roman" pitchFamily="18" charset="0"/>
              </a:rPr>
              <a:t>HANGİ ÖĞRENİM SİSTEMİ </a:t>
            </a:r>
            <a:r>
              <a:rPr lang="tr-TR" sz="8800" b="1" dirty="0" smtClean="0">
                <a:solidFill>
                  <a:schemeClr val="tx2">
                    <a:lumMod val="50000"/>
                  </a:schemeClr>
                </a:solidFill>
                <a:latin typeface="Times New Roman" pitchFamily="18" charset="0"/>
                <a:cs typeface="Times New Roman" pitchFamily="18" charset="0"/>
              </a:rPr>
              <a:t/>
            </a:r>
            <a:br>
              <a:rPr lang="tr-TR" sz="8800" b="1" dirty="0" smtClean="0">
                <a:solidFill>
                  <a:schemeClr val="tx2">
                    <a:lumMod val="50000"/>
                  </a:schemeClr>
                </a:solidFill>
                <a:latin typeface="Times New Roman" pitchFamily="18" charset="0"/>
                <a:cs typeface="Times New Roman" pitchFamily="18" charset="0"/>
              </a:rPr>
            </a:br>
            <a:r>
              <a:rPr lang="tr-TR" sz="8800" b="1" dirty="0" smtClean="0">
                <a:solidFill>
                  <a:schemeClr val="tx2">
                    <a:lumMod val="50000"/>
                  </a:schemeClr>
                </a:solidFill>
                <a:latin typeface="Times New Roman" pitchFamily="18" charset="0"/>
                <a:cs typeface="Times New Roman" pitchFamily="18" charset="0"/>
              </a:rPr>
              <a:t>DAHA </a:t>
            </a:r>
            <a:r>
              <a:rPr lang="tr-TR" sz="8800" b="1" dirty="0">
                <a:solidFill>
                  <a:schemeClr val="tx2">
                    <a:lumMod val="50000"/>
                  </a:schemeClr>
                </a:solidFill>
                <a:latin typeface="Times New Roman" pitchFamily="18" charset="0"/>
                <a:cs typeface="Times New Roman" pitchFamily="18" charset="0"/>
              </a:rPr>
              <a:t>MEMNUN EDİCİ?</a:t>
            </a:r>
            <a:r>
              <a:rPr lang="tr-TR" dirty="0">
                <a:solidFill>
                  <a:schemeClr val="tx2">
                    <a:lumMod val="50000"/>
                  </a:schemeClr>
                </a:solidFill>
              </a:rPr>
              <a:t/>
            </a:r>
            <a:br>
              <a:rPr lang="tr-TR" dirty="0">
                <a:solidFill>
                  <a:schemeClr val="tx2">
                    <a:lumMod val="50000"/>
                  </a:schemeClr>
                </a:solidFill>
              </a:rPr>
            </a:br>
            <a:endParaRPr lang="tr-TR" dirty="0">
              <a:solidFill>
                <a:schemeClr val="tx2">
                  <a:lumMod val="50000"/>
                </a:schemeClr>
              </a:solidFill>
            </a:endParaRPr>
          </a:p>
        </p:txBody>
      </p:sp>
      <p:sp>
        <p:nvSpPr>
          <p:cNvPr id="27" name="26 Metin Yer Tutucusu"/>
          <p:cNvSpPr>
            <a:spLocks noGrp="1"/>
          </p:cNvSpPr>
          <p:nvPr>
            <p:ph type="body" idx="1"/>
          </p:nvPr>
        </p:nvSpPr>
        <p:spPr/>
        <p:txBody>
          <a:bodyPr/>
          <a:lstStyle/>
          <a:p>
            <a:endParaRPr lang="tr-TR"/>
          </a:p>
        </p:txBody>
      </p:sp>
      <p:sp>
        <p:nvSpPr>
          <p:cNvPr id="29" name="28 Metin Yer Tutucusu"/>
          <p:cNvSpPr>
            <a:spLocks noGrp="1"/>
          </p:cNvSpPr>
          <p:nvPr>
            <p:ph type="body" sz="quarter" idx="3"/>
          </p:nvPr>
        </p:nvSpPr>
        <p:spPr/>
        <p:txBody>
          <a:bodyPr/>
          <a:lstStyle/>
          <a:p>
            <a:endParaRPr lang="tr-TR"/>
          </a:p>
        </p:txBody>
      </p:sp>
      <p:sp>
        <p:nvSpPr>
          <p:cNvPr id="30" name="29 İçerik Yer Tutucusu"/>
          <p:cNvSpPr>
            <a:spLocks noGrp="1"/>
          </p:cNvSpPr>
          <p:nvPr>
            <p:ph sz="quarter" idx="4"/>
          </p:nvPr>
        </p:nvSpPr>
        <p:spPr/>
        <p:txBody>
          <a:bodyPr/>
          <a:lstStyle/>
          <a:p>
            <a:pPr>
              <a:buNone/>
            </a:pPr>
            <a:endParaRPr lang="tr-TR" dirty="0"/>
          </a:p>
          <a:p>
            <a:endParaRPr lang="tr-TR" dirty="0"/>
          </a:p>
        </p:txBody>
      </p:sp>
      <p:sp>
        <p:nvSpPr>
          <p:cNvPr id="11266" name="Rectangle 2"/>
          <p:cNvSpPr>
            <a:spLocks noChangeArrowheads="1"/>
          </p:cNvSpPr>
          <p:nvPr/>
        </p:nvSpPr>
        <p:spPr bwMode="auto">
          <a:xfrm>
            <a:off x="0" y="4929096"/>
            <a:ext cx="2520315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000" b="1"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ARAŞTIRANLAR:</a:t>
            </a:r>
            <a:r>
              <a:rPr kumimoji="0" lang="tr-TR" sz="3000" b="0"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 UĞUR KAYA*, YUSUF TÜREDİ*, HİLAL EREN, SÜMEYYE ASLAN*, MERYEM ÖZYOLCU*</a:t>
            </a:r>
            <a:endParaRPr kumimoji="0" lang="tr-TR" sz="3000" b="0" i="0" u="none" strike="noStrike" cap="none" normalizeH="0" baseline="0" dirty="0" smtClean="0">
              <a:ln>
                <a:noFill/>
              </a:ln>
              <a:solidFill>
                <a:schemeClr val="tx2">
                  <a:lumMod val="50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0" b="1"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HAZIRLAYAN VE SUNANLAR:</a:t>
            </a:r>
            <a:r>
              <a:rPr kumimoji="0" lang="tr-TR" sz="3000" b="0"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 ESRA KAHVECİ**, BETÜL ŞEYMA YENİAY**, NİSANUR DOĞAN**</a:t>
            </a:r>
            <a:endParaRPr kumimoji="0" lang="tr-TR" sz="3000" b="0" i="0" u="none" strike="noStrike" cap="none" normalizeH="0" baseline="0" dirty="0" smtClean="0">
              <a:ln>
                <a:noFill/>
              </a:ln>
              <a:solidFill>
                <a:schemeClr val="tx2">
                  <a:lumMod val="50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0" b="0"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 Atatürk Üniversitesi Tıp Fakültesi 2. Sınıf, Erzurum\Türkiye</a:t>
            </a:r>
            <a:endParaRPr kumimoji="0" lang="tr-TR" sz="3000" b="0" i="0" u="none" strike="noStrike" cap="none" normalizeH="0" baseline="0" dirty="0" smtClean="0">
              <a:ln>
                <a:noFill/>
              </a:ln>
              <a:solidFill>
                <a:schemeClr val="tx2">
                  <a:lumMod val="50000"/>
                </a:schemeClr>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000" b="0" i="0" u="none" strike="noStrike" cap="none" normalizeH="0" baseline="0" dirty="0" smtClean="0">
                <a:ln>
                  <a:noFill/>
                </a:ln>
                <a:solidFill>
                  <a:schemeClr val="tx2">
                    <a:lumMod val="50000"/>
                  </a:schemeClr>
                </a:solidFill>
                <a:effectLst/>
                <a:latin typeface="Times New Roman" pitchFamily="18" charset="0"/>
                <a:ea typeface="Calibri" pitchFamily="34" charset="0"/>
                <a:cs typeface="Times New Roman" pitchFamily="18" charset="0"/>
              </a:rPr>
              <a:t>**:Atatürk Üniversitesi Tıp Fakültesi 1. Sınıf, Erzurum\Türkiye</a:t>
            </a:r>
            <a:endParaRPr kumimoji="0" lang="tr-TR" sz="3000" b="0" i="0" u="none" strike="noStrike" cap="none" normalizeH="0" baseline="0" dirty="0" smtClean="0">
              <a:ln>
                <a:noFill/>
              </a:ln>
              <a:solidFill>
                <a:schemeClr val="tx2">
                  <a:lumMod val="50000"/>
                </a:schemeClr>
              </a:solidFill>
              <a:effectLst/>
              <a:latin typeface="Times New Roman" pitchFamily="18" charset="0"/>
              <a:cs typeface="Times New Roman" pitchFamily="18" charset="0"/>
            </a:endParaRPr>
          </a:p>
        </p:txBody>
      </p:sp>
      <p:pic>
        <p:nvPicPr>
          <p:cNvPr id="11267" name="Picture 3" descr="F:\ggg.png"/>
          <p:cNvPicPr>
            <a:picLocks noChangeAspect="1" noChangeArrowheads="1"/>
          </p:cNvPicPr>
          <p:nvPr/>
        </p:nvPicPr>
        <p:blipFill>
          <a:blip r:embed="rId3"/>
          <a:srcRect/>
          <a:stretch>
            <a:fillRect/>
          </a:stretch>
        </p:blipFill>
        <p:spPr bwMode="auto">
          <a:xfrm>
            <a:off x="885743" y="1355226"/>
            <a:ext cx="3571900" cy="3604736"/>
          </a:xfrm>
          <a:prstGeom prst="rect">
            <a:avLst/>
          </a:prstGeom>
          <a:noFill/>
        </p:spPr>
      </p:pic>
      <p:pic>
        <p:nvPicPr>
          <p:cNvPr id="11268" name="Picture 4" descr="F:\Resim1.png"/>
          <p:cNvPicPr>
            <a:picLocks noChangeAspect="1" noChangeArrowheads="1"/>
          </p:cNvPicPr>
          <p:nvPr/>
        </p:nvPicPr>
        <p:blipFill>
          <a:blip r:embed="rId4"/>
          <a:srcRect/>
          <a:stretch>
            <a:fillRect/>
          </a:stretch>
        </p:blipFill>
        <p:spPr bwMode="auto">
          <a:xfrm>
            <a:off x="20459755" y="1357196"/>
            <a:ext cx="3600450" cy="3600450"/>
          </a:xfrm>
          <a:prstGeom prst="rect">
            <a:avLst/>
          </a:prstGeom>
          <a:noFill/>
        </p:spPr>
      </p:pic>
      <p:pic>
        <p:nvPicPr>
          <p:cNvPr id="42" name="41 Resim"/>
          <p:cNvPicPr/>
          <p:nvPr/>
        </p:nvPicPr>
        <p:blipFill>
          <a:blip r:embed="rId5" cstate="print"/>
          <a:srcRect/>
          <a:stretch>
            <a:fillRect/>
          </a:stretch>
        </p:blipFill>
        <p:spPr bwMode="auto">
          <a:xfrm>
            <a:off x="1242933" y="17859374"/>
            <a:ext cx="11072890" cy="8786874"/>
          </a:xfrm>
          <a:prstGeom prst="rect">
            <a:avLst/>
          </a:prstGeom>
          <a:noFill/>
        </p:spPr>
      </p:pic>
      <p:sp>
        <p:nvSpPr>
          <p:cNvPr id="46" name="45 Metin kutusu"/>
          <p:cNvSpPr txBox="1"/>
          <p:nvPr/>
        </p:nvSpPr>
        <p:spPr>
          <a:xfrm>
            <a:off x="12744451" y="12358648"/>
            <a:ext cx="11358642" cy="2708434"/>
          </a:xfrm>
          <a:prstGeom prst="rect">
            <a:avLst/>
          </a:prstGeom>
          <a:noFill/>
        </p:spPr>
        <p:txBody>
          <a:bodyPr wrap="square" rtlCol="0">
            <a:spAutoFit/>
          </a:bodyPr>
          <a:lstStyle/>
          <a:p>
            <a:r>
              <a:rPr lang="tr-TR" b="1" dirty="0">
                <a:solidFill>
                  <a:schemeClr val="tx2">
                    <a:lumMod val="50000"/>
                  </a:schemeClr>
                </a:solidFill>
                <a:latin typeface="Times New Roman" pitchFamily="18" charset="0"/>
                <a:cs typeface="Times New Roman" pitchFamily="18" charset="0"/>
              </a:rPr>
              <a:t> </a:t>
            </a:r>
          </a:p>
          <a:p>
            <a:pPr algn="just"/>
            <a:r>
              <a:rPr lang="tr-TR" sz="3200" b="1" dirty="0">
                <a:solidFill>
                  <a:schemeClr val="tx2">
                    <a:lumMod val="50000"/>
                  </a:schemeClr>
                </a:solidFill>
                <a:latin typeface="Times New Roman" pitchFamily="18" charset="0"/>
                <a:cs typeface="Times New Roman" pitchFamily="18" charset="0"/>
              </a:rPr>
              <a:t>Tablo1: PDÖ ve Entegre Sistemlerinin Hekimliğe Katkısı</a:t>
            </a:r>
          </a:p>
          <a:p>
            <a:endParaRPr lang="tr-TR" b="1" dirty="0">
              <a:solidFill>
                <a:schemeClr val="tx2">
                  <a:lumMod val="50000"/>
                </a:schemeClr>
              </a:solidFill>
              <a:latin typeface="Times New Roman" pitchFamily="18" charset="0"/>
              <a:cs typeface="Times New Roman" pitchFamily="18" charset="0"/>
            </a:endParaRPr>
          </a:p>
        </p:txBody>
      </p:sp>
      <p:graphicFrame>
        <p:nvGraphicFramePr>
          <p:cNvPr id="49" name="48 İçerik Yer Tutucusu"/>
          <p:cNvGraphicFramePr>
            <a:graphicFrameLocks noGrp="1"/>
          </p:cNvGraphicFramePr>
          <p:nvPr>
            <p:ph sz="half" idx="2"/>
          </p:nvPr>
        </p:nvGraphicFramePr>
        <p:xfrm>
          <a:off x="12673014" y="14216037"/>
          <a:ext cx="11144328" cy="6176138"/>
        </p:xfrm>
        <a:graphic>
          <a:graphicData uri="http://schemas.openxmlformats.org/drawingml/2006/table">
            <a:tbl>
              <a:tblPr/>
              <a:tblGrid>
                <a:gridCol w="651292"/>
                <a:gridCol w="2131613"/>
                <a:gridCol w="1197212"/>
                <a:gridCol w="1809144"/>
                <a:gridCol w="1881510"/>
                <a:gridCol w="1736778"/>
                <a:gridCol w="1711049"/>
                <a:gridCol w="25730"/>
              </a:tblGrid>
              <a:tr h="283338">
                <a:tc rowSpan="2" gridSpan="3">
                  <a:txBody>
                    <a:bodyPr/>
                    <a:lstStyle/>
                    <a:p>
                      <a:pPr algn="ctr">
                        <a:lnSpc>
                          <a:spcPct val="115000"/>
                        </a:lnSpc>
                        <a:spcAft>
                          <a:spcPts val="0"/>
                        </a:spcAft>
                      </a:pPr>
                      <a:r>
                        <a:rPr lang="tr-TR" sz="2000" dirty="0">
                          <a:solidFill>
                            <a:srgbClr val="000000"/>
                          </a:solidFill>
                          <a:latin typeface="Times New Roman" pitchFamily="18" charset="0"/>
                          <a:ea typeface="Calibri"/>
                          <a:cs typeface="Times New Roman" pitchFamily="18" charset="0"/>
                        </a:rPr>
                        <a:t>Okulda uygulanan sistem</a:t>
                      </a:r>
                      <a:endParaRPr lang="tr-TR" sz="20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2" hMerge="1">
                  <a:txBody>
                    <a:bodyPr/>
                    <a:lstStyle/>
                    <a:p>
                      <a:endParaRPr lang="tr-TR"/>
                    </a:p>
                  </a:txBody>
                  <a:tcPr/>
                </a:tc>
                <a:tc rowSpan="2" hMerge="1">
                  <a:txBody>
                    <a:bodyPr/>
                    <a:lstStyle/>
                    <a:p>
                      <a:endParaRPr lang="tr-TR"/>
                    </a:p>
                  </a:txBody>
                  <a:tcPr/>
                </a:tc>
                <a:tc gridSpan="5">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Sistemin hekimliğe katkısı</a:t>
                      </a:r>
                      <a:endParaRPr lang="tr-TR" sz="2000" dirty="0">
                        <a:latin typeface="Times New Roman" pitchFamily="18" charset="0"/>
                        <a:ea typeface="Calibri"/>
                        <a:cs typeface="Times New Roman" pitchFamily="18" charset="0"/>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405440">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Pratik yönü eksik kaldığı için katkısı olacağını düşünmüyorum</a:t>
                      </a:r>
                      <a:endParaRPr lang="tr-TR" sz="2000" dirty="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Araştırma yetisini arttırdığı için katkısı olacağını düşünüyorum</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Uygulanan sistemin hekimliğe katkısı olacağını düşünüyorum</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Uygulanan sistemlerin hekimliği etkilediğini düşünmüyorum</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Fikrim yok</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04618">
                <a:tc rowSpan="4">
                  <a:txBody>
                    <a:bodyPr/>
                    <a:lstStyle/>
                    <a:p>
                      <a:pPr marL="38100" marR="38100" algn="ctr">
                        <a:lnSpc>
                          <a:spcPts val="1600"/>
                        </a:lnSpc>
                        <a:spcAft>
                          <a:spcPts val="0"/>
                        </a:spcAft>
                      </a:pPr>
                      <a:endParaRPr lang="tr-TR" sz="2000">
                        <a:solidFill>
                          <a:srgbClr val="000000"/>
                        </a:solidFill>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PDÖ</a:t>
                      </a:r>
                      <a:endParaRPr lang="tr-TR" sz="2000">
                        <a:latin typeface="Times New Roman" pitchFamily="18" charset="0"/>
                        <a:ea typeface="Calibri"/>
                        <a:cs typeface="Times New Roman" pitchFamily="18" charset="0"/>
                      </a:endParaRPr>
                    </a:p>
                  </a:txBody>
                  <a:tcPr marL="0" marR="0" marT="0" marB="0" anchor="ctr">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endParaRPr lang="tr-TR" sz="2000">
                        <a:solidFill>
                          <a:srgbClr val="000000"/>
                        </a:solidFill>
                        <a:latin typeface="Times New Roman" pitchFamily="18" charset="0"/>
                        <a:ea typeface="Calibri"/>
                        <a:cs typeface="Times New Roman" pitchFamily="18" charset="0"/>
                      </a:endParaRPr>
                    </a:p>
                  </a:txBody>
                  <a:tcPr marL="0" marR="0" marT="0" marB="0" anchor="ctr">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n=0</a:t>
                      </a:r>
                      <a:endParaRPr lang="tr-TR" sz="200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n=4</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n=10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n=4</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n=7</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976517">
                <a:tc vMerge="1">
                  <a:txBody>
                    <a:bodyPr/>
                    <a:lstStyle/>
                    <a:p>
                      <a:endParaRPr lang="tr-TR"/>
                    </a:p>
                  </a:txBody>
                  <a:tcPr/>
                </a:tc>
                <a:tc vMerge="1">
                  <a:txBody>
                    <a:bodyPr/>
                    <a:lstStyle/>
                    <a:p>
                      <a:endParaRPr lang="tr-TR"/>
                    </a:p>
                  </a:txBody>
                  <a:tcPr/>
                </a:tc>
                <a:tc>
                  <a:txBody>
                    <a:bodyPr/>
                    <a:lstStyle/>
                    <a:p>
                      <a:pPr marL="38100" marR="38100" algn="ctr">
                        <a:lnSpc>
                          <a:spcPts val="1600"/>
                        </a:lnSpc>
                        <a:spcAft>
                          <a:spcPts val="0"/>
                        </a:spcAft>
                      </a:pPr>
                      <a:endParaRPr lang="tr-TR" sz="2000">
                        <a:solidFill>
                          <a:srgbClr val="000000"/>
                        </a:solidFill>
                        <a:latin typeface="Times New Roman" pitchFamily="18" charset="0"/>
                        <a:ea typeface="Calibri"/>
                        <a:cs typeface="Times New Roman" pitchFamily="18" charset="0"/>
                      </a:endParaRPr>
                    </a:p>
                  </a:txBody>
                  <a:tcPr marL="0" marR="0" marT="0" marB="0" anchor="ctr">
                    <a:lnL>
                      <a:noFill/>
                    </a:lnL>
                    <a:lnR w="2857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(0%)</a:t>
                      </a:r>
                      <a:endParaRPr lang="tr-TR" sz="200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(16,0%)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(40,0%)</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(16,0%)</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(28,0%)</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404618">
                <a:tc vMerge="1">
                  <a:txBody>
                    <a:bodyPr/>
                    <a:lstStyle/>
                    <a:p>
                      <a:endParaRPr lang="tr-TR"/>
                    </a:p>
                  </a:txBody>
                  <a:tcPr/>
                </a:tc>
                <a:tc rowSpan="2">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ENTEGRE</a:t>
                      </a:r>
                      <a:endParaRPr lang="tr-TR" sz="2000">
                        <a:latin typeface="Times New Roman" pitchFamily="18" charset="0"/>
                        <a:ea typeface="Calibri"/>
                        <a:cs typeface="Times New Roman"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38100" algn="ctr">
                        <a:lnSpc>
                          <a:spcPts val="1600"/>
                        </a:lnSpc>
                        <a:spcAft>
                          <a:spcPts val="0"/>
                        </a:spcAft>
                      </a:pPr>
                      <a:endParaRPr lang="tr-TR" sz="2000" dirty="0">
                        <a:solidFill>
                          <a:srgbClr val="000000"/>
                        </a:solidFill>
                        <a:latin typeface="Times New Roman" pitchFamily="18" charset="0"/>
                        <a:ea typeface="Calibri"/>
                        <a:cs typeface="Times New Roman" pitchFamily="18" charset="0"/>
                      </a:endParaRPr>
                    </a:p>
                  </a:txBody>
                  <a:tcPr marL="0" marR="0" marT="0" marB="0" anchor="ctr">
                    <a:lnL>
                      <a:noFill/>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n=6</a:t>
                      </a:r>
                      <a:endParaRPr lang="tr-TR" sz="200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n=0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n=10</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n=8</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n=1</a:t>
                      </a:r>
                      <a:endParaRPr lang="tr-TR" sz="200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833542">
                <a:tc vMerge="1">
                  <a:txBody>
                    <a:bodyPr/>
                    <a:lstStyle/>
                    <a:p>
                      <a:endParaRPr lang="tr-TR"/>
                    </a:p>
                  </a:txBody>
                  <a:tcPr/>
                </a:tc>
                <a:tc vMerge="1">
                  <a:txBody>
                    <a:bodyPr/>
                    <a:lstStyle/>
                    <a:p>
                      <a:endParaRPr lang="tr-TR"/>
                    </a:p>
                  </a:txBody>
                  <a:tcPr/>
                </a:tc>
                <a:tc>
                  <a:txBody>
                    <a:bodyPr/>
                    <a:lstStyle/>
                    <a:p>
                      <a:pPr marR="38100" algn="ctr">
                        <a:lnSpc>
                          <a:spcPts val="1600"/>
                        </a:lnSpc>
                        <a:spcAft>
                          <a:spcPts val="0"/>
                        </a:spcAft>
                      </a:pPr>
                      <a:endParaRPr lang="tr-TR" sz="2000">
                        <a:solidFill>
                          <a:srgbClr val="000000"/>
                        </a:solidFill>
                        <a:latin typeface="Times New Roman" pitchFamily="18" charset="0"/>
                        <a:ea typeface="Calibri"/>
                        <a:cs typeface="Times New Roman" pitchFamily="18" charset="0"/>
                      </a:endParaRPr>
                    </a:p>
                  </a:txBody>
                  <a:tcPr marL="0" marR="0" marT="0" marB="0" anchor="ctr">
                    <a:lnL>
                      <a:noFill/>
                    </a:lnL>
                    <a:lnR w="2857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a:solidFill>
                            <a:srgbClr val="000000"/>
                          </a:solidFill>
                          <a:latin typeface="Times New Roman" pitchFamily="18" charset="0"/>
                          <a:ea typeface="Calibri"/>
                          <a:cs typeface="Times New Roman" pitchFamily="18" charset="0"/>
                        </a:rPr>
                        <a:t>(24,0%)</a:t>
                      </a:r>
                      <a:endParaRPr lang="tr-TR" sz="2000">
                        <a:latin typeface="Times New Roman" pitchFamily="18" charset="0"/>
                        <a:ea typeface="Calibri"/>
                        <a:cs typeface="Times New Roman" pitchFamily="18" charset="0"/>
                      </a:endParaRPr>
                    </a:p>
                  </a:txBody>
                  <a:tcPr marL="0" marR="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(40,0%)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(32,0%)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tr-TR" sz="2000" dirty="0">
                          <a:solidFill>
                            <a:srgbClr val="000000"/>
                          </a:solidFill>
                          <a:latin typeface="Times New Roman" pitchFamily="18" charset="0"/>
                          <a:ea typeface="Calibri"/>
                          <a:cs typeface="Times New Roman" pitchFamily="18" charset="0"/>
                        </a:rPr>
                        <a:t>(4,0%)</a:t>
                      </a:r>
                      <a:endParaRPr lang="tr-TR" sz="2000" dirty="0">
                        <a:latin typeface="Times New Roman" pitchFamily="18" charset="0"/>
                        <a:ea typeface="Calibri"/>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2" name="51 Dikdörtgen"/>
          <p:cNvSpPr/>
          <p:nvPr/>
        </p:nvSpPr>
        <p:spPr>
          <a:xfrm>
            <a:off x="1242933" y="7286550"/>
            <a:ext cx="11215766" cy="250033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endParaRPr lang="tr-TR" sz="3200" b="1" dirty="0" smtClean="0">
              <a:latin typeface="Times New Roman" pitchFamily="18" charset="0"/>
              <a:cs typeface="Times New Roman" pitchFamily="18" charset="0"/>
            </a:endParaRPr>
          </a:p>
          <a:p>
            <a:pPr algn="just"/>
            <a:r>
              <a:rPr lang="tr-TR" sz="3200" b="1" spc="-150" dirty="0" smtClean="0">
                <a:latin typeface="Times New Roman" pitchFamily="18" charset="0"/>
                <a:cs typeface="Times New Roman" pitchFamily="18" charset="0"/>
              </a:rPr>
              <a:t>AMAÇ:</a:t>
            </a:r>
            <a:r>
              <a:rPr lang="tr-TR" sz="3200" spc="-150" dirty="0" smtClean="0">
                <a:latin typeface="Times New Roman" pitchFamily="18" charset="0"/>
                <a:cs typeface="Times New Roman" pitchFamily="18" charset="0"/>
              </a:rPr>
              <a:t>“Tıp fakültelerinde uygulanan Probleme Dayalı Öğrenim (PDÖ) ile Entegre sistem arasında öğrenci memnuniyeti açısından fark var mıdır?” sorusuna cevap bulmaktır.</a:t>
            </a:r>
          </a:p>
          <a:p>
            <a:pPr algn="ctr"/>
            <a:endParaRPr lang="tr-TR" sz="3200" dirty="0">
              <a:latin typeface="Times New Roman" pitchFamily="18" charset="0"/>
              <a:cs typeface="Times New Roman" pitchFamily="18" charset="0"/>
            </a:endParaRPr>
          </a:p>
        </p:txBody>
      </p:sp>
      <p:sp>
        <p:nvSpPr>
          <p:cNvPr id="53" name="52 Dikdörtgen"/>
          <p:cNvSpPr/>
          <p:nvPr/>
        </p:nvSpPr>
        <p:spPr>
          <a:xfrm>
            <a:off x="1242933" y="10001194"/>
            <a:ext cx="11144328" cy="671517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endParaRPr lang="tr-TR" sz="3200" b="1" dirty="0" smtClean="0">
              <a:latin typeface="Times New Roman" pitchFamily="18" charset="0"/>
              <a:cs typeface="Times New Roman" pitchFamily="18" charset="0"/>
            </a:endParaRPr>
          </a:p>
          <a:p>
            <a:pPr algn="just"/>
            <a:endParaRPr lang="tr-TR" sz="3200" b="1" dirty="0" smtClean="0">
              <a:latin typeface="Times New Roman" pitchFamily="18" charset="0"/>
              <a:cs typeface="Times New Roman" pitchFamily="18" charset="0"/>
            </a:endParaRPr>
          </a:p>
          <a:p>
            <a:pPr algn="just"/>
            <a:r>
              <a:rPr lang="tr-TR" sz="3200" b="1" dirty="0" smtClean="0">
                <a:latin typeface="Times New Roman" pitchFamily="18" charset="0"/>
                <a:cs typeface="Times New Roman" pitchFamily="18" charset="0"/>
              </a:rPr>
              <a:t>YÖNTEM:</a:t>
            </a:r>
            <a:r>
              <a:rPr lang="tr-TR" sz="3200" dirty="0" smtClean="0">
                <a:latin typeface="Times New Roman" pitchFamily="18" charset="0"/>
                <a:cs typeface="Times New Roman" pitchFamily="18" charset="0"/>
              </a:rPr>
              <a:t> Eylül 2012 tarihinde Gözlemsel-Kesitsel araştırma yöntemi kullanılarak rastgele seçilen 1, 2,3, 4 ve5. Sınıf Ankara Üniversitesi ve Dokuz Eylül Üniversitesi Tıp Fakültesi öğrencilerine e-posta ve telefon yoluyla, Atatürk Üniversitesi Tıp Fakültesi öğrencilerine ise yüz yüze görüşülerek 9 soruluk anket uygulanmıştır. Araştırmamızda sistem memnuniyeti açısından; PDÖ ve Entegre sisteme dair bilgi düzeyleri, uygulanan sistemin üniversite tercihlerini ne kadar etkilediği, sistemin zorluğu, avantaj ve dezavantajları, meslek hayatlarına, TUS’a, öğrenilen bilgilerin kalıcılığına etkisi hakkında sorular sorduk. SPSS programına veriler girilerek kategorik değişkenlerimizdeki-kare testi kullanılmıştır.</a:t>
            </a:r>
          </a:p>
          <a:p>
            <a:pPr algn="ctr"/>
            <a:endParaRPr lang="tr-TR" sz="3200" dirty="0" smtClean="0"/>
          </a:p>
          <a:p>
            <a:pPr algn="ctr"/>
            <a:endParaRPr lang="tr-TR" sz="3200" dirty="0">
              <a:latin typeface="Times New Roman" pitchFamily="18" charset="0"/>
              <a:cs typeface="Times New Roman" pitchFamily="18" charset="0"/>
            </a:endParaRPr>
          </a:p>
        </p:txBody>
      </p:sp>
      <p:sp>
        <p:nvSpPr>
          <p:cNvPr id="54" name="53 Metin kutusu"/>
          <p:cNvSpPr txBox="1"/>
          <p:nvPr/>
        </p:nvSpPr>
        <p:spPr>
          <a:xfrm>
            <a:off x="1242933" y="17073556"/>
            <a:ext cx="10644262" cy="584775"/>
          </a:xfrm>
          <a:prstGeom prst="rect">
            <a:avLst/>
          </a:prstGeom>
          <a:noFill/>
        </p:spPr>
        <p:txBody>
          <a:bodyPr wrap="square" rtlCol="0">
            <a:spAutoFit/>
          </a:bodyPr>
          <a:lstStyle/>
          <a:p>
            <a:r>
              <a:rPr lang="tr-TR" sz="3200" b="1" dirty="0" smtClean="0">
                <a:solidFill>
                  <a:schemeClr val="tx2">
                    <a:lumMod val="50000"/>
                  </a:schemeClr>
                </a:solidFill>
                <a:latin typeface="Times New Roman" pitchFamily="18" charset="0"/>
                <a:cs typeface="Times New Roman" pitchFamily="18" charset="0"/>
              </a:rPr>
              <a:t>Figür1: Katılımcıların Yaş Ortalaması Histogram Grafiği</a:t>
            </a:r>
            <a:endParaRPr lang="tr-TR" sz="3200" b="1" dirty="0">
              <a:solidFill>
                <a:schemeClr val="tx2">
                  <a:lumMod val="50000"/>
                </a:schemeClr>
              </a:solidFill>
              <a:latin typeface="Times New Roman" pitchFamily="18" charset="0"/>
              <a:cs typeface="Times New Roman" pitchFamily="18" charset="0"/>
            </a:endParaRPr>
          </a:p>
        </p:txBody>
      </p:sp>
      <p:sp>
        <p:nvSpPr>
          <p:cNvPr id="55" name="54 Dikdörtgen"/>
          <p:cNvSpPr/>
          <p:nvPr/>
        </p:nvSpPr>
        <p:spPr>
          <a:xfrm>
            <a:off x="1171495" y="27074876"/>
            <a:ext cx="11144328" cy="821537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just"/>
            <a:r>
              <a:rPr lang="tr-TR" sz="3200" b="1" dirty="0" smtClean="0">
                <a:solidFill>
                  <a:schemeClr val="tx2">
                    <a:lumMod val="75000"/>
                  </a:schemeClr>
                </a:solidFill>
                <a:latin typeface="Times New Roman" pitchFamily="18" charset="0"/>
                <a:cs typeface="Times New Roman" pitchFamily="18" charset="0"/>
              </a:rPr>
              <a:t>BULGULAR: </a:t>
            </a:r>
            <a:r>
              <a:rPr lang="tr-TR" sz="3200" dirty="0" smtClean="0">
                <a:solidFill>
                  <a:schemeClr val="tx2">
                    <a:lumMod val="75000"/>
                  </a:schemeClr>
                </a:solidFill>
                <a:latin typeface="Times New Roman" pitchFamily="18" charset="0"/>
                <a:cs typeface="Times New Roman" pitchFamily="18" charset="0"/>
              </a:rPr>
              <a:t>Hazırlamış olduğumuz anket formunu rastgele seçilen 50 tıp fakültesi öğrencisine uyguladık. Uyguladığımız öğrencilerin %20’si (n=10) Ankara Üniversitesi Tıp Fakültesi öğrencisi, %30’u (n=15) Dokuz Eylül Üniversitesi Tıp Fakültesi öğrencisi ve %50’si (n=25) Atatürk Üniversitesi Tıp Fakültesi öğrencisidir.Bu öğrencilerden %54’ü (n=27) kız %46’sı (n=23) erkek öğrencilerdir. Ayrıca öğrencilerin %20’si (n=10) 1.sınıf, %44’ü (n=22) 2.sınıf, %14’ü (n=7)3.sınıf, %6’sı (n=3) 4.sınıf ve %16’sı (n=8) 5.sınıfta öğrenim görmektedir. Ankete katılanların yaş ortalaması ise 20,7±1,8 tür (Figür 1).</a:t>
            </a:r>
          </a:p>
          <a:p>
            <a:pPr algn="just"/>
            <a:r>
              <a:rPr lang="tr-TR" sz="3200" dirty="0">
                <a:solidFill>
                  <a:schemeClr val="tx2">
                    <a:lumMod val="75000"/>
                  </a:schemeClr>
                </a:solidFill>
                <a:latin typeface="Times New Roman" pitchFamily="18" charset="0"/>
                <a:cs typeface="Times New Roman" pitchFamily="18" charset="0"/>
              </a:rPr>
              <a:t>Verilen cevaplara göre PDÖ sistemi ile eğitim alan öğrencilerin %72’si (n=18), ENTEGRE sistem ile eğitim alanların %80’i (n=20) sistemlerinden memnun olduklarını belirtmişlerdir.</a:t>
            </a:r>
            <a:endParaRPr lang="tr-TR" sz="3200" dirty="0" smtClean="0">
              <a:solidFill>
                <a:schemeClr val="tx2">
                  <a:lumMod val="75000"/>
                </a:schemeClr>
              </a:solidFill>
              <a:latin typeface="Times New Roman" pitchFamily="18" charset="0"/>
              <a:cs typeface="Times New Roman" pitchFamily="18" charset="0"/>
            </a:endParaRPr>
          </a:p>
          <a:p>
            <a:pPr algn="ctr"/>
            <a:endParaRPr lang="tr-TR" sz="3200" dirty="0">
              <a:solidFill>
                <a:schemeClr val="tx2">
                  <a:lumMod val="75000"/>
                </a:schemeClr>
              </a:solidFill>
              <a:latin typeface="Times New Roman" pitchFamily="18" charset="0"/>
              <a:cs typeface="Times New Roman" pitchFamily="18" charset="0"/>
            </a:endParaRPr>
          </a:p>
        </p:txBody>
      </p:sp>
      <p:sp>
        <p:nvSpPr>
          <p:cNvPr id="57" name="56 Dikdörtgen"/>
          <p:cNvSpPr/>
          <p:nvPr/>
        </p:nvSpPr>
        <p:spPr>
          <a:xfrm>
            <a:off x="12744451" y="7286550"/>
            <a:ext cx="11144328" cy="6000792"/>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just"/>
            <a:endParaRPr lang="tr-TR" sz="3200" dirty="0" smtClean="0">
              <a:solidFill>
                <a:schemeClr val="tx2">
                  <a:lumMod val="75000"/>
                </a:schemeClr>
              </a:solidFill>
            </a:endParaRPr>
          </a:p>
          <a:p>
            <a:pPr algn="just"/>
            <a:r>
              <a:rPr lang="tr-TR" sz="3200" dirty="0" smtClean="0">
                <a:solidFill>
                  <a:schemeClr val="tx2">
                    <a:lumMod val="75000"/>
                  </a:schemeClr>
                </a:solidFill>
                <a:latin typeface="Times New Roman" pitchFamily="18" charset="0"/>
                <a:cs typeface="Times New Roman" pitchFamily="18" charset="0"/>
              </a:rPr>
              <a:t>PDÖ veya ENTEGRE sistem ile eğitim alan öğrencilere uygulanan sistemin hekimliğe katkısı sorulduğunda PDÖ sistemi ile eğitim alan öğrencilerin %40,0’ı (n=10) uygulanan sistemin hekimliğe katkısı olacağını düşünüyorum, %16,0’sı (n=4) uygulanan sistemlerin hekimliği etkilediğini düşünmüyorum, %16,0’sı (n=4) araştırma yetisini arttırdığı için katkısı olacağını düşünüyorum cevaplarını verdi.ENTEGRE sistem ile eğitim alan öğrencilerin ise %40,0’ı (n=10) uygulanan sistemin hekimliğe katkısı olacağını düşünüyorum, %32,0’si (n=8) uygulanan sistemlerin hekimliği etkilediğini düşünmüyorum, %24,0’ü (n=6) pratik yönü eksik kaldığı için katkısı olacağını düşünmüyorum cevaplarını verdi (Tablo 1). </a:t>
            </a:r>
          </a:p>
          <a:p>
            <a:pPr algn="ctr"/>
            <a:endParaRPr lang="tr-TR" sz="3200" dirty="0">
              <a:solidFill>
                <a:schemeClr val="tx2">
                  <a:lumMod val="75000"/>
                </a:schemeClr>
              </a:solidFill>
              <a:latin typeface="Times New Roman" pitchFamily="18" charset="0"/>
              <a:cs typeface="Times New Roman" pitchFamily="18" charset="0"/>
            </a:endParaRPr>
          </a:p>
        </p:txBody>
      </p:sp>
      <p:sp>
        <p:nvSpPr>
          <p:cNvPr id="58" name="57 Dikdörtgen"/>
          <p:cNvSpPr/>
          <p:nvPr/>
        </p:nvSpPr>
        <p:spPr>
          <a:xfrm>
            <a:off x="12744451" y="20716894"/>
            <a:ext cx="11001452" cy="821537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endParaRPr lang="tr-TR" sz="3200" dirty="0" smtClean="0">
              <a:latin typeface="Times New Roman" pitchFamily="18" charset="0"/>
              <a:cs typeface="Times New Roman" pitchFamily="18" charset="0"/>
            </a:endParaRPr>
          </a:p>
          <a:p>
            <a:pPr algn="just"/>
            <a:r>
              <a:rPr lang="tr-TR" sz="3200" dirty="0" smtClean="0">
                <a:latin typeface="Times New Roman" pitchFamily="18" charset="0"/>
                <a:cs typeface="Times New Roman" pitchFamily="18" charset="0"/>
              </a:rPr>
              <a:t>Öğrencilere </a:t>
            </a:r>
            <a:r>
              <a:rPr lang="tr-TR" sz="3200" dirty="0">
                <a:latin typeface="Times New Roman" pitchFamily="18" charset="0"/>
                <a:cs typeface="Times New Roman" pitchFamily="18" charset="0"/>
              </a:rPr>
              <a:t>uygulanan sistemin avantajları sorulduğunda PDÖ sistemi ile eğitim alan öğrencilerin %48,0’i (n=12) araştırma odaklı olduğu için daha akılda kalıcı oluyor,  %32,0’si (n=8) fikrim yok,  %20,0’si (n=5) klinik becerilerimizi artırıyor cevaplarını verdi. ENTEGRE sistem ile eğitim alan öğrencilerin ise %40,0’ı (n=10) çok zorlanmadan sınıf geçilebiliyor, %24,0’ü (n=6) komite içerisindeki konu bütünlüğü öğrenmeyi kolaylaştırıyor, % 12,0’si (n=3) hiçbir avantajı yok cevaplarını verdi. PDÖ veya ENTEGRE sistemi ile eğitim alan öğrencilere uygulanan sistemin dezavantajları sorulduğunda PDÖ sistemi ile eğitim alan öğrencilerin %36,0’sı (n=9) yoğun araştırma mesaisi istiyor, %24,0’ü (n=6) hiçbir dezavantajı yok, %12,0’si (n=3) ders çalışmaya çok vakit kalmıyor cevaplarını verdi. ENTEGRE sistem ile eğitim alan öğrencilerin ise %36,0’sı (n=9) ezbere dayalı olduğu için bilgiler kalıcı değil, %20,0’si (n=5) pratik yönü eksik kalıyor, %16,0’sı (n=4) öğrenci merkezli değil, cevaplarını </a:t>
            </a:r>
            <a:r>
              <a:rPr lang="tr-TR" sz="3200" dirty="0" smtClean="0">
                <a:latin typeface="Times New Roman" pitchFamily="18" charset="0"/>
                <a:cs typeface="Times New Roman" pitchFamily="18" charset="0"/>
              </a:rPr>
              <a:t>verdi.</a:t>
            </a:r>
            <a:endParaRPr lang="tr-TR" sz="3200" dirty="0">
              <a:latin typeface="Times New Roman" pitchFamily="18" charset="0"/>
              <a:cs typeface="Times New Roman" pitchFamily="18" charset="0"/>
            </a:endParaRPr>
          </a:p>
          <a:p>
            <a:pPr algn="just"/>
            <a:endParaRPr lang="tr-TR" sz="3200" dirty="0">
              <a:latin typeface="Times New Roman" pitchFamily="18" charset="0"/>
              <a:cs typeface="Times New Roman" pitchFamily="18" charset="0"/>
            </a:endParaRPr>
          </a:p>
        </p:txBody>
      </p:sp>
      <p:sp>
        <p:nvSpPr>
          <p:cNvPr id="59" name="58 Dikdörtgen"/>
          <p:cNvSpPr/>
          <p:nvPr/>
        </p:nvSpPr>
        <p:spPr>
          <a:xfrm>
            <a:off x="12673013" y="29360892"/>
            <a:ext cx="11072890" cy="5929354"/>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just"/>
            <a:endParaRPr lang="tr-TR" sz="3200" b="1" dirty="0" smtClean="0">
              <a:latin typeface="Times New Roman" pitchFamily="18" charset="0"/>
              <a:cs typeface="Times New Roman" pitchFamily="18" charset="0"/>
            </a:endParaRPr>
          </a:p>
          <a:p>
            <a:pPr algn="just"/>
            <a:r>
              <a:rPr lang="tr-TR" sz="3200" b="1" smtClean="0">
                <a:latin typeface="Times New Roman" pitchFamily="18" charset="0"/>
                <a:cs typeface="Times New Roman" pitchFamily="18" charset="0"/>
              </a:rPr>
              <a:t>SONUÇ: </a:t>
            </a:r>
            <a:r>
              <a:rPr lang="tr-TR" sz="3200" smtClean="0">
                <a:latin typeface="Times New Roman" pitchFamily="18" charset="0"/>
                <a:cs typeface="Times New Roman" pitchFamily="18" charset="0"/>
              </a:rPr>
              <a:t>Yaptığımız </a:t>
            </a:r>
            <a:r>
              <a:rPr lang="tr-TR" sz="3200" dirty="0" smtClean="0">
                <a:latin typeface="Times New Roman" pitchFamily="18" charset="0"/>
                <a:cs typeface="Times New Roman" pitchFamily="18" charset="0"/>
              </a:rPr>
              <a:t>araştırmaya göre uygulanan sistemin öğrenci memnuniyetine etkisi yoktur.Fakat iki sistemin de avantaj ve dezavantaj oranlarına bakılarak; PDÖ sisteminde eğitim görenlerin bu sistemde kendileri araştırarak öğrendiklerinden bilgilerin daha kalıcı olduğunu ve hekimlikte bunun faydası olacağına inandıklarını görmekteyiz. Entegre sistemde eğitim görenlerinse çok zorlanmadıklarını fakat pratik yönü eksik kaldığından uzun vadede bilgilerin hatırda kalmasının zorlaşacağını düşündüklerini görüyoruz.</a:t>
            </a:r>
          </a:p>
          <a:p>
            <a:pPr algn="just"/>
            <a:endParaRPr lang="tr-TR" sz="3200" dirty="0" smtClean="0">
              <a:latin typeface="Times New Roman" pitchFamily="18" charset="0"/>
              <a:cs typeface="Times New Roman" pitchFamily="18" charset="0"/>
            </a:endParaRPr>
          </a:p>
          <a:p>
            <a:pPr algn="ctr"/>
            <a:endParaRPr lang="tr-T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743</Words>
  <Application>Microsoft Office PowerPoint</Application>
  <PresentationFormat>Özel</PresentationFormat>
  <Paragraphs>51</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HANGİ ÖĞRENİM SİSTEMİ  DAHA MEMNUN EDİCİ?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HANGİ ÖĞRENİM SİSTEMİ  DAHA MEMNUN EDİCİ?</dc:title>
  <dc:creator>SAMSUGN</dc:creator>
  <cp:lastModifiedBy>SAMSUGN</cp:lastModifiedBy>
  <cp:revision>24</cp:revision>
  <dcterms:created xsi:type="dcterms:W3CDTF">2013-03-04T22:35:24Z</dcterms:created>
  <dcterms:modified xsi:type="dcterms:W3CDTF">2013-03-05T11:07:11Z</dcterms:modified>
</cp:coreProperties>
</file>