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602700" cy="32404050"/>
  <p:notesSz cx="6858000" cy="9144000"/>
  <p:defaultTextStyle>
    <a:defPPr>
      <a:defRPr lang="tr-TR"/>
    </a:defPPr>
    <a:lvl1pPr marL="0" algn="l" defTabSz="3086100" rtl="0" eaLnBrk="1" latinLnBrk="0" hangingPunct="1">
      <a:defRPr sz="6100" kern="1200">
        <a:solidFill>
          <a:schemeClr val="tx1"/>
        </a:solidFill>
        <a:latin typeface="+mn-lt"/>
        <a:ea typeface="+mn-ea"/>
        <a:cs typeface="+mn-cs"/>
      </a:defRPr>
    </a:lvl1pPr>
    <a:lvl2pPr marL="1543050" algn="l" defTabSz="3086100" rtl="0" eaLnBrk="1" latinLnBrk="0" hangingPunct="1">
      <a:defRPr sz="6100" kern="1200">
        <a:solidFill>
          <a:schemeClr val="tx1"/>
        </a:solidFill>
        <a:latin typeface="+mn-lt"/>
        <a:ea typeface="+mn-ea"/>
        <a:cs typeface="+mn-cs"/>
      </a:defRPr>
    </a:lvl2pPr>
    <a:lvl3pPr marL="3086100" algn="l" defTabSz="3086100" rtl="0" eaLnBrk="1" latinLnBrk="0" hangingPunct="1">
      <a:defRPr sz="6100" kern="1200">
        <a:solidFill>
          <a:schemeClr val="tx1"/>
        </a:solidFill>
        <a:latin typeface="+mn-lt"/>
        <a:ea typeface="+mn-ea"/>
        <a:cs typeface="+mn-cs"/>
      </a:defRPr>
    </a:lvl3pPr>
    <a:lvl4pPr marL="4629150" algn="l" defTabSz="3086100" rtl="0" eaLnBrk="1" latinLnBrk="0" hangingPunct="1">
      <a:defRPr sz="6100" kern="1200">
        <a:solidFill>
          <a:schemeClr val="tx1"/>
        </a:solidFill>
        <a:latin typeface="+mn-lt"/>
        <a:ea typeface="+mn-ea"/>
        <a:cs typeface="+mn-cs"/>
      </a:defRPr>
    </a:lvl4pPr>
    <a:lvl5pPr marL="6172200" algn="l" defTabSz="3086100" rtl="0" eaLnBrk="1" latinLnBrk="0" hangingPunct="1">
      <a:defRPr sz="6100" kern="1200">
        <a:solidFill>
          <a:schemeClr val="tx1"/>
        </a:solidFill>
        <a:latin typeface="+mn-lt"/>
        <a:ea typeface="+mn-ea"/>
        <a:cs typeface="+mn-cs"/>
      </a:defRPr>
    </a:lvl5pPr>
    <a:lvl6pPr marL="7715250" algn="l" defTabSz="3086100" rtl="0" eaLnBrk="1" latinLnBrk="0" hangingPunct="1">
      <a:defRPr sz="6100" kern="1200">
        <a:solidFill>
          <a:schemeClr val="tx1"/>
        </a:solidFill>
        <a:latin typeface="+mn-lt"/>
        <a:ea typeface="+mn-ea"/>
        <a:cs typeface="+mn-cs"/>
      </a:defRPr>
    </a:lvl6pPr>
    <a:lvl7pPr marL="9258300" algn="l" defTabSz="3086100" rtl="0" eaLnBrk="1" latinLnBrk="0" hangingPunct="1">
      <a:defRPr sz="6100" kern="1200">
        <a:solidFill>
          <a:schemeClr val="tx1"/>
        </a:solidFill>
        <a:latin typeface="+mn-lt"/>
        <a:ea typeface="+mn-ea"/>
        <a:cs typeface="+mn-cs"/>
      </a:defRPr>
    </a:lvl7pPr>
    <a:lvl8pPr marL="10801350" algn="l" defTabSz="3086100" rtl="0" eaLnBrk="1" latinLnBrk="0" hangingPunct="1">
      <a:defRPr sz="6100" kern="1200">
        <a:solidFill>
          <a:schemeClr val="tx1"/>
        </a:solidFill>
        <a:latin typeface="+mn-lt"/>
        <a:ea typeface="+mn-ea"/>
        <a:cs typeface="+mn-cs"/>
      </a:defRPr>
    </a:lvl8pPr>
    <a:lvl9pPr marL="12344400" algn="l" defTabSz="3086100" rtl="0" eaLnBrk="1" latinLnBrk="0" hangingPunct="1">
      <a:defRPr sz="6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FBE"/>
    <a:srgbClr val="BFBFBF"/>
    <a:srgbClr val="BABABA"/>
    <a:srgbClr val="DDA09F"/>
    <a:srgbClr val="C7C7C7"/>
    <a:srgbClr val="E9C2C1"/>
    <a:srgbClr val="CD7371"/>
    <a:srgbClr val="D17F7D"/>
    <a:srgbClr val="D99593"/>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40" d="100"/>
          <a:sy n="40" d="100"/>
        </p:scale>
        <p:origin x="-2280" y="-90"/>
      </p:cViewPr>
      <p:guideLst>
        <p:guide orient="horz" pos="10206"/>
        <p:guide pos="6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620203" y="10066261"/>
            <a:ext cx="18362295" cy="6945868"/>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3240405" y="18362295"/>
            <a:ext cx="15121890" cy="8281035"/>
          </a:xfrm>
        </p:spPr>
        <p:txBody>
          <a:bodyPr/>
          <a:lstStyle>
            <a:lvl1pPr marL="0" indent="0" algn="ctr">
              <a:buNone/>
              <a:defRPr>
                <a:solidFill>
                  <a:schemeClr val="tx1">
                    <a:tint val="75000"/>
                  </a:schemeClr>
                </a:solidFill>
              </a:defRPr>
            </a:lvl1pPr>
            <a:lvl2pPr marL="1543050" indent="0" algn="ctr">
              <a:buNone/>
              <a:defRPr>
                <a:solidFill>
                  <a:schemeClr val="tx1">
                    <a:tint val="75000"/>
                  </a:schemeClr>
                </a:solidFill>
              </a:defRPr>
            </a:lvl2pPr>
            <a:lvl3pPr marL="3086100" indent="0" algn="ctr">
              <a:buNone/>
              <a:defRPr>
                <a:solidFill>
                  <a:schemeClr val="tx1">
                    <a:tint val="75000"/>
                  </a:schemeClr>
                </a:solidFill>
              </a:defRPr>
            </a:lvl3pPr>
            <a:lvl4pPr marL="4629150" indent="0" algn="ctr">
              <a:buNone/>
              <a:defRPr>
                <a:solidFill>
                  <a:schemeClr val="tx1">
                    <a:tint val="75000"/>
                  </a:schemeClr>
                </a:solidFill>
              </a:defRPr>
            </a:lvl4pPr>
            <a:lvl5pPr marL="6172200" indent="0" algn="ctr">
              <a:buNone/>
              <a:defRPr>
                <a:solidFill>
                  <a:schemeClr val="tx1">
                    <a:tint val="75000"/>
                  </a:schemeClr>
                </a:solidFill>
              </a:defRPr>
            </a:lvl5pPr>
            <a:lvl6pPr marL="7715250" indent="0" algn="ctr">
              <a:buNone/>
              <a:defRPr>
                <a:solidFill>
                  <a:schemeClr val="tx1">
                    <a:tint val="75000"/>
                  </a:schemeClr>
                </a:solidFill>
              </a:defRPr>
            </a:lvl6pPr>
            <a:lvl7pPr marL="9258300" indent="0" algn="ctr">
              <a:buNone/>
              <a:defRPr>
                <a:solidFill>
                  <a:schemeClr val="tx1">
                    <a:tint val="75000"/>
                  </a:schemeClr>
                </a:solidFill>
              </a:defRPr>
            </a:lvl7pPr>
            <a:lvl8pPr marL="10801350" indent="0" algn="ctr">
              <a:buNone/>
              <a:defRPr>
                <a:solidFill>
                  <a:schemeClr val="tx1">
                    <a:tint val="75000"/>
                  </a:schemeClr>
                </a:solidFill>
              </a:defRPr>
            </a:lvl8pPr>
            <a:lvl9pPr marL="123444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5FA224B-841E-4F41-BC37-91378C31FF25}" type="datetimeFigureOut">
              <a:rPr lang="tr-TR" smtClean="0"/>
              <a:t>04.03.2013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1669575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FA224B-841E-4F41-BC37-91378C31FF25}" type="datetimeFigureOut">
              <a:rPr lang="tr-TR" smtClean="0"/>
              <a:t>04.03.2013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275067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37002126" y="6128271"/>
            <a:ext cx="11483935" cy="130643826"/>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550320" y="6128271"/>
            <a:ext cx="34091761" cy="13064382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FA224B-841E-4F41-BC37-91378C31FF25}" type="datetimeFigureOut">
              <a:rPr lang="tr-TR" smtClean="0"/>
              <a:t>04.03.2013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305566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5FA224B-841E-4F41-BC37-91378C31FF25}" type="datetimeFigureOut">
              <a:rPr lang="tr-TR" smtClean="0"/>
              <a:t>04.03.2013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270253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706464" y="20822605"/>
            <a:ext cx="18362295" cy="6435804"/>
          </a:xfrm>
        </p:spPr>
        <p:txBody>
          <a:bodyPr anchor="t"/>
          <a:lstStyle>
            <a:lvl1pPr algn="l">
              <a:defRPr sz="135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1706464" y="13734221"/>
            <a:ext cx="18362295" cy="7088384"/>
          </a:xfrm>
        </p:spPr>
        <p:txBody>
          <a:bodyPr anchor="b"/>
          <a:lstStyle>
            <a:lvl1pPr marL="0" indent="0">
              <a:buNone/>
              <a:defRPr sz="6800">
                <a:solidFill>
                  <a:schemeClr val="tx1">
                    <a:tint val="75000"/>
                  </a:schemeClr>
                </a:solidFill>
              </a:defRPr>
            </a:lvl1pPr>
            <a:lvl2pPr marL="1543050" indent="0">
              <a:buNone/>
              <a:defRPr sz="6100">
                <a:solidFill>
                  <a:schemeClr val="tx1">
                    <a:tint val="75000"/>
                  </a:schemeClr>
                </a:solidFill>
              </a:defRPr>
            </a:lvl2pPr>
            <a:lvl3pPr marL="3086100" indent="0">
              <a:buNone/>
              <a:defRPr sz="5400">
                <a:solidFill>
                  <a:schemeClr val="tx1">
                    <a:tint val="75000"/>
                  </a:schemeClr>
                </a:solidFill>
              </a:defRPr>
            </a:lvl3pPr>
            <a:lvl4pPr marL="4629150" indent="0">
              <a:buNone/>
              <a:defRPr sz="4700">
                <a:solidFill>
                  <a:schemeClr val="tx1">
                    <a:tint val="75000"/>
                  </a:schemeClr>
                </a:solidFill>
              </a:defRPr>
            </a:lvl4pPr>
            <a:lvl5pPr marL="6172200" indent="0">
              <a:buNone/>
              <a:defRPr sz="4700">
                <a:solidFill>
                  <a:schemeClr val="tx1">
                    <a:tint val="75000"/>
                  </a:schemeClr>
                </a:solidFill>
              </a:defRPr>
            </a:lvl5pPr>
            <a:lvl6pPr marL="7715250" indent="0">
              <a:buNone/>
              <a:defRPr sz="4700">
                <a:solidFill>
                  <a:schemeClr val="tx1">
                    <a:tint val="75000"/>
                  </a:schemeClr>
                </a:solidFill>
              </a:defRPr>
            </a:lvl6pPr>
            <a:lvl7pPr marL="9258300" indent="0">
              <a:buNone/>
              <a:defRPr sz="4700">
                <a:solidFill>
                  <a:schemeClr val="tx1">
                    <a:tint val="75000"/>
                  </a:schemeClr>
                </a:solidFill>
              </a:defRPr>
            </a:lvl7pPr>
            <a:lvl8pPr marL="10801350" indent="0">
              <a:buNone/>
              <a:defRPr sz="4700">
                <a:solidFill>
                  <a:schemeClr val="tx1">
                    <a:tint val="75000"/>
                  </a:schemeClr>
                </a:solidFill>
              </a:defRPr>
            </a:lvl8pPr>
            <a:lvl9pPr marL="12344400" indent="0">
              <a:buNone/>
              <a:defRPr sz="47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5FA224B-841E-4F41-BC37-91378C31FF25}" type="datetimeFigureOut">
              <a:rPr lang="tr-TR" smtClean="0"/>
              <a:t>04.03.2013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25372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2550319" y="35726968"/>
            <a:ext cx="22787848" cy="101045127"/>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25698212" y="35726968"/>
            <a:ext cx="22787848" cy="101045127"/>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5FA224B-841E-4F41-BC37-91378C31FF25}" type="datetimeFigureOut">
              <a:rPr lang="tr-TR" smtClean="0"/>
              <a:t>04.03.2013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132910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080135" y="1297665"/>
            <a:ext cx="19442430" cy="5400675"/>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1080135" y="7253409"/>
            <a:ext cx="9544944" cy="3022875"/>
          </a:xfrm>
        </p:spPr>
        <p:txBody>
          <a:bodyPr anchor="b"/>
          <a:lstStyle>
            <a:lvl1pPr marL="0" indent="0">
              <a:buNone/>
              <a:defRPr sz="8100" b="1"/>
            </a:lvl1pPr>
            <a:lvl2pPr marL="1543050" indent="0">
              <a:buNone/>
              <a:defRPr sz="6800" b="1"/>
            </a:lvl2pPr>
            <a:lvl3pPr marL="3086100" indent="0">
              <a:buNone/>
              <a:defRPr sz="6100" b="1"/>
            </a:lvl3pPr>
            <a:lvl4pPr marL="4629150" indent="0">
              <a:buNone/>
              <a:defRPr sz="5400" b="1"/>
            </a:lvl4pPr>
            <a:lvl5pPr marL="6172200" indent="0">
              <a:buNone/>
              <a:defRPr sz="5400" b="1"/>
            </a:lvl5pPr>
            <a:lvl6pPr marL="7715250" indent="0">
              <a:buNone/>
              <a:defRPr sz="5400" b="1"/>
            </a:lvl6pPr>
            <a:lvl7pPr marL="9258300" indent="0">
              <a:buNone/>
              <a:defRPr sz="5400" b="1"/>
            </a:lvl7pPr>
            <a:lvl8pPr marL="10801350" indent="0">
              <a:buNone/>
              <a:defRPr sz="5400" b="1"/>
            </a:lvl8pPr>
            <a:lvl9pPr marL="12344400" indent="0">
              <a:buNone/>
              <a:defRPr sz="5400" b="1"/>
            </a:lvl9pPr>
          </a:lstStyle>
          <a:p>
            <a:pPr lvl="0"/>
            <a:r>
              <a:rPr lang="tr-TR" smtClean="0"/>
              <a:t>Asıl metin stillerini düzenlemek için tıklatın</a:t>
            </a:r>
          </a:p>
        </p:txBody>
      </p:sp>
      <p:sp>
        <p:nvSpPr>
          <p:cNvPr id="4" name="İçerik Yer Tutucusu 3"/>
          <p:cNvSpPr>
            <a:spLocks noGrp="1"/>
          </p:cNvSpPr>
          <p:nvPr>
            <p:ph sz="half" idx="2"/>
          </p:nvPr>
        </p:nvSpPr>
        <p:spPr>
          <a:xfrm>
            <a:off x="1080135" y="10276284"/>
            <a:ext cx="9544944"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10973873" y="7253409"/>
            <a:ext cx="9548693" cy="3022875"/>
          </a:xfrm>
        </p:spPr>
        <p:txBody>
          <a:bodyPr anchor="b"/>
          <a:lstStyle>
            <a:lvl1pPr marL="0" indent="0">
              <a:buNone/>
              <a:defRPr sz="8100" b="1"/>
            </a:lvl1pPr>
            <a:lvl2pPr marL="1543050" indent="0">
              <a:buNone/>
              <a:defRPr sz="6800" b="1"/>
            </a:lvl2pPr>
            <a:lvl3pPr marL="3086100" indent="0">
              <a:buNone/>
              <a:defRPr sz="6100" b="1"/>
            </a:lvl3pPr>
            <a:lvl4pPr marL="4629150" indent="0">
              <a:buNone/>
              <a:defRPr sz="5400" b="1"/>
            </a:lvl4pPr>
            <a:lvl5pPr marL="6172200" indent="0">
              <a:buNone/>
              <a:defRPr sz="5400" b="1"/>
            </a:lvl5pPr>
            <a:lvl6pPr marL="7715250" indent="0">
              <a:buNone/>
              <a:defRPr sz="5400" b="1"/>
            </a:lvl6pPr>
            <a:lvl7pPr marL="9258300" indent="0">
              <a:buNone/>
              <a:defRPr sz="5400" b="1"/>
            </a:lvl7pPr>
            <a:lvl8pPr marL="10801350" indent="0">
              <a:buNone/>
              <a:defRPr sz="5400" b="1"/>
            </a:lvl8pPr>
            <a:lvl9pPr marL="12344400" indent="0">
              <a:buNone/>
              <a:defRPr sz="54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10973873" y="10276284"/>
            <a:ext cx="9548693"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5FA224B-841E-4F41-BC37-91378C31FF25}" type="datetimeFigureOut">
              <a:rPr lang="tr-TR" smtClean="0"/>
              <a:t>04.03.2013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119281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5FA224B-841E-4F41-BC37-91378C31FF25}" type="datetimeFigureOut">
              <a:rPr lang="tr-TR" smtClean="0"/>
              <a:t>04.03.2013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218276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5FA224B-841E-4F41-BC37-91378C31FF25}" type="datetimeFigureOut">
              <a:rPr lang="tr-TR" smtClean="0"/>
              <a:t>04.03.2013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9597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80136" y="1290161"/>
            <a:ext cx="7107139" cy="5490686"/>
          </a:xfrm>
        </p:spPr>
        <p:txBody>
          <a:bodyPr anchor="b"/>
          <a:lstStyle>
            <a:lvl1pPr algn="l">
              <a:defRPr sz="6800" b="1"/>
            </a:lvl1pPr>
          </a:lstStyle>
          <a:p>
            <a:r>
              <a:rPr lang="tr-TR" smtClean="0"/>
              <a:t>Asıl başlık stili için tıklatın</a:t>
            </a:r>
            <a:endParaRPr lang="tr-TR"/>
          </a:p>
        </p:txBody>
      </p:sp>
      <p:sp>
        <p:nvSpPr>
          <p:cNvPr id="3" name="İçerik Yer Tutucusu 2"/>
          <p:cNvSpPr>
            <a:spLocks noGrp="1"/>
          </p:cNvSpPr>
          <p:nvPr>
            <p:ph idx="1"/>
          </p:nvPr>
        </p:nvSpPr>
        <p:spPr>
          <a:xfrm>
            <a:off x="8446056" y="1290164"/>
            <a:ext cx="12076509" cy="27655959"/>
          </a:xfrm>
        </p:spPr>
        <p:txBody>
          <a:bodyPr/>
          <a:lstStyle>
            <a:lvl1pPr>
              <a:defRPr sz="10800"/>
            </a:lvl1pPr>
            <a:lvl2pPr>
              <a:defRPr sz="9500"/>
            </a:lvl2pPr>
            <a:lvl3pPr>
              <a:defRPr sz="8100"/>
            </a:lvl3pPr>
            <a:lvl4pPr>
              <a:defRPr sz="6800"/>
            </a:lvl4pPr>
            <a:lvl5pPr>
              <a:defRPr sz="6800"/>
            </a:lvl5pPr>
            <a:lvl6pPr>
              <a:defRPr sz="6800"/>
            </a:lvl6pPr>
            <a:lvl7pPr>
              <a:defRPr sz="6800"/>
            </a:lvl7pPr>
            <a:lvl8pPr>
              <a:defRPr sz="6800"/>
            </a:lvl8pPr>
            <a:lvl9pPr>
              <a:defRPr sz="6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080136" y="6780850"/>
            <a:ext cx="7107139" cy="22165273"/>
          </a:xfrm>
        </p:spPr>
        <p:txBody>
          <a:bodyPr/>
          <a:lstStyle>
            <a:lvl1pPr marL="0" indent="0">
              <a:buNone/>
              <a:defRPr sz="4700"/>
            </a:lvl1pPr>
            <a:lvl2pPr marL="1543050" indent="0">
              <a:buNone/>
              <a:defRPr sz="4100"/>
            </a:lvl2pPr>
            <a:lvl3pPr marL="3086100" indent="0">
              <a:buNone/>
              <a:defRPr sz="3400"/>
            </a:lvl3pPr>
            <a:lvl4pPr marL="4629150" indent="0">
              <a:buNone/>
              <a:defRPr sz="3000"/>
            </a:lvl4pPr>
            <a:lvl5pPr marL="6172200" indent="0">
              <a:buNone/>
              <a:defRPr sz="3000"/>
            </a:lvl5pPr>
            <a:lvl6pPr marL="7715250" indent="0">
              <a:buNone/>
              <a:defRPr sz="3000"/>
            </a:lvl6pPr>
            <a:lvl7pPr marL="9258300" indent="0">
              <a:buNone/>
              <a:defRPr sz="3000"/>
            </a:lvl7pPr>
            <a:lvl8pPr marL="10801350" indent="0">
              <a:buNone/>
              <a:defRPr sz="3000"/>
            </a:lvl8pPr>
            <a:lvl9pPr marL="12344400" indent="0">
              <a:buNone/>
              <a:defRPr sz="3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FA224B-841E-4F41-BC37-91378C31FF25}" type="datetimeFigureOut">
              <a:rPr lang="tr-TR" smtClean="0"/>
              <a:t>04.03.2013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29532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4234280" y="22682835"/>
            <a:ext cx="12961620" cy="2677837"/>
          </a:xfrm>
        </p:spPr>
        <p:txBody>
          <a:bodyPr anchor="b"/>
          <a:lstStyle>
            <a:lvl1pPr algn="l">
              <a:defRPr sz="6800" b="1"/>
            </a:lvl1pPr>
          </a:lstStyle>
          <a:p>
            <a:r>
              <a:rPr lang="tr-TR" smtClean="0"/>
              <a:t>Asıl başlık stili için tıklatın</a:t>
            </a:r>
            <a:endParaRPr lang="tr-TR"/>
          </a:p>
        </p:txBody>
      </p:sp>
      <p:sp>
        <p:nvSpPr>
          <p:cNvPr id="3" name="Resim Yer Tutucusu 2"/>
          <p:cNvSpPr>
            <a:spLocks noGrp="1"/>
          </p:cNvSpPr>
          <p:nvPr>
            <p:ph type="pic" idx="1"/>
          </p:nvPr>
        </p:nvSpPr>
        <p:spPr>
          <a:xfrm>
            <a:off x="4234280" y="2895362"/>
            <a:ext cx="12961620" cy="19442430"/>
          </a:xfrm>
        </p:spPr>
        <p:txBody>
          <a:bodyPr/>
          <a:lstStyle>
            <a:lvl1pPr marL="0" indent="0">
              <a:buNone/>
              <a:defRPr sz="10800"/>
            </a:lvl1pPr>
            <a:lvl2pPr marL="1543050" indent="0">
              <a:buNone/>
              <a:defRPr sz="9500"/>
            </a:lvl2pPr>
            <a:lvl3pPr marL="3086100" indent="0">
              <a:buNone/>
              <a:defRPr sz="8100"/>
            </a:lvl3pPr>
            <a:lvl4pPr marL="4629150" indent="0">
              <a:buNone/>
              <a:defRPr sz="6800"/>
            </a:lvl4pPr>
            <a:lvl5pPr marL="6172200" indent="0">
              <a:buNone/>
              <a:defRPr sz="6800"/>
            </a:lvl5pPr>
            <a:lvl6pPr marL="7715250" indent="0">
              <a:buNone/>
              <a:defRPr sz="6800"/>
            </a:lvl6pPr>
            <a:lvl7pPr marL="9258300" indent="0">
              <a:buNone/>
              <a:defRPr sz="6800"/>
            </a:lvl7pPr>
            <a:lvl8pPr marL="10801350" indent="0">
              <a:buNone/>
              <a:defRPr sz="6800"/>
            </a:lvl8pPr>
            <a:lvl9pPr marL="12344400" indent="0">
              <a:buNone/>
              <a:defRPr sz="6800"/>
            </a:lvl9pPr>
          </a:lstStyle>
          <a:p>
            <a:endParaRPr lang="tr-TR"/>
          </a:p>
        </p:txBody>
      </p:sp>
      <p:sp>
        <p:nvSpPr>
          <p:cNvPr id="4" name="Metin Yer Tutucusu 3"/>
          <p:cNvSpPr>
            <a:spLocks noGrp="1"/>
          </p:cNvSpPr>
          <p:nvPr>
            <p:ph type="body" sz="half" idx="2"/>
          </p:nvPr>
        </p:nvSpPr>
        <p:spPr>
          <a:xfrm>
            <a:off x="4234280" y="25360672"/>
            <a:ext cx="12961620" cy="3802973"/>
          </a:xfrm>
        </p:spPr>
        <p:txBody>
          <a:bodyPr/>
          <a:lstStyle>
            <a:lvl1pPr marL="0" indent="0">
              <a:buNone/>
              <a:defRPr sz="4700"/>
            </a:lvl1pPr>
            <a:lvl2pPr marL="1543050" indent="0">
              <a:buNone/>
              <a:defRPr sz="4100"/>
            </a:lvl2pPr>
            <a:lvl3pPr marL="3086100" indent="0">
              <a:buNone/>
              <a:defRPr sz="3400"/>
            </a:lvl3pPr>
            <a:lvl4pPr marL="4629150" indent="0">
              <a:buNone/>
              <a:defRPr sz="3000"/>
            </a:lvl4pPr>
            <a:lvl5pPr marL="6172200" indent="0">
              <a:buNone/>
              <a:defRPr sz="3000"/>
            </a:lvl5pPr>
            <a:lvl6pPr marL="7715250" indent="0">
              <a:buNone/>
              <a:defRPr sz="3000"/>
            </a:lvl6pPr>
            <a:lvl7pPr marL="9258300" indent="0">
              <a:buNone/>
              <a:defRPr sz="3000"/>
            </a:lvl7pPr>
            <a:lvl8pPr marL="10801350" indent="0">
              <a:buNone/>
              <a:defRPr sz="3000"/>
            </a:lvl8pPr>
            <a:lvl9pPr marL="12344400" indent="0">
              <a:buNone/>
              <a:defRPr sz="3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FA224B-841E-4F41-BC37-91378C31FF25}" type="datetimeFigureOut">
              <a:rPr lang="tr-TR" smtClean="0"/>
              <a:t>04.03.2013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F758E1F-D338-4B6F-A904-9C37EE9446EF}" type="slidenum">
              <a:rPr lang="tr-TR" smtClean="0"/>
              <a:t>‹#›</a:t>
            </a:fld>
            <a:endParaRPr lang="tr-TR"/>
          </a:p>
        </p:txBody>
      </p:sp>
    </p:spTree>
    <p:extLst>
      <p:ext uri="{BB962C8B-B14F-4D97-AF65-F5344CB8AC3E}">
        <p14:creationId xmlns:p14="http://schemas.microsoft.com/office/powerpoint/2010/main" val="375481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bg2">
              <a:lumMod val="90000"/>
            </a:schemeClr>
          </a:fgClr>
          <a:bgClr>
            <a:srgbClr val="C7C7C7"/>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80135" y="1297665"/>
            <a:ext cx="19442430" cy="5400675"/>
          </a:xfrm>
          <a:prstGeom prst="rect">
            <a:avLst/>
          </a:prstGeom>
        </p:spPr>
        <p:txBody>
          <a:bodyPr vert="horz" lIns="308610" tIns="154305" rIns="308610" bIns="154305"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080135" y="7560947"/>
            <a:ext cx="19442430" cy="21385175"/>
          </a:xfrm>
          <a:prstGeom prst="rect">
            <a:avLst/>
          </a:prstGeom>
        </p:spPr>
        <p:txBody>
          <a:bodyPr vert="horz" lIns="308610" tIns="154305" rIns="308610" bIns="15430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080135" y="30033756"/>
            <a:ext cx="5040630" cy="1725216"/>
          </a:xfrm>
          <a:prstGeom prst="rect">
            <a:avLst/>
          </a:prstGeom>
        </p:spPr>
        <p:txBody>
          <a:bodyPr vert="horz" lIns="308610" tIns="154305" rIns="308610" bIns="154305" rtlCol="0" anchor="ctr"/>
          <a:lstStyle>
            <a:lvl1pPr algn="l">
              <a:defRPr sz="4100">
                <a:solidFill>
                  <a:schemeClr val="tx1">
                    <a:tint val="75000"/>
                  </a:schemeClr>
                </a:solidFill>
              </a:defRPr>
            </a:lvl1pPr>
          </a:lstStyle>
          <a:p>
            <a:fld id="{95FA224B-841E-4F41-BC37-91378C31FF25}" type="datetimeFigureOut">
              <a:rPr lang="tr-TR" smtClean="0"/>
              <a:t>04.03.2013</a:t>
            </a:fld>
            <a:endParaRPr lang="tr-TR"/>
          </a:p>
        </p:txBody>
      </p:sp>
      <p:sp>
        <p:nvSpPr>
          <p:cNvPr id="5" name="Altbilgi Yer Tutucusu 4"/>
          <p:cNvSpPr>
            <a:spLocks noGrp="1"/>
          </p:cNvSpPr>
          <p:nvPr>
            <p:ph type="ftr" sz="quarter" idx="3"/>
          </p:nvPr>
        </p:nvSpPr>
        <p:spPr>
          <a:xfrm>
            <a:off x="7380923" y="30033756"/>
            <a:ext cx="6840855" cy="1725216"/>
          </a:xfrm>
          <a:prstGeom prst="rect">
            <a:avLst/>
          </a:prstGeom>
        </p:spPr>
        <p:txBody>
          <a:bodyPr vert="horz" lIns="308610" tIns="154305" rIns="308610" bIns="154305" rtlCol="0" anchor="ctr"/>
          <a:lstStyle>
            <a:lvl1pPr algn="ctr">
              <a:defRPr sz="41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15481935" y="30033756"/>
            <a:ext cx="5040630" cy="1725216"/>
          </a:xfrm>
          <a:prstGeom prst="rect">
            <a:avLst/>
          </a:prstGeom>
        </p:spPr>
        <p:txBody>
          <a:bodyPr vert="horz" lIns="308610" tIns="154305" rIns="308610" bIns="154305" rtlCol="0" anchor="ctr"/>
          <a:lstStyle>
            <a:lvl1pPr algn="r">
              <a:defRPr sz="4100">
                <a:solidFill>
                  <a:schemeClr val="tx1">
                    <a:tint val="75000"/>
                  </a:schemeClr>
                </a:solidFill>
              </a:defRPr>
            </a:lvl1pPr>
          </a:lstStyle>
          <a:p>
            <a:fld id="{CF758E1F-D338-4B6F-A904-9C37EE9446EF}" type="slidenum">
              <a:rPr lang="tr-TR" smtClean="0"/>
              <a:t>‹#›</a:t>
            </a:fld>
            <a:endParaRPr lang="tr-TR"/>
          </a:p>
        </p:txBody>
      </p:sp>
    </p:spTree>
    <p:extLst>
      <p:ext uri="{BB962C8B-B14F-4D97-AF65-F5344CB8AC3E}">
        <p14:creationId xmlns:p14="http://schemas.microsoft.com/office/powerpoint/2010/main" val="57333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86100" rtl="0" eaLnBrk="1" latinLnBrk="0" hangingPunct="1">
        <a:spcBef>
          <a:spcPct val="0"/>
        </a:spcBef>
        <a:buNone/>
        <a:defRPr sz="14900" kern="1200">
          <a:solidFill>
            <a:schemeClr val="tx1"/>
          </a:solidFill>
          <a:latin typeface="+mj-lt"/>
          <a:ea typeface="+mj-ea"/>
          <a:cs typeface="+mj-cs"/>
        </a:defRPr>
      </a:lvl1pPr>
    </p:titleStyle>
    <p:bodyStyle>
      <a:lvl1pPr marL="1157288" indent="-1157288" algn="l" defTabSz="3086100" rtl="0" eaLnBrk="1" latinLnBrk="0" hangingPunct="1">
        <a:spcBef>
          <a:spcPct val="20000"/>
        </a:spcBef>
        <a:buFont typeface="Arial" pitchFamily="34" charset="0"/>
        <a:buChar char="•"/>
        <a:defRPr sz="10800" kern="1200">
          <a:solidFill>
            <a:schemeClr val="tx1"/>
          </a:solidFill>
          <a:latin typeface="+mn-lt"/>
          <a:ea typeface="+mn-ea"/>
          <a:cs typeface="+mn-cs"/>
        </a:defRPr>
      </a:lvl1pPr>
      <a:lvl2pPr marL="2507456" indent="-964406" algn="l" defTabSz="3086100" rtl="0" eaLnBrk="1" latinLnBrk="0" hangingPunct="1">
        <a:spcBef>
          <a:spcPct val="20000"/>
        </a:spcBef>
        <a:buFont typeface="Arial" pitchFamily="34" charset="0"/>
        <a:buChar char="–"/>
        <a:defRPr sz="9500" kern="1200">
          <a:solidFill>
            <a:schemeClr val="tx1"/>
          </a:solidFill>
          <a:latin typeface="+mn-lt"/>
          <a:ea typeface="+mn-ea"/>
          <a:cs typeface="+mn-cs"/>
        </a:defRPr>
      </a:lvl2pPr>
      <a:lvl3pPr marL="3857625" indent="-771525" algn="l" defTabSz="3086100" rtl="0" eaLnBrk="1" latinLnBrk="0" hangingPunct="1">
        <a:spcBef>
          <a:spcPct val="20000"/>
        </a:spcBef>
        <a:buFont typeface="Arial" pitchFamily="34" charset="0"/>
        <a:buChar char="•"/>
        <a:defRPr sz="8100" kern="1200">
          <a:solidFill>
            <a:schemeClr val="tx1"/>
          </a:solidFill>
          <a:latin typeface="+mn-lt"/>
          <a:ea typeface="+mn-ea"/>
          <a:cs typeface="+mn-cs"/>
        </a:defRPr>
      </a:lvl3pPr>
      <a:lvl4pPr marL="540067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4pPr>
      <a:lvl5pPr marL="694372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5pPr>
      <a:lvl6pPr marL="848677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6pPr>
      <a:lvl7pPr marL="1002982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7pPr>
      <a:lvl8pPr marL="1157287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8pPr>
      <a:lvl9pPr marL="13115925" indent="-771525" algn="l" defTabSz="3086100" rtl="0" eaLnBrk="1" latinLnBrk="0" hangingPunct="1">
        <a:spcBef>
          <a:spcPct val="20000"/>
        </a:spcBef>
        <a:buFont typeface="Arial" pitchFamily="34" charset="0"/>
        <a:buChar char="•"/>
        <a:defRPr sz="6800" kern="1200">
          <a:solidFill>
            <a:schemeClr val="tx1"/>
          </a:solidFill>
          <a:latin typeface="+mn-lt"/>
          <a:ea typeface="+mn-ea"/>
          <a:cs typeface="+mn-cs"/>
        </a:defRPr>
      </a:lvl9pPr>
    </p:bodyStyle>
    <p:otherStyle>
      <a:defPPr>
        <a:defRPr lang="tr-TR"/>
      </a:defPPr>
      <a:lvl1pPr marL="0" algn="l" defTabSz="3086100" rtl="0" eaLnBrk="1" latinLnBrk="0" hangingPunct="1">
        <a:defRPr sz="6100" kern="1200">
          <a:solidFill>
            <a:schemeClr val="tx1"/>
          </a:solidFill>
          <a:latin typeface="+mn-lt"/>
          <a:ea typeface="+mn-ea"/>
          <a:cs typeface="+mn-cs"/>
        </a:defRPr>
      </a:lvl1pPr>
      <a:lvl2pPr marL="1543050" algn="l" defTabSz="3086100" rtl="0" eaLnBrk="1" latinLnBrk="0" hangingPunct="1">
        <a:defRPr sz="6100" kern="1200">
          <a:solidFill>
            <a:schemeClr val="tx1"/>
          </a:solidFill>
          <a:latin typeface="+mn-lt"/>
          <a:ea typeface="+mn-ea"/>
          <a:cs typeface="+mn-cs"/>
        </a:defRPr>
      </a:lvl2pPr>
      <a:lvl3pPr marL="3086100" algn="l" defTabSz="3086100" rtl="0" eaLnBrk="1" latinLnBrk="0" hangingPunct="1">
        <a:defRPr sz="6100" kern="1200">
          <a:solidFill>
            <a:schemeClr val="tx1"/>
          </a:solidFill>
          <a:latin typeface="+mn-lt"/>
          <a:ea typeface="+mn-ea"/>
          <a:cs typeface="+mn-cs"/>
        </a:defRPr>
      </a:lvl3pPr>
      <a:lvl4pPr marL="4629150" algn="l" defTabSz="3086100" rtl="0" eaLnBrk="1" latinLnBrk="0" hangingPunct="1">
        <a:defRPr sz="6100" kern="1200">
          <a:solidFill>
            <a:schemeClr val="tx1"/>
          </a:solidFill>
          <a:latin typeface="+mn-lt"/>
          <a:ea typeface="+mn-ea"/>
          <a:cs typeface="+mn-cs"/>
        </a:defRPr>
      </a:lvl4pPr>
      <a:lvl5pPr marL="6172200" algn="l" defTabSz="3086100" rtl="0" eaLnBrk="1" latinLnBrk="0" hangingPunct="1">
        <a:defRPr sz="6100" kern="1200">
          <a:solidFill>
            <a:schemeClr val="tx1"/>
          </a:solidFill>
          <a:latin typeface="+mn-lt"/>
          <a:ea typeface="+mn-ea"/>
          <a:cs typeface="+mn-cs"/>
        </a:defRPr>
      </a:lvl5pPr>
      <a:lvl6pPr marL="7715250" algn="l" defTabSz="3086100" rtl="0" eaLnBrk="1" latinLnBrk="0" hangingPunct="1">
        <a:defRPr sz="6100" kern="1200">
          <a:solidFill>
            <a:schemeClr val="tx1"/>
          </a:solidFill>
          <a:latin typeface="+mn-lt"/>
          <a:ea typeface="+mn-ea"/>
          <a:cs typeface="+mn-cs"/>
        </a:defRPr>
      </a:lvl6pPr>
      <a:lvl7pPr marL="9258300" algn="l" defTabSz="3086100" rtl="0" eaLnBrk="1" latinLnBrk="0" hangingPunct="1">
        <a:defRPr sz="6100" kern="1200">
          <a:solidFill>
            <a:schemeClr val="tx1"/>
          </a:solidFill>
          <a:latin typeface="+mn-lt"/>
          <a:ea typeface="+mn-ea"/>
          <a:cs typeface="+mn-cs"/>
        </a:defRPr>
      </a:lvl7pPr>
      <a:lvl8pPr marL="10801350" algn="l" defTabSz="3086100" rtl="0" eaLnBrk="1" latinLnBrk="0" hangingPunct="1">
        <a:defRPr sz="6100" kern="1200">
          <a:solidFill>
            <a:schemeClr val="tx1"/>
          </a:solidFill>
          <a:latin typeface="+mn-lt"/>
          <a:ea typeface="+mn-ea"/>
          <a:cs typeface="+mn-cs"/>
        </a:defRPr>
      </a:lvl8pPr>
      <a:lvl9pPr marL="12344400" algn="l" defTabSz="3086100"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873216" y="3788336"/>
            <a:ext cx="16201800" cy="26786976"/>
          </a:xfrm>
          <a:ln>
            <a:solidFill>
              <a:schemeClr val="accent4">
                <a:lumMod val="40000"/>
                <a:lumOff val="60000"/>
              </a:schemeClr>
            </a:solidFill>
          </a:ln>
        </p:spPr>
        <p:txBody>
          <a:bodyPr>
            <a:normAutofit/>
          </a:bodyPr>
          <a:lstStyle/>
          <a:p>
            <a:r>
              <a:rPr lang="tr-TR" sz="5400" dirty="0" smtClean="0">
                <a:solidFill>
                  <a:schemeClr val="tx1"/>
                </a:solidFill>
              </a:rPr>
              <a:t>Erzurum’da İş Yerlerinde 4207 Sayılı Sigara Yasağı Kanununa Uyma Durumu Araştırması</a:t>
            </a:r>
          </a:p>
          <a:p>
            <a:r>
              <a:rPr lang="tr-TR" sz="2800" dirty="0" smtClean="0">
                <a:solidFill>
                  <a:schemeClr val="tx1"/>
                </a:solidFill>
              </a:rPr>
              <a:t>Araştıranlar: Hüsniye Aslan, Ömer Karademir, Davut Aydın, Hüseyin Gümüş, M. Levent Güneş</a:t>
            </a:r>
          </a:p>
          <a:p>
            <a:r>
              <a:rPr lang="tr-TR" sz="2800" dirty="0" smtClean="0">
                <a:solidFill>
                  <a:schemeClr val="tx1"/>
                </a:solidFill>
              </a:rPr>
              <a:t>Hazırlayanlar ve Sunanlar: Hilal AK, Mihriban S. OKUMUŞ, Tuğba ATILMIŞ</a:t>
            </a:r>
          </a:p>
          <a:p>
            <a:r>
              <a:rPr lang="tr-TR" sz="2800" dirty="0" smtClean="0">
                <a:solidFill>
                  <a:schemeClr val="tx1"/>
                </a:solidFill>
              </a:rPr>
              <a:t>Danışman: Zekeriya AKTÜRK</a:t>
            </a:r>
          </a:p>
          <a:p>
            <a:endParaRPr lang="tr-TR" sz="2800" dirty="0"/>
          </a:p>
          <a:p>
            <a:endParaRPr lang="tr-TR" sz="2800" dirty="0" smtClean="0"/>
          </a:p>
          <a:p>
            <a:endParaRPr lang="tr-TR" sz="2800" dirty="0" smtClean="0"/>
          </a:p>
          <a:p>
            <a:r>
              <a:rPr lang="tr-TR" sz="2800" dirty="0" smtClean="0"/>
              <a:t>Ve </a:t>
            </a:r>
            <a:r>
              <a:rPr lang="tr-TR" sz="2800" dirty="0" err="1" smtClean="0"/>
              <a:t>ka</a:t>
            </a:r>
            <a:endParaRPr lang="tr-TR" sz="2800" dirty="0"/>
          </a:p>
        </p:txBody>
      </p:sp>
      <p:sp>
        <p:nvSpPr>
          <p:cNvPr id="2" name="Başlık 1"/>
          <p:cNvSpPr>
            <a:spLocks noGrp="1"/>
          </p:cNvSpPr>
          <p:nvPr>
            <p:ph type="ctrTitle"/>
          </p:nvPr>
        </p:nvSpPr>
        <p:spPr>
          <a:xfrm>
            <a:off x="1462091" y="0"/>
            <a:ext cx="18362295" cy="3528392"/>
          </a:xfrm>
        </p:spPr>
        <p:txBody>
          <a:bodyPr>
            <a:normAutofit/>
          </a:bodyPr>
          <a:lstStyle/>
          <a:p>
            <a:r>
              <a:rPr lang="tr-TR" sz="9600" dirty="0" smtClean="0"/>
              <a:t>SUÇLU KİM?</a:t>
            </a:r>
            <a:r>
              <a:rPr lang="tr-TR" sz="9600" dirty="0" smtClean="0"/>
              <a:t/>
            </a:r>
            <a:br>
              <a:rPr lang="tr-TR" sz="9600" dirty="0" smtClean="0"/>
            </a:br>
            <a:r>
              <a:rPr lang="tr-TR" sz="9600" dirty="0" smtClean="0"/>
              <a:t>İÇEN Mİ, İÇTİREN Mİ?</a:t>
            </a:r>
            <a:endParaRPr lang="tr-TR" sz="9600" dirty="0"/>
          </a:p>
        </p:txBody>
      </p:sp>
      <p:sp>
        <p:nvSpPr>
          <p:cNvPr id="5" name="Dikdörtgen 4"/>
          <p:cNvSpPr/>
          <p:nvPr/>
        </p:nvSpPr>
        <p:spPr>
          <a:xfrm>
            <a:off x="360190" y="6977609"/>
            <a:ext cx="7920880" cy="8144295"/>
          </a:xfrm>
          <a:prstGeom prst="rect">
            <a:avLst/>
          </a:prstGeom>
          <a:solidFill>
            <a:srgbClr val="E8B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188119">
              <a:spcBef>
                <a:spcPct val="20000"/>
              </a:spcBef>
            </a:pPr>
            <a:r>
              <a:rPr lang="tr-TR" sz="2400" b="1" dirty="0">
                <a:solidFill>
                  <a:prstClr val="black"/>
                </a:solidFill>
              </a:rPr>
              <a:t>Giriş: </a:t>
            </a:r>
            <a:r>
              <a:rPr lang="tr-TR" sz="2400" dirty="0">
                <a:solidFill>
                  <a:prstClr val="black"/>
                </a:solidFill>
              </a:rPr>
              <a:t>Sigara kullanımı bütün toplumlarda yaygın bir bağımlılık olup gelişmiş ülkelerde kullanım azalırken gelişmekte olan ülkelerde kullanım artmaktadır. Tüm dünyada 1,1 milyar sigara içicisi bulunurken ülkemizde 7 milyon aktif sigara içicisi vardır. Pasif içicilerin sayısı ise bundan çok çok daha fazladır. Dünyada tütünün zararlarından korunmak için yapılan çalışmalar artmıştır. Türkiye de 19 Temmuz 2009 tarihinden itibaren dumansız hava sahasına geçmiştir. Böylece Türkiye dünyada kapsamlı dumansız hava sahası yasasına sahip 6 ülkeden biri olmuştur.</a:t>
            </a:r>
          </a:p>
          <a:p>
            <a:pPr lvl="0" defTabSz="3188119">
              <a:spcBef>
                <a:spcPct val="20000"/>
              </a:spcBef>
            </a:pPr>
            <a:r>
              <a:rPr lang="tr-TR" sz="2400" dirty="0">
                <a:solidFill>
                  <a:prstClr val="black"/>
                </a:solidFill>
              </a:rPr>
              <a:t>          4207 sayılı yasaya göre;</a:t>
            </a:r>
          </a:p>
          <a:p>
            <a:pPr lvl="0" defTabSz="3188119">
              <a:spcBef>
                <a:spcPct val="20000"/>
              </a:spcBef>
            </a:pPr>
            <a:r>
              <a:rPr lang="tr-TR" sz="2400" dirty="0">
                <a:solidFill>
                  <a:prstClr val="black"/>
                </a:solidFill>
              </a:rPr>
              <a:t>- İkamete mahsus konutlar haricinde kamu ve özel binaların kapalı alanlarında, toplu taşıma araçlarında sigara içilemez ve diğer  tütün ürünleri kullanılamaz.</a:t>
            </a:r>
          </a:p>
          <a:p>
            <a:pPr lvl="0" defTabSz="3188119">
              <a:spcBef>
                <a:spcPct val="20000"/>
              </a:spcBef>
            </a:pPr>
            <a:r>
              <a:rPr lang="tr-TR" sz="2400" dirty="0">
                <a:solidFill>
                  <a:prstClr val="black"/>
                </a:solidFill>
              </a:rPr>
              <a:t>- Kamuya açık kapalı alanlar ve iş yerlerinde sigara içme odaları olamaz.</a:t>
            </a:r>
          </a:p>
          <a:p>
            <a:pPr lvl="0" defTabSz="3188119">
              <a:spcBef>
                <a:spcPct val="20000"/>
              </a:spcBef>
            </a:pPr>
            <a:r>
              <a:rPr lang="tr-TR" sz="2400" dirty="0">
                <a:solidFill>
                  <a:prstClr val="black"/>
                </a:solidFill>
              </a:rPr>
              <a:t>- Yasa kapsamında tütün tüketilmeyecek tüm bina ve araçlara bu durumu belirten uyarı yazıları asılmalıdır.</a:t>
            </a:r>
          </a:p>
        </p:txBody>
      </p:sp>
      <p:sp>
        <p:nvSpPr>
          <p:cNvPr id="8" name="Dikey Kaydırma 7"/>
          <p:cNvSpPr/>
          <p:nvPr/>
        </p:nvSpPr>
        <p:spPr>
          <a:xfrm>
            <a:off x="8281070" y="8247549"/>
            <a:ext cx="6778899" cy="6874355"/>
          </a:xfrm>
          <a:prstGeom prst="verticalScroll">
            <a:avLst/>
          </a:prstGeom>
          <a:solidFill>
            <a:srgbClr val="E8B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solidFill>
                  <a:schemeClr val="tx1"/>
                </a:solidFill>
              </a:rPr>
              <a:t>Cezai Yaptırımlar</a:t>
            </a:r>
          </a:p>
          <a:p>
            <a:r>
              <a:rPr lang="tr-TR" sz="2400" dirty="0">
                <a:solidFill>
                  <a:schemeClr val="tx1"/>
                </a:solidFill>
              </a:rPr>
              <a:t>Kapalı alanlarda sigara içenlere uygulanan ceza 75 TL’dir.</a:t>
            </a:r>
          </a:p>
          <a:p>
            <a:r>
              <a:rPr lang="tr-TR" sz="2400" dirty="0">
                <a:solidFill>
                  <a:schemeClr val="tx1"/>
                </a:solidFill>
              </a:rPr>
              <a:t>Kanuna aykırı hareket eden işletme </a:t>
            </a:r>
            <a:r>
              <a:rPr lang="tr-TR" sz="2400" dirty="0" smtClean="0">
                <a:solidFill>
                  <a:schemeClr val="tx1"/>
                </a:solidFill>
              </a:rPr>
              <a:t>sorumluları </a:t>
            </a:r>
            <a:r>
              <a:rPr lang="tr-TR" sz="2400" dirty="0">
                <a:solidFill>
                  <a:schemeClr val="tx1"/>
                </a:solidFill>
              </a:rPr>
              <a:t>ya da şirketler hakkında 500 TL’den 5000 TL’ye kadar (müşteri ya da çalışan sayısına bağlı olarak) idari para cezası uygulanır. Başka bir cezai yaptırım yoktur.</a:t>
            </a:r>
          </a:p>
          <a:p>
            <a:r>
              <a:rPr lang="tr-TR" sz="2400" dirty="0">
                <a:solidFill>
                  <a:schemeClr val="tx1"/>
                </a:solidFill>
              </a:rPr>
              <a:t>Kanun gereği tütün ürünleri ile ilgili izmarit, paket, ağızlık, kağıt vb. atıkları çevreye attığı takdirde kişiye kabahatler kanununun 41. Maddesi gereği idari para cezası uygulanacaktır</a:t>
            </a:r>
            <a:r>
              <a:rPr lang="tr-TR" sz="2400" dirty="0" smtClean="0">
                <a:solidFill>
                  <a:schemeClr val="tx1"/>
                </a:solidFill>
              </a:rPr>
              <a:t>.</a:t>
            </a:r>
          </a:p>
          <a:p>
            <a:endParaRPr lang="tr-TR" sz="2400"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669" y="9937329"/>
            <a:ext cx="511836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1388803" y="22495424"/>
            <a:ext cx="4032448" cy="452809"/>
          </a:xfrm>
          <a:prstGeom prst="rect">
            <a:avLst/>
          </a:prstGeom>
          <a:solidFill>
            <a:srgbClr val="E8BF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Grafik 1: Cezanın kullanıma etkisi</a:t>
            </a:r>
            <a:endParaRPr lang="tr-TR" sz="2000" dirty="0">
              <a:solidFill>
                <a:schemeClr val="tx1"/>
              </a:solidFill>
            </a:endParaRPr>
          </a:p>
        </p:txBody>
      </p:sp>
      <p:sp>
        <p:nvSpPr>
          <p:cNvPr id="11" name="Dikdörtgen 10"/>
          <p:cNvSpPr/>
          <p:nvPr/>
        </p:nvSpPr>
        <p:spPr>
          <a:xfrm>
            <a:off x="7272958" y="17831940"/>
            <a:ext cx="7521936" cy="5761900"/>
          </a:xfrm>
          <a:prstGeom prst="rect">
            <a:avLst/>
          </a:prstGeom>
          <a:solidFill>
            <a:srgbClr val="E8B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188119">
              <a:spcBef>
                <a:spcPct val="20000"/>
              </a:spcBef>
            </a:pPr>
            <a:r>
              <a:rPr lang="tr-TR" sz="2400" b="1" dirty="0">
                <a:solidFill>
                  <a:prstClr val="black"/>
                </a:solidFill>
              </a:rPr>
              <a:t>Bulgular</a:t>
            </a:r>
            <a:r>
              <a:rPr lang="tr-TR" sz="2400" b="1" dirty="0" smtClean="0">
                <a:solidFill>
                  <a:prstClr val="black"/>
                </a:solidFill>
              </a:rPr>
              <a:t>:</a:t>
            </a:r>
            <a:endParaRPr lang="tr-TR" sz="2400" dirty="0">
              <a:solidFill>
                <a:prstClr val="black"/>
              </a:solidFill>
            </a:endParaRPr>
          </a:p>
          <a:p>
            <a:pPr marL="533400" lvl="0" indent="-346075" defTabSz="3188119">
              <a:spcBef>
                <a:spcPct val="20000"/>
              </a:spcBef>
              <a:buFont typeface="Arial"/>
              <a:buChar char="•"/>
            </a:pPr>
            <a:r>
              <a:rPr lang="tr-TR" sz="2400" dirty="0">
                <a:solidFill>
                  <a:prstClr val="black"/>
                </a:solidFill>
              </a:rPr>
              <a:t>Araştırmaya 50 kişi katıldı. Katılımcıların  38’i  (%76 ) erkek , 12’si (%24) ise </a:t>
            </a:r>
            <a:r>
              <a:rPr lang="tr-TR" sz="2400" dirty="0" smtClean="0">
                <a:solidFill>
                  <a:prstClr val="black"/>
                </a:solidFill>
              </a:rPr>
              <a:t>kadındı.</a:t>
            </a:r>
          </a:p>
          <a:p>
            <a:pPr marL="533400" lvl="0" indent="-346075" defTabSz="3188119">
              <a:spcBef>
                <a:spcPct val="20000"/>
              </a:spcBef>
              <a:buFont typeface="Arial"/>
              <a:buChar char="•"/>
            </a:pPr>
            <a:r>
              <a:rPr lang="tr-TR" sz="2400" dirty="0" smtClean="0">
                <a:solidFill>
                  <a:prstClr val="black"/>
                </a:solidFill>
              </a:rPr>
              <a:t>Cezanın </a:t>
            </a:r>
            <a:r>
              <a:rPr lang="tr-TR" sz="2400" dirty="0">
                <a:solidFill>
                  <a:prstClr val="black"/>
                </a:solidFill>
              </a:rPr>
              <a:t>kullanıma etkisi  sorusuna katılımcıların %62’si  kullanımı azalttı  şeklinde cevap </a:t>
            </a:r>
            <a:r>
              <a:rPr lang="tr-TR" sz="2400" dirty="0" smtClean="0">
                <a:solidFill>
                  <a:prstClr val="black"/>
                </a:solidFill>
              </a:rPr>
              <a:t>verdi (</a:t>
            </a:r>
            <a:r>
              <a:rPr lang="tr-TR" sz="2400" dirty="0">
                <a:solidFill>
                  <a:prstClr val="black"/>
                </a:solidFill>
              </a:rPr>
              <a:t>Grafik 1</a:t>
            </a:r>
            <a:r>
              <a:rPr lang="tr-TR" sz="2400" dirty="0" smtClean="0">
                <a:solidFill>
                  <a:prstClr val="black"/>
                </a:solidFill>
              </a:rPr>
              <a:t>).</a:t>
            </a:r>
          </a:p>
          <a:p>
            <a:pPr marL="533400" lvl="0" indent="-346075" defTabSz="3188119">
              <a:spcBef>
                <a:spcPct val="20000"/>
              </a:spcBef>
              <a:buFont typeface="Arial"/>
              <a:buChar char="•"/>
            </a:pPr>
            <a:r>
              <a:rPr lang="tr-TR" sz="2400" dirty="0" smtClean="0">
                <a:solidFill>
                  <a:prstClr val="black"/>
                </a:solidFill>
              </a:rPr>
              <a:t>“Erzurum’da </a:t>
            </a:r>
            <a:r>
              <a:rPr lang="tr-TR" sz="2400" dirty="0">
                <a:solidFill>
                  <a:prstClr val="black"/>
                </a:solidFill>
              </a:rPr>
              <a:t>uygulanıyor </a:t>
            </a:r>
            <a:r>
              <a:rPr lang="tr-TR" sz="2400" dirty="0" smtClean="0">
                <a:solidFill>
                  <a:prstClr val="black"/>
                </a:solidFill>
              </a:rPr>
              <a:t>mu?” sorusuna </a:t>
            </a:r>
            <a:r>
              <a:rPr lang="tr-TR" sz="2400" dirty="0">
                <a:solidFill>
                  <a:prstClr val="black"/>
                </a:solidFill>
              </a:rPr>
              <a:t>katılımcıların 42’si (%82) hayır derken 8’i (%18) evet dedi</a:t>
            </a:r>
            <a:r>
              <a:rPr lang="tr-TR" sz="2400" dirty="0" smtClean="0">
                <a:solidFill>
                  <a:prstClr val="black"/>
                </a:solidFill>
              </a:rPr>
              <a:t>.</a:t>
            </a:r>
          </a:p>
          <a:p>
            <a:pPr marL="533400" lvl="0" indent="-346075" defTabSz="3188119">
              <a:spcBef>
                <a:spcPct val="20000"/>
              </a:spcBef>
              <a:buFont typeface="Arial"/>
              <a:buChar char="•"/>
            </a:pPr>
            <a:r>
              <a:rPr lang="tr-TR" sz="2400" dirty="0" smtClean="0">
                <a:solidFill>
                  <a:prstClr val="black"/>
                </a:solidFill>
              </a:rPr>
              <a:t>Kadınlar </a:t>
            </a:r>
            <a:r>
              <a:rPr lang="tr-TR" sz="2400" dirty="0">
                <a:solidFill>
                  <a:prstClr val="black"/>
                </a:solidFill>
              </a:rPr>
              <a:t>ile erkekler arasında sigara içme açısından anlamlı bir fark vardı (p=0,047; Tablo 1</a:t>
            </a:r>
            <a:r>
              <a:rPr lang="tr-TR" sz="2400" dirty="0" smtClean="0">
                <a:solidFill>
                  <a:prstClr val="black"/>
                </a:solidFill>
              </a:rPr>
              <a:t>).</a:t>
            </a:r>
          </a:p>
          <a:p>
            <a:pPr marL="533400" lvl="0" indent="-346075" defTabSz="3188119">
              <a:spcBef>
                <a:spcPct val="20000"/>
              </a:spcBef>
              <a:buFont typeface="Arial"/>
              <a:buChar char="•"/>
            </a:pPr>
            <a:r>
              <a:rPr lang="tr-TR" sz="2400" dirty="0" smtClean="0">
                <a:solidFill>
                  <a:prstClr val="black"/>
                </a:solidFill>
              </a:rPr>
              <a:t>Lokanta </a:t>
            </a:r>
            <a:r>
              <a:rPr lang="tr-TR" sz="2400" dirty="0">
                <a:solidFill>
                  <a:prstClr val="black"/>
                </a:solidFill>
              </a:rPr>
              <a:t>ve kafelerde yasaktan sonra sigara içme oranında azalma %39 iken esnaf ve diğer iş yerlerindeki azalma  %</a:t>
            </a:r>
            <a:r>
              <a:rPr lang="tr-TR" sz="2400" dirty="0" smtClean="0">
                <a:solidFill>
                  <a:prstClr val="black"/>
                </a:solidFill>
              </a:rPr>
              <a:t>22 bulundu. Bu </a:t>
            </a:r>
            <a:r>
              <a:rPr lang="tr-TR" sz="2400" dirty="0">
                <a:solidFill>
                  <a:prstClr val="black"/>
                </a:solidFill>
              </a:rPr>
              <a:t>iki değer arasında anlamlı bir fark </a:t>
            </a:r>
            <a:r>
              <a:rPr lang="tr-TR" sz="2400" dirty="0" smtClean="0">
                <a:solidFill>
                  <a:prstClr val="black"/>
                </a:solidFill>
              </a:rPr>
              <a:t>saptanmadı (</a:t>
            </a:r>
            <a:r>
              <a:rPr lang="tr-TR" sz="2400" dirty="0">
                <a:solidFill>
                  <a:prstClr val="black"/>
                </a:solidFill>
              </a:rPr>
              <a:t>p=0,157</a:t>
            </a:r>
            <a:r>
              <a:rPr lang="tr-TR" sz="2400" dirty="0" smtClean="0">
                <a:solidFill>
                  <a:prstClr val="black"/>
                </a:solidFill>
              </a:rPr>
              <a:t>).</a:t>
            </a:r>
            <a:endParaRPr lang="tr-TR" sz="2400" dirty="0">
              <a:solidFill>
                <a:prstClr val="black"/>
              </a:solidFill>
            </a:endParaRPr>
          </a:p>
        </p:txBody>
      </p:sp>
      <p:sp>
        <p:nvSpPr>
          <p:cNvPr id="12" name="Dikdörtgen 11"/>
          <p:cNvSpPr/>
          <p:nvPr/>
        </p:nvSpPr>
        <p:spPr>
          <a:xfrm>
            <a:off x="989632" y="15697969"/>
            <a:ext cx="18650072" cy="1728192"/>
          </a:xfrm>
          <a:prstGeom prst="rect">
            <a:avLst/>
          </a:prstGeom>
          <a:solidFill>
            <a:srgbClr val="E8BF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188119">
              <a:spcBef>
                <a:spcPct val="20000"/>
              </a:spcBef>
            </a:pPr>
            <a:r>
              <a:rPr lang="tr-TR" sz="2400" b="1" dirty="0">
                <a:solidFill>
                  <a:prstClr val="black"/>
                </a:solidFill>
              </a:rPr>
              <a:t>Amaç: </a:t>
            </a:r>
            <a:r>
              <a:rPr lang="tr-TR" sz="2400" dirty="0" smtClean="0">
                <a:solidFill>
                  <a:prstClr val="black"/>
                </a:solidFill>
              </a:rPr>
              <a:t>Bu araştırmanın amacı, Erzurum’daki </a:t>
            </a:r>
            <a:r>
              <a:rPr lang="tr-TR" sz="2400" dirty="0">
                <a:solidFill>
                  <a:prstClr val="black"/>
                </a:solidFill>
              </a:rPr>
              <a:t>iş yerlerinde 4207 sayılı kapalı alanda sigara içme yasağı kanununa uyma durumu ve nedenlerinin araştırılarak kanuna uyumun yeterliliğinin </a:t>
            </a:r>
            <a:r>
              <a:rPr lang="tr-TR" sz="2400" dirty="0" smtClean="0">
                <a:solidFill>
                  <a:prstClr val="black"/>
                </a:solidFill>
              </a:rPr>
              <a:t>tespit edilmesidir</a:t>
            </a:r>
            <a:r>
              <a:rPr lang="tr-TR" sz="2400" dirty="0">
                <a:solidFill>
                  <a:prstClr val="black"/>
                </a:solidFill>
              </a:rPr>
              <a:t>.</a:t>
            </a:r>
          </a:p>
          <a:p>
            <a:pPr lvl="0" defTabSz="3188119">
              <a:spcBef>
                <a:spcPct val="20000"/>
              </a:spcBef>
            </a:pPr>
            <a:r>
              <a:rPr lang="tr-TR" sz="2400" b="1" dirty="0">
                <a:solidFill>
                  <a:prstClr val="black"/>
                </a:solidFill>
              </a:rPr>
              <a:t>Yöntem: </a:t>
            </a:r>
            <a:r>
              <a:rPr lang="tr-TR" sz="2400" dirty="0">
                <a:solidFill>
                  <a:prstClr val="black"/>
                </a:solidFill>
              </a:rPr>
              <a:t>Erzurum’daki rastgele seçilen 50 iş yerinde kesitsel bir çalışma yapıldı. Hazırlanan anket iş yerleri ile birebir görüşülerek dolduruldu. Sonuçlar SPSS programına girilerek analiz edildi. Analizlerde frekans dağılımları ve </a:t>
            </a:r>
            <a:r>
              <a:rPr lang="tr-TR" sz="2400" dirty="0" smtClean="0">
                <a:solidFill>
                  <a:prstClr val="black"/>
                </a:solidFill>
              </a:rPr>
              <a:t>Ki </a:t>
            </a:r>
            <a:r>
              <a:rPr lang="tr-TR" sz="2400" dirty="0">
                <a:solidFill>
                  <a:prstClr val="black"/>
                </a:solidFill>
              </a:rPr>
              <a:t>kare analizi yapıldı.</a:t>
            </a:r>
          </a:p>
        </p:txBody>
      </p:sp>
      <p:pic>
        <p:nvPicPr>
          <p:cNvPr id="14" name="Resim 13" descr="C:\Users\biyoistatistik\Desktop\burada-sigara-icilmez-levhasi-panosu-A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90" y="576289"/>
            <a:ext cx="3573810" cy="4680520"/>
          </a:xfrm>
          <a:prstGeom prst="rect">
            <a:avLst/>
          </a:prstGeom>
          <a:noFill/>
          <a:ln>
            <a:noFill/>
          </a:ln>
        </p:spPr>
      </p:pic>
      <p:pic>
        <p:nvPicPr>
          <p:cNvPr id="4" name="Picture 4" descr="http://t1.gstatic.com/images?q=tbn:ANd9GcRHlO1YDnR1Wt9am-uwTXAIydYQXWPXRVWNCip9AlaYbbcVCGRTe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1894" y="4340817"/>
            <a:ext cx="2624984" cy="21602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7099" y="27310696"/>
            <a:ext cx="50117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1550" y="23993142"/>
            <a:ext cx="7222836" cy="3289068"/>
          </a:xfrm>
          <a:prstGeom prst="rect">
            <a:avLst/>
          </a:prstGeom>
          <a:solidFill>
            <a:schemeClr val="accent5">
              <a:lumMod val="40000"/>
              <a:lumOff val="60000"/>
            </a:schemeClr>
          </a:solidFill>
          <a:ln>
            <a:noFill/>
          </a:ln>
          <a:effectLst/>
        </p:spPr>
      </p:pic>
      <p:sp>
        <p:nvSpPr>
          <p:cNvPr id="7" name="Dikdörtgen 6"/>
          <p:cNvSpPr/>
          <p:nvPr/>
        </p:nvSpPr>
        <p:spPr>
          <a:xfrm>
            <a:off x="511841" y="23826973"/>
            <a:ext cx="10738991" cy="7404186"/>
          </a:xfrm>
          <a:prstGeom prst="rect">
            <a:avLst/>
          </a:prstGeom>
          <a:solidFill>
            <a:srgbClr val="E8BF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188119">
              <a:spcBef>
                <a:spcPct val="20000"/>
              </a:spcBef>
            </a:pPr>
            <a:r>
              <a:rPr lang="tr-TR" sz="2400" b="1" dirty="0">
                <a:solidFill>
                  <a:prstClr val="black"/>
                </a:solidFill>
              </a:rPr>
              <a:t>Tartışma ve </a:t>
            </a:r>
            <a:r>
              <a:rPr lang="tr-TR" sz="2400" b="1" dirty="0" smtClean="0">
                <a:solidFill>
                  <a:prstClr val="black"/>
                </a:solidFill>
              </a:rPr>
              <a:t>Sonuç: </a:t>
            </a:r>
            <a:r>
              <a:rPr lang="tr-TR" sz="2400" dirty="0" smtClean="0">
                <a:solidFill>
                  <a:prstClr val="black"/>
                </a:solidFill>
              </a:rPr>
              <a:t>Sigara yasağına uyulmaması durumu Erzurumlu esnaflarda Türkiye’nin diğer yerlerine göre daha yüksektir. Erzurum’daki soğuk hava şartlarının bu sonuca etken olduğunu düşünmekteyiz (1). Türkiye genelinde sigara içiciliğinin erkeklerde %20 kadınlarda %10 civarında beklenmektedir. Bu iki yüzde arasındaki fark Erzurum’da daha fazladır. Buna geçmişten gelen ataerkil toplum yapısının Erzurum’da Türkiye’nin diğer şehirlerine göre daha az bozulmuş olması ve kadınların daha fazla baskı altında bulunması sebep olmuş olabilir (1). Erzurum’daki kapalı iş yerleri çeşidi açısından sigara içme yüzdeleri arasında belirgin bir fark yoktur. Ancak bu yüzdeler lokanta ve kafelerde daha fazladır. Bu bize göre lokanta ve kafelerin eğlence içerikli yerler olması ve insanların buralarda  daha rahat olmak istemesinden kaynaklanmaktadır.</a:t>
            </a:r>
          </a:p>
          <a:p>
            <a:pPr lvl="0" defTabSz="3188119">
              <a:spcBef>
                <a:spcPct val="20000"/>
              </a:spcBef>
            </a:pPr>
            <a:r>
              <a:rPr lang="tr-TR" sz="2400" dirty="0" smtClean="0">
                <a:solidFill>
                  <a:prstClr val="black"/>
                </a:solidFill>
              </a:rPr>
              <a:t>Halk  bu konuda tepkisini  gösterebilmeli ve yeteri kadar bilgi sahibi olmalıdır. Vatandaşlarımızın kanun ihlalleri ile karşılaşmaları halinde; </a:t>
            </a:r>
          </a:p>
          <a:p>
            <a:pPr lvl="0" defTabSz="3188119">
              <a:spcBef>
                <a:spcPct val="20000"/>
              </a:spcBef>
            </a:pPr>
            <a:r>
              <a:rPr lang="tr-TR" sz="2400" dirty="0" smtClean="0">
                <a:solidFill>
                  <a:prstClr val="black"/>
                </a:solidFill>
              </a:rPr>
              <a:t>                         </a:t>
            </a:r>
            <a:r>
              <a:rPr lang="tr-TR" sz="2400" dirty="0">
                <a:solidFill>
                  <a:prstClr val="black"/>
                </a:solidFill>
              </a:rPr>
              <a:t>ALO 184 SABİM</a:t>
            </a:r>
          </a:p>
          <a:p>
            <a:pPr lvl="0" defTabSz="3188119">
              <a:spcBef>
                <a:spcPct val="20000"/>
              </a:spcBef>
            </a:pPr>
            <a:r>
              <a:rPr lang="tr-TR" sz="2400" dirty="0">
                <a:solidFill>
                  <a:prstClr val="black"/>
                </a:solidFill>
              </a:rPr>
              <a:t>                         ALO 155 POLİS İMDAT              hatlarına bildirimde bulunmaları  gerekir.</a:t>
            </a:r>
          </a:p>
          <a:p>
            <a:pPr lvl="0" defTabSz="3188119">
              <a:spcBef>
                <a:spcPct val="20000"/>
              </a:spcBef>
            </a:pPr>
            <a:r>
              <a:rPr lang="tr-TR" sz="2400" dirty="0">
                <a:solidFill>
                  <a:prstClr val="black"/>
                </a:solidFill>
              </a:rPr>
              <a:t>                         ALO 156 JANDARMA      </a:t>
            </a:r>
          </a:p>
        </p:txBody>
      </p:sp>
      <p:sp>
        <p:nvSpPr>
          <p:cNvPr id="9" name="Sağ Ayraç 8"/>
          <p:cNvSpPr/>
          <p:nvPr/>
        </p:nvSpPr>
        <p:spPr>
          <a:xfrm>
            <a:off x="5070100" y="29451112"/>
            <a:ext cx="751184" cy="108012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15" name="Dikdörtgen 14"/>
          <p:cNvSpPr/>
          <p:nvPr/>
        </p:nvSpPr>
        <p:spPr>
          <a:xfrm>
            <a:off x="12601550" y="28069126"/>
            <a:ext cx="7760685" cy="3753800"/>
          </a:xfrm>
          <a:prstGeom prst="rect">
            <a:avLst/>
          </a:prstGeom>
          <a:solidFill>
            <a:srgbClr val="E8BF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188119">
              <a:spcBef>
                <a:spcPct val="20000"/>
              </a:spcBef>
            </a:pPr>
            <a:endParaRPr lang="tr-TR" sz="2000" dirty="0" smtClean="0">
              <a:solidFill>
                <a:prstClr val="black"/>
              </a:solidFill>
            </a:endParaRPr>
          </a:p>
          <a:p>
            <a:pPr lvl="0" defTabSz="3188119">
              <a:spcBef>
                <a:spcPct val="20000"/>
              </a:spcBef>
            </a:pPr>
            <a:r>
              <a:rPr lang="tr-TR" sz="2400" b="1" dirty="0" smtClean="0">
                <a:solidFill>
                  <a:prstClr val="black"/>
                </a:solidFill>
              </a:rPr>
              <a:t>Kaynaklar</a:t>
            </a:r>
            <a:r>
              <a:rPr lang="tr-TR" sz="2400" b="1" dirty="0">
                <a:solidFill>
                  <a:prstClr val="black"/>
                </a:solidFill>
              </a:rPr>
              <a:t>:</a:t>
            </a:r>
          </a:p>
          <a:p>
            <a:pPr lvl="0" defTabSz="3188119">
              <a:spcBef>
                <a:spcPct val="20000"/>
              </a:spcBef>
            </a:pPr>
            <a:r>
              <a:rPr lang="tr-TR" sz="2400" dirty="0">
                <a:solidFill>
                  <a:prstClr val="black"/>
                </a:solidFill>
              </a:rPr>
              <a:t>1- Doğanay S. Türkiye'de toplumda sigara içme sıklığı nasıl değişiyor? Türkiye Halk Sağlığı Dergisi 2012; 10(2): 93- 115</a:t>
            </a:r>
          </a:p>
          <a:p>
            <a:pPr lvl="0" defTabSz="3188119">
              <a:spcBef>
                <a:spcPct val="20000"/>
              </a:spcBef>
            </a:pPr>
            <a:r>
              <a:rPr lang="tr-TR" sz="2400" dirty="0">
                <a:solidFill>
                  <a:prstClr val="black"/>
                </a:solidFill>
              </a:rPr>
              <a:t>2- Altan </a:t>
            </a:r>
            <a:r>
              <a:rPr lang="tr-TR" sz="2400" dirty="0" smtClean="0">
                <a:solidFill>
                  <a:prstClr val="black"/>
                </a:solidFill>
              </a:rPr>
              <a:t>P</a:t>
            </a:r>
            <a:r>
              <a:rPr lang="tr-TR" sz="2400" dirty="0">
                <a:solidFill>
                  <a:prstClr val="black"/>
                </a:solidFill>
              </a:rPr>
              <a:t>,</a:t>
            </a:r>
            <a:r>
              <a:rPr lang="tr-TR" sz="2400" dirty="0" smtClean="0">
                <a:solidFill>
                  <a:prstClr val="black"/>
                </a:solidFill>
              </a:rPr>
              <a:t>  </a:t>
            </a:r>
            <a:r>
              <a:rPr lang="tr-TR" sz="2400" dirty="0">
                <a:solidFill>
                  <a:prstClr val="black"/>
                </a:solidFill>
              </a:rPr>
              <a:t>Aras Kılınç </a:t>
            </a:r>
            <a:r>
              <a:rPr lang="tr-TR" sz="2400" dirty="0" smtClean="0">
                <a:solidFill>
                  <a:prstClr val="black"/>
                </a:solidFill>
              </a:rPr>
              <a:t>E, </a:t>
            </a:r>
            <a:r>
              <a:rPr lang="tr-TR" sz="2400" dirty="0">
                <a:solidFill>
                  <a:prstClr val="black"/>
                </a:solidFill>
              </a:rPr>
              <a:t>Aygül </a:t>
            </a:r>
            <a:r>
              <a:rPr lang="tr-TR" sz="2400" dirty="0" smtClean="0">
                <a:solidFill>
                  <a:prstClr val="black"/>
                </a:solidFill>
              </a:rPr>
              <a:t>F, </a:t>
            </a:r>
            <a:r>
              <a:rPr lang="tr-TR" sz="2400" dirty="0">
                <a:solidFill>
                  <a:prstClr val="black"/>
                </a:solidFill>
              </a:rPr>
              <a:t>İlter </a:t>
            </a:r>
            <a:r>
              <a:rPr lang="tr-TR" sz="2400" dirty="0" smtClean="0">
                <a:solidFill>
                  <a:prstClr val="black"/>
                </a:solidFill>
              </a:rPr>
              <a:t>H, </a:t>
            </a:r>
            <a:r>
              <a:rPr lang="tr-TR" sz="2400" dirty="0">
                <a:solidFill>
                  <a:prstClr val="black"/>
                </a:solidFill>
              </a:rPr>
              <a:t>Öztürk M. Türkiye Klinikleri J Pulm Med-Special Topics 2012; 5(2):16-</a:t>
            </a:r>
            <a:r>
              <a:rPr lang="tr-TR" sz="2400" dirty="0" smtClean="0">
                <a:solidFill>
                  <a:prstClr val="black"/>
                </a:solidFill>
              </a:rPr>
              <a:t>20. </a:t>
            </a:r>
            <a:endParaRPr lang="tr-TR" sz="2400" dirty="0">
              <a:solidFill>
                <a:prstClr val="black"/>
              </a:solidFill>
            </a:endParaRPr>
          </a:p>
          <a:p>
            <a:pPr lvl="0" defTabSz="3188119">
              <a:spcBef>
                <a:spcPct val="20000"/>
              </a:spcBef>
            </a:pPr>
            <a:r>
              <a:rPr lang="tr-TR" sz="2400" dirty="0">
                <a:solidFill>
                  <a:prstClr val="black"/>
                </a:solidFill>
              </a:rPr>
              <a:t>3- </a:t>
            </a:r>
            <a:r>
              <a:rPr lang="tr-TR" sz="2400" dirty="0" smtClean="0">
                <a:solidFill>
                  <a:prstClr val="black"/>
                </a:solidFill>
              </a:rPr>
              <a:t>TC Sağlık Bakanlığı. www.havanikoru.org</a:t>
            </a:r>
            <a:r>
              <a:rPr lang="tr-TR" sz="2400" dirty="0">
                <a:solidFill>
                  <a:prstClr val="black"/>
                </a:solidFill>
              </a:rPr>
              <a:t>, ALO 184, 4207 Sayılı Kanun İhlal Bildirim Hattı</a:t>
            </a:r>
          </a:p>
          <a:p>
            <a:pPr lvl="0" defTabSz="3188119">
              <a:spcBef>
                <a:spcPct val="20000"/>
              </a:spcBef>
            </a:pPr>
            <a:endParaRPr lang="tr-TR" sz="2000" dirty="0">
              <a:solidFill>
                <a:prstClr val="black"/>
              </a:solidFill>
            </a:endParaRPr>
          </a:p>
        </p:txBody>
      </p:sp>
      <p:sp>
        <p:nvSpPr>
          <p:cNvPr id="20" name="Dikdörtgen Belirtme Çizgisi 19"/>
          <p:cNvSpPr/>
          <p:nvPr/>
        </p:nvSpPr>
        <p:spPr>
          <a:xfrm>
            <a:off x="16212968" y="6977609"/>
            <a:ext cx="4492068" cy="2599680"/>
          </a:xfrm>
          <a:prstGeom prst="wedgeRectCallout">
            <a:avLst/>
          </a:prstGeom>
          <a:solidFill>
            <a:srgbClr val="E8BF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400" b="1" dirty="0" smtClean="0">
              <a:solidFill>
                <a:schemeClr val="tx1"/>
              </a:solidFill>
            </a:endParaRPr>
          </a:p>
          <a:p>
            <a:endParaRPr lang="tr-TR" sz="2400" b="1" dirty="0">
              <a:solidFill>
                <a:schemeClr val="tx1"/>
              </a:solidFill>
            </a:endParaRPr>
          </a:p>
          <a:p>
            <a:r>
              <a:rPr lang="tr-TR" sz="2400" b="1" dirty="0" smtClean="0">
                <a:solidFill>
                  <a:schemeClr val="tx1"/>
                </a:solidFill>
              </a:rPr>
              <a:t>BAŞARILARIMIZ</a:t>
            </a:r>
          </a:p>
          <a:p>
            <a:r>
              <a:rPr lang="tr-TR" sz="2400" dirty="0" smtClean="0">
                <a:solidFill>
                  <a:schemeClr val="tx1"/>
                </a:solidFill>
              </a:rPr>
              <a:t>Türkiye WHO tarafından ikişer yıl arayla toplam üç ödüle layık görüldü. Türkiye WHO’nun MPOWER ölçütlerini yerine getiren ilk ve tek ülkedir.</a:t>
            </a:r>
          </a:p>
          <a:p>
            <a:pPr algn="ctr"/>
            <a:endParaRPr lang="tr-TR" dirty="0"/>
          </a:p>
        </p:txBody>
      </p:sp>
      <p:sp>
        <p:nvSpPr>
          <p:cNvPr id="21" name="Dikdörtgen 20"/>
          <p:cNvSpPr/>
          <p:nvPr/>
        </p:nvSpPr>
        <p:spPr>
          <a:xfrm>
            <a:off x="16118610" y="22495424"/>
            <a:ext cx="4054484" cy="472173"/>
          </a:xfrm>
          <a:prstGeom prst="rect">
            <a:avLst/>
          </a:prstGeom>
          <a:solidFill>
            <a:srgbClr val="E8BF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Grafik 2: Kanuna görüşü</a:t>
            </a:r>
            <a:endParaRPr lang="tr-TR" sz="2000" dirty="0">
              <a:solidFill>
                <a:schemeClr val="tx1"/>
              </a:solidFill>
            </a:endParaRPr>
          </a:p>
        </p:txBody>
      </p:sp>
      <p:pic>
        <p:nvPicPr>
          <p:cNvPr id="23" name="Picture 22"/>
          <p:cNvPicPr>
            <a:picLocks noChangeAspect="1"/>
          </p:cNvPicPr>
          <p:nvPr/>
        </p:nvPicPr>
        <p:blipFill>
          <a:blip r:embed="rId7"/>
          <a:stretch>
            <a:fillRect/>
          </a:stretch>
        </p:blipFill>
        <p:spPr>
          <a:xfrm>
            <a:off x="1177887" y="17897828"/>
            <a:ext cx="5764818" cy="4824000"/>
          </a:xfrm>
          <a:prstGeom prst="rect">
            <a:avLst/>
          </a:prstGeom>
        </p:spPr>
      </p:pic>
      <p:pic>
        <p:nvPicPr>
          <p:cNvPr id="25" name="Picture 24"/>
          <p:cNvPicPr>
            <a:picLocks noChangeAspect="1"/>
          </p:cNvPicPr>
          <p:nvPr/>
        </p:nvPicPr>
        <p:blipFill>
          <a:blip r:embed="rId8"/>
          <a:stretch>
            <a:fillRect/>
          </a:stretch>
        </p:blipFill>
        <p:spPr>
          <a:xfrm>
            <a:off x="15824401" y="17907510"/>
            <a:ext cx="5764818" cy="4824000"/>
          </a:xfrm>
          <a:prstGeom prst="rect">
            <a:avLst/>
          </a:prstGeom>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50573" y="591857"/>
            <a:ext cx="3294957" cy="326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99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703</Words>
  <Application>Microsoft Office PowerPoint</Application>
  <PresentationFormat>Özel</PresentationFormat>
  <Paragraphs>42</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SUÇLU KİM? İÇEN Mİ, İÇTİREN 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 SUÇLU? İÇEN Mİ, İÇTİREN Mİ?</dc:title>
  <dc:creator>Mihriban</dc:creator>
  <cp:lastModifiedBy>biyoistatistik</cp:lastModifiedBy>
  <cp:revision>39</cp:revision>
  <dcterms:created xsi:type="dcterms:W3CDTF">2013-03-01T09:18:54Z</dcterms:created>
  <dcterms:modified xsi:type="dcterms:W3CDTF">2013-03-04T09:48:34Z</dcterms:modified>
</cp:coreProperties>
</file>