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5203150" cy="32404050"/>
  <p:notesSz cx="6858000" cy="9144000"/>
  <p:defaultTextStyle>
    <a:defPPr>
      <a:defRPr lang="tr-TR"/>
    </a:defPPr>
    <a:lvl1pPr marL="0" algn="l" defTabSz="3291840" rtl="0" eaLnBrk="1" latinLnBrk="0" hangingPunct="1">
      <a:defRPr sz="6500" kern="1200">
        <a:solidFill>
          <a:schemeClr val="tx1"/>
        </a:solidFill>
        <a:latin typeface="+mn-lt"/>
        <a:ea typeface="+mn-ea"/>
        <a:cs typeface="+mn-cs"/>
      </a:defRPr>
    </a:lvl1pPr>
    <a:lvl2pPr marL="1645920" algn="l" defTabSz="3291840" rtl="0" eaLnBrk="1" latinLnBrk="0" hangingPunct="1">
      <a:defRPr sz="6500" kern="1200">
        <a:solidFill>
          <a:schemeClr val="tx1"/>
        </a:solidFill>
        <a:latin typeface="+mn-lt"/>
        <a:ea typeface="+mn-ea"/>
        <a:cs typeface="+mn-cs"/>
      </a:defRPr>
    </a:lvl2pPr>
    <a:lvl3pPr marL="3291840" algn="l" defTabSz="3291840" rtl="0" eaLnBrk="1" latinLnBrk="0" hangingPunct="1">
      <a:defRPr sz="6500" kern="1200">
        <a:solidFill>
          <a:schemeClr val="tx1"/>
        </a:solidFill>
        <a:latin typeface="+mn-lt"/>
        <a:ea typeface="+mn-ea"/>
        <a:cs typeface="+mn-cs"/>
      </a:defRPr>
    </a:lvl3pPr>
    <a:lvl4pPr marL="4937760" algn="l" defTabSz="3291840" rtl="0" eaLnBrk="1" latinLnBrk="0" hangingPunct="1">
      <a:defRPr sz="6500" kern="1200">
        <a:solidFill>
          <a:schemeClr val="tx1"/>
        </a:solidFill>
        <a:latin typeface="+mn-lt"/>
        <a:ea typeface="+mn-ea"/>
        <a:cs typeface="+mn-cs"/>
      </a:defRPr>
    </a:lvl4pPr>
    <a:lvl5pPr marL="6583680" algn="l" defTabSz="3291840" rtl="0" eaLnBrk="1" latinLnBrk="0" hangingPunct="1">
      <a:defRPr sz="6500" kern="1200">
        <a:solidFill>
          <a:schemeClr val="tx1"/>
        </a:solidFill>
        <a:latin typeface="+mn-lt"/>
        <a:ea typeface="+mn-ea"/>
        <a:cs typeface="+mn-cs"/>
      </a:defRPr>
    </a:lvl5pPr>
    <a:lvl6pPr marL="8229600" algn="l" defTabSz="3291840" rtl="0" eaLnBrk="1" latinLnBrk="0" hangingPunct="1">
      <a:defRPr sz="6500" kern="1200">
        <a:solidFill>
          <a:schemeClr val="tx1"/>
        </a:solidFill>
        <a:latin typeface="+mn-lt"/>
        <a:ea typeface="+mn-ea"/>
        <a:cs typeface="+mn-cs"/>
      </a:defRPr>
    </a:lvl6pPr>
    <a:lvl7pPr marL="9875520" algn="l" defTabSz="3291840" rtl="0" eaLnBrk="1" latinLnBrk="0" hangingPunct="1">
      <a:defRPr sz="6500" kern="1200">
        <a:solidFill>
          <a:schemeClr val="tx1"/>
        </a:solidFill>
        <a:latin typeface="+mn-lt"/>
        <a:ea typeface="+mn-ea"/>
        <a:cs typeface="+mn-cs"/>
      </a:defRPr>
    </a:lvl7pPr>
    <a:lvl8pPr marL="11521440" algn="l" defTabSz="3291840" rtl="0" eaLnBrk="1" latinLnBrk="0" hangingPunct="1">
      <a:defRPr sz="6500" kern="1200">
        <a:solidFill>
          <a:schemeClr val="tx1"/>
        </a:solidFill>
        <a:latin typeface="+mn-lt"/>
        <a:ea typeface="+mn-ea"/>
        <a:cs typeface="+mn-cs"/>
      </a:defRPr>
    </a:lvl8pPr>
    <a:lvl9pPr marL="13167360" algn="l" defTabSz="3291840" rtl="0" eaLnBrk="1" latinLnBrk="0" hangingPunct="1">
      <a:defRPr sz="6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F46B50"/>
    <a:srgbClr val="F48350"/>
    <a:srgbClr val="21AFA1"/>
    <a:srgbClr val="000000"/>
    <a:srgbClr val="E8E3BA"/>
    <a:srgbClr val="E4D5B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30" d="100"/>
          <a:sy n="30" d="100"/>
        </p:scale>
        <p:origin x="-780" y="1950"/>
      </p:cViewPr>
      <p:guideLst>
        <p:guide orient="horz" pos="10206"/>
        <p:guide pos="793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890236" y="10066261"/>
            <a:ext cx="21422678" cy="6945868"/>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3780473" y="18362295"/>
            <a:ext cx="17642205" cy="8281035"/>
          </a:xfrm>
        </p:spPr>
        <p:txBody>
          <a:bodyPr/>
          <a:lstStyle>
            <a:lvl1pPr marL="0" indent="0" algn="ctr">
              <a:buNone/>
              <a:defRPr>
                <a:solidFill>
                  <a:schemeClr val="tx1">
                    <a:tint val="75000"/>
                  </a:schemeClr>
                </a:solidFill>
              </a:defRPr>
            </a:lvl1pPr>
            <a:lvl2pPr marL="1645920" indent="0" algn="ctr">
              <a:buNone/>
              <a:defRPr>
                <a:solidFill>
                  <a:schemeClr val="tx1">
                    <a:tint val="75000"/>
                  </a:schemeClr>
                </a:solidFill>
              </a:defRPr>
            </a:lvl2pPr>
            <a:lvl3pPr marL="3291840" indent="0" algn="ctr">
              <a:buNone/>
              <a:defRPr>
                <a:solidFill>
                  <a:schemeClr val="tx1">
                    <a:tint val="75000"/>
                  </a:schemeClr>
                </a:solidFill>
              </a:defRPr>
            </a:lvl3pPr>
            <a:lvl4pPr marL="4937760" indent="0" algn="ctr">
              <a:buNone/>
              <a:defRPr>
                <a:solidFill>
                  <a:schemeClr val="tx1">
                    <a:tint val="75000"/>
                  </a:schemeClr>
                </a:solidFill>
              </a:defRPr>
            </a:lvl4pPr>
            <a:lvl5pPr marL="6583680" indent="0" algn="ctr">
              <a:buNone/>
              <a:defRPr>
                <a:solidFill>
                  <a:schemeClr val="tx1">
                    <a:tint val="75000"/>
                  </a:schemeClr>
                </a:solidFill>
              </a:defRPr>
            </a:lvl5pPr>
            <a:lvl6pPr marL="8229600" indent="0" algn="ctr">
              <a:buNone/>
              <a:defRPr>
                <a:solidFill>
                  <a:schemeClr val="tx1">
                    <a:tint val="75000"/>
                  </a:schemeClr>
                </a:solidFill>
              </a:defRPr>
            </a:lvl6pPr>
            <a:lvl7pPr marL="9875520" indent="0" algn="ctr">
              <a:buNone/>
              <a:defRPr>
                <a:solidFill>
                  <a:schemeClr val="tx1">
                    <a:tint val="75000"/>
                  </a:schemeClr>
                </a:solidFill>
              </a:defRPr>
            </a:lvl7pPr>
            <a:lvl8pPr marL="11521440" indent="0" algn="ctr">
              <a:buNone/>
              <a:defRPr>
                <a:solidFill>
                  <a:schemeClr val="tx1">
                    <a:tint val="75000"/>
                  </a:schemeClr>
                </a:solidFill>
              </a:defRPr>
            </a:lvl8pPr>
            <a:lvl9pPr marL="1316736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8272284" y="1297667"/>
            <a:ext cx="5670709" cy="27648456"/>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260157" y="1297667"/>
            <a:ext cx="16592074" cy="27648456"/>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990875" y="20822605"/>
            <a:ext cx="21422678" cy="6435804"/>
          </a:xfrm>
        </p:spPr>
        <p:txBody>
          <a:bodyPr anchor="t"/>
          <a:lstStyle>
            <a:lvl1pPr algn="l">
              <a:defRPr sz="144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1990875" y="13734221"/>
            <a:ext cx="21422678" cy="7088384"/>
          </a:xfrm>
        </p:spPr>
        <p:txBody>
          <a:bodyPr anchor="b"/>
          <a:lstStyle>
            <a:lvl1pPr marL="0" indent="0">
              <a:buNone/>
              <a:defRPr sz="7200">
                <a:solidFill>
                  <a:schemeClr val="tx1">
                    <a:tint val="75000"/>
                  </a:schemeClr>
                </a:solidFill>
              </a:defRPr>
            </a:lvl1pPr>
            <a:lvl2pPr marL="1645920" indent="0">
              <a:buNone/>
              <a:defRPr sz="6500">
                <a:solidFill>
                  <a:schemeClr val="tx1">
                    <a:tint val="75000"/>
                  </a:schemeClr>
                </a:solidFill>
              </a:defRPr>
            </a:lvl2pPr>
            <a:lvl3pPr marL="3291840" indent="0">
              <a:buNone/>
              <a:defRPr sz="5800">
                <a:solidFill>
                  <a:schemeClr val="tx1">
                    <a:tint val="75000"/>
                  </a:schemeClr>
                </a:solidFill>
              </a:defRPr>
            </a:lvl3pPr>
            <a:lvl4pPr marL="4937760" indent="0">
              <a:buNone/>
              <a:defRPr sz="5000">
                <a:solidFill>
                  <a:schemeClr val="tx1">
                    <a:tint val="75000"/>
                  </a:schemeClr>
                </a:solidFill>
              </a:defRPr>
            </a:lvl4pPr>
            <a:lvl5pPr marL="6583680" indent="0">
              <a:buNone/>
              <a:defRPr sz="5000">
                <a:solidFill>
                  <a:schemeClr val="tx1">
                    <a:tint val="75000"/>
                  </a:schemeClr>
                </a:solidFill>
              </a:defRPr>
            </a:lvl5pPr>
            <a:lvl6pPr marL="8229600" indent="0">
              <a:buNone/>
              <a:defRPr sz="5000">
                <a:solidFill>
                  <a:schemeClr val="tx1">
                    <a:tint val="75000"/>
                  </a:schemeClr>
                </a:solidFill>
              </a:defRPr>
            </a:lvl6pPr>
            <a:lvl7pPr marL="9875520" indent="0">
              <a:buNone/>
              <a:defRPr sz="5000">
                <a:solidFill>
                  <a:schemeClr val="tx1">
                    <a:tint val="75000"/>
                  </a:schemeClr>
                </a:solidFill>
              </a:defRPr>
            </a:lvl7pPr>
            <a:lvl8pPr marL="11521440" indent="0">
              <a:buNone/>
              <a:defRPr sz="5000">
                <a:solidFill>
                  <a:schemeClr val="tx1">
                    <a:tint val="75000"/>
                  </a:schemeClr>
                </a:solidFill>
              </a:defRPr>
            </a:lvl8pPr>
            <a:lvl9pPr marL="13167360" indent="0">
              <a:buNone/>
              <a:defRPr sz="50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260158" y="7560947"/>
            <a:ext cx="11131391" cy="21385175"/>
          </a:xfrm>
        </p:spPr>
        <p:txBody>
          <a:bodyPr/>
          <a:lstStyle>
            <a:lvl1pPr>
              <a:defRPr sz="10100"/>
            </a:lvl1pPr>
            <a:lvl2pPr>
              <a:defRPr sz="8600"/>
            </a:lvl2pPr>
            <a:lvl3pPr>
              <a:defRPr sz="7200"/>
            </a:lvl3pPr>
            <a:lvl4pPr>
              <a:defRPr sz="6500"/>
            </a:lvl4pPr>
            <a:lvl5pPr>
              <a:defRPr sz="6500"/>
            </a:lvl5pPr>
            <a:lvl6pPr>
              <a:defRPr sz="6500"/>
            </a:lvl6pPr>
            <a:lvl7pPr>
              <a:defRPr sz="6500"/>
            </a:lvl7pPr>
            <a:lvl8pPr>
              <a:defRPr sz="6500"/>
            </a:lvl8pPr>
            <a:lvl9pPr>
              <a:defRPr sz="6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12811601" y="7560947"/>
            <a:ext cx="11131391" cy="21385175"/>
          </a:xfrm>
        </p:spPr>
        <p:txBody>
          <a:bodyPr/>
          <a:lstStyle>
            <a:lvl1pPr>
              <a:defRPr sz="10100"/>
            </a:lvl1pPr>
            <a:lvl2pPr>
              <a:defRPr sz="8600"/>
            </a:lvl2pPr>
            <a:lvl3pPr>
              <a:defRPr sz="7200"/>
            </a:lvl3pPr>
            <a:lvl4pPr>
              <a:defRPr sz="6500"/>
            </a:lvl4pPr>
            <a:lvl5pPr>
              <a:defRPr sz="6500"/>
            </a:lvl5pPr>
            <a:lvl6pPr>
              <a:defRPr sz="6500"/>
            </a:lvl6pPr>
            <a:lvl7pPr>
              <a:defRPr sz="6500"/>
            </a:lvl7pPr>
            <a:lvl8pPr>
              <a:defRPr sz="6500"/>
            </a:lvl8pPr>
            <a:lvl9pPr>
              <a:defRPr sz="6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1260158" y="7253409"/>
            <a:ext cx="11135768" cy="3022875"/>
          </a:xfrm>
        </p:spPr>
        <p:txBody>
          <a:bodyPr anchor="b"/>
          <a:lstStyle>
            <a:lvl1pPr marL="0" indent="0">
              <a:buNone/>
              <a:defRPr sz="8600" b="1"/>
            </a:lvl1pPr>
            <a:lvl2pPr marL="1645920" indent="0">
              <a:buNone/>
              <a:defRPr sz="7200" b="1"/>
            </a:lvl2pPr>
            <a:lvl3pPr marL="3291840" indent="0">
              <a:buNone/>
              <a:defRPr sz="6500" b="1"/>
            </a:lvl3pPr>
            <a:lvl4pPr marL="4937760" indent="0">
              <a:buNone/>
              <a:defRPr sz="5800" b="1"/>
            </a:lvl4pPr>
            <a:lvl5pPr marL="6583680" indent="0">
              <a:buNone/>
              <a:defRPr sz="5800" b="1"/>
            </a:lvl5pPr>
            <a:lvl6pPr marL="8229600" indent="0">
              <a:buNone/>
              <a:defRPr sz="5800" b="1"/>
            </a:lvl6pPr>
            <a:lvl7pPr marL="9875520" indent="0">
              <a:buNone/>
              <a:defRPr sz="5800" b="1"/>
            </a:lvl7pPr>
            <a:lvl8pPr marL="11521440" indent="0">
              <a:buNone/>
              <a:defRPr sz="5800" b="1"/>
            </a:lvl8pPr>
            <a:lvl9pPr marL="13167360" indent="0">
              <a:buNone/>
              <a:defRPr sz="5800" b="1"/>
            </a:lvl9pPr>
          </a:lstStyle>
          <a:p>
            <a:pPr lvl="0"/>
            <a:r>
              <a:rPr lang="tr-TR" smtClean="0"/>
              <a:t>Asıl metin stillerini düzenlemek için tıklatın</a:t>
            </a:r>
          </a:p>
        </p:txBody>
      </p:sp>
      <p:sp>
        <p:nvSpPr>
          <p:cNvPr id="4" name="3 İçerik Yer Tutucusu"/>
          <p:cNvSpPr>
            <a:spLocks noGrp="1"/>
          </p:cNvSpPr>
          <p:nvPr>
            <p:ph sz="half" idx="2"/>
          </p:nvPr>
        </p:nvSpPr>
        <p:spPr>
          <a:xfrm>
            <a:off x="1260158" y="10276284"/>
            <a:ext cx="11135768" cy="18669836"/>
          </a:xfrm>
        </p:spPr>
        <p:txBody>
          <a:bodyPr/>
          <a:lstStyle>
            <a:lvl1pPr>
              <a:defRPr sz="8600"/>
            </a:lvl1pPr>
            <a:lvl2pPr>
              <a:defRPr sz="7200"/>
            </a:lvl2pPr>
            <a:lvl3pPr>
              <a:defRPr sz="6500"/>
            </a:lvl3pPr>
            <a:lvl4pPr>
              <a:defRPr sz="5800"/>
            </a:lvl4pPr>
            <a:lvl5pPr>
              <a:defRPr sz="5800"/>
            </a:lvl5pPr>
            <a:lvl6pPr>
              <a:defRPr sz="5800"/>
            </a:lvl6pPr>
            <a:lvl7pPr>
              <a:defRPr sz="5800"/>
            </a:lvl7pPr>
            <a:lvl8pPr>
              <a:defRPr sz="5800"/>
            </a:lvl8pPr>
            <a:lvl9pPr>
              <a:defRPr sz="5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12802852" y="7253409"/>
            <a:ext cx="11140142" cy="3022875"/>
          </a:xfrm>
        </p:spPr>
        <p:txBody>
          <a:bodyPr anchor="b"/>
          <a:lstStyle>
            <a:lvl1pPr marL="0" indent="0">
              <a:buNone/>
              <a:defRPr sz="8600" b="1"/>
            </a:lvl1pPr>
            <a:lvl2pPr marL="1645920" indent="0">
              <a:buNone/>
              <a:defRPr sz="7200" b="1"/>
            </a:lvl2pPr>
            <a:lvl3pPr marL="3291840" indent="0">
              <a:buNone/>
              <a:defRPr sz="6500" b="1"/>
            </a:lvl3pPr>
            <a:lvl4pPr marL="4937760" indent="0">
              <a:buNone/>
              <a:defRPr sz="5800" b="1"/>
            </a:lvl4pPr>
            <a:lvl5pPr marL="6583680" indent="0">
              <a:buNone/>
              <a:defRPr sz="5800" b="1"/>
            </a:lvl5pPr>
            <a:lvl6pPr marL="8229600" indent="0">
              <a:buNone/>
              <a:defRPr sz="5800" b="1"/>
            </a:lvl6pPr>
            <a:lvl7pPr marL="9875520" indent="0">
              <a:buNone/>
              <a:defRPr sz="5800" b="1"/>
            </a:lvl7pPr>
            <a:lvl8pPr marL="11521440" indent="0">
              <a:buNone/>
              <a:defRPr sz="5800" b="1"/>
            </a:lvl8pPr>
            <a:lvl9pPr marL="13167360" indent="0">
              <a:buNone/>
              <a:defRPr sz="58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12802852" y="10276284"/>
            <a:ext cx="11140142" cy="18669836"/>
          </a:xfrm>
        </p:spPr>
        <p:txBody>
          <a:bodyPr/>
          <a:lstStyle>
            <a:lvl1pPr>
              <a:defRPr sz="8600"/>
            </a:lvl1pPr>
            <a:lvl2pPr>
              <a:defRPr sz="7200"/>
            </a:lvl2pPr>
            <a:lvl3pPr>
              <a:defRPr sz="6500"/>
            </a:lvl3pPr>
            <a:lvl4pPr>
              <a:defRPr sz="5800"/>
            </a:lvl4pPr>
            <a:lvl5pPr>
              <a:defRPr sz="5800"/>
            </a:lvl5pPr>
            <a:lvl6pPr>
              <a:defRPr sz="5800"/>
            </a:lvl6pPr>
            <a:lvl7pPr>
              <a:defRPr sz="5800"/>
            </a:lvl7pPr>
            <a:lvl8pPr>
              <a:defRPr sz="5800"/>
            </a:lvl8pPr>
            <a:lvl9pPr>
              <a:defRPr sz="5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60159" y="1290161"/>
            <a:ext cx="8291663" cy="5490686"/>
          </a:xfrm>
        </p:spPr>
        <p:txBody>
          <a:bodyPr anchor="b"/>
          <a:lstStyle>
            <a:lvl1pPr algn="l">
              <a:defRPr sz="7200" b="1"/>
            </a:lvl1pPr>
          </a:lstStyle>
          <a:p>
            <a:r>
              <a:rPr lang="tr-TR" smtClean="0"/>
              <a:t>Asıl başlık stili için tıklatın</a:t>
            </a:r>
            <a:endParaRPr lang="tr-TR"/>
          </a:p>
        </p:txBody>
      </p:sp>
      <p:sp>
        <p:nvSpPr>
          <p:cNvPr id="3" name="2 İçerik Yer Tutucusu"/>
          <p:cNvSpPr>
            <a:spLocks noGrp="1"/>
          </p:cNvSpPr>
          <p:nvPr>
            <p:ph idx="1"/>
          </p:nvPr>
        </p:nvSpPr>
        <p:spPr>
          <a:xfrm>
            <a:off x="9853732" y="1290164"/>
            <a:ext cx="14089261" cy="27655959"/>
          </a:xfrm>
        </p:spPr>
        <p:txBody>
          <a:bodyPr/>
          <a:lstStyle>
            <a:lvl1pPr>
              <a:defRPr sz="11500"/>
            </a:lvl1pPr>
            <a:lvl2pPr>
              <a:defRPr sz="10100"/>
            </a:lvl2pPr>
            <a:lvl3pPr>
              <a:defRPr sz="8600"/>
            </a:lvl3pPr>
            <a:lvl4pPr>
              <a:defRPr sz="7200"/>
            </a:lvl4pPr>
            <a:lvl5pPr>
              <a:defRPr sz="7200"/>
            </a:lvl5pPr>
            <a:lvl6pPr>
              <a:defRPr sz="7200"/>
            </a:lvl6pPr>
            <a:lvl7pPr>
              <a:defRPr sz="7200"/>
            </a:lvl7pPr>
            <a:lvl8pPr>
              <a:defRPr sz="7200"/>
            </a:lvl8pPr>
            <a:lvl9pPr>
              <a:defRPr sz="7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1260159" y="6780850"/>
            <a:ext cx="8291663" cy="22165273"/>
          </a:xfrm>
        </p:spPr>
        <p:txBody>
          <a:bodyPr/>
          <a:lstStyle>
            <a:lvl1pPr marL="0" indent="0">
              <a:buNone/>
              <a:defRPr sz="5000"/>
            </a:lvl1pPr>
            <a:lvl2pPr marL="1645920" indent="0">
              <a:buNone/>
              <a:defRPr sz="4300"/>
            </a:lvl2pPr>
            <a:lvl3pPr marL="3291840" indent="0">
              <a:buNone/>
              <a:defRPr sz="3600"/>
            </a:lvl3pPr>
            <a:lvl4pPr marL="4937760" indent="0">
              <a:buNone/>
              <a:defRPr sz="3200"/>
            </a:lvl4pPr>
            <a:lvl5pPr marL="6583680" indent="0">
              <a:buNone/>
              <a:defRPr sz="3200"/>
            </a:lvl5pPr>
            <a:lvl6pPr marL="8229600" indent="0">
              <a:buNone/>
              <a:defRPr sz="3200"/>
            </a:lvl6pPr>
            <a:lvl7pPr marL="9875520" indent="0">
              <a:buNone/>
              <a:defRPr sz="3200"/>
            </a:lvl7pPr>
            <a:lvl8pPr marL="11521440" indent="0">
              <a:buNone/>
              <a:defRPr sz="3200"/>
            </a:lvl8pPr>
            <a:lvl9pPr marL="13167360" indent="0">
              <a:buNone/>
              <a:defRPr sz="32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4939994" y="22682835"/>
            <a:ext cx="15121890" cy="2677837"/>
          </a:xfrm>
        </p:spPr>
        <p:txBody>
          <a:bodyPr anchor="b"/>
          <a:lstStyle>
            <a:lvl1pPr algn="l">
              <a:defRPr sz="7200" b="1"/>
            </a:lvl1pPr>
          </a:lstStyle>
          <a:p>
            <a:r>
              <a:rPr lang="tr-TR" smtClean="0"/>
              <a:t>Asıl başlık stili için tıklatın</a:t>
            </a:r>
            <a:endParaRPr lang="tr-TR"/>
          </a:p>
        </p:txBody>
      </p:sp>
      <p:sp>
        <p:nvSpPr>
          <p:cNvPr id="3" name="2 Resim Yer Tutucusu"/>
          <p:cNvSpPr>
            <a:spLocks noGrp="1"/>
          </p:cNvSpPr>
          <p:nvPr>
            <p:ph type="pic" idx="1"/>
          </p:nvPr>
        </p:nvSpPr>
        <p:spPr>
          <a:xfrm>
            <a:off x="4939994" y="2895362"/>
            <a:ext cx="15121890" cy="19442430"/>
          </a:xfrm>
        </p:spPr>
        <p:txBody>
          <a:bodyPr/>
          <a:lstStyle>
            <a:lvl1pPr marL="0" indent="0">
              <a:buNone/>
              <a:defRPr sz="11500"/>
            </a:lvl1pPr>
            <a:lvl2pPr marL="1645920" indent="0">
              <a:buNone/>
              <a:defRPr sz="10100"/>
            </a:lvl2pPr>
            <a:lvl3pPr marL="3291840" indent="0">
              <a:buNone/>
              <a:defRPr sz="860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endParaRPr lang="tr-TR"/>
          </a:p>
        </p:txBody>
      </p:sp>
      <p:sp>
        <p:nvSpPr>
          <p:cNvPr id="4" name="3 Metin Yer Tutucusu"/>
          <p:cNvSpPr>
            <a:spLocks noGrp="1"/>
          </p:cNvSpPr>
          <p:nvPr>
            <p:ph type="body" sz="half" idx="2"/>
          </p:nvPr>
        </p:nvSpPr>
        <p:spPr>
          <a:xfrm>
            <a:off x="4939994" y="25360672"/>
            <a:ext cx="15121890" cy="3802973"/>
          </a:xfrm>
        </p:spPr>
        <p:txBody>
          <a:bodyPr/>
          <a:lstStyle>
            <a:lvl1pPr marL="0" indent="0">
              <a:buNone/>
              <a:defRPr sz="5000"/>
            </a:lvl1pPr>
            <a:lvl2pPr marL="1645920" indent="0">
              <a:buNone/>
              <a:defRPr sz="4300"/>
            </a:lvl2pPr>
            <a:lvl3pPr marL="3291840" indent="0">
              <a:buNone/>
              <a:defRPr sz="3600"/>
            </a:lvl3pPr>
            <a:lvl4pPr marL="4937760" indent="0">
              <a:buNone/>
              <a:defRPr sz="3200"/>
            </a:lvl4pPr>
            <a:lvl5pPr marL="6583680" indent="0">
              <a:buNone/>
              <a:defRPr sz="3200"/>
            </a:lvl5pPr>
            <a:lvl6pPr marL="8229600" indent="0">
              <a:buNone/>
              <a:defRPr sz="3200"/>
            </a:lvl6pPr>
            <a:lvl7pPr marL="9875520" indent="0">
              <a:buNone/>
              <a:defRPr sz="3200"/>
            </a:lvl7pPr>
            <a:lvl8pPr marL="11521440" indent="0">
              <a:buNone/>
              <a:defRPr sz="3200"/>
            </a:lvl8pPr>
            <a:lvl9pPr marL="13167360" indent="0">
              <a:buNone/>
              <a:defRPr sz="32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35D89F-2E9D-4F2C-8E9C-537C1FCE615A}" type="datetimeFigureOut">
              <a:rPr lang="tr-TR" smtClean="0"/>
              <a:pPr/>
              <a:t>05.03.2013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BEE1E65-69CB-4287-AF8F-C9B5B4612B42}"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2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260158" y="1297665"/>
            <a:ext cx="22682835" cy="5400675"/>
          </a:xfrm>
          <a:prstGeom prst="rect">
            <a:avLst/>
          </a:prstGeom>
        </p:spPr>
        <p:txBody>
          <a:bodyPr vert="horz" lIns="329184" tIns="164592" rIns="329184" bIns="164592"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1260158" y="7560947"/>
            <a:ext cx="22682835" cy="21385175"/>
          </a:xfrm>
          <a:prstGeom prst="rect">
            <a:avLst/>
          </a:prstGeom>
        </p:spPr>
        <p:txBody>
          <a:bodyPr vert="horz" lIns="329184" tIns="164592" rIns="329184" bIns="164592"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1260158" y="30033756"/>
            <a:ext cx="5880735" cy="1725216"/>
          </a:xfrm>
          <a:prstGeom prst="rect">
            <a:avLst/>
          </a:prstGeom>
        </p:spPr>
        <p:txBody>
          <a:bodyPr vert="horz" lIns="329184" tIns="164592" rIns="329184" bIns="164592" rtlCol="0" anchor="ctr"/>
          <a:lstStyle>
            <a:lvl1pPr algn="l">
              <a:defRPr sz="4300">
                <a:solidFill>
                  <a:schemeClr val="tx1">
                    <a:tint val="75000"/>
                  </a:schemeClr>
                </a:solidFill>
              </a:defRPr>
            </a:lvl1pPr>
          </a:lstStyle>
          <a:p>
            <a:fld id="{D835D89F-2E9D-4F2C-8E9C-537C1FCE615A}" type="datetimeFigureOut">
              <a:rPr lang="tr-TR" smtClean="0"/>
              <a:pPr/>
              <a:t>05.03.2013</a:t>
            </a:fld>
            <a:endParaRPr lang="tr-TR"/>
          </a:p>
        </p:txBody>
      </p:sp>
      <p:sp>
        <p:nvSpPr>
          <p:cNvPr id="5" name="4 Altbilgi Yer Tutucusu"/>
          <p:cNvSpPr>
            <a:spLocks noGrp="1"/>
          </p:cNvSpPr>
          <p:nvPr>
            <p:ph type="ftr" sz="quarter" idx="3"/>
          </p:nvPr>
        </p:nvSpPr>
        <p:spPr>
          <a:xfrm>
            <a:off x="8611076" y="30033756"/>
            <a:ext cx="7980998" cy="1725216"/>
          </a:xfrm>
          <a:prstGeom prst="rect">
            <a:avLst/>
          </a:prstGeom>
        </p:spPr>
        <p:txBody>
          <a:bodyPr vert="horz" lIns="329184" tIns="164592" rIns="329184" bIns="164592" rtlCol="0" anchor="ctr"/>
          <a:lstStyle>
            <a:lvl1pPr algn="ctr">
              <a:defRPr sz="43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18062258" y="30033756"/>
            <a:ext cx="5880735" cy="1725216"/>
          </a:xfrm>
          <a:prstGeom prst="rect">
            <a:avLst/>
          </a:prstGeom>
        </p:spPr>
        <p:txBody>
          <a:bodyPr vert="horz" lIns="329184" tIns="164592" rIns="329184" bIns="164592" rtlCol="0" anchor="ctr"/>
          <a:lstStyle>
            <a:lvl1pPr algn="r">
              <a:defRPr sz="4300">
                <a:solidFill>
                  <a:schemeClr val="tx1">
                    <a:tint val="75000"/>
                  </a:schemeClr>
                </a:solidFill>
              </a:defRPr>
            </a:lvl1pPr>
          </a:lstStyle>
          <a:p>
            <a:fld id="{3BEE1E65-69CB-4287-AF8F-C9B5B4612B4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91840" rtl="0" eaLnBrk="1" latinLnBrk="0" hangingPunct="1">
        <a:spcBef>
          <a:spcPct val="0"/>
        </a:spcBef>
        <a:buNone/>
        <a:defRPr sz="15800" kern="1200">
          <a:solidFill>
            <a:schemeClr val="tx1"/>
          </a:solidFill>
          <a:latin typeface="+mj-lt"/>
          <a:ea typeface="+mj-ea"/>
          <a:cs typeface="+mj-cs"/>
        </a:defRPr>
      </a:lvl1pPr>
    </p:titleStyle>
    <p:bodyStyle>
      <a:lvl1pPr marL="1234440" indent="-1234440" algn="l" defTabSz="3291840" rtl="0" eaLnBrk="1" latinLnBrk="0" hangingPunct="1">
        <a:spcBef>
          <a:spcPct val="20000"/>
        </a:spcBef>
        <a:buFont typeface="Arial" pitchFamily="34" charset="0"/>
        <a:buChar char="•"/>
        <a:defRPr sz="11500" kern="1200">
          <a:solidFill>
            <a:schemeClr val="tx1"/>
          </a:solidFill>
          <a:latin typeface="+mn-lt"/>
          <a:ea typeface="+mn-ea"/>
          <a:cs typeface="+mn-cs"/>
        </a:defRPr>
      </a:lvl1pPr>
      <a:lvl2pPr marL="2674620" indent="-1028700" algn="l" defTabSz="3291840" rtl="0" eaLnBrk="1" latinLnBrk="0" hangingPunct="1">
        <a:spcBef>
          <a:spcPct val="20000"/>
        </a:spcBef>
        <a:buFont typeface="Arial" pitchFamily="34" charset="0"/>
        <a:buChar char="–"/>
        <a:defRPr sz="10100" kern="1200">
          <a:solidFill>
            <a:schemeClr val="tx1"/>
          </a:solidFill>
          <a:latin typeface="+mn-lt"/>
          <a:ea typeface="+mn-ea"/>
          <a:cs typeface="+mn-cs"/>
        </a:defRPr>
      </a:lvl2pPr>
      <a:lvl3pPr marL="4114800" indent="-822960" algn="l" defTabSz="3291840" rtl="0" eaLnBrk="1" latinLnBrk="0" hangingPunct="1">
        <a:spcBef>
          <a:spcPct val="20000"/>
        </a:spcBef>
        <a:buFont typeface="Arial" pitchFamily="34" charset="0"/>
        <a:buChar char="•"/>
        <a:defRPr sz="8600" kern="1200">
          <a:solidFill>
            <a:schemeClr val="tx1"/>
          </a:solidFill>
          <a:latin typeface="+mn-lt"/>
          <a:ea typeface="+mn-ea"/>
          <a:cs typeface="+mn-cs"/>
        </a:defRPr>
      </a:lvl3pPr>
      <a:lvl4pPr marL="576072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4pPr>
      <a:lvl5pPr marL="740664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5pPr>
      <a:lvl6pPr marL="905256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848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440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9032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tr-TR"/>
      </a:defPPr>
      <a:lvl1pPr marL="0" algn="l" defTabSz="3291840" rtl="0" eaLnBrk="1" latinLnBrk="0" hangingPunct="1">
        <a:defRPr sz="6500" kern="1200">
          <a:solidFill>
            <a:schemeClr val="tx1"/>
          </a:solidFill>
          <a:latin typeface="+mn-lt"/>
          <a:ea typeface="+mn-ea"/>
          <a:cs typeface="+mn-cs"/>
        </a:defRPr>
      </a:lvl1pPr>
      <a:lvl2pPr marL="1645920" algn="l" defTabSz="3291840" rtl="0" eaLnBrk="1" latinLnBrk="0" hangingPunct="1">
        <a:defRPr sz="6500" kern="1200">
          <a:solidFill>
            <a:schemeClr val="tx1"/>
          </a:solidFill>
          <a:latin typeface="+mn-lt"/>
          <a:ea typeface="+mn-ea"/>
          <a:cs typeface="+mn-cs"/>
        </a:defRPr>
      </a:lvl2pPr>
      <a:lvl3pPr marL="3291840" algn="l" defTabSz="3291840" rtl="0" eaLnBrk="1" latinLnBrk="0" hangingPunct="1">
        <a:defRPr sz="6500" kern="1200">
          <a:solidFill>
            <a:schemeClr val="tx1"/>
          </a:solidFill>
          <a:latin typeface="+mn-lt"/>
          <a:ea typeface="+mn-ea"/>
          <a:cs typeface="+mn-cs"/>
        </a:defRPr>
      </a:lvl3pPr>
      <a:lvl4pPr marL="4937760" algn="l" defTabSz="3291840" rtl="0" eaLnBrk="1" latinLnBrk="0" hangingPunct="1">
        <a:defRPr sz="6500" kern="1200">
          <a:solidFill>
            <a:schemeClr val="tx1"/>
          </a:solidFill>
          <a:latin typeface="+mn-lt"/>
          <a:ea typeface="+mn-ea"/>
          <a:cs typeface="+mn-cs"/>
        </a:defRPr>
      </a:lvl4pPr>
      <a:lvl5pPr marL="6583680" algn="l" defTabSz="3291840" rtl="0" eaLnBrk="1" latinLnBrk="0" hangingPunct="1">
        <a:defRPr sz="6500" kern="1200">
          <a:solidFill>
            <a:schemeClr val="tx1"/>
          </a:solidFill>
          <a:latin typeface="+mn-lt"/>
          <a:ea typeface="+mn-ea"/>
          <a:cs typeface="+mn-cs"/>
        </a:defRPr>
      </a:lvl5pPr>
      <a:lvl6pPr marL="8229600" algn="l" defTabSz="3291840" rtl="0" eaLnBrk="1" latinLnBrk="0" hangingPunct="1">
        <a:defRPr sz="6500" kern="1200">
          <a:solidFill>
            <a:schemeClr val="tx1"/>
          </a:solidFill>
          <a:latin typeface="+mn-lt"/>
          <a:ea typeface="+mn-ea"/>
          <a:cs typeface="+mn-cs"/>
        </a:defRPr>
      </a:lvl6pPr>
      <a:lvl7pPr marL="9875520" algn="l" defTabSz="3291840" rtl="0" eaLnBrk="1" latinLnBrk="0" hangingPunct="1">
        <a:defRPr sz="6500" kern="1200">
          <a:solidFill>
            <a:schemeClr val="tx1"/>
          </a:solidFill>
          <a:latin typeface="+mn-lt"/>
          <a:ea typeface="+mn-ea"/>
          <a:cs typeface="+mn-cs"/>
        </a:defRPr>
      </a:lvl7pPr>
      <a:lvl8pPr marL="11521440" algn="l" defTabSz="3291840" rtl="0" eaLnBrk="1" latinLnBrk="0" hangingPunct="1">
        <a:defRPr sz="6500" kern="1200">
          <a:solidFill>
            <a:schemeClr val="tx1"/>
          </a:solidFill>
          <a:latin typeface="+mn-lt"/>
          <a:ea typeface="+mn-ea"/>
          <a:cs typeface="+mn-cs"/>
        </a:defRPr>
      </a:lvl8pPr>
      <a:lvl9pPr marL="13167360" algn="l" defTabSz="3291840" rtl="0" eaLnBrk="1" latinLnBrk="0" hangingPunct="1">
        <a:defRPr sz="6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5472783" y="1296369"/>
            <a:ext cx="14617624" cy="5400675"/>
          </a:xfrm>
        </p:spPr>
        <p:txBody>
          <a:bodyPr>
            <a:normAutofit/>
          </a:bodyPr>
          <a:lstStyle/>
          <a:p>
            <a:r>
              <a:rPr lang="tr-TR"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NEDEN </a:t>
            </a:r>
            <a:r>
              <a:rPr lang="tr-TR" sz="8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TIP</a:t>
            </a:r>
            <a:r>
              <a:rPr lang="de-DE" sz="8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tr-TR" sz="8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FAKÜLTESİ?</a:t>
            </a:r>
            <a:r>
              <a:rPr lang="tr-TR"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tr-TR"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r>
              <a:rPr lang="tr-TR" sz="2400" dirty="0">
                <a:latin typeface="Times New Roman" pitchFamily="18" charset="0"/>
                <a:cs typeface="Times New Roman" pitchFamily="18" charset="0"/>
              </a:rPr>
              <a:t>Derya SEZEN*, Aysun KELEŞOĞLU*,</a:t>
            </a:r>
            <a:r>
              <a:rPr lang="tr-TR" sz="2400" b="1" dirty="0">
                <a:latin typeface="Times New Roman" pitchFamily="18" charset="0"/>
                <a:cs typeface="Times New Roman" pitchFamily="18" charset="0"/>
              </a:rPr>
              <a:t>  </a:t>
            </a:r>
            <a:r>
              <a:rPr lang="tr-TR" sz="2400" dirty="0">
                <a:latin typeface="Times New Roman" pitchFamily="18" charset="0"/>
                <a:cs typeface="Times New Roman" pitchFamily="18" charset="0"/>
              </a:rPr>
              <a:t>Emine </a:t>
            </a:r>
            <a:r>
              <a:rPr lang="tr-TR" sz="2400" dirty="0" smtClean="0">
                <a:latin typeface="Times New Roman" pitchFamily="18" charset="0"/>
                <a:cs typeface="Times New Roman" pitchFamily="18" charset="0"/>
              </a:rPr>
              <a:t>KARAHAN*, İbrahim </a:t>
            </a:r>
            <a:r>
              <a:rPr lang="tr-TR" sz="2400" dirty="0">
                <a:latin typeface="Times New Roman" pitchFamily="18" charset="0"/>
                <a:cs typeface="Times New Roman" pitchFamily="18" charset="0"/>
              </a:rPr>
              <a:t>KURTOĞLU**, </a:t>
            </a:r>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Şüheda </a:t>
            </a:r>
            <a:r>
              <a:rPr lang="tr-TR" sz="2400" dirty="0">
                <a:latin typeface="Times New Roman" pitchFamily="18" charset="0"/>
                <a:cs typeface="Times New Roman" pitchFamily="18" charset="0"/>
              </a:rPr>
              <a:t>GÜL**, Armağan İZGÜ**, Yakup UÇAR**, </a:t>
            </a:r>
            <a:r>
              <a:rPr lang="tr-TR" sz="2400" dirty="0" smtClean="0">
                <a:latin typeface="Times New Roman" pitchFamily="18" charset="0"/>
                <a:cs typeface="Times New Roman" pitchFamily="18" charset="0"/>
              </a:rPr>
              <a:t>Funda GÜNGÖR**</a:t>
            </a:r>
            <a:r>
              <a:rPr lang="tr-TR" sz="2400" dirty="0">
                <a:latin typeface="Times New Roman" pitchFamily="18" charset="0"/>
                <a:cs typeface="Times New Roman" pitchFamily="18" charset="0"/>
              </a:rPr>
              <a:t/>
            </a:r>
            <a:br>
              <a:rPr lang="tr-TR" sz="2400" dirty="0">
                <a:latin typeface="Times New Roman" pitchFamily="18" charset="0"/>
                <a:cs typeface="Times New Roman" pitchFamily="18" charset="0"/>
              </a:rPr>
            </a:br>
            <a:r>
              <a:rPr lang="tr-TR" sz="2400" dirty="0" smtClean="0">
                <a:latin typeface="Times New Roman" pitchFamily="18" charset="0"/>
                <a:cs typeface="Times New Roman" pitchFamily="18" charset="0"/>
              </a:rPr>
              <a:t>*</a:t>
            </a:r>
            <a:r>
              <a:rPr lang="tr-TR" sz="2400" dirty="0">
                <a:latin typeface="Times New Roman" pitchFamily="18" charset="0"/>
                <a:cs typeface="Times New Roman" pitchFamily="18" charset="0"/>
              </a:rPr>
              <a:t>Atatürk Üniversitesi Tıp Fakültesi 1. Sınıf Öğrencileri, Erzurum Türkiye</a:t>
            </a:r>
            <a:br>
              <a:rPr lang="tr-TR" sz="2400" dirty="0">
                <a:latin typeface="Times New Roman" pitchFamily="18" charset="0"/>
                <a:cs typeface="Times New Roman" pitchFamily="18" charset="0"/>
              </a:rPr>
            </a:br>
            <a:r>
              <a:rPr lang="tr-TR" sz="2400" dirty="0">
                <a:latin typeface="Times New Roman" pitchFamily="18" charset="0"/>
                <a:cs typeface="Times New Roman" pitchFamily="18" charset="0"/>
              </a:rPr>
              <a:t>**Atatürk Üniversitesi Tıp Fakültesi 2. Sınıf Öğrencileri, Erzurum Türkiye        </a:t>
            </a:r>
            <a:br>
              <a:rPr lang="tr-TR" sz="2400" dirty="0">
                <a:latin typeface="Times New Roman" pitchFamily="18" charset="0"/>
                <a:cs typeface="Times New Roman" pitchFamily="18" charset="0"/>
              </a:rPr>
            </a:br>
            <a:endParaRPr lang="tr-TR" sz="2400" dirty="0">
              <a:latin typeface="Times New Roman" pitchFamily="18" charset="0"/>
              <a:cs typeface="Times New Roman" pitchFamily="18" charset="0"/>
            </a:endParaRPr>
          </a:p>
        </p:txBody>
      </p:sp>
      <p:sp>
        <p:nvSpPr>
          <p:cNvPr id="11" name="10 İçerik Yer Tutucusu"/>
          <p:cNvSpPr>
            <a:spLocks noGrp="1"/>
          </p:cNvSpPr>
          <p:nvPr>
            <p:ph sz="half" idx="1"/>
          </p:nvPr>
        </p:nvSpPr>
        <p:spPr>
          <a:xfrm>
            <a:off x="1512343" y="6849153"/>
            <a:ext cx="11131391" cy="16925300"/>
          </a:xfrm>
          <a:noFill/>
          <a:ln>
            <a:noFill/>
          </a:ln>
          <a:effectLst/>
        </p:spPr>
        <p:txBody>
          <a:bodyPr>
            <a:noAutofit/>
          </a:bodyPr>
          <a:lstStyle/>
          <a:p>
            <a:pPr marL="0" indent="0" algn="just">
              <a:buNone/>
            </a:pPr>
            <a:r>
              <a:rPr lang="tr-TR" sz="2700" b="1" dirty="0">
                <a:latin typeface="Times New Roman" pitchFamily="18" charset="0"/>
                <a:cs typeface="Times New Roman" pitchFamily="18" charset="0"/>
              </a:rPr>
              <a:t>AMAÇ</a:t>
            </a:r>
            <a:r>
              <a:rPr lang="tr-TR" sz="2700" b="1" dirty="0" smtClean="0">
                <a:latin typeface="Times New Roman" pitchFamily="18" charset="0"/>
                <a:cs typeface="Times New Roman" pitchFamily="18" charset="0"/>
              </a:rPr>
              <a:t>:</a:t>
            </a:r>
            <a:r>
              <a:rPr lang="tr-TR" sz="2700" dirty="0" smtClean="0">
                <a:latin typeface="Times New Roman" pitchFamily="18" charset="0"/>
                <a:cs typeface="Times New Roman" pitchFamily="18" charset="0"/>
              </a:rPr>
              <a:t> </a:t>
            </a:r>
            <a:r>
              <a:rPr lang="tr-TR" sz="2700" dirty="0">
                <a:latin typeface="Times New Roman" pitchFamily="18" charset="0"/>
                <a:cs typeface="Times New Roman" pitchFamily="18" charset="0"/>
              </a:rPr>
              <a:t>Bu çalışmanın amacı, Tıp Fakültesi’ni kazanan öğrencilerin bazı sosyo-demografik özelliklerinin belirlenmesi ve bu öğrencilerin tıp eğitimini tercih etmelerini etkileyen nedenlerin cinsiyete bağlı olup olmadığının araştırılması ve öğrencilerin hekimlik mesleğinden beklentilerinin saptanmasıdır.</a:t>
            </a:r>
          </a:p>
          <a:p>
            <a:pPr marL="0" indent="0" algn="just">
              <a:buNone/>
            </a:pPr>
            <a:r>
              <a:rPr lang="tr-TR" sz="2700" b="1" dirty="0">
                <a:latin typeface="Times New Roman" pitchFamily="18" charset="0"/>
                <a:cs typeface="Times New Roman" pitchFamily="18" charset="0"/>
              </a:rPr>
              <a:t>YÖNTEM</a:t>
            </a:r>
            <a:r>
              <a:rPr lang="tr-TR" sz="2700" b="1" dirty="0" smtClean="0">
                <a:latin typeface="Times New Roman" pitchFamily="18" charset="0"/>
                <a:cs typeface="Times New Roman" pitchFamily="18" charset="0"/>
              </a:rPr>
              <a:t>: </a:t>
            </a:r>
            <a:r>
              <a:rPr lang="tr-TR" sz="2700" dirty="0">
                <a:latin typeface="Times New Roman" pitchFamily="18" charset="0"/>
                <a:cs typeface="Times New Roman" pitchFamily="18" charset="0"/>
              </a:rPr>
              <a:t>2012-2013 eğitim yılında Atatürk Üniversitesi Tıp Fakültesi 1. Sınıf öğrencilerinden toplam 50 kişiye cinsiyet, yaşadıkları yer, mezun oldukları lise, tıp fakültesini seçme nedenleri, ÖSYM puanın etkisi, toplumda saygı duyulan bir meslek olmasının etkisi ve hekimlik mesleği ile ilgili beklentilerini içeren bir anket formu basit rastgele yöntem ile uygulanmıştır. Gözleme dayalı kesitsel araştırma türü kullanılarak yapılan ankette elde edilen veriler SPSS’de programa girilerek Ki kare testiyle analiz edilmiştir (p&lt;0,05 anlamlı kabul edilmiştir).</a:t>
            </a:r>
          </a:p>
          <a:p>
            <a:pPr marL="0" indent="0" algn="just">
              <a:buNone/>
            </a:pPr>
            <a:r>
              <a:rPr lang="tr-TR" sz="2700" b="1" dirty="0">
                <a:latin typeface="Times New Roman" pitchFamily="18" charset="0"/>
                <a:cs typeface="Times New Roman" pitchFamily="18" charset="0"/>
              </a:rPr>
              <a:t>BULGULAR: </a:t>
            </a:r>
            <a:r>
              <a:rPr lang="tr-TR" sz="2700" dirty="0">
                <a:latin typeface="Times New Roman" pitchFamily="18" charset="0"/>
                <a:cs typeface="Times New Roman" pitchFamily="18" charset="0"/>
              </a:rPr>
              <a:t>Öğrencilerin %38’ini (n=19) bayanlar, %62’sini (n=31) erkekler oluşturmakta olup, %48’i (n=24) Erzurum’dan, %52’si (n=26) diğer şehirlerden gelmiştir. Bu öğrencilerin %28’ini Fen Lisesi (n=14, 6’sı bayan, 8’i erkek), %44’ünü Anadolu Lisesi (n=22, 10’u bayan, 12’si erkek ), %6’sını Düz Lise (n=3, hepsi erkek) mezunları, %22’sini diğerleri (n=11, 3’ü bayan, 8’i erkek) oluşturmaktadır. Fakülteyi ilk yılında kazanmaları açısından cinsiyetler arasında anlamlı bir fark yoktur (bayanlarda %47,3’e karşı erkeklerde %61,3; p=1.00). Bayanların %100’ü (n=19) hekimliğin garanti bir meslek olduğunu düşünürken, erkeklerde bu oran %90,3 (n=28) olduğundan erkeklerle bayanlar arasında fark yoktur (Ki kare=1.95, p=0.162). Bayanların %84,2’si (n=16), erkeklerin %80,6’sı (n=25) ÖSYM puanının etkisiyle Tıp Fakültesi’ne girdiğini belirtmiştir (Ki-kare=0.101, p=0.75). Hekimliğin saygın bir meslek olması, mesleği seçerken bayanların %73,7’sini (n=14), erkeklerin %80,6’sını (n=25) etkilemiş olup, bayanlar ile erkekler arasında anlamlı bir fark yoktur (Ki- kare=0.33, p=0.564). Aile etkisi Tıp Fakültesi’ni seçerken öğrenciler üzerinde etkili olmuştur (bayanlarda %77,7’ye karşı erkeklerde %48,4; p=0.139 ki kare=3.095). Bayanların %89,5’i (n=17), erkeklerin %87,1’i (n=27) hekimlik mesleğini tekrar seçeceklerini belirtmiş olup aralarında fark yoktur (Ki-kare=0.063, p=0.802). ‘Tıp eğitimi sonrası meslekten beklentileriniz nelerdir?’ sorusuna bayanların %57,9’u (n=11) TUS’u kazanarak uzman olmak, %31,6’sı (n=6) iyi bir araştırmacı olmak, %10,5’i (n=2) iyi para kazanabilmek cevaplarını vermiştir. Erkeklerin ise %80,6’sı (n=25) TUS’u kazanarak uzman olmak, %6,5’i (n=2) iyi bir araştırmacı olmak, %12,9’u (n=4) iyi para kazanabilmek cevaplarını vermiştir.</a:t>
            </a:r>
          </a:p>
          <a:p>
            <a:pPr marL="0" indent="0" algn="just">
              <a:buNone/>
            </a:pPr>
            <a:r>
              <a:rPr lang="tr-TR" sz="2700" dirty="0">
                <a:latin typeface="Times New Roman" pitchFamily="18" charset="0"/>
                <a:cs typeface="Times New Roman" pitchFamily="18" charset="0"/>
              </a:rPr>
              <a:t> </a:t>
            </a:r>
          </a:p>
          <a:p>
            <a:pPr algn="just"/>
            <a:endParaRPr lang="tr-TR" sz="2700" dirty="0">
              <a:latin typeface="Times New Roman" pitchFamily="18" charset="0"/>
              <a:cs typeface="Times New Roman" pitchFamily="18" charset="0"/>
            </a:endParaRPr>
          </a:p>
        </p:txBody>
      </p:sp>
      <p:sp>
        <p:nvSpPr>
          <p:cNvPr id="12" name="11 İçerik Yer Tutucusu"/>
          <p:cNvSpPr>
            <a:spLocks noGrp="1"/>
          </p:cNvSpPr>
          <p:nvPr>
            <p:ph sz="half" idx="2"/>
          </p:nvPr>
        </p:nvSpPr>
        <p:spPr>
          <a:xfrm>
            <a:off x="13177639" y="17880245"/>
            <a:ext cx="11131391" cy="11895000"/>
          </a:xfrm>
          <a:noFill/>
          <a:ln>
            <a:noFill/>
          </a:ln>
          <a:effectLst>
            <a:glow rad="63500">
              <a:schemeClr val="accent1">
                <a:satMod val="175000"/>
                <a:alpha val="40000"/>
              </a:schemeClr>
            </a:glow>
          </a:effectLst>
        </p:spPr>
        <p:txBody>
          <a:bodyPr>
            <a:noAutofit/>
          </a:bodyPr>
          <a:lstStyle/>
          <a:p>
            <a:pPr marL="0" indent="0" algn="just">
              <a:buNone/>
            </a:pPr>
            <a:r>
              <a:rPr lang="tr-TR" sz="2700" b="1" dirty="0" smtClean="0">
                <a:latin typeface="Times New Roman" pitchFamily="18" charset="0"/>
                <a:cs typeface="Times New Roman" pitchFamily="18" charset="0"/>
              </a:rPr>
              <a:t>TARTIŞMA</a:t>
            </a:r>
            <a:r>
              <a:rPr lang="tr-TR" sz="2700" dirty="0" smtClean="0">
                <a:latin typeface="Times New Roman" pitchFamily="18" charset="0"/>
                <a:cs typeface="Times New Roman" pitchFamily="18" charset="0"/>
              </a:rPr>
              <a:t>:Yapılan </a:t>
            </a:r>
            <a:r>
              <a:rPr lang="tr-TR" sz="2700" dirty="0">
                <a:latin typeface="Times New Roman" pitchFamily="18" charset="0"/>
                <a:cs typeface="Times New Roman" pitchFamily="18" charset="0"/>
              </a:rPr>
              <a:t>anketin sonuçlarına göre Tıp Fakültesi’ni seçmede aile </a:t>
            </a:r>
            <a:r>
              <a:rPr lang="tr-TR" sz="2700" dirty="0" smtClean="0">
                <a:latin typeface="Times New Roman" pitchFamily="18" charset="0"/>
                <a:cs typeface="Times New Roman" pitchFamily="18" charset="0"/>
              </a:rPr>
              <a:t>etkisinin bayanlar </a:t>
            </a:r>
            <a:r>
              <a:rPr lang="tr-TR" sz="2700" dirty="0">
                <a:latin typeface="Times New Roman" pitchFamily="18" charset="0"/>
                <a:cs typeface="Times New Roman" pitchFamily="18" charset="0"/>
              </a:rPr>
              <a:t>üzerinde daha fazla olduğunu gördük. Ailelerin, erkeklerin farklı meslek gruplarında da çalışma imkânı bulabileceğini düşünmesi ve bayanların yapabileceği sınırlı meslekler içinde hekimliği en saygın ve garanti meslek olarak görmesi, tıp fakültesini seçerken bayanlar üzerinde aile baskısını artırmış olabilir. Ankete göre bayanlar ve erkekler arasında tıp eğitimi sonrası meslekten beklentilerin farklı olduğunu gördük.</a:t>
            </a:r>
            <a:r>
              <a:rPr lang="tr-TR" sz="2700" b="1" dirty="0">
                <a:latin typeface="Times New Roman" pitchFamily="18" charset="0"/>
                <a:cs typeface="Times New Roman" pitchFamily="18" charset="0"/>
              </a:rPr>
              <a:t> </a:t>
            </a:r>
            <a:r>
              <a:rPr lang="tr-TR" sz="2700" dirty="0">
                <a:latin typeface="Times New Roman" pitchFamily="18" charset="0"/>
                <a:cs typeface="Times New Roman" pitchFamily="18" charset="0"/>
              </a:rPr>
              <a:t>Elde ettiğimiz sonuçlara göre, TUS’u kazanarak uzman olmayı düşünen erkeklerin oranı bayanlardan fazladır. Bunun nedeni, erkeğin kendisini mesleğinde geliştirmek, sosyo-ekonomik olarak kendisini bayandan daha üst seviyede görmek istemesi ve erkeklerin uzman olduktan sonra klinik veya cerrahi bölümlerde bayanlara göre daha başarılı olabileceği düşüncesi olabilir. Yine anket sonuçlarına göre bayanların tıp eğitimi sonrası araştırmacı olma isteğinin erkeklerden daha fazla olmasının sebebi bayanların bilimsel araştırmalarda daha düzenli çalışabileceklerini düşünmesi ve erkeklere göre daha idealist olması olabilir</a:t>
            </a:r>
            <a:r>
              <a:rPr lang="tr-TR" sz="2700" dirty="0" smtClean="0">
                <a:latin typeface="Times New Roman" pitchFamily="18" charset="0"/>
                <a:cs typeface="Times New Roman" pitchFamily="18" charset="0"/>
              </a:rPr>
              <a:t>.</a:t>
            </a:r>
            <a:endParaRPr lang="tr-TR" sz="2700" dirty="0">
              <a:latin typeface="Times New Roman" pitchFamily="18" charset="0"/>
              <a:cs typeface="Times New Roman" pitchFamily="18" charset="0"/>
            </a:endParaRPr>
          </a:p>
          <a:p>
            <a:pPr marL="0" indent="0" algn="just">
              <a:buNone/>
            </a:pPr>
            <a:r>
              <a:rPr lang="tr-TR" sz="2700" b="1" dirty="0" smtClean="0">
                <a:latin typeface="Times New Roman" pitchFamily="18" charset="0"/>
                <a:cs typeface="Times New Roman" pitchFamily="18" charset="0"/>
              </a:rPr>
              <a:t>SONUÇ:  </a:t>
            </a:r>
            <a:r>
              <a:rPr lang="tr-TR" sz="2700" dirty="0" smtClean="0">
                <a:latin typeface="Times New Roman" pitchFamily="18" charset="0"/>
                <a:cs typeface="Times New Roman" pitchFamily="18" charset="0"/>
              </a:rPr>
              <a:t>Sonuç </a:t>
            </a:r>
            <a:r>
              <a:rPr lang="tr-TR" sz="2700" dirty="0">
                <a:latin typeface="Times New Roman" pitchFamily="18" charset="0"/>
                <a:cs typeface="Times New Roman" pitchFamily="18" charset="0"/>
              </a:rPr>
              <a:t>olarak uzun ve zor bir eğitim olan tıp eğitimi ve özverili çalışmayı gerektiren hekimlik mesleğini seçen öğrencilerin bu mesleği seçmelerinde en fazla rol oynayan faktörlerin hekimliğin saygın ve garanti bir meslek olarak görülmesi, ailenin ve ÖSYM puanının etkisi olduğu ortaya çıkmıştır. Tıp Fakültesi’ni ilk yılında kazananların oranı diğer yıllara göre fazla olmasına rağmen 2. veya daha fazla denemeyle kazananlar da azımsanamayacak düzeydedir. Bu da gösteriyor ki; Tıp Fakültesi öğrenciler tarafından fazlaca rağbet görmektedir. Tıp Fakültesi’ni okuyan öğrencilerin büyük çoğunluğunun ‘Tekrar seçme şansı verilseydi yine hekimlik mesleğini seçerim.’ cevabını vermesi de buraya gelen öğrencilerin bu mesleği gerçekten yapmak istediklerini göstermektedir.</a:t>
            </a:r>
          </a:p>
          <a:p>
            <a:pPr algn="just"/>
            <a:endParaRPr lang="tr-TR" sz="2700" dirty="0">
              <a:latin typeface="Times New Roman" pitchFamily="18" charset="0"/>
              <a:cs typeface="Times New Roman" pitchFamily="18" charset="0"/>
            </a:endParaRPr>
          </a:p>
        </p:txBody>
      </p:sp>
      <p:sp>
        <p:nvSpPr>
          <p:cNvPr id="1028" name="Rectangle 4"/>
          <p:cNvSpPr>
            <a:spLocks noChangeArrowheads="1"/>
          </p:cNvSpPr>
          <p:nvPr/>
        </p:nvSpPr>
        <p:spPr bwMode="auto">
          <a:xfrm>
            <a:off x="13458831" y="6986523"/>
            <a:ext cx="10009462"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Tablo 1: Anket sorularına verilen cevapların cinsiyete g</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dağılımı</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5" name="14 Tablo"/>
          <p:cNvGraphicFramePr>
            <a:graphicFrameLocks noGrp="1"/>
          </p:cNvGraphicFramePr>
          <p:nvPr/>
        </p:nvGraphicFramePr>
        <p:xfrm>
          <a:off x="13537679" y="8200969"/>
          <a:ext cx="10297144" cy="8332665"/>
        </p:xfrm>
        <a:graphic>
          <a:graphicData uri="http://schemas.openxmlformats.org/drawingml/2006/table">
            <a:tbl>
              <a:tblPr/>
              <a:tblGrid>
                <a:gridCol w="5475695"/>
                <a:gridCol w="1574485"/>
                <a:gridCol w="1417813"/>
                <a:gridCol w="945579"/>
                <a:gridCol w="883572"/>
              </a:tblGrid>
              <a:tr h="329364">
                <a:tc rowSpan="2">
                  <a:txBody>
                    <a:bodyPr/>
                    <a:lstStyle/>
                    <a:p>
                      <a:pPr algn="ctr">
                        <a:lnSpc>
                          <a:spcPct val="115000"/>
                        </a:lnSpc>
                        <a:spcAft>
                          <a:spcPts val="0"/>
                        </a:spcAft>
                      </a:pPr>
                      <a:r>
                        <a:rPr lang="tr-TR" sz="2400" b="1" i="1" dirty="0" smtClean="0">
                          <a:latin typeface="Calibri"/>
                          <a:ea typeface="Calibri"/>
                          <a:cs typeface="Times New Roman"/>
                        </a:rPr>
                        <a:t>SORULAR</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gridSpan="2">
                  <a:txBody>
                    <a:bodyPr/>
                    <a:lstStyle/>
                    <a:p>
                      <a:pPr algn="ctr">
                        <a:lnSpc>
                          <a:spcPct val="115000"/>
                        </a:lnSpc>
                        <a:spcAft>
                          <a:spcPts val="0"/>
                        </a:spcAft>
                      </a:pPr>
                      <a:r>
                        <a:rPr lang="tr-TR" sz="2400" b="1" i="1">
                          <a:latin typeface="Calibri"/>
                          <a:ea typeface="Calibri"/>
                          <a:cs typeface="Times New Roman"/>
                        </a:rPr>
                        <a:t>EVET DİYENLER</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hMerge="1">
                  <a:txBody>
                    <a:bodyPr/>
                    <a:lstStyle/>
                    <a:p>
                      <a:endParaRPr lang="tr-TR"/>
                    </a:p>
                  </a:txBody>
                  <a:tcPr/>
                </a:tc>
                <a:tc rowSpan="2">
                  <a:txBody>
                    <a:bodyPr/>
                    <a:lstStyle/>
                    <a:p>
                      <a:pPr algn="ctr">
                        <a:lnSpc>
                          <a:spcPct val="115000"/>
                        </a:lnSpc>
                        <a:spcAft>
                          <a:spcPts val="0"/>
                        </a:spcAft>
                      </a:pPr>
                      <a:r>
                        <a:rPr lang="tr-TR" sz="2400" b="1" i="1">
                          <a:latin typeface="Calibri"/>
                          <a:ea typeface="Calibri"/>
                          <a:cs typeface="Times New Roman"/>
                        </a:rPr>
                        <a:t>Kİ -KARE</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rowSpan="2">
                  <a:txBody>
                    <a:bodyPr/>
                    <a:lstStyle/>
                    <a:p>
                      <a:pPr algn="ctr">
                        <a:lnSpc>
                          <a:spcPct val="115000"/>
                        </a:lnSpc>
                        <a:spcAft>
                          <a:spcPts val="0"/>
                        </a:spcAft>
                      </a:pPr>
                      <a:r>
                        <a:rPr lang="tr-TR" sz="2400" b="1" i="1">
                          <a:latin typeface="Calibri"/>
                          <a:ea typeface="Calibri"/>
                          <a:cs typeface="Times New Roman"/>
                        </a:rPr>
                        <a:t>P</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r>
              <a:tr h="350187">
                <a:tc vMerge="1">
                  <a:txBody>
                    <a:bodyPr/>
                    <a:lstStyle/>
                    <a:p>
                      <a:endParaRPr lang="tr-TR"/>
                    </a:p>
                  </a:txBody>
                  <a:tcPr/>
                </a:tc>
                <a:tc>
                  <a:txBody>
                    <a:bodyPr/>
                    <a:lstStyle/>
                    <a:p>
                      <a:pPr algn="ctr">
                        <a:lnSpc>
                          <a:spcPct val="115000"/>
                        </a:lnSpc>
                        <a:spcAft>
                          <a:spcPts val="0"/>
                        </a:spcAft>
                      </a:pPr>
                      <a:r>
                        <a:rPr lang="tr-TR" sz="2400" b="1" i="1">
                          <a:latin typeface="Calibri"/>
                          <a:ea typeface="Calibri"/>
                          <a:cs typeface="Times New Roman"/>
                        </a:rPr>
                        <a:t>BAYAN n(%)</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r>
                        <a:rPr lang="tr-TR" sz="2400" b="1" i="1">
                          <a:latin typeface="Calibri"/>
                          <a:ea typeface="Calibri"/>
                          <a:cs typeface="Times New Roman"/>
                        </a:rPr>
                        <a:t>ERKEK n(%)</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vMerge="1">
                  <a:txBody>
                    <a:bodyPr/>
                    <a:lstStyle/>
                    <a:p>
                      <a:endParaRPr lang="tr-TR"/>
                    </a:p>
                  </a:txBody>
                  <a:tcPr/>
                </a:tc>
                <a:tc vMerge="1">
                  <a:txBody>
                    <a:bodyPr/>
                    <a:lstStyle/>
                    <a:p>
                      <a:endParaRPr lang="tr-TR"/>
                    </a:p>
                  </a:txBody>
                  <a:tcPr/>
                </a:tc>
              </a:tr>
              <a:tr h="934114">
                <a:tc>
                  <a:txBody>
                    <a:bodyPr/>
                    <a:lstStyle/>
                    <a:p>
                      <a:pPr>
                        <a:lnSpc>
                          <a:spcPct val="115000"/>
                        </a:lnSpc>
                        <a:spcAft>
                          <a:spcPts val="0"/>
                        </a:spcAft>
                      </a:pPr>
                      <a:endParaRPr lang="tr-TR" sz="2400" dirty="0">
                        <a:latin typeface="Calibri"/>
                        <a:ea typeface="Calibri"/>
                        <a:cs typeface="Times New Roman"/>
                      </a:endParaRPr>
                    </a:p>
                    <a:p>
                      <a:pPr>
                        <a:lnSpc>
                          <a:spcPct val="115000"/>
                        </a:lnSpc>
                        <a:spcAft>
                          <a:spcPts val="0"/>
                        </a:spcAft>
                      </a:pPr>
                      <a:r>
                        <a:rPr lang="tr-TR" sz="2400" b="1" dirty="0">
                          <a:latin typeface="Calibri"/>
                          <a:ea typeface="Calibri"/>
                          <a:cs typeface="Times New Roman"/>
                        </a:rPr>
                        <a:t>TIP FAKÜLTESİNİ İLK YILINIZDA MI KAZANDINIZ?</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9  (47,3)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19  (61,3)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a:latin typeface="Calibri"/>
                        <a:ea typeface="Calibri"/>
                        <a:cs typeface="Times New Roman"/>
                      </a:endParaRPr>
                    </a:p>
                    <a:p>
                      <a:pPr algn="ctr">
                        <a:lnSpc>
                          <a:spcPct val="115000"/>
                        </a:lnSpc>
                        <a:spcAft>
                          <a:spcPts val="0"/>
                        </a:spcAft>
                      </a:pPr>
                      <a:r>
                        <a:rPr lang="tr-TR" sz="240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r>
              <a:tr h="1128382">
                <a:tc>
                  <a:txBody>
                    <a:bodyPr/>
                    <a:lstStyle/>
                    <a:p>
                      <a:pPr>
                        <a:lnSpc>
                          <a:spcPct val="115000"/>
                        </a:lnSpc>
                        <a:spcAft>
                          <a:spcPts val="0"/>
                        </a:spcAft>
                      </a:pPr>
                      <a:endParaRPr lang="tr-TR" sz="2400" dirty="0">
                        <a:latin typeface="Calibri"/>
                        <a:ea typeface="Calibri"/>
                        <a:cs typeface="Times New Roman"/>
                      </a:endParaRPr>
                    </a:p>
                    <a:p>
                      <a:pPr>
                        <a:lnSpc>
                          <a:spcPct val="115000"/>
                        </a:lnSpc>
                        <a:spcAft>
                          <a:spcPts val="0"/>
                        </a:spcAft>
                      </a:pPr>
                      <a:r>
                        <a:rPr lang="tr-TR" sz="2400" b="1" dirty="0">
                          <a:latin typeface="Calibri"/>
                          <a:ea typeface="Calibri"/>
                          <a:cs typeface="Times New Roman"/>
                        </a:rPr>
                        <a:t>HEKİMLİĞİN GARANTİ BİR MESLEK OLMASININ ETKİSİ OLDU MU?</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19  (100)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28  (90,3)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a:latin typeface="Calibri"/>
                        <a:ea typeface="Calibri"/>
                        <a:cs typeface="Times New Roman"/>
                      </a:endParaRPr>
                    </a:p>
                    <a:p>
                      <a:pPr algn="ctr">
                        <a:lnSpc>
                          <a:spcPct val="115000"/>
                        </a:lnSpc>
                        <a:spcAft>
                          <a:spcPts val="0"/>
                        </a:spcAft>
                      </a:pPr>
                      <a:r>
                        <a:rPr lang="tr-TR" sz="2400">
                          <a:latin typeface="Calibri"/>
                          <a:ea typeface="Calibri"/>
                          <a:cs typeface="Times New Roman"/>
                        </a:rPr>
                        <a:t>1.95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a:latin typeface="Calibri"/>
                        <a:ea typeface="Calibri"/>
                        <a:cs typeface="Times New Roman"/>
                      </a:endParaRPr>
                    </a:p>
                    <a:p>
                      <a:pPr algn="ctr">
                        <a:lnSpc>
                          <a:spcPct val="115000"/>
                        </a:lnSpc>
                        <a:spcAft>
                          <a:spcPts val="0"/>
                        </a:spcAft>
                      </a:pPr>
                      <a:r>
                        <a:rPr lang="tr-TR" sz="2400">
                          <a:latin typeface="Calibri"/>
                          <a:ea typeface="Calibri"/>
                          <a:cs typeface="Times New Roman"/>
                        </a:rPr>
                        <a:t>0.162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r>
              <a:tr h="850455">
                <a:tc>
                  <a:txBody>
                    <a:bodyPr/>
                    <a:lstStyle/>
                    <a:p>
                      <a:pPr>
                        <a:lnSpc>
                          <a:spcPct val="115000"/>
                        </a:lnSpc>
                        <a:spcAft>
                          <a:spcPts val="0"/>
                        </a:spcAft>
                      </a:pPr>
                      <a:endParaRPr lang="tr-TR" sz="2400" dirty="0">
                        <a:latin typeface="Calibri"/>
                        <a:ea typeface="Calibri"/>
                        <a:cs typeface="Times New Roman"/>
                      </a:endParaRPr>
                    </a:p>
                    <a:p>
                      <a:pPr>
                        <a:lnSpc>
                          <a:spcPct val="115000"/>
                        </a:lnSpc>
                        <a:spcAft>
                          <a:spcPts val="0"/>
                        </a:spcAft>
                      </a:pPr>
                      <a:r>
                        <a:rPr lang="tr-TR" sz="2400" b="1" dirty="0">
                          <a:latin typeface="Calibri"/>
                          <a:ea typeface="Calibri"/>
                          <a:cs typeface="Times New Roman"/>
                        </a:rPr>
                        <a:t>ÖSYM PUANINIZIN ETKİSİ OLDU MU?</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16  (84,2)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25  (80,6)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0.101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0.75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r>
              <a:tr h="1172850">
                <a:tc>
                  <a:txBody>
                    <a:bodyPr/>
                    <a:lstStyle/>
                    <a:p>
                      <a:pPr>
                        <a:lnSpc>
                          <a:spcPct val="115000"/>
                        </a:lnSpc>
                        <a:spcAft>
                          <a:spcPts val="0"/>
                        </a:spcAft>
                      </a:pPr>
                      <a:endParaRPr lang="tr-TR" sz="2400" dirty="0">
                        <a:latin typeface="Calibri"/>
                        <a:ea typeface="Calibri"/>
                        <a:cs typeface="Times New Roman"/>
                      </a:endParaRPr>
                    </a:p>
                    <a:p>
                      <a:pPr>
                        <a:lnSpc>
                          <a:spcPct val="115000"/>
                        </a:lnSpc>
                        <a:spcAft>
                          <a:spcPts val="0"/>
                        </a:spcAft>
                      </a:pPr>
                      <a:r>
                        <a:rPr lang="tr-TR" sz="2400" b="1" dirty="0">
                          <a:latin typeface="Calibri"/>
                          <a:ea typeface="Calibri"/>
                          <a:cs typeface="Times New Roman"/>
                        </a:rPr>
                        <a:t>HEKİMLİĞİN SAYGIN BİR MESLEK OLMASININ ETKİSİ OLDU MU?</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14  (73,7)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a:latin typeface="Calibri"/>
                        <a:ea typeface="Calibri"/>
                        <a:cs typeface="Times New Roman"/>
                      </a:endParaRPr>
                    </a:p>
                    <a:p>
                      <a:pPr algn="ctr">
                        <a:lnSpc>
                          <a:spcPct val="115000"/>
                        </a:lnSpc>
                        <a:spcAft>
                          <a:spcPts val="0"/>
                        </a:spcAft>
                      </a:pPr>
                      <a:r>
                        <a:rPr lang="tr-TR" sz="2400">
                          <a:latin typeface="Calibri"/>
                          <a:ea typeface="Calibri"/>
                          <a:cs typeface="Times New Roman"/>
                        </a:rPr>
                        <a:t>25 (80,6)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a:latin typeface="Calibri"/>
                        <a:ea typeface="Calibri"/>
                        <a:cs typeface="Times New Roman"/>
                      </a:endParaRPr>
                    </a:p>
                    <a:p>
                      <a:pPr algn="ctr">
                        <a:lnSpc>
                          <a:spcPct val="115000"/>
                        </a:lnSpc>
                        <a:spcAft>
                          <a:spcPts val="0"/>
                        </a:spcAft>
                      </a:pPr>
                      <a:r>
                        <a:rPr lang="tr-TR" sz="2400">
                          <a:latin typeface="Calibri"/>
                          <a:ea typeface="Calibri"/>
                          <a:cs typeface="Times New Roman"/>
                        </a:rPr>
                        <a:t>0.33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0.564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r>
              <a:tr h="1172850">
                <a:tc>
                  <a:txBody>
                    <a:bodyPr/>
                    <a:lstStyle/>
                    <a:p>
                      <a:pPr>
                        <a:lnSpc>
                          <a:spcPct val="115000"/>
                        </a:lnSpc>
                        <a:spcAft>
                          <a:spcPts val="0"/>
                        </a:spcAft>
                      </a:pPr>
                      <a:endParaRPr lang="tr-TR" sz="2400" dirty="0">
                        <a:latin typeface="Calibri"/>
                        <a:ea typeface="Calibri"/>
                        <a:cs typeface="Times New Roman"/>
                      </a:endParaRPr>
                    </a:p>
                    <a:p>
                      <a:pPr>
                        <a:lnSpc>
                          <a:spcPct val="115000"/>
                        </a:lnSpc>
                        <a:spcAft>
                          <a:spcPts val="0"/>
                        </a:spcAft>
                      </a:pPr>
                      <a:r>
                        <a:rPr lang="tr-TR" sz="2400" b="1" dirty="0">
                          <a:latin typeface="Calibri"/>
                          <a:ea typeface="Calibri"/>
                          <a:cs typeface="Times New Roman"/>
                        </a:rPr>
                        <a:t>AİLENİZİN ETKİSİ/BASKISI OLDU MU?</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14  (73,7)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15 (48,4)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3.095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0.139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r>
              <a:tr h="1241776">
                <a:tc>
                  <a:txBody>
                    <a:bodyPr/>
                    <a:lstStyle/>
                    <a:p>
                      <a:pPr>
                        <a:lnSpc>
                          <a:spcPct val="115000"/>
                        </a:lnSpc>
                        <a:spcAft>
                          <a:spcPts val="0"/>
                        </a:spcAft>
                      </a:pPr>
                      <a:endParaRPr lang="tr-TR" sz="2400" dirty="0">
                        <a:latin typeface="Calibri"/>
                        <a:ea typeface="Calibri"/>
                        <a:cs typeface="Times New Roman"/>
                      </a:endParaRPr>
                    </a:p>
                    <a:p>
                      <a:pPr>
                        <a:lnSpc>
                          <a:spcPct val="115000"/>
                        </a:lnSpc>
                        <a:spcAft>
                          <a:spcPts val="0"/>
                        </a:spcAft>
                      </a:pPr>
                      <a:r>
                        <a:rPr lang="tr-TR" sz="2400" b="1" dirty="0">
                          <a:latin typeface="Calibri"/>
                          <a:ea typeface="Calibri"/>
                          <a:cs typeface="Times New Roman"/>
                        </a:rPr>
                        <a:t>TEKRAR SEÇME ŞANSI VERİLSEYDİ HEKİMLİK MESLEĞİNİ SEÇER MİYDİNİZ?</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17 (89,5)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27 (87,1)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0.063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c>
                  <a:txBody>
                    <a:bodyPr/>
                    <a:lstStyle/>
                    <a:p>
                      <a:pPr algn="ctr">
                        <a:lnSpc>
                          <a:spcPct val="115000"/>
                        </a:lnSpc>
                        <a:spcAft>
                          <a:spcPts val="0"/>
                        </a:spcAft>
                      </a:pPr>
                      <a:endParaRPr lang="tr-TR" sz="2400" dirty="0">
                        <a:latin typeface="Calibri"/>
                        <a:ea typeface="Calibri"/>
                        <a:cs typeface="Times New Roman"/>
                      </a:endParaRPr>
                    </a:p>
                    <a:p>
                      <a:pPr algn="ctr">
                        <a:lnSpc>
                          <a:spcPct val="115000"/>
                        </a:lnSpc>
                        <a:spcAft>
                          <a:spcPts val="0"/>
                        </a:spcAft>
                      </a:pPr>
                      <a:r>
                        <a:rPr lang="tr-TR" sz="2400" dirty="0">
                          <a:latin typeface="Calibri"/>
                          <a:ea typeface="Calibri"/>
                          <a:cs typeface="Times New Roman"/>
                        </a:rPr>
                        <a:t>0.802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20000"/>
                      </a:srgbClr>
                    </a:solidFill>
                  </a:tcPr>
                </a:tc>
              </a:tr>
            </a:tbl>
          </a:graphicData>
        </a:graphic>
      </p:graphicFrame>
      <p:pic>
        <p:nvPicPr>
          <p:cNvPr id="1030" name="Picture 6" descr="K:\RESIMLER\images.jpg"/>
          <p:cNvPicPr>
            <a:picLocks noChangeAspect="1" noChangeArrowheads="1"/>
          </p:cNvPicPr>
          <p:nvPr/>
        </p:nvPicPr>
        <p:blipFill>
          <a:blip r:embed="rId2" cstate="print"/>
          <a:srcRect/>
          <a:stretch>
            <a:fillRect/>
          </a:stretch>
        </p:blipFill>
        <p:spPr bwMode="auto">
          <a:xfrm>
            <a:off x="3028883" y="23631577"/>
            <a:ext cx="7628476" cy="5726197"/>
          </a:xfrm>
          <a:prstGeom prst="rect">
            <a:avLst/>
          </a:prstGeom>
          <a:noFill/>
        </p:spPr>
      </p:pic>
      <p:pic>
        <p:nvPicPr>
          <p:cNvPr id="2" name="Picture 2" descr="F:\ \Resim1.png"/>
          <p:cNvPicPr>
            <a:picLocks noChangeAspect="1" noChangeArrowheads="1"/>
          </p:cNvPicPr>
          <p:nvPr/>
        </p:nvPicPr>
        <p:blipFill>
          <a:blip r:embed="rId3"/>
          <a:srcRect/>
          <a:stretch>
            <a:fillRect/>
          </a:stretch>
        </p:blipFill>
        <p:spPr bwMode="auto">
          <a:xfrm>
            <a:off x="20316879" y="2672143"/>
            <a:ext cx="3600000" cy="3600000"/>
          </a:xfrm>
          <a:prstGeom prst="rect">
            <a:avLst/>
          </a:prstGeom>
          <a:noFill/>
        </p:spPr>
      </p:pic>
      <p:pic>
        <p:nvPicPr>
          <p:cNvPr id="14" name="Picture 3"/>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1957313" y="2600010"/>
            <a:ext cx="3429024" cy="34578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834</Words>
  <Application>Microsoft Office PowerPoint</Application>
  <PresentationFormat>Özel</PresentationFormat>
  <Paragraphs>74</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NEDEN TIP FAKÜLTESİ? Derya SEZEN*, Aysun KELEŞOĞLU*,  Emine KARAHAN*, İbrahim KURTOĞLU**,  Şüheda GÜL**, Armağan İZGÜ**, Yakup UÇAR**, Funda GÜNGÖR** *Atatürk Üniversitesi Tıp Fakültesi 1. Sınıf Öğrencileri, Erzurum Türkiye **Atatürk Üniversitesi Tıp Fakültesi 2. Sınıf Öğrencileri, Erzurum Türkiye         </vt:lpstr>
    </vt:vector>
  </TitlesOfParts>
  <Company>Atatürk Üniversitesi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NEDEN TIP FAKÜLTESİ? ARAŞTIRANLAR: İbrahim KURTOĞLU**, Şüheda GÜL**, Armağan İZGÜ**, Yakup UÇAR**, Funda GÜNGÖR** HAZIRLAYANLAR VE SUNANLAR: Derya SEZEN*, Aysun KELEŞOĞLU*,  Emine KARAHAN* *Atatürk Üniversitesi Tıp Fakültesi 1. Sınıf Öğrencileri, Erzurum Türkiye **Atatürk Üniversitesi Tıp Fakültesi 2. Sınıf Öğrencileri, Erzurum Türkiye</dc:title>
  <dc:creator>q8</dc:creator>
  <cp:lastModifiedBy>Murat</cp:lastModifiedBy>
  <cp:revision>34</cp:revision>
  <dcterms:created xsi:type="dcterms:W3CDTF">2013-03-04T10:41:57Z</dcterms:created>
  <dcterms:modified xsi:type="dcterms:W3CDTF">2013-03-05T09:40:59Z</dcterms:modified>
</cp:coreProperties>
</file>